
<file path=[Content_Types].xml><?xml version="1.0" encoding="utf-8"?>
<Types xmlns="http://schemas.openxmlformats.org/package/2006/content-types">
  <Default Extension="png" ContentType="image/png"/>
  <Default Extension="jpeg" ContentType="image/jpeg"/>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notesMasterIdLst>
    <p:notesMasterId r:id="rId56"/>
  </p:notesMasterIdLst>
  <p:handoutMasterIdLst>
    <p:handoutMasterId r:id="rId57"/>
  </p:handoutMasterIdLst>
  <p:sldIdLst>
    <p:sldId id="256" r:id="rId2"/>
    <p:sldId id="259" r:id="rId3"/>
    <p:sldId id="399" r:id="rId4"/>
    <p:sldId id="260" r:id="rId5"/>
    <p:sldId id="356" r:id="rId6"/>
    <p:sldId id="369" r:id="rId7"/>
    <p:sldId id="400" r:id="rId8"/>
    <p:sldId id="352" r:id="rId9"/>
    <p:sldId id="264" r:id="rId10"/>
    <p:sldId id="273" r:id="rId11"/>
    <p:sldId id="315" r:id="rId12"/>
    <p:sldId id="269" r:id="rId13"/>
    <p:sldId id="266" r:id="rId14"/>
    <p:sldId id="267" r:id="rId15"/>
    <p:sldId id="270" r:id="rId16"/>
    <p:sldId id="401" r:id="rId17"/>
    <p:sldId id="392" r:id="rId18"/>
    <p:sldId id="394" r:id="rId19"/>
    <p:sldId id="414" r:id="rId20"/>
    <p:sldId id="415" r:id="rId21"/>
    <p:sldId id="407" r:id="rId22"/>
    <p:sldId id="396" r:id="rId23"/>
    <p:sldId id="398" r:id="rId24"/>
    <p:sldId id="271" r:id="rId25"/>
    <p:sldId id="320" r:id="rId26"/>
    <p:sldId id="402" r:id="rId27"/>
    <p:sldId id="272" r:id="rId28"/>
    <p:sldId id="326" r:id="rId29"/>
    <p:sldId id="327" r:id="rId30"/>
    <p:sldId id="408" r:id="rId31"/>
    <p:sldId id="416" r:id="rId32"/>
    <p:sldId id="417" r:id="rId33"/>
    <p:sldId id="409" r:id="rId34"/>
    <p:sldId id="410" r:id="rId35"/>
    <p:sldId id="411" r:id="rId36"/>
    <p:sldId id="412" r:id="rId37"/>
    <p:sldId id="328" r:id="rId38"/>
    <p:sldId id="332" r:id="rId39"/>
    <p:sldId id="338" r:id="rId40"/>
    <p:sldId id="339" r:id="rId41"/>
    <p:sldId id="370" r:id="rId42"/>
    <p:sldId id="344" r:id="rId43"/>
    <p:sldId id="316" r:id="rId44"/>
    <p:sldId id="317" r:id="rId45"/>
    <p:sldId id="388" r:id="rId46"/>
    <p:sldId id="404" r:id="rId47"/>
    <p:sldId id="371" r:id="rId48"/>
    <p:sldId id="387" r:id="rId49"/>
    <p:sldId id="413" r:id="rId50"/>
    <p:sldId id="403" r:id="rId51"/>
    <p:sldId id="405" r:id="rId52"/>
    <p:sldId id="406" r:id="rId53"/>
    <p:sldId id="347" r:id="rId54"/>
    <p:sldId id="368" r:id="rId55"/>
  </p:sldIdLst>
  <p:sldSz cx="9144000" cy="6858000" type="screen4x3"/>
  <p:notesSz cx="6858000" cy="9144000"/>
  <p:defaultTextStyle>
    <a:defPPr>
      <a:defRPr lang="zh-CN"/>
    </a:defPPr>
    <a:lvl1pPr algn="l" rtl="0" eaLnBrk="0" fontAlgn="base" hangingPunct="0">
      <a:spcBef>
        <a:spcPct val="0"/>
      </a:spcBef>
      <a:spcAft>
        <a:spcPct val="0"/>
      </a:spcAft>
      <a:defRPr kern="1200">
        <a:solidFill>
          <a:schemeClr val="tx1"/>
        </a:solidFill>
        <a:latin typeface="Tahoma" panose="020B0604030504040204" pitchFamily="34" charset="0"/>
        <a:ea typeface="宋体" panose="02010600030101010101" pitchFamily="2" charset="-122"/>
        <a:cs typeface="+mn-cs"/>
      </a:defRPr>
    </a:lvl1pPr>
    <a:lvl2pPr marL="457200" algn="l" rtl="0" eaLnBrk="0" fontAlgn="base" hangingPunct="0">
      <a:spcBef>
        <a:spcPct val="0"/>
      </a:spcBef>
      <a:spcAft>
        <a:spcPct val="0"/>
      </a:spcAft>
      <a:defRPr kern="1200">
        <a:solidFill>
          <a:schemeClr val="tx1"/>
        </a:solidFill>
        <a:latin typeface="Tahoma" panose="020B0604030504040204" pitchFamily="34" charset="0"/>
        <a:ea typeface="宋体" panose="02010600030101010101" pitchFamily="2" charset="-122"/>
        <a:cs typeface="+mn-cs"/>
      </a:defRPr>
    </a:lvl2pPr>
    <a:lvl3pPr marL="914400" algn="l" rtl="0" eaLnBrk="0" fontAlgn="base" hangingPunct="0">
      <a:spcBef>
        <a:spcPct val="0"/>
      </a:spcBef>
      <a:spcAft>
        <a:spcPct val="0"/>
      </a:spcAft>
      <a:defRPr kern="1200">
        <a:solidFill>
          <a:schemeClr val="tx1"/>
        </a:solidFill>
        <a:latin typeface="Tahoma" panose="020B0604030504040204" pitchFamily="34" charset="0"/>
        <a:ea typeface="宋体" panose="02010600030101010101" pitchFamily="2" charset="-122"/>
        <a:cs typeface="+mn-cs"/>
      </a:defRPr>
    </a:lvl3pPr>
    <a:lvl4pPr marL="1371600" algn="l" rtl="0" eaLnBrk="0" fontAlgn="base" hangingPunct="0">
      <a:spcBef>
        <a:spcPct val="0"/>
      </a:spcBef>
      <a:spcAft>
        <a:spcPct val="0"/>
      </a:spcAft>
      <a:defRPr kern="1200">
        <a:solidFill>
          <a:schemeClr val="tx1"/>
        </a:solidFill>
        <a:latin typeface="Tahoma" panose="020B0604030504040204" pitchFamily="34" charset="0"/>
        <a:ea typeface="宋体" panose="02010600030101010101" pitchFamily="2" charset="-122"/>
        <a:cs typeface="+mn-cs"/>
      </a:defRPr>
    </a:lvl4pPr>
    <a:lvl5pPr marL="1828800" algn="l" rtl="0" eaLnBrk="0" fontAlgn="base" hangingPunct="0">
      <a:spcBef>
        <a:spcPct val="0"/>
      </a:spcBef>
      <a:spcAft>
        <a:spcPct val="0"/>
      </a:spcAft>
      <a:defRPr kern="1200">
        <a:solidFill>
          <a:schemeClr val="tx1"/>
        </a:solidFill>
        <a:latin typeface="Tahoma" panose="020B0604030504040204" pitchFamily="34" charset="0"/>
        <a:ea typeface="宋体" panose="02010600030101010101" pitchFamily="2" charset="-122"/>
        <a:cs typeface="+mn-cs"/>
      </a:defRPr>
    </a:lvl5pPr>
    <a:lvl6pPr marL="2286000" algn="l" defTabSz="914400" rtl="0" eaLnBrk="1" latinLnBrk="0" hangingPunct="1">
      <a:defRPr kern="1200">
        <a:solidFill>
          <a:schemeClr val="tx1"/>
        </a:solidFill>
        <a:latin typeface="Tahoma" panose="020B0604030504040204" pitchFamily="34" charset="0"/>
        <a:ea typeface="宋体" panose="02010600030101010101" pitchFamily="2" charset="-122"/>
        <a:cs typeface="+mn-cs"/>
      </a:defRPr>
    </a:lvl6pPr>
    <a:lvl7pPr marL="2743200" algn="l" defTabSz="914400" rtl="0" eaLnBrk="1" latinLnBrk="0" hangingPunct="1">
      <a:defRPr kern="1200">
        <a:solidFill>
          <a:schemeClr val="tx1"/>
        </a:solidFill>
        <a:latin typeface="Tahoma" panose="020B0604030504040204" pitchFamily="34" charset="0"/>
        <a:ea typeface="宋体" panose="02010600030101010101" pitchFamily="2" charset="-122"/>
        <a:cs typeface="+mn-cs"/>
      </a:defRPr>
    </a:lvl7pPr>
    <a:lvl8pPr marL="3200400" algn="l" defTabSz="914400" rtl="0" eaLnBrk="1" latinLnBrk="0" hangingPunct="1">
      <a:defRPr kern="1200">
        <a:solidFill>
          <a:schemeClr val="tx1"/>
        </a:solidFill>
        <a:latin typeface="Tahoma" panose="020B0604030504040204" pitchFamily="34" charset="0"/>
        <a:ea typeface="宋体" panose="02010600030101010101" pitchFamily="2" charset="-122"/>
        <a:cs typeface="+mn-cs"/>
      </a:defRPr>
    </a:lvl8pPr>
    <a:lvl9pPr marL="3657600" algn="l" defTabSz="914400" rtl="0" eaLnBrk="1" latinLnBrk="0" hangingPunct="1">
      <a:defRPr kern="1200">
        <a:solidFill>
          <a:schemeClr val="tx1"/>
        </a:solidFill>
        <a:latin typeface="Tahoma" panose="020B0604030504040204" pitchFamily="34" charset="0"/>
        <a:ea typeface="宋体" panose="02010600030101010101" pitchFamily="2" charset="-122"/>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a:srgbClr val="33CC33"/>
    <a:srgbClr val="FF9900"/>
    <a:srgbClr val="FF3300"/>
    <a:srgbClr val="66FF3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53" autoAdjust="0"/>
    <p:restoredTop sz="57143" autoAdjust="0"/>
  </p:normalViewPr>
  <p:slideViewPr>
    <p:cSldViewPr>
      <p:cViewPr varScale="1">
        <p:scale>
          <a:sx n="66" d="100"/>
          <a:sy n="66" d="100"/>
        </p:scale>
        <p:origin x="2766"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184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handoutMaster" Target="handoutMasters/handoutMaster1.xml"/><Relationship Id="rId61"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9970"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US"/>
          </a:p>
        </p:txBody>
      </p:sp>
      <p:sp>
        <p:nvSpPr>
          <p:cNvPr id="339971" name="Rectangle 3"/>
          <p:cNvSpPr>
            <a:spLocks noGrp="1" noChangeArrowheads="1"/>
          </p:cNvSpPr>
          <p:nvPr>
            <p:ph type="dt" sz="quarter"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US"/>
          </a:p>
        </p:txBody>
      </p:sp>
      <p:sp>
        <p:nvSpPr>
          <p:cNvPr id="339972" name="Rectangle 4"/>
          <p:cNvSpPr>
            <a:spLocks noGrp="1" noChangeArrowheads="1"/>
          </p:cNvSpPr>
          <p:nvPr>
            <p:ph type="ftr" sz="quarter" idx="2"/>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US"/>
          </a:p>
        </p:txBody>
      </p:sp>
      <p:sp>
        <p:nvSpPr>
          <p:cNvPr id="339973" name="Rectangle 5"/>
          <p:cNvSpPr>
            <a:spLocks noGrp="1" noChangeArrowheads="1"/>
          </p:cNvSpPr>
          <p:nvPr>
            <p:ph type="sldNum" sz="quarter" idx="3"/>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9350B3AC-3C5F-4FEE-AB9B-DA4A1A94C62D}" type="slidenum">
              <a:rPr lang="en-US" altLang="en-US"/>
              <a:pPr>
                <a:defRPr/>
              </a:pPr>
              <a:t>‹#›</a:t>
            </a:fld>
            <a:endParaRPr lang="en-US" altLang="en-US"/>
          </a:p>
        </p:txBody>
      </p:sp>
    </p:spTree>
    <p:extLst>
      <p:ext uri="{BB962C8B-B14F-4D97-AF65-F5344CB8AC3E}">
        <p14:creationId xmlns:p14="http://schemas.microsoft.com/office/powerpoint/2010/main" val="6698439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84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US" altLang="zh-CN"/>
          </a:p>
        </p:txBody>
      </p:sp>
      <p:sp>
        <p:nvSpPr>
          <p:cNvPr id="16384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endParaRPr lang="en-US" altLang="zh-CN"/>
          </a:p>
        </p:txBody>
      </p:sp>
      <p:sp>
        <p:nvSpPr>
          <p:cNvPr id="2052"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6384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zh-CN" noProof="0" smtClean="0"/>
              <a:t>Click to edit Master text styles</a:t>
            </a:r>
          </a:p>
          <a:p>
            <a:pPr lvl="1"/>
            <a:r>
              <a:rPr lang="en-US" altLang="zh-CN" noProof="0" smtClean="0"/>
              <a:t>Second level</a:t>
            </a:r>
          </a:p>
          <a:p>
            <a:pPr lvl="2"/>
            <a:r>
              <a:rPr lang="en-US" altLang="zh-CN" noProof="0" smtClean="0"/>
              <a:t>Third level</a:t>
            </a:r>
          </a:p>
          <a:p>
            <a:pPr lvl="3"/>
            <a:r>
              <a:rPr lang="en-US" altLang="zh-CN" noProof="0" smtClean="0"/>
              <a:t>Fourth level</a:t>
            </a:r>
          </a:p>
          <a:p>
            <a:pPr lvl="4"/>
            <a:r>
              <a:rPr lang="en-US" altLang="zh-CN" noProof="0" smtClean="0"/>
              <a:t>Fifth level</a:t>
            </a:r>
          </a:p>
        </p:txBody>
      </p:sp>
      <p:sp>
        <p:nvSpPr>
          <p:cNvPr id="16384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US" altLang="zh-CN"/>
          </a:p>
        </p:txBody>
      </p:sp>
      <p:sp>
        <p:nvSpPr>
          <p:cNvPr id="16384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atin typeface="Arial" panose="020B0604020202020204" pitchFamily="34" charset="0"/>
              </a:defRPr>
            </a:lvl1pPr>
          </a:lstStyle>
          <a:p>
            <a:pPr>
              <a:defRPr/>
            </a:pPr>
            <a:fld id="{41D53538-91ED-4831-A8CD-D9C9D381A7B6}" type="slidenum">
              <a:rPr lang="en-US" altLang="zh-CN"/>
              <a:pPr>
                <a:defRPr/>
              </a:pPr>
              <a:t>‹#›</a:t>
            </a:fld>
            <a:endParaRPr lang="en-US" altLang="zh-CN"/>
          </a:p>
        </p:txBody>
      </p:sp>
    </p:spTree>
    <p:extLst>
      <p:ext uri="{BB962C8B-B14F-4D97-AF65-F5344CB8AC3E}">
        <p14:creationId xmlns:p14="http://schemas.microsoft.com/office/powerpoint/2010/main" val="355690037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1pPr>
    <a:lvl2pPr marL="4572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2pPr>
    <a:lvl3pPr marL="9144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3pPr>
    <a:lvl4pPr marL="13716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4pPr>
    <a:lvl5pPr marL="1828800" algn="l" rtl="0" eaLnBrk="0" fontAlgn="base" hangingPunct="0">
      <a:spcBef>
        <a:spcPct val="30000"/>
      </a:spcBef>
      <a:spcAft>
        <a:spcPct val="0"/>
      </a:spcAft>
      <a:defRPr sz="1200" kern="1200">
        <a:solidFill>
          <a:schemeClr val="tx1"/>
        </a:solidFill>
        <a:latin typeface="Arial" charset="0"/>
        <a:ea typeface="宋体" pitchFamily="2" charset="-122"/>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p:cNvSpPr>
            <a:spLocks noGrp="1" noRot="1" noChangeAspect="1" noTextEdit="1"/>
          </p:cNvSpPr>
          <p:nvPr>
            <p:ph type="sldImg"/>
          </p:nvPr>
        </p:nvSpPr>
        <p:spPr>
          <a:ln/>
        </p:spPr>
      </p:sp>
      <p:sp>
        <p:nvSpPr>
          <p:cNvPr id="7171" name="Notes Placeholder 2"/>
          <p:cNvSpPr>
            <a:spLocks noGrp="1"/>
          </p:cNvSpPr>
          <p:nvPr>
            <p:ph type="body" idx="1"/>
          </p:nvPr>
        </p:nvSpPr>
        <p:spPr>
          <a:noFill/>
        </p:spPr>
        <p:txBody>
          <a:bodyPr/>
          <a:lstStyle/>
          <a:p>
            <a:pPr lvl="1" eaLnBrk="1" hangingPunct="1">
              <a:lnSpc>
                <a:spcPct val="80000"/>
              </a:lnSpc>
            </a:pPr>
            <a:r>
              <a:rPr lang="en-US" altLang="zh-CN" sz="1800" smtClean="0">
                <a:latin typeface="Arial" panose="020B0604020202020204" pitchFamily="34" charset="0"/>
                <a:cs typeface="Arial" panose="020B0604020202020204" pitchFamily="34" charset="0"/>
              </a:rPr>
              <a:t>Have a broad and sound understanding of E-business strategy and models. </a:t>
            </a:r>
          </a:p>
          <a:p>
            <a:pPr lvl="1" eaLnBrk="1" hangingPunct="1">
              <a:lnSpc>
                <a:spcPct val="80000"/>
              </a:lnSpc>
            </a:pPr>
            <a:r>
              <a:rPr lang="en-GB" altLang="zh-CN" sz="1800" smtClean="0">
                <a:latin typeface="Arial" panose="020B0604020202020204" pitchFamily="34" charset="0"/>
                <a:cs typeface="Arial" panose="020B0604020202020204" pitchFamily="34" charset="0"/>
              </a:rPr>
              <a:t>Areas I will expect you to consider in great depth</a:t>
            </a:r>
            <a:endParaRPr lang="en-US" altLang="zh-CN" sz="1800" smtClean="0">
              <a:latin typeface="Arial" panose="020B0604020202020204" pitchFamily="34" charset="0"/>
              <a:cs typeface="Arial" panose="020B0604020202020204" pitchFamily="34" charset="0"/>
            </a:endParaRPr>
          </a:p>
          <a:p>
            <a:pPr lvl="1" eaLnBrk="1" hangingPunct="1">
              <a:lnSpc>
                <a:spcPct val="80000"/>
              </a:lnSpc>
            </a:pPr>
            <a:r>
              <a:rPr lang="en-US" altLang="zh-CN" sz="1800" smtClean="0">
                <a:latin typeface="Arial" panose="020B0604020202020204" pitchFamily="34" charset="0"/>
                <a:cs typeface="Arial" panose="020B0604020202020204" pitchFamily="34" charset="0"/>
              </a:rPr>
              <a:t>Gain understanding and insight to working in a business consultant team to develop an e-business plan. </a:t>
            </a:r>
          </a:p>
          <a:p>
            <a:pPr lvl="1" eaLnBrk="1" hangingPunct="1">
              <a:lnSpc>
                <a:spcPct val="80000"/>
              </a:lnSpc>
            </a:pPr>
            <a:r>
              <a:rPr lang="en-US" altLang="zh-CN" sz="1800" smtClean="0">
                <a:latin typeface="Arial" panose="020B0604020202020204" pitchFamily="34" charset="0"/>
                <a:cs typeface="Arial" panose="020B0604020202020204" pitchFamily="34" charset="0"/>
              </a:rPr>
              <a:t>Gain experience of using some professional toolkits (analysis) for business consultancy. </a:t>
            </a:r>
          </a:p>
          <a:p>
            <a:pPr lvl="1" eaLnBrk="1" hangingPunct="1">
              <a:lnSpc>
                <a:spcPct val="80000"/>
              </a:lnSpc>
            </a:pPr>
            <a:r>
              <a:rPr lang="en-US" altLang="zh-CN" sz="1800" smtClean="0">
                <a:latin typeface="Arial" panose="020B0604020202020204" pitchFamily="34" charset="0"/>
                <a:cs typeface="Arial" panose="020B0604020202020204" pitchFamily="34" charset="0"/>
              </a:rPr>
              <a:t>Evaluate and choose the appropriate analytical framework to formulate e-business strategy.  </a:t>
            </a:r>
          </a:p>
          <a:p>
            <a:pPr lvl="1" eaLnBrk="1" hangingPunct="1">
              <a:lnSpc>
                <a:spcPct val="80000"/>
              </a:lnSpc>
            </a:pPr>
            <a:r>
              <a:rPr lang="en-US" altLang="zh-CN" sz="1800" smtClean="0">
                <a:latin typeface="Arial" panose="020B0604020202020204" pitchFamily="34" charset="0"/>
                <a:cs typeface="Arial" panose="020B0604020202020204" pitchFamily="34" charset="0"/>
              </a:rPr>
              <a:t>Gain sound understanding of E-business application portfolio</a:t>
            </a:r>
            <a:endParaRPr lang="en-US" altLang="en-US" smtClean="0">
              <a:latin typeface="Arial" panose="020B0604020202020204" pitchFamily="34" charset="0"/>
              <a:cs typeface="Arial" panose="020B0604020202020204" pitchFamily="34" charset="0"/>
            </a:endParaRPr>
          </a:p>
        </p:txBody>
      </p:sp>
      <p:sp>
        <p:nvSpPr>
          <p:cNvPr id="7172" name="Slide Number Placeholder 3"/>
          <p:cNvSpPr>
            <a:spLocks noGrp="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C1B5C76E-FCC8-4F67-8868-0285E8BB17C3}" type="slidenum">
              <a:rPr lang="en-US" altLang="zh-CN" smtClean="0"/>
              <a:pPr>
                <a:spcBef>
                  <a:spcPct val="0"/>
                </a:spcBef>
              </a:pPr>
              <a:t>3</a:t>
            </a:fld>
            <a:endParaRPr lang="en-US" altLang="zh-CN" smtClean="0"/>
          </a:p>
        </p:txBody>
      </p:sp>
    </p:spTree>
    <p:extLst>
      <p:ext uri="{BB962C8B-B14F-4D97-AF65-F5344CB8AC3E}">
        <p14:creationId xmlns:p14="http://schemas.microsoft.com/office/powerpoint/2010/main" val="34562370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a:ln/>
        </p:spPr>
      </p:sp>
      <p:sp>
        <p:nvSpPr>
          <p:cNvPr id="9219" name="Notes Placeholder 2"/>
          <p:cNvSpPr>
            <a:spLocks noGrp="1"/>
          </p:cNvSpPr>
          <p:nvPr>
            <p:ph type="body" idx="1"/>
          </p:nvPr>
        </p:nvSpPr>
        <p:spPr>
          <a:noFill/>
        </p:spPr>
        <p:txBody>
          <a:bodyPr/>
          <a:lstStyle/>
          <a:p>
            <a:endParaRPr lang="en-GB" altLang="en-US" smtClean="0">
              <a:latin typeface="Arial" panose="020B0604020202020204" pitchFamily="34" charset="0"/>
              <a:cs typeface="Arial" panose="020B0604020202020204" pitchFamily="34" charset="0"/>
            </a:endParaRPr>
          </a:p>
        </p:txBody>
      </p:sp>
      <p:sp>
        <p:nvSpPr>
          <p:cNvPr id="9220"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9EA27A82-540C-48B1-9F60-597874FFCED0}" type="slidenum">
              <a:rPr lang="en-US" altLang="zh-CN" smtClean="0">
                <a:latin typeface="Arial" panose="020B0604020202020204" pitchFamily="34" charset="0"/>
              </a:rPr>
              <a:pPr/>
              <a:t>4</a:t>
            </a:fld>
            <a:endParaRPr lang="en-US" altLang="zh-CN" smtClean="0">
              <a:latin typeface="Arial" panose="020B0604020202020204" pitchFamily="34" charset="0"/>
            </a:endParaRPr>
          </a:p>
        </p:txBody>
      </p:sp>
    </p:spTree>
    <p:extLst>
      <p:ext uri="{BB962C8B-B14F-4D97-AF65-F5344CB8AC3E}">
        <p14:creationId xmlns:p14="http://schemas.microsoft.com/office/powerpoint/2010/main" val="16669278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26B50A31-60C8-4DE5-9161-16CC1F32488A}" type="slidenum">
              <a:rPr lang="en-US" altLang="zh-CN" smtClean="0"/>
              <a:pPr>
                <a:spcBef>
                  <a:spcPct val="0"/>
                </a:spcBef>
              </a:pPr>
              <a:t>10</a:t>
            </a:fld>
            <a:endParaRPr lang="en-US" altLang="zh-CN" smtClean="0"/>
          </a:p>
        </p:txBody>
      </p:sp>
      <p:sp>
        <p:nvSpPr>
          <p:cNvPr id="16387" name="Rectangle 2"/>
          <p:cNvSpPr>
            <a:spLocks noRot="1" noChangeArrowheads="1" noTextEdit="1"/>
          </p:cNvSpPr>
          <p:nvPr>
            <p:ph type="sldImg"/>
          </p:nvPr>
        </p:nvSpPr>
        <p:spPr>
          <a:xfrm>
            <a:off x="1146175" y="685800"/>
            <a:ext cx="4570413" cy="3427413"/>
          </a:xfrm>
          <a:ln/>
        </p:spPr>
      </p:sp>
      <p:sp>
        <p:nvSpPr>
          <p:cNvPr id="16388" name="Rectangle 3"/>
          <p:cNvSpPr>
            <a:spLocks noGrp="1" noChangeArrowheads="1"/>
          </p:cNvSpPr>
          <p:nvPr>
            <p:ph type="body" idx="1"/>
          </p:nvPr>
        </p:nvSpPr>
        <p:spPr>
          <a:xfrm>
            <a:off x="914400" y="4343400"/>
            <a:ext cx="5029200" cy="4114800"/>
          </a:xfrm>
          <a:noFill/>
        </p:spPr>
        <p:txBody>
          <a:bodyPr/>
          <a:lstStyle/>
          <a:p>
            <a:pPr eaLnBrk="1" hangingPunct="1"/>
            <a:r>
              <a:rPr lang="en-GB" altLang="zh-CN" smtClean="0">
                <a:latin typeface="Arial" panose="020B0604020202020204" pitchFamily="34" charset="0"/>
                <a:cs typeface="Arial" panose="020B0604020202020204" pitchFamily="34" charset="0"/>
              </a:rPr>
              <a:t>Fig 1. </a:t>
            </a:r>
            <a:r>
              <a:rPr lang="en-GB" altLang="zh-CN" smtClean="0">
                <a:latin typeface="Times New Roman" panose="02020603050405020304" pitchFamily="18" charset="0"/>
                <a:cs typeface="Arial" panose="020B0604020202020204" pitchFamily="34" charset="0"/>
              </a:rPr>
              <a:t>–</a:t>
            </a:r>
            <a:r>
              <a:rPr lang="en-GB" altLang="zh-CN" smtClean="0">
                <a:latin typeface="Arial" panose="020B0604020202020204" pitchFamily="34" charset="0"/>
                <a:cs typeface="Arial" panose="020B0604020202020204" pitchFamily="34" charset="0"/>
              </a:rPr>
              <a:t> EC and EB has some overlap</a:t>
            </a:r>
          </a:p>
          <a:p>
            <a:pPr eaLnBrk="1" hangingPunct="1"/>
            <a:r>
              <a:rPr lang="en-GB" altLang="zh-CN" smtClean="0">
                <a:latin typeface="Arial" panose="020B0604020202020204" pitchFamily="34" charset="0"/>
                <a:cs typeface="Arial" panose="020B0604020202020204" pitchFamily="34" charset="0"/>
              </a:rPr>
              <a:t>Fig 2. E-commerce is broadly equivalent to electronic business</a:t>
            </a:r>
          </a:p>
          <a:p>
            <a:pPr eaLnBrk="1" hangingPunct="1"/>
            <a:r>
              <a:rPr lang="en-GB" altLang="zh-CN" smtClean="0">
                <a:latin typeface="Arial" panose="020B0604020202020204" pitchFamily="34" charset="0"/>
                <a:cs typeface="Arial" panose="020B0604020202020204" pitchFamily="34" charset="0"/>
              </a:rPr>
              <a:t>Fig 3. Electronic commerce is a subset of e business </a:t>
            </a:r>
            <a:r>
              <a:rPr lang="en-GB" altLang="zh-CN" smtClean="0">
                <a:latin typeface="Times New Roman" panose="02020603050405020304" pitchFamily="18" charset="0"/>
                <a:cs typeface="Arial" panose="020B0604020202020204" pitchFamily="34" charset="0"/>
              </a:rPr>
              <a:t>–</a:t>
            </a:r>
            <a:r>
              <a:rPr lang="en-GB" altLang="zh-CN" smtClean="0">
                <a:latin typeface="Arial" panose="020B0604020202020204" pitchFamily="34" charset="0"/>
                <a:cs typeface="Arial" panose="020B0604020202020204" pitchFamily="34" charset="0"/>
              </a:rPr>
              <a:t> </a:t>
            </a:r>
          </a:p>
          <a:p>
            <a:pPr eaLnBrk="1" hangingPunct="1"/>
            <a:r>
              <a:rPr lang="en-GB" altLang="zh-CN" smtClean="0">
                <a:latin typeface="Arial" panose="020B0604020202020204" pitchFamily="34" charset="0"/>
                <a:cs typeface="Arial" panose="020B0604020202020204" pitchFamily="34" charset="0"/>
              </a:rPr>
              <a:t>According to Jelassi and Enders (2008), E-commerce is a subset of e-Business. While the former deals with the facilitation of transactions and selling of products and services on-line, the latter refers to the use of electronic means to conduct an organisation</a:t>
            </a:r>
            <a:r>
              <a:rPr lang="en-GB" altLang="zh-CN" smtClean="0">
                <a:latin typeface="Times New Roman" panose="02020603050405020304" pitchFamily="18" charset="0"/>
                <a:cs typeface="Arial" panose="020B0604020202020204" pitchFamily="34" charset="0"/>
              </a:rPr>
              <a:t>’</a:t>
            </a:r>
            <a:r>
              <a:rPr lang="en-GB" altLang="zh-CN" smtClean="0">
                <a:latin typeface="Arial" panose="020B0604020202020204" pitchFamily="34" charset="0"/>
                <a:cs typeface="Arial" panose="020B0604020202020204" pitchFamily="34" charset="0"/>
              </a:rPr>
              <a:t>s business both internally and externally. </a:t>
            </a:r>
          </a:p>
          <a:p>
            <a:pPr eaLnBrk="1" hangingPunct="1"/>
            <a:endParaRPr lang="zh-CN" altLang="en-GB"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579926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9575B777-A359-458A-BADD-FC0E86703B72}" type="slidenum">
              <a:rPr lang="en-US" altLang="zh-CN" smtClean="0"/>
              <a:pPr>
                <a:spcBef>
                  <a:spcPct val="0"/>
                </a:spcBef>
              </a:pPr>
              <a:t>12</a:t>
            </a:fld>
            <a:endParaRPr lang="en-US" altLang="zh-CN" smtClean="0"/>
          </a:p>
        </p:txBody>
      </p:sp>
      <p:sp>
        <p:nvSpPr>
          <p:cNvPr id="19459" name="Rectangle 2"/>
          <p:cNvSpPr>
            <a:spLocks noRot="1" noChangeArrowheads="1" noTextEdit="1"/>
          </p:cNvSpPr>
          <p:nvPr>
            <p:ph type="sldImg"/>
          </p:nvPr>
        </p:nvSpPr>
        <p:spPr>
          <a:xfrm>
            <a:off x="1150938" y="692150"/>
            <a:ext cx="4556125" cy="3416300"/>
          </a:xfrm>
          <a:ln w="12700" cap="flat">
            <a:solidFill>
              <a:schemeClr val="tx1"/>
            </a:solidFill>
          </a:ln>
        </p:spPr>
      </p:sp>
      <p:sp>
        <p:nvSpPr>
          <p:cNvPr id="19460" name="Rectangle 3"/>
          <p:cNvSpPr>
            <a:spLocks noGrp="1" noChangeArrowheads="1"/>
          </p:cNvSpPr>
          <p:nvPr>
            <p:ph type="body" idx="1"/>
          </p:nvPr>
        </p:nvSpPr>
        <p:spPr>
          <a:xfrm>
            <a:off x="914400" y="4343400"/>
            <a:ext cx="5029200"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158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6635CFB0-1B76-41A9-B9A0-EB365724CF06}" type="slidenum">
              <a:rPr lang="en-US" altLang="zh-CN" smtClean="0"/>
              <a:pPr>
                <a:spcBef>
                  <a:spcPct val="0"/>
                </a:spcBef>
              </a:pPr>
              <a:t>13</a:t>
            </a:fld>
            <a:endParaRPr lang="en-US" altLang="zh-CN" smtClean="0"/>
          </a:p>
        </p:txBody>
      </p:sp>
      <p:sp>
        <p:nvSpPr>
          <p:cNvPr id="21507" name="Rectangle 2"/>
          <p:cNvSpPr>
            <a:spLocks noRot="1" noChangeArrowheads="1" noTextEdit="1"/>
          </p:cNvSpPr>
          <p:nvPr>
            <p:ph type="sldImg"/>
          </p:nvPr>
        </p:nvSpPr>
        <p:spPr>
          <a:xfrm>
            <a:off x="1150938" y="692150"/>
            <a:ext cx="4556125" cy="3416300"/>
          </a:xfrm>
          <a:ln w="12700" cap="flat">
            <a:solidFill>
              <a:schemeClr val="tx1"/>
            </a:solidFill>
          </a:ln>
        </p:spPr>
      </p:sp>
      <p:sp>
        <p:nvSpPr>
          <p:cNvPr id="21508" name="Rectangle 3"/>
          <p:cNvSpPr>
            <a:spLocks noGrp="1" noChangeArrowheads="1"/>
          </p:cNvSpPr>
          <p:nvPr>
            <p:ph type="body" idx="1"/>
          </p:nvPr>
        </p:nvSpPr>
        <p:spPr>
          <a:xfrm>
            <a:off x="914400" y="4343400"/>
            <a:ext cx="5029200" cy="4114800"/>
          </a:xfrm>
          <a:noFill/>
          <a:extLst>
            <a:ext uri="{91240B29-F687-4F45-9708-019B960494DF}">
              <a14:hiddenLine xmlns:a14="http://schemas.microsoft.com/office/drawing/2010/main" w="12700">
                <a:solidFill>
                  <a:schemeClr val="tx1"/>
                </a:solidFill>
                <a:miter lim="800000"/>
                <a:headEnd/>
                <a:tailEnd/>
              </a14:hiddenLine>
            </a:ext>
          </a:extLst>
        </p:spPr>
        <p:txBody>
          <a:bodyPr lIns="90487" tIns="44450" rIns="90487" bIns="44450"/>
          <a:lstStyle/>
          <a:p>
            <a:pPr eaLnBrk="1" hangingPunct="1"/>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00704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E0C99F20-E89A-45DF-9283-F9BD40F6D9D0}" type="slidenum">
              <a:rPr lang="en-US" altLang="zh-CN" smtClean="0"/>
              <a:pPr>
                <a:spcBef>
                  <a:spcPct val="0"/>
                </a:spcBef>
              </a:pPr>
              <a:t>14</a:t>
            </a:fld>
            <a:endParaRPr lang="en-US" altLang="zh-CN" smtClean="0"/>
          </a:p>
        </p:txBody>
      </p:sp>
      <p:sp>
        <p:nvSpPr>
          <p:cNvPr id="23555" name="Rectangle 2"/>
          <p:cNvSpPr>
            <a:spLocks noRot="1" noChangeArrowheads="1" noTextEdit="1"/>
          </p:cNvSpPr>
          <p:nvPr>
            <p:ph type="sldImg"/>
          </p:nvPr>
        </p:nvSpPr>
        <p:spPr>
          <a:ln/>
        </p:spPr>
      </p:sp>
      <p:sp>
        <p:nvSpPr>
          <p:cNvPr id="23556"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E-Commerce involves much more than electronically-mediated financial transactions between organisations and customers as it encompasses all electronically-mediated transactions between an organisations and any third parties (for example, customer requests for further information).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97645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p:cNvSpPr>
            <a:spLocks noGrp="1" noRot="1" noChangeAspect="1" noTextEdit="1"/>
          </p:cNvSpPr>
          <p:nvPr>
            <p:ph type="sldImg"/>
          </p:nvPr>
        </p:nvSpPr>
        <p:spPr>
          <a:ln/>
        </p:spPr>
      </p:sp>
      <p:sp>
        <p:nvSpPr>
          <p:cNvPr id="2662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cs typeface="Arial" panose="020B0604020202020204" pitchFamily="34" charset="0"/>
              </a:rPr>
              <a:t>eB – process</a:t>
            </a:r>
          </a:p>
          <a:p>
            <a:pPr eaLnBrk="1" hangingPunct="1"/>
            <a:r>
              <a:rPr lang="en-US" altLang="en-US" smtClean="0">
                <a:latin typeface="Arial" panose="020B0604020202020204" pitchFamily="34" charset="0"/>
                <a:cs typeface="Arial" panose="020B0604020202020204" pitchFamily="34" charset="0"/>
              </a:rPr>
              <a:t>eC – technology for buying and selling (transactions)</a:t>
            </a:r>
          </a:p>
        </p:txBody>
      </p:sp>
      <p:sp>
        <p:nvSpPr>
          <p:cNvPr id="2662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DE937EB3-C99D-43A0-B278-8011D38478E6}" type="slidenum">
              <a:rPr lang="en-US" altLang="en-US" smtClean="0">
                <a:latin typeface="Times New Roman" panose="02020603050405020304" pitchFamily="18" charset="0"/>
                <a:ea typeface="MS PGothic" panose="020B0600070205080204" pitchFamily="34" charset="-128"/>
              </a:rPr>
              <a:pPr/>
              <a:t>16</a:t>
            </a:fld>
            <a:endParaRPr lang="en-US" altLang="en-US" smtClean="0">
              <a:latin typeface="Times New Roman"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52588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A1BBE16A-A9E9-4D5B-8481-032C26F5BBB2}" type="slidenum">
              <a:rPr lang="en-US" altLang="zh-CN" smtClean="0"/>
              <a:pPr>
                <a:spcBef>
                  <a:spcPct val="0"/>
                </a:spcBef>
              </a:pPr>
              <a:t>17</a:t>
            </a:fld>
            <a:endParaRPr lang="en-US" altLang="zh-CN" smtClean="0"/>
          </a:p>
        </p:txBody>
      </p:sp>
      <p:sp>
        <p:nvSpPr>
          <p:cNvPr id="28675" name="Rectangle 2"/>
          <p:cNvSpPr>
            <a:spLocks noRot="1" noChangeArrowheads="1" noTextEdit="1"/>
          </p:cNvSpPr>
          <p:nvPr>
            <p:ph type="sldImg"/>
          </p:nvPr>
        </p:nvSpPr>
        <p:spPr>
          <a:ln/>
        </p:spPr>
      </p:sp>
      <p:sp>
        <p:nvSpPr>
          <p:cNvPr id="28676"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The above is a sequence of steps/stages that business can follow when deploying e-Bus. Strategies.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289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Which generates the most revenue – what do you think is it B2B or B2C</a:t>
            </a:r>
          </a:p>
        </p:txBody>
      </p:sp>
      <p:sp>
        <p:nvSpPr>
          <p:cNvPr id="30724"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C0CA9A74-5596-4229-B9C9-3671D9816F24}" type="slidenum">
              <a:rPr lang="en-US" altLang="zh-CN" smtClean="0">
                <a:latin typeface="Arial" panose="020B0604020202020204" pitchFamily="34" charset="0"/>
              </a:rPr>
              <a:pPr/>
              <a:t>18</a:t>
            </a:fld>
            <a:endParaRPr lang="en-US" altLang="zh-CN" smtClean="0">
              <a:latin typeface="Arial" panose="020B0604020202020204" pitchFamily="34" charset="0"/>
            </a:endParaRPr>
          </a:p>
        </p:txBody>
      </p:sp>
    </p:spTree>
    <p:extLst>
      <p:ext uri="{BB962C8B-B14F-4D97-AF65-F5344CB8AC3E}">
        <p14:creationId xmlns:p14="http://schemas.microsoft.com/office/powerpoint/2010/main" val="22679625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D6219001-6566-4139-8306-81934CC20A22}" type="slidenum">
              <a:rPr lang="en-US" altLang="en-US" smtClean="0">
                <a:latin typeface="Tahoma" panose="020B0604030504040204" pitchFamily="34" charset="0"/>
              </a:rPr>
              <a:pPr>
                <a:spcBef>
                  <a:spcPct val="0"/>
                </a:spcBef>
              </a:pPr>
              <a:t>19</a:t>
            </a:fld>
            <a:endParaRPr lang="en-US" altLang="en-US" smtClean="0">
              <a:latin typeface="Tahoma" panose="020B0604030504040204" pitchFamily="34" charset="0"/>
            </a:endParaRPr>
          </a:p>
        </p:txBody>
      </p:sp>
      <p:sp>
        <p:nvSpPr>
          <p:cNvPr id="32771" name="Rectangle 2"/>
          <p:cNvSpPr>
            <a:spLocks noGrp="1" noRot="1" noChangeAspect="1" noChangeArrowheads="1" noTextEdit="1"/>
          </p:cNvSpPr>
          <p:nvPr>
            <p:ph type="sldImg"/>
          </p:nvPr>
        </p:nvSpPr>
        <p:spPr>
          <a:solidFill>
            <a:srgbClr val="FFFFFF"/>
          </a:solidFill>
          <a:ln cap="flat"/>
        </p:spPr>
      </p:sp>
      <p:sp>
        <p:nvSpPr>
          <p:cNvPr id="32772"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2146302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9968EF2F-BA56-4B87-8274-580679806C7A}" type="slidenum">
              <a:rPr lang="en-US" altLang="en-US" smtClean="0">
                <a:latin typeface="Tahoma" panose="020B0604030504040204" pitchFamily="34" charset="0"/>
              </a:rPr>
              <a:pPr>
                <a:spcBef>
                  <a:spcPct val="0"/>
                </a:spcBef>
              </a:pPr>
              <a:t>20</a:t>
            </a:fld>
            <a:endParaRPr lang="en-US" altLang="en-US" smtClean="0">
              <a:latin typeface="Tahoma" panose="020B0604030504040204" pitchFamily="34" charset="0"/>
            </a:endParaRPr>
          </a:p>
        </p:txBody>
      </p:sp>
      <p:sp>
        <p:nvSpPr>
          <p:cNvPr id="34819" name="Rectangle 2"/>
          <p:cNvSpPr>
            <a:spLocks noGrp="1" noRot="1" noChangeAspect="1" noChangeArrowheads="1" noTextEdit="1"/>
          </p:cNvSpPr>
          <p:nvPr>
            <p:ph type="sldImg"/>
          </p:nvPr>
        </p:nvSpPr>
        <p:spPr>
          <a:solidFill>
            <a:srgbClr val="FFFFFF"/>
          </a:solidFill>
          <a:ln cap="flat"/>
        </p:spPr>
      </p:sp>
      <p:sp>
        <p:nvSpPr>
          <p:cNvPr id="34820"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2435039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D4CEA77F-BD59-4700-806D-73D8013840EF}" type="slidenum">
              <a:rPr lang="en-US" altLang="zh-CN" smtClean="0"/>
              <a:pPr>
                <a:spcBef>
                  <a:spcPct val="0"/>
                </a:spcBef>
              </a:pPr>
              <a:t>23</a:t>
            </a:fld>
            <a:endParaRPr lang="en-US" altLang="zh-CN" smtClean="0"/>
          </a:p>
        </p:txBody>
      </p:sp>
      <p:sp>
        <p:nvSpPr>
          <p:cNvPr id="38915" name="Rectangle 2"/>
          <p:cNvSpPr>
            <a:spLocks noRot="1" noChangeArrowheads="1" noTextEdit="1"/>
          </p:cNvSpPr>
          <p:nvPr>
            <p:ph type="sldImg"/>
          </p:nvPr>
        </p:nvSpPr>
        <p:spPr>
          <a:xfrm>
            <a:off x="1187450" y="709613"/>
            <a:ext cx="4532313" cy="3398837"/>
          </a:xfrm>
          <a:ln/>
        </p:spPr>
      </p:sp>
      <p:sp>
        <p:nvSpPr>
          <p:cNvPr id="38916" name="Rectangle 3"/>
          <p:cNvSpPr>
            <a:spLocks noGrp="1" noChangeArrowheads="1"/>
          </p:cNvSpPr>
          <p:nvPr>
            <p:ph type="body" idx="1"/>
          </p:nvPr>
        </p:nvSpPr>
        <p:spPr>
          <a:xfrm>
            <a:off x="552450" y="4324350"/>
            <a:ext cx="5918200" cy="4110038"/>
          </a:xfrm>
          <a:noFill/>
        </p:spPr>
        <p:txBody>
          <a:bodyPr/>
          <a:lstStyle/>
          <a:p>
            <a:pPr algn="just" eaLnBrk="1" hangingPunct="1"/>
            <a:endParaRPr lang="zh-CN" altLang="en-GB" smtClean="0">
              <a:solidFill>
                <a:srgbClr val="000000"/>
              </a:solidFill>
              <a:latin typeface="Arial" panose="020B0604020202020204" pitchFamily="34" charset="0"/>
              <a:cs typeface="Arial" panose="020B0604020202020204" pitchFamily="34" charset="0"/>
            </a:endParaRPr>
          </a:p>
          <a:p>
            <a:pPr algn="just" eaLnBrk="1" hangingPunct="1"/>
            <a:r>
              <a:rPr lang="en-GB" altLang="zh-CN" smtClean="0">
                <a:solidFill>
                  <a:srgbClr val="000000"/>
                </a:solidFill>
                <a:latin typeface="Arial" panose="020B0604020202020204" pitchFamily="34" charset="0"/>
                <a:cs typeface="Arial" panose="020B0604020202020204" pitchFamily="34" charset="0"/>
              </a:rPr>
              <a:t>The evolution of IT in business can be thought of in terms of five overlapping stages, each of which evolved out of constraints presented by the previous generation. </a:t>
            </a:r>
          </a:p>
          <a:p>
            <a:pPr algn="just" eaLnBrk="1" hangingPunct="1"/>
            <a:r>
              <a:rPr lang="en-GB" altLang="zh-CN" smtClean="0">
                <a:solidFill>
                  <a:srgbClr val="000000"/>
                </a:solidFill>
                <a:latin typeface="Arial" panose="020B0604020202020204" pitchFamily="34" charset="0"/>
                <a:cs typeface="Arial" panose="020B0604020202020204" pitchFamily="34" charset="0"/>
              </a:rPr>
              <a:t>The earliest IT systems automated discrete transactions such as order entry &amp; accounting. </a:t>
            </a:r>
          </a:p>
          <a:p>
            <a:pPr algn="just" eaLnBrk="1" hangingPunct="1"/>
            <a:r>
              <a:rPr lang="en-GB" altLang="zh-CN" smtClean="0">
                <a:solidFill>
                  <a:srgbClr val="000000"/>
                </a:solidFill>
                <a:latin typeface="Arial" panose="020B0604020202020204" pitchFamily="34" charset="0"/>
                <a:cs typeface="Arial" panose="020B0604020202020204" pitchFamily="34" charset="0"/>
              </a:rPr>
              <a:t>Stage 2 involved the fuller automation and functional enhancement of individual activities such as human resource management, sales force operations and product design. </a:t>
            </a:r>
          </a:p>
          <a:p>
            <a:pPr algn="just" eaLnBrk="1" hangingPunct="1"/>
            <a:r>
              <a:rPr lang="en-GB" altLang="zh-CN" smtClean="0">
                <a:solidFill>
                  <a:srgbClr val="000000"/>
                </a:solidFill>
                <a:latin typeface="Arial" panose="020B0604020202020204" pitchFamily="34" charset="0"/>
                <a:cs typeface="Arial" panose="020B0604020202020204" pitchFamily="34" charset="0"/>
              </a:rPr>
              <a:t>Stage 3, which is being accelerated by the Internet,</a:t>
            </a:r>
            <a:r>
              <a:rPr lang="en-GB" altLang="zh-CN" baseline="-25000" smtClean="0">
                <a:solidFill>
                  <a:srgbClr val="000000"/>
                </a:solidFill>
                <a:latin typeface="Arial" panose="020B0604020202020204" pitchFamily="34" charset="0"/>
                <a:cs typeface="Arial" panose="020B0604020202020204" pitchFamily="34" charset="0"/>
              </a:rPr>
              <a:t> </a:t>
            </a:r>
            <a:r>
              <a:rPr lang="en-GB" altLang="zh-CN" smtClean="0">
                <a:solidFill>
                  <a:srgbClr val="000000"/>
                </a:solidFill>
                <a:latin typeface="Arial" panose="020B0604020202020204" pitchFamily="34" charset="0"/>
                <a:cs typeface="Arial" panose="020B0604020202020204" pitchFamily="34" charset="0"/>
              </a:rPr>
              <a:t>involves cross-activity integration, such as linking sales activities with order processing. </a:t>
            </a:r>
          </a:p>
          <a:p>
            <a:pPr algn="just" eaLnBrk="1" hangingPunct="1"/>
            <a:r>
              <a:rPr lang="en-GB" altLang="zh-CN" smtClean="0">
                <a:solidFill>
                  <a:srgbClr val="000000"/>
                </a:solidFill>
                <a:latin typeface="Arial" panose="020B0604020202020204" pitchFamily="34" charset="0"/>
                <a:cs typeface="Arial" panose="020B0604020202020204" pitchFamily="34" charset="0"/>
              </a:rPr>
              <a:t>Stage 4, enables the integration of the value chain and entire value system, I.e the set of value chains in an entire industry, encompassing those of tiers of suppliers, channels, and customers. </a:t>
            </a:r>
          </a:p>
          <a:p>
            <a:pPr algn="just" eaLnBrk="1" hangingPunct="1"/>
            <a:r>
              <a:rPr lang="en-GB" altLang="zh-CN" smtClean="0">
                <a:solidFill>
                  <a:srgbClr val="000000"/>
                </a:solidFill>
                <a:latin typeface="Arial" panose="020B0604020202020204" pitchFamily="34" charset="0"/>
                <a:cs typeface="Arial" panose="020B0604020202020204" pitchFamily="34" charset="0"/>
              </a:rPr>
              <a:t>In the upcoming fifth stage, IT will be used not only to connect the various activities and players in the value system but to optimise its workings in real time. </a:t>
            </a:r>
          </a:p>
          <a:p>
            <a:pPr algn="just" eaLnBrk="1" hangingPunct="1"/>
            <a:endParaRPr lang="en-GB" altLang="zh-CN" u="sng" smtClean="0">
              <a:solidFill>
                <a:srgbClr val="000000"/>
              </a:solidFill>
              <a:latin typeface="Arial" panose="020B0604020202020204" pitchFamily="34" charset="0"/>
              <a:cs typeface="Arial" panose="020B0604020202020204" pitchFamily="34" charset="0"/>
            </a:endParaRPr>
          </a:p>
          <a:p>
            <a:pPr algn="just" eaLnBrk="1" hangingPunct="1"/>
            <a:r>
              <a:rPr lang="en-GB" altLang="zh-CN" smtClean="0">
                <a:solidFill>
                  <a:srgbClr val="000000"/>
                </a:solidFill>
                <a:latin typeface="Arial" panose="020B0604020202020204" pitchFamily="34" charset="0"/>
                <a:cs typeface="Arial" panose="020B0604020202020204" pitchFamily="34" charset="0"/>
              </a:rPr>
              <a:t>The power of the Internet in the value chain, however; must be kept in perspective. While Internet applications have an important influence on the cost and quality of activities, they are neither the only nor the dominant influence. Conventional factors such as scale, the skills of personnel, product and process technology, and investments in physical assets also play prominent roles. The Internet is transformational in some respects, but many traditional sources of competitive advantage 'remain intact.</a:t>
            </a:r>
          </a:p>
          <a:p>
            <a:pPr algn="just" eaLnBrk="1" hangingPunct="1"/>
            <a:endParaRPr lang="en-GB" altLang="zh-CN" smtClean="0">
              <a:solidFill>
                <a:srgbClr val="000000"/>
              </a:solidFill>
              <a:latin typeface="Arial" panose="020B0604020202020204" pitchFamily="34" charset="0"/>
              <a:cs typeface="Arial" panose="020B0604020202020204" pitchFamily="34" charset="0"/>
            </a:endParaRPr>
          </a:p>
          <a:p>
            <a:r>
              <a:rPr lang="en-GB" altLang="en-US" smtClean="0">
                <a:latin typeface="Arial" panose="020B0604020202020204" pitchFamily="34" charset="0"/>
                <a:cs typeface="Arial" panose="020B0604020202020204" pitchFamily="34" charset="0"/>
              </a:rPr>
              <a:t>Value proposition - drivers of consumer adoption?</a:t>
            </a:r>
          </a:p>
          <a:p>
            <a:r>
              <a:rPr lang="en-GB" altLang="en-US" smtClean="0">
                <a:latin typeface="Arial" panose="020B0604020202020204" pitchFamily="34" charset="0"/>
                <a:cs typeface="Arial" panose="020B0604020202020204" pitchFamily="34" charset="0"/>
              </a:rPr>
              <a:t>• Content</a:t>
            </a:r>
          </a:p>
          <a:p>
            <a:r>
              <a:rPr lang="en-GB" altLang="en-US" smtClean="0">
                <a:latin typeface="Arial" panose="020B0604020202020204" pitchFamily="34" charset="0"/>
                <a:cs typeface="Arial" panose="020B0604020202020204" pitchFamily="34" charset="0"/>
              </a:rPr>
              <a:t>• Customization</a:t>
            </a:r>
          </a:p>
          <a:p>
            <a:r>
              <a:rPr lang="en-GB" altLang="en-US" smtClean="0">
                <a:latin typeface="Arial" panose="020B0604020202020204" pitchFamily="34" charset="0"/>
                <a:cs typeface="Arial" panose="020B0604020202020204" pitchFamily="34" charset="0"/>
              </a:rPr>
              <a:t>• Community</a:t>
            </a:r>
          </a:p>
          <a:p>
            <a:r>
              <a:rPr lang="en-GB" altLang="en-US" smtClean="0">
                <a:latin typeface="Arial" panose="020B0604020202020204" pitchFamily="34" charset="0"/>
                <a:cs typeface="Arial" panose="020B0604020202020204" pitchFamily="34" charset="0"/>
              </a:rPr>
              <a:t>• Convenience</a:t>
            </a:r>
          </a:p>
          <a:p>
            <a:r>
              <a:rPr lang="en-GB" altLang="en-US" smtClean="0">
                <a:latin typeface="Arial" panose="020B0604020202020204" pitchFamily="34" charset="0"/>
                <a:cs typeface="Arial" panose="020B0604020202020204" pitchFamily="34" charset="0"/>
              </a:rPr>
              <a:t>• Choice</a:t>
            </a:r>
          </a:p>
          <a:p>
            <a:r>
              <a:rPr lang="en-GB" altLang="en-US" smtClean="0">
                <a:latin typeface="Arial" panose="020B0604020202020204" pitchFamily="34" charset="0"/>
                <a:cs typeface="Arial" panose="020B0604020202020204" pitchFamily="34" charset="0"/>
              </a:rPr>
              <a:t>• Cost reduction</a:t>
            </a:r>
            <a:endParaRPr lang="en-GB" altLang="zh-CN" smtClean="0">
              <a:solidFill>
                <a:srgbClr val="000000"/>
              </a:solidFill>
              <a:latin typeface="Arial" panose="020B0604020202020204" pitchFamily="34" charset="0"/>
              <a:cs typeface="Arial" panose="020B0604020202020204" pitchFamily="34" charset="0"/>
            </a:endParaRPr>
          </a:p>
          <a:p>
            <a:pPr algn="just" eaLnBrk="1" hangingPunct="1"/>
            <a:endParaRPr lang="en-GB" altLang="zh-CN"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04013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Back in the 90’s the terms eBusiness and ecommerce were used interchangeably, also Europe and the especially UK researchers were quick to discern the difference and used the terms to separate the functions and processes from applications and technologies, so books from the West used eCommerce but European publishers made the distinction, so take care when you are reading to note the year and how the definitions were being used.</a:t>
            </a:r>
          </a:p>
        </p:txBody>
      </p:sp>
      <p:sp>
        <p:nvSpPr>
          <p:cNvPr id="40964"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CC2D696F-3915-4DB5-824E-93C45661D6FA}" type="slidenum">
              <a:rPr lang="en-US" altLang="zh-CN" smtClean="0">
                <a:latin typeface="Arial" panose="020B0604020202020204" pitchFamily="34" charset="0"/>
              </a:rPr>
              <a:pPr/>
              <a:t>24</a:t>
            </a:fld>
            <a:endParaRPr lang="en-US" altLang="zh-CN" smtClean="0">
              <a:latin typeface="Arial" panose="020B0604020202020204" pitchFamily="34" charset="0"/>
            </a:endParaRPr>
          </a:p>
        </p:txBody>
      </p:sp>
    </p:spTree>
    <p:extLst>
      <p:ext uri="{BB962C8B-B14F-4D97-AF65-F5344CB8AC3E}">
        <p14:creationId xmlns:p14="http://schemas.microsoft.com/office/powerpoint/2010/main" val="344803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It was 2000 onwards that the definition between ecommerce and ebusiness was tightened up, especially considering the different perspectives mentioned above.  I hope you noticed that these issues need management and therefore refer better to ebusiness activity.</a:t>
            </a:r>
          </a:p>
        </p:txBody>
      </p:sp>
      <p:sp>
        <p:nvSpPr>
          <p:cNvPr id="43012"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ED4A189C-5594-4210-9762-E46514F46C99}" type="slidenum">
              <a:rPr lang="en-US" altLang="zh-CN" smtClean="0">
                <a:latin typeface="Arial" panose="020B0604020202020204" pitchFamily="34" charset="0"/>
              </a:rPr>
              <a:pPr/>
              <a:t>25</a:t>
            </a:fld>
            <a:endParaRPr lang="en-US" altLang="zh-CN" smtClean="0">
              <a:latin typeface="Arial" panose="020B0604020202020204" pitchFamily="34" charset="0"/>
            </a:endParaRPr>
          </a:p>
        </p:txBody>
      </p:sp>
    </p:spTree>
    <p:extLst>
      <p:ext uri="{BB962C8B-B14F-4D97-AF65-F5344CB8AC3E}">
        <p14:creationId xmlns:p14="http://schemas.microsoft.com/office/powerpoint/2010/main" val="15721743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mtClean="0">
                <a:latin typeface="Arial" panose="020B0604020202020204" pitchFamily="34" charset="0"/>
                <a:cs typeface="Arial" panose="020B0604020202020204" pitchFamily="34" charset="0"/>
              </a:rPr>
              <a:t>Have social platforms (Facebook, Twitter) had an influence on your purchasing decisions. </a:t>
            </a:r>
          </a:p>
          <a:p>
            <a:pPr eaLnBrk="1" hangingPunct="1"/>
            <a:r>
              <a:rPr lang="en-US" altLang="en-US" smtClean="0">
                <a:latin typeface="Arial" panose="020B0604020202020204" pitchFamily="34" charset="0"/>
                <a:cs typeface="Arial" panose="020B0604020202020204" pitchFamily="34" charset="0"/>
              </a:rPr>
              <a:t>Have you ever had a conversation with a company employee about a product, and how did that influence your impressions of the company? </a:t>
            </a:r>
          </a:p>
          <a:p>
            <a:pPr eaLnBrk="1" hangingPunct="1"/>
            <a:r>
              <a:rPr lang="en-US" altLang="en-US" smtClean="0">
                <a:latin typeface="Arial" panose="020B0604020202020204" pitchFamily="34" charset="0"/>
                <a:cs typeface="Arial" panose="020B0604020202020204" pitchFamily="34" charset="0"/>
              </a:rPr>
              <a:t>How can/do social networks help a company spur innovation? Ever heard of the term Prosumption or the Prosumer?</a:t>
            </a:r>
          </a:p>
        </p:txBody>
      </p:sp>
      <p:sp>
        <p:nvSpPr>
          <p:cNvPr id="450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B0CA987E-280E-46E7-9599-B983B0B82B2F}" type="slidenum">
              <a:rPr lang="en-US" altLang="en-US" smtClean="0">
                <a:latin typeface="Times New Roman" panose="02020603050405020304" pitchFamily="18" charset="0"/>
                <a:ea typeface="MS PGothic" panose="020B0600070205080204" pitchFamily="34" charset="-128"/>
              </a:rPr>
              <a:pPr/>
              <a:t>26</a:t>
            </a:fld>
            <a:endParaRPr lang="en-US" altLang="en-US" smtClean="0">
              <a:latin typeface="Times New Roman" panose="02020603050405020304" pitchFamily="18" charset="0"/>
              <a:ea typeface="MS PGothic" panose="020B0600070205080204" pitchFamily="34" charset="-128"/>
            </a:endParaRPr>
          </a:p>
        </p:txBody>
      </p:sp>
    </p:spTree>
    <p:extLst>
      <p:ext uri="{BB962C8B-B14F-4D97-AF65-F5344CB8AC3E}">
        <p14:creationId xmlns:p14="http://schemas.microsoft.com/office/powerpoint/2010/main" val="39675950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6874D142-6BC9-4E35-882F-CCA06BBFD6F7}" type="slidenum">
              <a:rPr lang="en-US" altLang="zh-CN" smtClean="0"/>
              <a:pPr>
                <a:spcBef>
                  <a:spcPct val="0"/>
                </a:spcBef>
              </a:pPr>
              <a:t>29</a:t>
            </a:fld>
            <a:endParaRPr lang="en-US" altLang="zh-CN" smtClean="0"/>
          </a:p>
        </p:txBody>
      </p:sp>
      <p:sp>
        <p:nvSpPr>
          <p:cNvPr id="49155" name="Rectangle 2"/>
          <p:cNvSpPr>
            <a:spLocks noRot="1" noChangeArrowheads="1" noTextEdit="1"/>
          </p:cNvSpPr>
          <p:nvPr>
            <p:ph type="sldImg"/>
          </p:nvPr>
        </p:nvSpPr>
        <p:spPr>
          <a:ln/>
        </p:spPr>
      </p:sp>
      <p:sp>
        <p:nvSpPr>
          <p:cNvPr id="49156"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This slide is all about business as it refers to the organisation, the people, the suppliers, the technology and the customers.</a:t>
            </a:r>
          </a:p>
          <a:p>
            <a:pPr eaLnBrk="1" hangingPunct="1"/>
            <a:endParaRPr lang="en-GB" altLang="en-US" smtClean="0">
              <a:latin typeface="Arial" panose="020B0604020202020204" pitchFamily="34" charset="0"/>
              <a:cs typeface="Arial" panose="020B0604020202020204" pitchFamily="34" charset="0"/>
            </a:endParaRPr>
          </a:p>
          <a:p>
            <a:pPr eaLnBrk="1" hangingPunct="1"/>
            <a:r>
              <a:rPr lang="en-GB" altLang="en-US" smtClean="0">
                <a:latin typeface="Arial" panose="020B0604020202020204" pitchFamily="34" charset="0"/>
                <a:cs typeface="Arial" panose="020B0604020202020204" pitchFamily="34" charset="0"/>
              </a:rPr>
              <a:t>Buy side e-Business (or e-Commerce) refers to transactions between a purchasing organisation and its suppliers. Sell-side e-Bus. (or e-Commerce) refers to transactions between a supplier organisation and its customers.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83857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a:ln/>
        </p:spPr>
      </p:sp>
      <p:sp>
        <p:nvSpPr>
          <p:cNvPr id="51203"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A simple stage model for buy-side and sell-side e-commerce</a:t>
            </a:r>
          </a:p>
          <a:p>
            <a:r>
              <a:rPr lang="en-GB" altLang="en-US" smtClean="0">
                <a:latin typeface="Arial" panose="020B0604020202020204" pitchFamily="34" charset="0"/>
                <a:cs typeface="Arial" panose="020B0604020202020204" pitchFamily="34" charset="0"/>
              </a:rPr>
              <a:t>Sell-side E-commerce:</a:t>
            </a:r>
          </a:p>
          <a:p>
            <a:r>
              <a:rPr lang="en-GB" altLang="en-US" smtClean="0">
                <a:latin typeface="Arial" panose="020B0604020202020204" pitchFamily="34" charset="0"/>
                <a:cs typeface="Arial" panose="020B0604020202020204" pitchFamily="34" charset="0"/>
              </a:rPr>
              <a:t>– Transactional E-Commerce sites</a:t>
            </a:r>
          </a:p>
          <a:p>
            <a:r>
              <a:rPr lang="en-GB" altLang="en-US" smtClean="0">
                <a:latin typeface="Arial" panose="020B0604020202020204" pitchFamily="34" charset="0"/>
                <a:cs typeface="Arial" panose="020B0604020202020204" pitchFamily="34" charset="0"/>
              </a:rPr>
              <a:t>– Services-oriented relationship building sites</a:t>
            </a:r>
          </a:p>
          <a:p>
            <a:r>
              <a:rPr lang="en-GB" altLang="en-US" smtClean="0">
                <a:latin typeface="Arial" panose="020B0604020202020204" pitchFamily="34" charset="0"/>
                <a:cs typeface="Arial" panose="020B0604020202020204" pitchFamily="34" charset="0"/>
              </a:rPr>
              <a:t>– Brand-building sites</a:t>
            </a:r>
          </a:p>
          <a:p>
            <a:r>
              <a:rPr lang="en-GB" altLang="en-US" smtClean="0">
                <a:latin typeface="Arial" panose="020B0604020202020204" pitchFamily="34" charset="0"/>
                <a:cs typeface="Arial" panose="020B0604020202020204" pitchFamily="34" charset="0"/>
              </a:rPr>
              <a:t>– Portal, publisher or media sites</a:t>
            </a:r>
          </a:p>
          <a:p>
            <a:r>
              <a:rPr lang="en-GB" altLang="en-US" smtClean="0">
                <a:latin typeface="Arial" panose="020B0604020202020204" pitchFamily="34" charset="0"/>
                <a:cs typeface="Arial" panose="020B0604020202020204" pitchFamily="34" charset="0"/>
              </a:rPr>
              <a:t>– Social networks</a:t>
            </a:r>
          </a:p>
          <a:p>
            <a:endParaRPr lang="en-GB" altLang="en-US" smtClean="0">
              <a:latin typeface="Arial" panose="020B0604020202020204" pitchFamily="34" charset="0"/>
              <a:cs typeface="Arial" panose="020B0604020202020204" pitchFamily="34" charset="0"/>
            </a:endParaRPr>
          </a:p>
        </p:txBody>
      </p:sp>
      <p:sp>
        <p:nvSpPr>
          <p:cNvPr id="51204"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A249D1BC-D014-41EB-BE33-EB510C68B895}" type="slidenum">
              <a:rPr lang="en-US" altLang="zh-CN" smtClean="0">
                <a:latin typeface="Arial" panose="020B0604020202020204" pitchFamily="34" charset="0"/>
              </a:rPr>
              <a:pPr/>
              <a:t>30</a:t>
            </a:fld>
            <a:endParaRPr lang="en-US" altLang="zh-CN" smtClean="0">
              <a:latin typeface="Arial" panose="020B0604020202020204" pitchFamily="34" charset="0"/>
            </a:endParaRPr>
          </a:p>
        </p:txBody>
      </p:sp>
    </p:spTree>
    <p:extLst>
      <p:ext uri="{BB962C8B-B14F-4D97-AF65-F5344CB8AC3E}">
        <p14:creationId xmlns:p14="http://schemas.microsoft.com/office/powerpoint/2010/main" val="353668347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a:ln/>
        </p:spPr>
      </p:sp>
      <p:sp>
        <p:nvSpPr>
          <p:cNvPr id="55299"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Blendtec viral campaign micro-site (www.willitblend.com)</a:t>
            </a:r>
          </a:p>
          <a:p>
            <a:r>
              <a:rPr lang="en-GB" altLang="en-US" smtClean="0">
                <a:latin typeface="Arial" panose="020B0604020202020204" pitchFamily="34" charset="0"/>
                <a:cs typeface="Arial" panose="020B0604020202020204" pitchFamily="34" charset="0"/>
              </a:rPr>
              <a:t>(Dave Chaffey, </a:t>
            </a:r>
            <a:r>
              <a:rPr lang="en-GB" altLang="en-US" i="1" smtClean="0">
                <a:latin typeface="Arial" panose="020B0604020202020204" pitchFamily="34" charset="0"/>
                <a:cs typeface="Arial" panose="020B0604020202020204" pitchFamily="34" charset="0"/>
              </a:rPr>
              <a:t>E-Business and E-Commerce Management</a:t>
            </a:r>
            <a:r>
              <a:rPr lang="en-GB" altLang="en-US" smtClean="0">
                <a:latin typeface="Arial" panose="020B0604020202020204" pitchFamily="34" charset="0"/>
                <a:cs typeface="Arial" panose="020B0604020202020204" pitchFamily="34" charset="0"/>
              </a:rPr>
              <a:t>, 4th Edition, © Marketing Insights Limited 2009</a:t>
            </a:r>
          </a:p>
        </p:txBody>
      </p:sp>
      <p:sp>
        <p:nvSpPr>
          <p:cNvPr id="55300"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8F8059CA-8E85-4D55-9AC3-78FD1EFE4390}" type="slidenum">
              <a:rPr lang="en-US" altLang="zh-CN" smtClean="0">
                <a:latin typeface="Arial" panose="020B0604020202020204" pitchFamily="34" charset="0"/>
              </a:rPr>
              <a:pPr/>
              <a:t>33</a:t>
            </a:fld>
            <a:endParaRPr lang="en-US" altLang="zh-CN" smtClean="0">
              <a:latin typeface="Arial" panose="020B0604020202020204" pitchFamily="34" charset="0"/>
            </a:endParaRPr>
          </a:p>
        </p:txBody>
      </p:sp>
    </p:spTree>
    <p:extLst>
      <p:ext uri="{BB962C8B-B14F-4D97-AF65-F5344CB8AC3E}">
        <p14:creationId xmlns:p14="http://schemas.microsoft.com/office/powerpoint/2010/main" val="33955581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ED2DBFC3-DEDD-4530-AE11-5EDF5722D38E}" type="slidenum">
              <a:rPr lang="en-US" altLang="zh-CN" smtClean="0"/>
              <a:pPr>
                <a:spcBef>
                  <a:spcPct val="0"/>
                </a:spcBef>
              </a:pPr>
              <a:t>37</a:t>
            </a:fld>
            <a:endParaRPr lang="en-US" altLang="zh-CN" smtClean="0"/>
          </a:p>
        </p:txBody>
      </p:sp>
      <p:sp>
        <p:nvSpPr>
          <p:cNvPr id="60419" name="Rectangle 2"/>
          <p:cNvSpPr>
            <a:spLocks noRot="1" noChangeArrowheads="1" noTextEdit="1"/>
          </p:cNvSpPr>
          <p:nvPr>
            <p:ph type="sldImg"/>
          </p:nvPr>
        </p:nvSpPr>
        <p:spPr>
          <a:ln/>
        </p:spPr>
      </p:sp>
      <p:sp>
        <p:nvSpPr>
          <p:cNvPr id="60420"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When transactions with employees are mediated by the pricing mechanism or training we refer to these internal transactions as business-to-employee e-commerce.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425970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EF6BF6EF-8480-4D68-8D61-591C5B9196C3}" type="slidenum">
              <a:rPr lang="en-US" altLang="zh-CN" smtClean="0"/>
              <a:pPr>
                <a:spcBef>
                  <a:spcPct val="0"/>
                </a:spcBef>
              </a:pPr>
              <a:t>38</a:t>
            </a:fld>
            <a:endParaRPr lang="en-US" altLang="zh-CN" smtClean="0"/>
          </a:p>
        </p:txBody>
      </p:sp>
      <p:sp>
        <p:nvSpPr>
          <p:cNvPr id="62467" name="Rectangle 2"/>
          <p:cNvSpPr>
            <a:spLocks noRot="1" noChangeArrowheads="1" noTextEdit="1"/>
          </p:cNvSpPr>
          <p:nvPr>
            <p:ph type="sldImg"/>
          </p:nvPr>
        </p:nvSpPr>
        <p:spPr>
          <a:ln/>
        </p:spPr>
      </p:sp>
      <p:sp>
        <p:nvSpPr>
          <p:cNvPr id="62468"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We can also refer to these intra-business transactions occurring within the internal environment as intra-business e-commerce.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4210884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39B02C38-F86E-4CF6-8701-ECF4FCE321CF}" type="slidenum">
              <a:rPr lang="en-US" altLang="zh-CN" smtClean="0"/>
              <a:pPr>
                <a:spcBef>
                  <a:spcPct val="0"/>
                </a:spcBef>
              </a:pPr>
              <a:t>40</a:t>
            </a:fld>
            <a:endParaRPr lang="en-US" altLang="zh-CN" smtClean="0"/>
          </a:p>
        </p:txBody>
      </p:sp>
      <p:sp>
        <p:nvSpPr>
          <p:cNvPr id="65539" name="Rectangle 2"/>
          <p:cNvSpPr>
            <a:spLocks noRot="1" noChangeArrowheads="1" noTextEdit="1"/>
          </p:cNvSpPr>
          <p:nvPr>
            <p:ph type="sldImg"/>
          </p:nvPr>
        </p:nvSpPr>
        <p:spPr>
          <a:ln/>
        </p:spPr>
      </p:sp>
      <p:sp>
        <p:nvSpPr>
          <p:cNvPr id="65540"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This is another way of representing the buy-side and supply-side e-commerce.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222344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BC853B99-ED17-42DD-9524-59F54DD219D4}" type="slidenum">
              <a:rPr lang="en-US" altLang="zh-CN" smtClean="0"/>
              <a:pPr>
                <a:spcBef>
                  <a:spcPct val="0"/>
                </a:spcBef>
              </a:pPr>
              <a:t>41</a:t>
            </a:fld>
            <a:endParaRPr lang="en-US" altLang="zh-CN" smtClean="0"/>
          </a:p>
        </p:txBody>
      </p:sp>
      <p:sp>
        <p:nvSpPr>
          <p:cNvPr id="67587" name="Rectangle 2"/>
          <p:cNvSpPr>
            <a:spLocks noRot="1" noChangeArrowheads="1" noTextEdit="1"/>
          </p:cNvSpPr>
          <p:nvPr>
            <p:ph type="sldImg"/>
          </p:nvPr>
        </p:nvSpPr>
        <p:spPr>
          <a:ln/>
        </p:spPr>
      </p:sp>
      <p:sp>
        <p:nvSpPr>
          <p:cNvPr id="67588"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Supply-side and buy-side e-Commerce relate to the micro-environment while the macro-environment could be analysed for example by using PESTEL (Political, Economic, Social, Technological, Ecological and Legal environment)</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638493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p:spPr>
        <p:txBody>
          <a:bodyPr/>
          <a:lstStyle/>
          <a:p>
            <a:r>
              <a:rPr lang="en-GB" altLang="en-US" dirty="0" smtClean="0">
                <a:latin typeface="Arial" panose="020B0604020202020204" pitchFamily="34" charset="0"/>
                <a:cs typeface="Arial" panose="020B0604020202020204" pitchFamily="34" charset="0"/>
              </a:rPr>
              <a:t>Are any of these markets more dominant than the other in the same sector?  Do you know any statistics about the business market share</a:t>
            </a:r>
            <a:r>
              <a:rPr lang="en-GB" altLang="en-US" dirty="0" smtClean="0">
                <a:latin typeface="Arial" panose="020B0604020202020204" pitchFamily="34" charset="0"/>
                <a:cs typeface="Arial" panose="020B0604020202020204" pitchFamily="34" charset="0"/>
              </a:rPr>
              <a:t>? (</a:t>
            </a:r>
            <a:r>
              <a:rPr lang="en-GB" altLang="en-US" dirty="0" err="1" smtClean="0">
                <a:latin typeface="Arial" panose="020B0604020202020204" pitchFamily="34" charset="0"/>
                <a:cs typeface="Arial" panose="020B0604020202020204" pitchFamily="34" charset="0"/>
              </a:rPr>
              <a:t>e.g</a:t>
            </a:r>
            <a:r>
              <a:rPr lang="en-GB" altLang="en-US" dirty="0" smtClean="0">
                <a:latin typeface="Arial" panose="020B0604020202020204" pitchFamily="34" charset="0"/>
                <a:cs typeface="Arial" panose="020B0604020202020204" pitchFamily="34" charset="0"/>
              </a:rPr>
              <a:t> Banks)</a:t>
            </a:r>
            <a:endParaRPr lang="en-GB" altLang="en-US" dirty="0" smtClean="0">
              <a:latin typeface="Arial" panose="020B0604020202020204" pitchFamily="34" charset="0"/>
              <a:cs typeface="Arial" panose="020B0604020202020204" pitchFamily="34" charset="0"/>
            </a:endParaRPr>
          </a:p>
        </p:txBody>
      </p:sp>
      <p:sp>
        <p:nvSpPr>
          <p:cNvPr id="69636"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52694EED-93F8-4431-A55D-29DF4A51FABD}" type="slidenum">
              <a:rPr lang="en-US" altLang="zh-CN" smtClean="0">
                <a:latin typeface="Arial" panose="020B0604020202020204" pitchFamily="34" charset="0"/>
              </a:rPr>
              <a:pPr/>
              <a:t>42</a:t>
            </a:fld>
            <a:endParaRPr lang="en-US" altLang="zh-CN" smtClean="0">
              <a:latin typeface="Arial" panose="020B0604020202020204" pitchFamily="34" charset="0"/>
            </a:endParaRPr>
          </a:p>
        </p:txBody>
      </p:sp>
    </p:spTree>
    <p:extLst>
      <p:ext uri="{BB962C8B-B14F-4D97-AF65-F5344CB8AC3E}">
        <p14:creationId xmlns:p14="http://schemas.microsoft.com/office/powerpoint/2010/main" val="95038596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You might think – is this a little old, but the drivers remain the same the technologies have not reached full potential in the UK.</a:t>
            </a:r>
          </a:p>
        </p:txBody>
      </p:sp>
      <p:sp>
        <p:nvSpPr>
          <p:cNvPr id="71684"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F1B4B7DB-E861-43C4-9983-922530C860E6}" type="slidenum">
              <a:rPr lang="en-US" altLang="zh-CN" smtClean="0">
                <a:latin typeface="Arial" panose="020B0604020202020204" pitchFamily="34" charset="0"/>
              </a:rPr>
              <a:pPr/>
              <a:t>43</a:t>
            </a:fld>
            <a:endParaRPr lang="en-US" altLang="zh-CN" smtClean="0">
              <a:latin typeface="Arial" panose="020B0604020202020204" pitchFamily="34" charset="0"/>
            </a:endParaRPr>
          </a:p>
        </p:txBody>
      </p:sp>
    </p:spTree>
    <p:extLst>
      <p:ext uri="{BB962C8B-B14F-4D97-AF65-F5344CB8AC3E}">
        <p14:creationId xmlns:p14="http://schemas.microsoft.com/office/powerpoint/2010/main" val="20757315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1pPr>
            <a:lvl2pPr marL="742950" indent="-28575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ea typeface="宋体" panose="02010600030101010101" pitchFamily="2" charset="-122"/>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宋体" panose="02010600030101010101" pitchFamily="2" charset="-122"/>
                <a:cs typeface="Arial" panose="020B0604020202020204" pitchFamily="34" charset="0"/>
              </a:defRPr>
            </a:lvl9pPr>
          </a:lstStyle>
          <a:p>
            <a:pPr>
              <a:spcBef>
                <a:spcPct val="0"/>
              </a:spcBef>
            </a:pPr>
            <a:fld id="{652CA267-AF07-45E8-AB39-D9486FECD090}" type="slidenum">
              <a:rPr lang="en-US" altLang="zh-CN" smtClean="0"/>
              <a:pPr>
                <a:spcBef>
                  <a:spcPct val="0"/>
                </a:spcBef>
              </a:pPr>
              <a:t>45</a:t>
            </a:fld>
            <a:endParaRPr lang="en-US" altLang="zh-CN" smtClean="0"/>
          </a:p>
        </p:txBody>
      </p:sp>
      <p:sp>
        <p:nvSpPr>
          <p:cNvPr id="74755" name="Rectangle 2"/>
          <p:cNvSpPr>
            <a:spLocks noRot="1" noChangeArrowheads="1" noTextEdit="1"/>
          </p:cNvSpPr>
          <p:nvPr>
            <p:ph type="sldImg"/>
          </p:nvPr>
        </p:nvSpPr>
        <p:spPr>
          <a:ln/>
        </p:spPr>
      </p:sp>
      <p:sp>
        <p:nvSpPr>
          <p:cNvPr id="74756" name="Rectangle 3"/>
          <p:cNvSpPr>
            <a:spLocks noGrp="1" noChangeArrowheads="1"/>
          </p:cNvSpPr>
          <p:nvPr>
            <p:ph type="body" idx="1"/>
          </p:nvPr>
        </p:nvSpPr>
        <p:spPr>
          <a:noFill/>
        </p:spPr>
        <p:txBody>
          <a:bodyPr/>
          <a:lstStyle/>
          <a:p>
            <a:pPr eaLnBrk="1" hangingPunct="1"/>
            <a:r>
              <a:rPr lang="en-GB" altLang="en-US" smtClean="0">
                <a:latin typeface="Arial" panose="020B0604020202020204" pitchFamily="34" charset="0"/>
                <a:cs typeface="Arial" panose="020B0604020202020204" pitchFamily="34" charset="0"/>
              </a:rPr>
              <a:t>Set up costs and running costs (e.g. maintenance, integration, etc.) were by far the most important barriers to the deployment of e-Commerce according to the DTI survey. This means that managers should do cost-benefit analysis that consider both the initial investment costs and ongoing costs that form the total cost of ownership (TCO i.e. maintenance and systems integration). However, a more recent survey (see next slide) has ranked issues of security and confidentiality much higher than issues of cost. </a:t>
            </a:r>
            <a:endParaRPr lang="en-US" altLang="en-US"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68877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eB eC – shorthand for eBusiness and eCommerce in these lectures – not recognised abbreviations.</a:t>
            </a:r>
          </a:p>
        </p:txBody>
      </p:sp>
      <p:sp>
        <p:nvSpPr>
          <p:cNvPr id="77828"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328B8FE8-545B-4D25-9DFC-C61505C5084F}" type="slidenum">
              <a:rPr lang="en-US" altLang="zh-CN" smtClean="0">
                <a:latin typeface="Arial" panose="020B0604020202020204" pitchFamily="34" charset="0"/>
              </a:rPr>
              <a:pPr/>
              <a:t>47</a:t>
            </a:fld>
            <a:endParaRPr lang="en-US" altLang="zh-CN" smtClean="0">
              <a:latin typeface="Arial" panose="020B0604020202020204" pitchFamily="34" charset="0"/>
            </a:endParaRPr>
          </a:p>
        </p:txBody>
      </p:sp>
    </p:spTree>
    <p:extLst>
      <p:ext uri="{BB962C8B-B14F-4D97-AF65-F5344CB8AC3E}">
        <p14:creationId xmlns:p14="http://schemas.microsoft.com/office/powerpoint/2010/main" val="28714201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p:spPr>
        <p:txBody>
          <a:bodyPr/>
          <a:lstStyle/>
          <a:p>
            <a:r>
              <a:rPr lang="en-US" altLang="en-US" smtClean="0">
                <a:latin typeface="Times New Roman" panose="02020603050405020304" pitchFamily="18" charset="0"/>
                <a:cs typeface="Times New Roman" panose="02020603050405020304" pitchFamily="18" charset="0"/>
              </a:rPr>
              <a:t>A transformational process.  They never go on forever.  It reaches it aims.</a:t>
            </a:r>
          </a:p>
          <a:p>
            <a:r>
              <a:rPr lang="en-US" altLang="en-US" smtClean="0">
                <a:latin typeface="Times New Roman" panose="02020603050405020304" pitchFamily="18" charset="0"/>
                <a:cs typeface="Times New Roman" panose="02020603050405020304" pitchFamily="18" charset="0"/>
              </a:rPr>
              <a:t>Think about Brexit – what challenges lie ahead as the existing partnerships and trade agreements will need to be redrafted.</a:t>
            </a:r>
          </a:p>
          <a:p>
            <a:r>
              <a:rPr lang="en-US" altLang="en-US" smtClean="0">
                <a:latin typeface="Times New Roman" panose="02020603050405020304" pitchFamily="18" charset="0"/>
                <a:cs typeface="Times New Roman" panose="02020603050405020304" pitchFamily="18" charset="0"/>
              </a:rPr>
              <a:t>The UK will have to be more innovative than ever to complete to its share of trade, to keep costs down but improve employment and profitability of business.  Is the UK ready for changes?</a:t>
            </a:r>
          </a:p>
        </p:txBody>
      </p:sp>
      <p:sp>
        <p:nvSpPr>
          <p:cNvPr id="81924"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49F3E08B-56F2-4173-8DE7-82FF461EC3E6}" type="slidenum">
              <a:rPr lang="en-US" altLang="zh-CN" smtClean="0">
                <a:latin typeface="Arial" panose="020B0604020202020204" pitchFamily="34" charset="0"/>
              </a:rPr>
              <a:pPr/>
              <a:t>50</a:t>
            </a:fld>
            <a:endParaRPr lang="en-US" altLang="zh-CN" smtClean="0">
              <a:latin typeface="Arial" panose="020B0604020202020204" pitchFamily="34" charset="0"/>
            </a:endParaRPr>
          </a:p>
        </p:txBody>
      </p:sp>
    </p:spTree>
    <p:extLst>
      <p:ext uri="{BB962C8B-B14F-4D97-AF65-F5344CB8AC3E}">
        <p14:creationId xmlns:p14="http://schemas.microsoft.com/office/powerpoint/2010/main" val="269544015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Are you familiar with the Wayback machine?</a:t>
            </a:r>
          </a:p>
          <a:p>
            <a:r>
              <a:rPr lang="en-GB" altLang="en-US" smtClean="0">
                <a:latin typeface="Arial" panose="020B0604020202020204" pitchFamily="34" charset="0"/>
                <a:cs typeface="Arial" panose="020B0604020202020204" pitchFamily="34" charset="0"/>
              </a:rPr>
              <a:t>Do you search out businesses to look at their evolution over time?</a:t>
            </a:r>
          </a:p>
          <a:p>
            <a:r>
              <a:rPr lang="en-GB" altLang="en-US" smtClean="0">
                <a:latin typeface="Arial" panose="020B0604020202020204" pitchFamily="34" charset="0"/>
                <a:cs typeface="Arial" panose="020B0604020202020204" pitchFamily="34" charset="0"/>
              </a:rPr>
              <a:t>Here is an example of Googe – back in 1998 – 25m pages back then……… It is a different business today!</a:t>
            </a:r>
          </a:p>
        </p:txBody>
      </p:sp>
      <p:sp>
        <p:nvSpPr>
          <p:cNvPr id="83972"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6D2E573A-40F1-4F44-A779-2390844D5ACF}" type="slidenum">
              <a:rPr lang="en-US" altLang="zh-CN" smtClean="0">
                <a:latin typeface="Arial" panose="020B0604020202020204" pitchFamily="34" charset="0"/>
              </a:rPr>
              <a:pPr/>
              <a:t>51</a:t>
            </a:fld>
            <a:endParaRPr lang="en-US" altLang="zh-CN" smtClean="0">
              <a:latin typeface="Arial" panose="020B0604020202020204" pitchFamily="34" charset="0"/>
            </a:endParaRPr>
          </a:p>
        </p:txBody>
      </p:sp>
    </p:spTree>
    <p:extLst>
      <p:ext uri="{BB962C8B-B14F-4D97-AF65-F5344CB8AC3E}">
        <p14:creationId xmlns:p14="http://schemas.microsoft.com/office/powerpoint/2010/main" val="352490721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p:spPr>
        <p:txBody>
          <a:bodyPr/>
          <a:lstStyle/>
          <a:p>
            <a:r>
              <a:rPr lang="en-GB" altLang="en-US" smtClean="0">
                <a:latin typeface="Arial" panose="020B0604020202020204" pitchFamily="34" charset="0"/>
                <a:cs typeface="Arial" panose="020B0604020202020204" pitchFamily="34" charset="0"/>
              </a:rPr>
              <a:t>Think of –</a:t>
            </a:r>
          </a:p>
          <a:p>
            <a:r>
              <a:rPr lang="en-GB" altLang="en-US" smtClean="0">
                <a:latin typeface="Arial" panose="020B0604020202020204" pitchFamily="34" charset="0"/>
                <a:cs typeface="Arial" panose="020B0604020202020204" pitchFamily="34" charset="0"/>
              </a:rPr>
              <a:t>E-business opportunities</a:t>
            </a:r>
          </a:p>
          <a:p>
            <a:r>
              <a:rPr lang="en-GB" altLang="en-US" smtClean="0">
                <a:latin typeface="Arial" panose="020B0604020202020204" pitchFamily="34" charset="0"/>
                <a:cs typeface="Arial" panose="020B0604020202020204" pitchFamily="34" charset="0"/>
              </a:rPr>
              <a:t>• Reach</a:t>
            </a:r>
          </a:p>
          <a:p>
            <a:r>
              <a:rPr lang="en-GB" altLang="en-US" smtClean="0">
                <a:latin typeface="Arial" panose="020B0604020202020204" pitchFamily="34" charset="0"/>
                <a:cs typeface="Arial" panose="020B0604020202020204" pitchFamily="34" charset="0"/>
              </a:rPr>
              <a:t>• Over ?+ billion users globally</a:t>
            </a:r>
          </a:p>
          <a:p>
            <a:r>
              <a:rPr lang="en-GB" altLang="en-US" smtClean="0">
                <a:latin typeface="Arial" panose="020B0604020202020204" pitchFamily="34" charset="0"/>
                <a:cs typeface="Arial" panose="020B0604020202020204" pitchFamily="34" charset="0"/>
              </a:rPr>
              <a:t>• Connect to millions of products</a:t>
            </a:r>
          </a:p>
          <a:p>
            <a:r>
              <a:rPr lang="en-GB" altLang="en-US" smtClean="0">
                <a:latin typeface="Arial" panose="020B0604020202020204" pitchFamily="34" charset="0"/>
                <a:cs typeface="Arial" panose="020B0604020202020204" pitchFamily="34" charset="0"/>
              </a:rPr>
              <a:t>• Richness</a:t>
            </a:r>
          </a:p>
          <a:p>
            <a:r>
              <a:rPr lang="en-GB" altLang="en-US" smtClean="0">
                <a:latin typeface="Arial" panose="020B0604020202020204" pitchFamily="34" charset="0"/>
                <a:cs typeface="Arial" panose="020B0604020202020204" pitchFamily="34" charset="0"/>
              </a:rPr>
              <a:t>•Variety of available information/products/services.</a:t>
            </a:r>
          </a:p>
          <a:p>
            <a:r>
              <a:rPr lang="en-GB" altLang="en-US" smtClean="0">
                <a:latin typeface="Arial" panose="020B0604020202020204" pitchFamily="34" charset="0"/>
                <a:cs typeface="Arial" panose="020B0604020202020204" pitchFamily="34" charset="0"/>
              </a:rPr>
              <a:t>• Blogs, videos, feeds…</a:t>
            </a:r>
          </a:p>
          <a:p>
            <a:r>
              <a:rPr lang="en-GB" altLang="en-US" smtClean="0">
                <a:latin typeface="Arial" panose="020B0604020202020204" pitchFamily="34" charset="0"/>
                <a:cs typeface="Arial" panose="020B0604020202020204" pitchFamily="34" charset="0"/>
              </a:rPr>
              <a:t>• Personalized messages for users</a:t>
            </a:r>
          </a:p>
          <a:p>
            <a:r>
              <a:rPr lang="en-GB" altLang="en-US" smtClean="0">
                <a:latin typeface="Arial" panose="020B0604020202020204" pitchFamily="34" charset="0"/>
                <a:cs typeface="Arial" panose="020B0604020202020204" pitchFamily="34" charset="0"/>
              </a:rPr>
              <a:t>•Affiliation</a:t>
            </a:r>
          </a:p>
          <a:p>
            <a:r>
              <a:rPr lang="en-GB" altLang="en-US" smtClean="0">
                <a:latin typeface="Arial" panose="020B0604020202020204" pitchFamily="34" charset="0"/>
                <a:cs typeface="Arial" panose="020B0604020202020204" pitchFamily="34" charset="0"/>
              </a:rPr>
              <a:t>• Ease of co-operation</a:t>
            </a:r>
          </a:p>
        </p:txBody>
      </p:sp>
      <p:sp>
        <p:nvSpPr>
          <p:cNvPr id="86020" name="Slide Number Placeholder 3"/>
          <p:cNvSpPr>
            <a:spLocks noGrp="1"/>
          </p:cNvSpPr>
          <p:nvPr>
            <p:ph type="sldNum" sz="quarter" idx="5"/>
          </p:nvPr>
        </p:nvSpPr>
        <p:spPr>
          <a:noFill/>
        </p:spPr>
        <p:txBody>
          <a:bodyPr/>
          <a:lstStyle>
            <a:lvl1pPr>
              <a:defRPr>
                <a:solidFill>
                  <a:schemeClr val="tx1"/>
                </a:solidFill>
                <a:latin typeface="Tahoma" panose="020B0604030504040204" pitchFamily="34" charset="0"/>
                <a:ea typeface="宋体" panose="02010600030101010101" pitchFamily="2" charset="-122"/>
              </a:defRPr>
            </a:lvl1pPr>
            <a:lvl2pPr marL="742950" indent="-285750">
              <a:defRPr>
                <a:solidFill>
                  <a:schemeClr val="tx1"/>
                </a:solidFill>
                <a:latin typeface="Tahoma" panose="020B0604030504040204" pitchFamily="34" charset="0"/>
                <a:ea typeface="宋体" panose="02010600030101010101" pitchFamily="2" charset="-122"/>
              </a:defRPr>
            </a:lvl2pPr>
            <a:lvl3pPr marL="1143000" indent="-228600">
              <a:defRPr>
                <a:solidFill>
                  <a:schemeClr val="tx1"/>
                </a:solidFill>
                <a:latin typeface="Tahoma" panose="020B0604030504040204" pitchFamily="34" charset="0"/>
                <a:ea typeface="宋体" panose="02010600030101010101" pitchFamily="2" charset="-122"/>
              </a:defRPr>
            </a:lvl3pPr>
            <a:lvl4pPr marL="1600200" indent="-228600">
              <a:defRPr>
                <a:solidFill>
                  <a:schemeClr val="tx1"/>
                </a:solidFill>
                <a:latin typeface="Tahoma" panose="020B0604030504040204" pitchFamily="34" charset="0"/>
                <a:ea typeface="宋体" panose="02010600030101010101" pitchFamily="2" charset="-122"/>
              </a:defRPr>
            </a:lvl4pPr>
            <a:lvl5pPr marL="2057400" indent="-228600">
              <a:defRPr>
                <a:solidFill>
                  <a:schemeClr val="tx1"/>
                </a:solidFill>
                <a:latin typeface="Tahoma" panose="020B0604030504040204" pitchFamily="34" charset="0"/>
                <a:ea typeface="宋体" panose="02010600030101010101" pitchFamily="2" charset="-122"/>
              </a:defRPr>
            </a:lvl5pPr>
            <a:lvl6pPr marL="25146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6pPr>
            <a:lvl7pPr marL="29718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7pPr>
            <a:lvl8pPr marL="34290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8pPr>
            <a:lvl9pPr marL="3886200" indent="-228600" eaLnBrk="0" fontAlgn="base" hangingPunct="0">
              <a:spcBef>
                <a:spcPct val="0"/>
              </a:spcBef>
              <a:spcAft>
                <a:spcPct val="0"/>
              </a:spcAft>
              <a:defRPr>
                <a:solidFill>
                  <a:schemeClr val="tx1"/>
                </a:solidFill>
                <a:latin typeface="Tahoma" panose="020B0604030504040204" pitchFamily="34" charset="0"/>
                <a:ea typeface="宋体" panose="02010600030101010101" pitchFamily="2" charset="-122"/>
              </a:defRPr>
            </a:lvl9pPr>
          </a:lstStyle>
          <a:p>
            <a:fld id="{BF958C15-8323-47A2-939F-AC9FC837B9CD}" type="slidenum">
              <a:rPr lang="en-US" altLang="zh-CN" smtClean="0">
                <a:latin typeface="Arial" panose="020B0604020202020204" pitchFamily="34" charset="0"/>
              </a:rPr>
              <a:pPr/>
              <a:t>52</a:t>
            </a:fld>
            <a:endParaRPr lang="en-US" altLang="zh-CN" smtClean="0">
              <a:latin typeface="Arial" panose="020B0604020202020204" pitchFamily="34" charset="0"/>
            </a:endParaRPr>
          </a:p>
        </p:txBody>
      </p:sp>
    </p:spTree>
    <p:extLst>
      <p:ext uri="{BB962C8B-B14F-4D97-AF65-F5344CB8AC3E}">
        <p14:creationId xmlns:p14="http://schemas.microsoft.com/office/powerpoint/2010/main" val="1908925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66594" name="Rectangle 2"/>
          <p:cNvSpPr>
            <a:spLocks noGrp="1" noChangeArrowheads="1"/>
          </p:cNvSpPr>
          <p:nvPr>
            <p:ph type="ctrTitle" sz="quarter"/>
          </p:nvPr>
        </p:nvSpPr>
        <p:spPr>
          <a:xfrm>
            <a:off x="685800" y="1676400"/>
            <a:ext cx="7772400" cy="1828800"/>
          </a:xfrm>
        </p:spPr>
        <p:txBody>
          <a:bodyPr/>
          <a:lstStyle>
            <a:lvl1pPr>
              <a:defRPr/>
            </a:lvl1pPr>
          </a:lstStyle>
          <a:p>
            <a:pPr lvl="0"/>
            <a:r>
              <a:rPr lang="en-US" noProof="0" smtClean="0"/>
              <a:t>Click to edit Master title style</a:t>
            </a:r>
          </a:p>
        </p:txBody>
      </p:sp>
      <p:sp>
        <p:nvSpPr>
          <p:cNvPr id="366595" name="Rectangle 3"/>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a:lvl1pPr>
          </a:lstStyle>
          <a:p>
            <a:pPr lvl="0"/>
            <a:r>
              <a:rPr lang="en-US" noProof="0" smtClean="0"/>
              <a:t>Click to edit Master subtitle style</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58FAD254-453F-4580-9E4F-A07422D7F036}" type="slidenum">
              <a:rPr lang="en-US" altLang="en-US"/>
              <a:pPr>
                <a:defRPr/>
              </a:pPr>
              <a:t>‹#›</a:t>
            </a:fld>
            <a:endParaRPr lang="en-US" altLang="en-US"/>
          </a:p>
        </p:txBody>
      </p:sp>
    </p:spTree>
    <p:extLst>
      <p:ext uri="{BB962C8B-B14F-4D97-AF65-F5344CB8AC3E}">
        <p14:creationId xmlns:p14="http://schemas.microsoft.com/office/powerpoint/2010/main" val="929104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2EE3ED99-D64E-4D8E-B1EC-68D09AA842F3}" type="slidenum">
              <a:rPr lang="en-US" altLang="en-US"/>
              <a:pPr>
                <a:defRPr/>
              </a:pPr>
              <a:t>‹#›</a:t>
            </a:fld>
            <a:endParaRPr lang="en-US" altLang="en-US"/>
          </a:p>
        </p:txBody>
      </p:sp>
    </p:spTree>
    <p:extLst>
      <p:ext uri="{BB962C8B-B14F-4D97-AF65-F5344CB8AC3E}">
        <p14:creationId xmlns:p14="http://schemas.microsoft.com/office/powerpoint/2010/main" val="7480170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087D2FD-A5F9-403F-88C4-A413868E444A}" type="slidenum">
              <a:rPr lang="en-US" altLang="en-US"/>
              <a:pPr>
                <a:defRPr/>
              </a:pPr>
              <a:t>‹#›</a:t>
            </a:fld>
            <a:endParaRPr lang="en-US" altLang="en-US"/>
          </a:p>
        </p:txBody>
      </p:sp>
    </p:spTree>
    <p:extLst>
      <p:ext uri="{BB962C8B-B14F-4D97-AF65-F5344CB8AC3E}">
        <p14:creationId xmlns:p14="http://schemas.microsoft.com/office/powerpoint/2010/main" val="7311424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981200"/>
            <a:ext cx="4038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ABE8629B-5280-4FF7-A9CB-8A42CF6941D6}" type="slidenum">
              <a:rPr lang="en-US" altLang="en-US"/>
              <a:pPr>
                <a:defRPr/>
              </a:pPr>
              <a:t>‹#›</a:t>
            </a:fld>
            <a:endParaRPr lang="en-US" altLang="en-US"/>
          </a:p>
        </p:txBody>
      </p:sp>
    </p:spTree>
    <p:extLst>
      <p:ext uri="{BB962C8B-B14F-4D97-AF65-F5344CB8AC3E}">
        <p14:creationId xmlns:p14="http://schemas.microsoft.com/office/powerpoint/2010/main" val="32737368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pPr>
              <a:defRPr/>
            </a:pPr>
            <a:fld id="{856FD5A8-0FED-4222-A138-8A154EFA6B03}" type="slidenum">
              <a:rPr lang="en-US" altLang="en-US"/>
              <a:pPr>
                <a:defRPr/>
              </a:pPr>
              <a:t>‹#›</a:t>
            </a:fld>
            <a:endParaRPr lang="en-US" altLang="en-US"/>
          </a:p>
        </p:txBody>
      </p:sp>
    </p:spTree>
    <p:extLst>
      <p:ext uri="{BB962C8B-B14F-4D97-AF65-F5344CB8AC3E}">
        <p14:creationId xmlns:p14="http://schemas.microsoft.com/office/powerpoint/2010/main" val="12403075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pPr>
              <a:defRPr/>
            </a:pPr>
            <a:fld id="{253396EC-F491-48D6-9A72-8E0626902849}" type="slidenum">
              <a:rPr lang="en-US" altLang="en-US"/>
              <a:pPr>
                <a:defRPr/>
              </a:pPr>
              <a:t>‹#›</a:t>
            </a:fld>
            <a:endParaRPr lang="en-US" altLang="en-US"/>
          </a:p>
        </p:txBody>
      </p:sp>
    </p:spTree>
    <p:extLst>
      <p:ext uri="{BB962C8B-B14F-4D97-AF65-F5344CB8AC3E}">
        <p14:creationId xmlns:p14="http://schemas.microsoft.com/office/powerpoint/2010/main" val="2488558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pPr>
              <a:defRPr/>
            </a:pPr>
            <a:fld id="{93213422-A375-4B12-8EF2-2E73FA9649BC}" type="slidenum">
              <a:rPr lang="en-US" altLang="en-US"/>
              <a:pPr>
                <a:defRPr/>
              </a:pPr>
              <a:t>‹#›</a:t>
            </a:fld>
            <a:endParaRPr lang="en-US" altLang="en-US"/>
          </a:p>
        </p:txBody>
      </p:sp>
    </p:spTree>
    <p:extLst>
      <p:ext uri="{BB962C8B-B14F-4D97-AF65-F5344CB8AC3E}">
        <p14:creationId xmlns:p14="http://schemas.microsoft.com/office/powerpoint/2010/main" val="6382223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C88FA70B-6BCA-4999-9DD9-D27E0FD150CD}" type="slidenum">
              <a:rPr lang="en-US" altLang="en-US"/>
              <a:pPr>
                <a:defRPr/>
              </a:pPr>
              <a:t>‹#›</a:t>
            </a:fld>
            <a:endParaRPr lang="en-US" altLang="en-US"/>
          </a:p>
        </p:txBody>
      </p:sp>
    </p:spTree>
    <p:extLst>
      <p:ext uri="{BB962C8B-B14F-4D97-AF65-F5344CB8AC3E}">
        <p14:creationId xmlns:p14="http://schemas.microsoft.com/office/powerpoint/2010/main" val="91708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1A7CC66F-7535-444B-8458-F1F41A3F77DD}" type="slidenum">
              <a:rPr lang="en-US" altLang="en-US"/>
              <a:pPr>
                <a:defRPr/>
              </a:pPr>
              <a:t>‹#›</a:t>
            </a:fld>
            <a:endParaRPr lang="en-US" altLang="en-US"/>
          </a:p>
        </p:txBody>
      </p:sp>
    </p:spTree>
    <p:extLst>
      <p:ext uri="{BB962C8B-B14F-4D97-AF65-F5344CB8AC3E}">
        <p14:creationId xmlns:p14="http://schemas.microsoft.com/office/powerpoint/2010/main" val="1834614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C1F4DDD3-352E-45B2-957B-E7D5D1FF7350}" type="slidenum">
              <a:rPr lang="en-US" altLang="en-US"/>
              <a:pPr>
                <a:defRPr/>
              </a:pPr>
              <a:t>‹#›</a:t>
            </a:fld>
            <a:endParaRPr lang="en-US" altLang="en-US"/>
          </a:p>
        </p:txBody>
      </p:sp>
    </p:spTree>
    <p:extLst>
      <p:ext uri="{BB962C8B-B14F-4D97-AF65-F5344CB8AC3E}">
        <p14:creationId xmlns:p14="http://schemas.microsoft.com/office/powerpoint/2010/main" val="23487717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381000"/>
            <a:ext cx="2057400" cy="57150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381000"/>
            <a:ext cx="6019800" cy="57150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FF8F489E-E2F0-49C2-88D5-362A8E83C7F7}" type="slidenum">
              <a:rPr lang="en-US" altLang="en-US"/>
              <a:pPr>
                <a:defRPr/>
              </a:pPr>
              <a:t>‹#›</a:t>
            </a:fld>
            <a:endParaRPr lang="en-US" altLang="en-US"/>
          </a:p>
        </p:txBody>
      </p:sp>
    </p:spTree>
    <p:extLst>
      <p:ext uri="{BB962C8B-B14F-4D97-AF65-F5344CB8AC3E}">
        <p14:creationId xmlns:p14="http://schemas.microsoft.com/office/powerpoint/2010/main" val="1019974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13716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457200" y="1981200"/>
            <a:ext cx="8229600" cy="4114800"/>
          </a:xfrm>
        </p:spPr>
        <p:txBody>
          <a:bodyPr/>
          <a:lstStyle/>
          <a:p>
            <a:pPr lvl="0"/>
            <a:endParaRPr lang="en-US" noProof="0" smtClean="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1BFBD03F-8667-4104-8498-7030D0077E62}" type="slidenum">
              <a:rPr lang="en-US" altLang="en-US"/>
              <a:pPr>
                <a:defRPr/>
              </a:pPr>
              <a:t>‹#›</a:t>
            </a:fld>
            <a:endParaRPr lang="en-US" altLang="en-US"/>
          </a:p>
        </p:txBody>
      </p:sp>
    </p:spTree>
    <p:extLst>
      <p:ext uri="{BB962C8B-B14F-4D97-AF65-F5344CB8AC3E}">
        <p14:creationId xmlns:p14="http://schemas.microsoft.com/office/powerpoint/2010/main" val="22726225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365570" name="Rectangle 2"/>
          <p:cNvSpPr>
            <a:spLocks noGrp="1" noChangeArrowheads="1"/>
          </p:cNvSpPr>
          <p:nvPr>
            <p:ph type="title"/>
          </p:nvPr>
        </p:nvSpPr>
        <p:spPr bwMode="auto">
          <a:xfrm>
            <a:off x="457200" y="381000"/>
            <a:ext cx="8229600"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365571" name="Rectangle 3"/>
          <p:cNvSpPr>
            <a:spLocks noGrp="1" noChangeArrowheads="1"/>
          </p:cNvSpPr>
          <p:nvPr>
            <p:ph type="body" idx="1"/>
          </p:nvPr>
        </p:nvSpPr>
        <p:spPr bwMode="auto">
          <a:xfrm>
            <a:off x="457200" y="1981200"/>
            <a:ext cx="82296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365572"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400">
                <a:effectLst>
                  <a:outerShdw blurRad="38100" dist="38100" dir="2700000" algn="tl">
                    <a:srgbClr val="000000"/>
                  </a:outerShdw>
                </a:effectLst>
                <a:latin typeface="Arial" charset="0"/>
              </a:defRPr>
            </a:lvl1pPr>
          </a:lstStyle>
          <a:p>
            <a:pPr>
              <a:defRPr/>
            </a:pPr>
            <a:endParaRPr lang="en-US"/>
          </a:p>
        </p:txBody>
      </p:sp>
      <p:sp>
        <p:nvSpPr>
          <p:cNvPr id="365573"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eaLnBrk="1" hangingPunct="1">
              <a:defRPr sz="1400">
                <a:effectLst>
                  <a:outerShdw blurRad="38100" dist="38100" dir="2700000" algn="tl">
                    <a:srgbClr val="000000"/>
                  </a:outerShdw>
                </a:effectLst>
                <a:latin typeface="Arial" charset="0"/>
              </a:defRPr>
            </a:lvl1pPr>
          </a:lstStyle>
          <a:p>
            <a:pPr>
              <a:defRPr/>
            </a:pPr>
            <a:endParaRPr lang="en-US"/>
          </a:p>
        </p:txBody>
      </p:sp>
      <p:sp>
        <p:nvSpPr>
          <p:cNvPr id="365574"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400">
                <a:effectLst>
                  <a:outerShdw blurRad="38100" dist="38100" dir="2700000" algn="tl">
                    <a:srgbClr val="000000"/>
                  </a:outerShdw>
                </a:effectLst>
                <a:latin typeface="Arial" panose="020B0604020202020204" pitchFamily="34" charset="0"/>
              </a:defRPr>
            </a:lvl1pPr>
          </a:lstStyle>
          <a:p>
            <a:pPr>
              <a:defRPr/>
            </a:pPr>
            <a:fld id="{9C1009F4-7853-4228-A8D3-40E167B582C5}"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Lst>
  <p:txStyles>
    <p:titleStyle>
      <a:lvl1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eaLnBrk="0" fontAlgn="base" hangingPunct="0">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p:titleStyle>
    <p:bodyStyle>
      <a:lvl1pPr marL="342900" indent="-342900" algn="l" rtl="0" eaLnBrk="0" fontAlgn="base" hangingPunct="0">
        <a:spcBef>
          <a:spcPct val="20000"/>
        </a:spcBef>
        <a:spcAft>
          <a:spcPct val="0"/>
        </a:spcAft>
        <a:buClr>
          <a:schemeClr val="hlink"/>
        </a:buClr>
        <a:buSzPct val="65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folHlink"/>
        </a:buClr>
        <a:buSzPct val="65000"/>
        <a:buFont typeface="Wingdings" panose="05000000000000000000" pitchFamily="2" charset="2"/>
        <a:buChar char="n"/>
        <a:defRPr sz="2800">
          <a:solidFill>
            <a:schemeClr val="tx1"/>
          </a:solidFill>
          <a:effectLst>
            <a:outerShdw blurRad="38100" dist="38100" dir="2700000" algn="tl">
              <a:srgbClr val="000000"/>
            </a:outerShdw>
          </a:effectLst>
          <a:latin typeface="+mn-lt"/>
          <a:cs typeface="+mn-cs"/>
        </a:defRPr>
      </a:lvl2pPr>
      <a:lvl3pPr marL="1143000" indent="-228600" algn="l" rtl="0" eaLnBrk="0" fontAlgn="base" hangingPunct="0">
        <a:spcBef>
          <a:spcPct val="20000"/>
        </a:spcBef>
        <a:spcAft>
          <a:spcPct val="0"/>
        </a:spcAft>
        <a:buClr>
          <a:schemeClr val="hlink"/>
        </a:buClr>
        <a:buSzPct val="65000"/>
        <a:buFont typeface="Wingdings" panose="05000000000000000000" pitchFamily="2" charset="2"/>
        <a:buChar char="n"/>
        <a:defRPr sz="2400">
          <a:solidFill>
            <a:schemeClr val="tx1"/>
          </a:solidFill>
          <a:effectLst>
            <a:outerShdw blurRad="38100" dist="38100" dir="2700000" algn="tl">
              <a:srgbClr val="000000"/>
            </a:outerShdw>
          </a:effectLst>
          <a:latin typeface="+mn-lt"/>
          <a:cs typeface="+mn-cs"/>
        </a:defRPr>
      </a:lvl3pPr>
      <a:lvl4pPr marL="1600200" indent="-228600" algn="l" rtl="0" eaLnBrk="0" fontAlgn="base" hangingPunct="0">
        <a:spcBef>
          <a:spcPct val="20000"/>
        </a:spcBef>
        <a:spcAft>
          <a:spcPct val="0"/>
        </a:spcAft>
        <a:buClr>
          <a:schemeClr val="fo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4pPr>
      <a:lvl5pPr marL="2057400" indent="-228600" algn="l" rtl="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effectLst>
            <a:outerShdw blurRad="38100" dist="38100" dir="2700000" algn="tl">
              <a:srgbClr val="000000"/>
            </a:outerShdw>
          </a:effectLst>
          <a:latin typeface="+mn-lt"/>
          <a:cs typeface="+mn-cs"/>
        </a:defRPr>
      </a:lvl5pPr>
      <a:lvl6pPr marL="25146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6pPr>
      <a:lvl7pPr marL="29718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7pPr>
      <a:lvl8pPr marL="34290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8pPr>
      <a:lvl9pPr marL="3886200" indent="-228600" algn="l" rtl="0" fontAlgn="base">
        <a:spcBef>
          <a:spcPct val="20000"/>
        </a:spcBef>
        <a:spcAft>
          <a:spcPct val="0"/>
        </a:spcAft>
        <a:buClr>
          <a:schemeClr val="hlink"/>
        </a:buClr>
        <a:buSzPct val="65000"/>
        <a:buFont typeface="Wingdings" pitchFamily="2" charset="2"/>
        <a:buChar char="n"/>
        <a:defRPr sz="2000">
          <a:solidFill>
            <a:schemeClr val="tx1"/>
          </a:solidFill>
          <a:effectLst>
            <a:outerShdw blurRad="38100" dist="38100" dir="2700000" algn="tl">
              <a:srgbClr val="000000"/>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ispo.cec/be/Ecommerce/whatis.htm"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11PE2058%20Ch01-1.gif%20%20%20%20%20%20%20%20%20%20%20%20%20%20%20%20%20%20%20%20%20%20%20%20%20%20%20%20%20%20%20%20%20%20%20%20%20%20%20%20%20%20%20%20%20%200001EC53%0bAdam's%20work%20%20%20%20%20%20%20%20%20%20%20%20%20%20%20%20%20%20%20%20B65CE38B:"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8" Type="http://schemas.openxmlformats.org/officeDocument/2006/relationships/image" Target="../media/image14.emf"/><Relationship Id="rId3" Type="http://schemas.openxmlformats.org/officeDocument/2006/relationships/image" Target="../media/image9.emf"/><Relationship Id="rId7" Type="http://schemas.openxmlformats.org/officeDocument/2006/relationships/image" Target="../media/image13.emf"/><Relationship Id="rId2" Type="http://schemas.openxmlformats.org/officeDocument/2006/relationships/image" Target="../media/image8.emf"/><Relationship Id="rId1" Type="http://schemas.openxmlformats.org/officeDocument/2006/relationships/slideLayout" Target="../slideLayouts/slideLayout7.xml"/><Relationship Id="rId6" Type="http://schemas.openxmlformats.org/officeDocument/2006/relationships/image" Target="../media/image12.emf"/><Relationship Id="rId5" Type="http://schemas.openxmlformats.org/officeDocument/2006/relationships/image" Target="../media/image11.emf"/><Relationship Id="rId10" Type="http://schemas.openxmlformats.org/officeDocument/2006/relationships/image" Target="../media/image16.emf"/><Relationship Id="rId4" Type="http://schemas.openxmlformats.org/officeDocument/2006/relationships/image" Target="../media/image10.emf"/><Relationship Id="rId9" Type="http://schemas.openxmlformats.org/officeDocument/2006/relationships/image" Target="../media/image15.emf"/></Relationships>
</file>

<file path=ppt/slides/_rels/slide33.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8.em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9.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11PE2058%20Ch02-2.gif%20%20%20%20%20%20%20%20%20%20%20%20%20%20%20%20%20%20%20%20%20%20%20%20%20%20%20%20%20%20%20%20%20%20%20%20%20%20%20%20%20%20%20%20%20%200001EC53%0bAdam's%20work%20%20%20%20%20%20%20%20%20%20%20%20%20%20%20%20%20%20%20%20B65CE38B:" TargetMode="External"/></Relationships>
</file>

<file path=ppt/slides/_rels/slide4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1.xml"/><Relationship Id="rId4" Type="http://schemas.openxmlformats.org/officeDocument/2006/relationships/image" Target="%11PE2058%20Ch02-1.gif%20%20%20%20%20%20%20%20%20%20%20%20%20%20%20%20%20%20%20%20%20%20%20%20%20%20%20%20%20%20%20%20%20%20%20%20%20%20%20%20%20%20%20%20%20%200001EC53%0bAdam's%20work%20%20%20%20%20%20%20%20%20%20%20%20%20%20%20%20%20%20%20%20B65CE38B:"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eaLnBrk="1" hangingPunct="1">
              <a:defRPr/>
            </a:pPr>
            <a:r>
              <a:rPr lang="en-GB" altLang="zh-CN" dirty="0" smtClean="0">
                <a:ea typeface="宋体" pitchFamily="2" charset="-122"/>
              </a:rPr>
              <a:t>Contemporary Issues in </a:t>
            </a:r>
            <a:br>
              <a:rPr lang="en-GB" altLang="zh-CN" dirty="0" smtClean="0">
                <a:ea typeface="宋体" pitchFamily="2" charset="-122"/>
              </a:rPr>
            </a:br>
            <a:r>
              <a:rPr lang="en-GB" altLang="zh-CN" dirty="0" smtClean="0">
                <a:ea typeface="宋体" pitchFamily="2" charset="-122"/>
              </a:rPr>
              <a:t>e-Business</a:t>
            </a:r>
            <a:endParaRPr lang="en-US" altLang="zh-CN" dirty="0" smtClean="0">
              <a:ea typeface="宋体" pitchFamily="2" charset="-122"/>
            </a:endParaRPr>
          </a:p>
        </p:txBody>
      </p:sp>
      <p:sp>
        <p:nvSpPr>
          <p:cNvPr id="2051" name="Rectangle 3"/>
          <p:cNvSpPr>
            <a:spLocks noGrp="1" noChangeArrowheads="1"/>
          </p:cNvSpPr>
          <p:nvPr>
            <p:ph type="subTitle" idx="1"/>
          </p:nvPr>
        </p:nvSpPr>
        <p:spPr/>
        <p:txBody>
          <a:bodyPr/>
          <a:lstStyle/>
          <a:p>
            <a:pPr eaLnBrk="1" hangingPunct="1">
              <a:defRPr/>
            </a:pPr>
            <a:r>
              <a:rPr lang="en-US" altLang="zh-CN" smtClean="0">
                <a:ea typeface="宋体" pitchFamily="2" charset="-122"/>
              </a:rPr>
              <a:t>Week 1:</a:t>
            </a:r>
          </a:p>
          <a:p>
            <a:pPr eaLnBrk="1" hangingPunct="1">
              <a:defRPr/>
            </a:pPr>
            <a:r>
              <a:rPr lang="en-US" altLang="zh-CN" smtClean="0">
                <a:ea typeface="宋体" pitchFamily="2" charset="-122"/>
              </a:rPr>
              <a:t>Introduction to E-business </a:t>
            </a: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lstStyle/>
          <a:p>
            <a:pPr eaLnBrk="1" hangingPunct="1">
              <a:defRPr/>
            </a:pPr>
            <a:r>
              <a:rPr lang="en-GB" altLang="zh-CN" dirty="0">
                <a:ea typeface="宋体" pitchFamily="2" charset="-122"/>
              </a:rPr>
              <a:t>e</a:t>
            </a:r>
            <a:r>
              <a:rPr lang="en-GB" altLang="zh-CN" dirty="0" smtClean="0">
                <a:ea typeface="宋体" pitchFamily="2" charset="-122"/>
              </a:rPr>
              <a:t>-Business</a:t>
            </a:r>
            <a:endParaRPr lang="en-US" altLang="zh-CN" dirty="0" smtClean="0">
              <a:ea typeface="宋体" pitchFamily="2" charset="-122"/>
            </a:endParaRPr>
          </a:p>
        </p:txBody>
      </p:sp>
      <p:sp>
        <p:nvSpPr>
          <p:cNvPr id="96259" name="Rectangle 3"/>
          <p:cNvSpPr>
            <a:spLocks noGrp="1" noChangeArrowheads="1"/>
          </p:cNvSpPr>
          <p:nvPr>
            <p:ph type="body" idx="1"/>
          </p:nvPr>
        </p:nvSpPr>
        <p:spPr>
          <a:xfrm>
            <a:off x="468313" y="1628775"/>
            <a:ext cx="8229600" cy="4608513"/>
          </a:xfrm>
        </p:spPr>
        <p:txBody>
          <a:bodyPr/>
          <a:lstStyle/>
          <a:p>
            <a:pPr eaLnBrk="1" hangingPunct="1">
              <a:buFont typeface="Wingdings" panose="05000000000000000000" pitchFamily="2" charset="2"/>
              <a:buNone/>
              <a:defRPr/>
            </a:pPr>
            <a:r>
              <a:rPr lang="en-US" altLang="zh-CN" sz="3000" b="1" dirty="0" smtClean="0">
                <a:ea typeface="宋体" pitchFamily="2" charset="-122"/>
              </a:rPr>
              <a:t>Week 1</a:t>
            </a:r>
          </a:p>
          <a:p>
            <a:pPr eaLnBrk="1" hangingPunct="1">
              <a:defRPr/>
            </a:pPr>
            <a:r>
              <a:rPr lang="en-US" altLang="zh-CN" sz="3000" b="1" dirty="0" smtClean="0">
                <a:ea typeface="宋体" pitchFamily="2" charset="-122"/>
              </a:rPr>
              <a:t>Module outline</a:t>
            </a:r>
          </a:p>
          <a:p>
            <a:pPr eaLnBrk="1" hangingPunct="1">
              <a:buFont typeface="Wingdings" panose="05000000000000000000" pitchFamily="2" charset="2"/>
              <a:buNone/>
              <a:defRPr/>
            </a:pPr>
            <a:endParaRPr lang="en-US" altLang="zh-CN" sz="3000" b="1" dirty="0" smtClean="0">
              <a:ea typeface="宋体" pitchFamily="2" charset="-122"/>
            </a:endParaRPr>
          </a:p>
          <a:p>
            <a:pPr eaLnBrk="1" hangingPunct="1">
              <a:defRPr/>
            </a:pPr>
            <a:r>
              <a:rPr lang="en-US" altLang="zh-CN" sz="3000" b="1" dirty="0" smtClean="0">
                <a:ea typeface="宋体" pitchFamily="2" charset="-122"/>
              </a:rPr>
              <a:t>Introduction to </a:t>
            </a:r>
          </a:p>
          <a:p>
            <a:pPr lvl="1" eaLnBrk="1" hangingPunct="1">
              <a:defRPr/>
            </a:pPr>
            <a:r>
              <a:rPr lang="en-US" altLang="zh-CN" sz="3000" b="1" dirty="0">
                <a:ea typeface="宋体" pitchFamily="2" charset="-122"/>
              </a:rPr>
              <a:t>e</a:t>
            </a:r>
            <a:r>
              <a:rPr lang="en-US" altLang="zh-CN" sz="3000" b="1" dirty="0" smtClean="0">
                <a:ea typeface="宋体" pitchFamily="2" charset="-122"/>
              </a:rPr>
              <a:t>-business and e-commerce </a:t>
            </a:r>
          </a:p>
          <a:p>
            <a:pPr lvl="1" eaLnBrk="1" hangingPunct="1">
              <a:defRPr/>
            </a:pPr>
            <a:r>
              <a:rPr lang="en-GB" altLang="zh-CN" sz="3000" b="1" dirty="0" smtClean="0">
                <a:ea typeface="宋体" pitchFamily="2" charset="-122"/>
              </a:rPr>
              <a:t>Themes of the Module</a:t>
            </a:r>
            <a:endParaRPr lang="en-US" altLang="zh-CN" sz="3000" b="1" dirty="0" smtClean="0">
              <a:ea typeface="宋体" pitchFamily="2" charset="-122"/>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bwMode="auto">
          <a:xfrm>
            <a:off x="611188" y="-242888"/>
            <a:ext cx="9144000" cy="765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a:lstStyle>
          <a:p>
            <a:pPr algn="l" eaLnBrk="1" hangingPunct="1">
              <a:defRPr/>
            </a:pPr>
            <a:r>
              <a:rPr lang="zh-CN" altLang="en-GB" sz="3700" dirty="0" smtClean="0">
                <a:ea typeface="宋体" pitchFamily="2" charset="-122"/>
              </a:rPr>
              <a:t/>
            </a:r>
            <a:br>
              <a:rPr lang="zh-CN" altLang="en-GB" sz="3700" dirty="0" smtClean="0">
                <a:ea typeface="宋体" pitchFamily="2" charset="-122"/>
              </a:rPr>
            </a:br>
            <a:r>
              <a:rPr lang="en-GB" altLang="zh-CN" sz="3700" dirty="0" smtClean="0">
                <a:ea typeface="宋体" pitchFamily="2" charset="-122"/>
              </a:rPr>
              <a:t>Module Aim and Learning Outcomes</a:t>
            </a:r>
          </a:p>
        </p:txBody>
      </p:sp>
      <p:sp>
        <p:nvSpPr>
          <p:cNvPr id="6147" name="Rectangle 1"/>
          <p:cNvSpPr>
            <a:spLocks noChangeArrowheads="1"/>
          </p:cNvSpPr>
          <p:nvPr/>
        </p:nvSpPr>
        <p:spPr bwMode="auto">
          <a:xfrm>
            <a:off x="395288" y="1125538"/>
            <a:ext cx="8424862" cy="598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just">
              <a:lnSpc>
                <a:spcPct val="115000"/>
              </a:lnSpc>
              <a:spcBef>
                <a:spcPct val="0"/>
              </a:spcBef>
              <a:buClrTx/>
              <a:buSzTx/>
              <a:buFontTx/>
              <a:buNone/>
            </a:pPr>
            <a:r>
              <a:rPr lang="en-US" altLang="en-US" sz="2400">
                <a:latin typeface="Arial" panose="020B0604020202020204" pitchFamily="34" charset="0"/>
              </a:rPr>
              <a:t>To enable students to evaluate critically the current and emerging e-Business themes or applications, and recognise that the effective and innovative management of contemporary e-Business systems can create and help sustain competitive advantage.</a:t>
            </a:r>
          </a:p>
          <a:p>
            <a:pPr algn="just">
              <a:lnSpc>
                <a:spcPct val="115000"/>
              </a:lnSpc>
              <a:spcBef>
                <a:spcPct val="0"/>
              </a:spcBef>
              <a:buClrTx/>
              <a:buSzTx/>
              <a:buFontTx/>
              <a:buNone/>
            </a:pPr>
            <a:endParaRPr lang="en-US" altLang="en-US" sz="2400">
              <a:latin typeface="Arial" panose="020B0604020202020204" pitchFamily="34" charset="0"/>
            </a:endParaRPr>
          </a:p>
          <a:p>
            <a:pPr algn="just">
              <a:lnSpc>
                <a:spcPct val="115000"/>
              </a:lnSpc>
              <a:spcBef>
                <a:spcPct val="0"/>
              </a:spcBef>
              <a:buClrTx/>
              <a:buSzTx/>
              <a:buFont typeface="Tahoma" panose="020B0604030504040204" pitchFamily="34" charset="0"/>
              <a:buAutoNum type="arabicPeriod"/>
            </a:pPr>
            <a:r>
              <a:rPr lang="en-US" altLang="en-US" sz="2400">
                <a:latin typeface="Arial" panose="020B0604020202020204" pitchFamily="34" charset="0"/>
                <a:cs typeface="Times New Roman" panose="02020603050405020304" pitchFamily="18" charset="0"/>
              </a:rPr>
              <a:t>Demonstrate a systematic understanding of current and emerging e-Business themes or applications and the impact of their use in organisations</a:t>
            </a:r>
            <a:r>
              <a:rPr lang="en-GB" altLang="en-US" sz="2400">
                <a:latin typeface="Arial" panose="020B0604020202020204" pitchFamily="34" charset="0"/>
                <a:cs typeface="Times New Roman" panose="02020603050405020304" pitchFamily="18" charset="0"/>
              </a:rPr>
              <a:t>.</a:t>
            </a:r>
          </a:p>
          <a:p>
            <a:pPr algn="just">
              <a:lnSpc>
                <a:spcPct val="115000"/>
              </a:lnSpc>
              <a:spcBef>
                <a:spcPct val="0"/>
              </a:spcBef>
              <a:buClrTx/>
              <a:buSzTx/>
              <a:buFont typeface="Tahoma" panose="020B0604030504040204" pitchFamily="34" charset="0"/>
              <a:buAutoNum type="arabicPeriod"/>
            </a:pPr>
            <a:r>
              <a:rPr lang="en-US" altLang="en-US" sz="2400">
                <a:latin typeface="Arial" panose="020B0604020202020204" pitchFamily="34" charset="0"/>
                <a:cs typeface="Times New Roman" panose="02020603050405020304" pitchFamily="18" charset="0"/>
              </a:rPr>
              <a:t>Evaluate critically the issues associated with the management of contemporary e-Business systems and their use for gaining competitive advantage.</a:t>
            </a:r>
            <a:endParaRPr lang="en-GB" altLang="en-US" sz="2400">
              <a:latin typeface="Arial" panose="020B0604020202020204" pitchFamily="34" charset="0"/>
              <a:cs typeface="Times New Roman" panose="02020603050405020304" pitchFamily="18" charset="0"/>
            </a:endParaRPr>
          </a:p>
          <a:p>
            <a:pPr>
              <a:lnSpc>
                <a:spcPct val="115000"/>
              </a:lnSpc>
              <a:spcBef>
                <a:spcPct val="0"/>
              </a:spcBef>
              <a:buClrTx/>
              <a:buSzTx/>
              <a:buFontTx/>
              <a:buNone/>
            </a:pPr>
            <a:r>
              <a:rPr lang="en-US" altLang="en-US" sz="2400" b="1">
                <a:latin typeface="Arial" panose="020B0604020202020204" pitchFamily="34" charset="0"/>
                <a:cs typeface="Times New Roman" panose="02020603050405020304" pitchFamily="18" charset="0"/>
              </a:rPr>
              <a:t> </a:t>
            </a:r>
            <a:endParaRPr lang="en-GB" altLang="en-US" sz="2400">
              <a:latin typeface="Arial" panose="020B0604020202020204" pitchFamily="34" charset="0"/>
              <a:cs typeface="Times New Roman" panose="02020603050405020304" pitchFamily="18" charset="0"/>
            </a:endParaRPr>
          </a:p>
          <a:p>
            <a:pPr>
              <a:spcBef>
                <a:spcPct val="0"/>
              </a:spcBef>
              <a:buClrTx/>
              <a:buSzTx/>
              <a:buFontTx/>
              <a:buNone/>
            </a:pPr>
            <a:r>
              <a:rPr lang="en-US" altLang="en-US" sz="2400" b="1">
                <a:latin typeface="Arial" panose="020B0604020202020204" pitchFamily="34" charset="0"/>
                <a:cs typeface="Times New Roman" panose="02020603050405020304" pitchFamily="18" charset="0"/>
              </a:rPr>
              <a:t> </a:t>
            </a:r>
            <a:endParaRPr lang="en-GB" altLang="en-US" sz="2400">
              <a:latin typeface="Arial" panose="020B0604020202020204" pitchFamily="34"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a:xfrm>
            <a:off x="250825" y="23813"/>
            <a:ext cx="8015288" cy="914400"/>
          </a:xfrm>
        </p:spPr>
        <p:txBody>
          <a:bodyPr/>
          <a:lstStyle/>
          <a:p>
            <a:pPr eaLnBrk="1" hangingPunct="1">
              <a:defRPr/>
            </a:pPr>
            <a:r>
              <a:rPr lang="en-US" altLang="zh-CN" dirty="0" smtClean="0">
                <a:ea typeface="宋体" pitchFamily="2" charset="-122"/>
              </a:rPr>
              <a:t>Module Content</a:t>
            </a:r>
          </a:p>
        </p:txBody>
      </p:sp>
      <p:sp>
        <p:nvSpPr>
          <p:cNvPr id="8195" name="Rectangle 3"/>
          <p:cNvSpPr>
            <a:spLocks noGrp="1" noChangeArrowheads="1"/>
          </p:cNvSpPr>
          <p:nvPr>
            <p:ph type="body" idx="1"/>
          </p:nvPr>
        </p:nvSpPr>
        <p:spPr>
          <a:xfrm>
            <a:off x="250825" y="836613"/>
            <a:ext cx="8569325" cy="4876800"/>
          </a:xfrm>
        </p:spPr>
        <p:txBody>
          <a:bodyPr/>
          <a:lstStyle/>
          <a:p>
            <a:pPr eaLnBrk="1"/>
            <a:r>
              <a:rPr lang="en-GB" altLang="en-US" sz="2100" smtClean="0">
                <a:effectLst/>
              </a:rPr>
              <a:t>Introduction to E-business and the e-business environment.</a:t>
            </a:r>
            <a:endParaRPr lang="en-US" altLang="en-US" sz="2100" smtClean="0">
              <a:effectLst/>
            </a:endParaRPr>
          </a:p>
          <a:p>
            <a:pPr eaLnBrk="1"/>
            <a:r>
              <a:rPr lang="en-GB" altLang="en-US" sz="2100" smtClean="0">
                <a:effectLst/>
              </a:rPr>
              <a:t>Theory of business environmental analysis.</a:t>
            </a:r>
            <a:endParaRPr lang="en-US" altLang="en-US" sz="2100" smtClean="0">
              <a:effectLst/>
            </a:endParaRPr>
          </a:p>
          <a:p>
            <a:pPr eaLnBrk="1"/>
            <a:r>
              <a:rPr lang="en-GB" altLang="en-US" sz="2100" smtClean="0">
                <a:effectLst/>
              </a:rPr>
              <a:t>E-business market / industry analysis and competition analysis in the e-market </a:t>
            </a:r>
            <a:endParaRPr lang="en-US" altLang="en-US" sz="2100" smtClean="0">
              <a:effectLst/>
            </a:endParaRPr>
          </a:p>
          <a:p>
            <a:pPr eaLnBrk="1"/>
            <a:r>
              <a:rPr lang="en-GB" altLang="en-US" sz="2100" smtClean="0">
                <a:effectLst/>
              </a:rPr>
              <a:t>E-business models</a:t>
            </a:r>
            <a:endParaRPr lang="en-US" altLang="en-US" sz="2100" smtClean="0">
              <a:effectLst/>
            </a:endParaRPr>
          </a:p>
          <a:p>
            <a:pPr eaLnBrk="1"/>
            <a:r>
              <a:rPr lang="en-GB" altLang="en-US" sz="2100" smtClean="0">
                <a:effectLst/>
              </a:rPr>
              <a:t>Enterprise Resource Planning, BPR and E-business application portfolios </a:t>
            </a:r>
            <a:endParaRPr lang="en-US" altLang="en-US" sz="2100" smtClean="0">
              <a:effectLst/>
            </a:endParaRPr>
          </a:p>
          <a:p>
            <a:pPr eaLnBrk="1"/>
            <a:r>
              <a:rPr lang="en-GB" altLang="en-US" sz="2100" smtClean="0">
                <a:effectLst/>
              </a:rPr>
              <a:t>Supply Chain Management,</a:t>
            </a:r>
            <a:endParaRPr lang="en-US" altLang="en-US" sz="2100" smtClean="0">
              <a:effectLst/>
            </a:endParaRPr>
          </a:p>
          <a:p>
            <a:pPr eaLnBrk="1"/>
            <a:r>
              <a:rPr lang="en-GB" altLang="en-US" sz="2100" smtClean="0">
                <a:effectLst/>
              </a:rPr>
              <a:t>Customer Relationship Management</a:t>
            </a:r>
            <a:endParaRPr lang="en-US" altLang="en-US" sz="2100" smtClean="0">
              <a:effectLst/>
            </a:endParaRPr>
          </a:p>
          <a:p>
            <a:pPr eaLnBrk="1"/>
            <a:r>
              <a:rPr lang="en-GB" altLang="en-US" sz="2100" smtClean="0">
                <a:effectLst/>
              </a:rPr>
              <a:t>The development of E-business Strategy and Strategic Analysis</a:t>
            </a:r>
            <a:endParaRPr lang="en-US" altLang="en-US" sz="2100" smtClean="0">
              <a:effectLst/>
            </a:endParaRPr>
          </a:p>
          <a:p>
            <a:pPr eaLnBrk="1"/>
            <a:r>
              <a:rPr lang="en-GB" altLang="en-US" sz="2100" smtClean="0">
                <a:effectLst/>
              </a:rPr>
              <a:t>Tools for Strategic Analysis.</a:t>
            </a:r>
            <a:endParaRPr lang="en-US" altLang="en-US" sz="2100" smtClean="0">
              <a:effectLst/>
            </a:endParaRPr>
          </a:p>
          <a:p>
            <a:pPr eaLnBrk="1"/>
            <a:r>
              <a:rPr lang="en-GB" altLang="en-US" sz="2100" smtClean="0">
                <a:effectLst/>
              </a:rPr>
              <a:t>The impact of E-business environment on strategy, structure and performance.</a:t>
            </a:r>
            <a:endParaRPr lang="en-US" altLang="en-US" sz="2100" smtClean="0">
              <a:effectLst/>
            </a:endParaRPr>
          </a:p>
          <a:p>
            <a:pPr eaLnBrk="1"/>
            <a:r>
              <a:rPr lang="en-GB" altLang="en-US" sz="2100" smtClean="0">
                <a:effectLst/>
              </a:rPr>
              <a:t>Technological innovation and changes</a:t>
            </a:r>
            <a:endParaRPr lang="en-US" altLang="en-US" sz="2100" smtClean="0">
              <a:effectLst/>
            </a:endParaRPr>
          </a:p>
          <a:p>
            <a:pPr eaLnBrk="1"/>
            <a:r>
              <a:rPr lang="en-GB" altLang="en-US" sz="2100" smtClean="0">
                <a:effectLst/>
              </a:rPr>
              <a:t>Political, legal and regulation issues</a:t>
            </a:r>
            <a:endParaRPr lang="en-US" altLang="en-US" sz="2100" smtClean="0">
              <a:effectLst/>
            </a:endParaRPr>
          </a:p>
          <a:p>
            <a:pPr eaLnBrk="1"/>
            <a:r>
              <a:rPr lang="en-GB" altLang="en-US" sz="2100" smtClean="0">
                <a:effectLst/>
              </a:rPr>
              <a:t>Internet culture and Ethics</a:t>
            </a:r>
            <a:endParaRPr lang="en-US" altLang="en-US" sz="2100" smtClean="0">
              <a:effectLst/>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a:xfrm>
            <a:off x="468313" y="0"/>
            <a:ext cx="8229600" cy="1371600"/>
          </a:xfrm>
        </p:spPr>
        <p:txBody>
          <a:bodyPr/>
          <a:lstStyle/>
          <a:p>
            <a:pPr eaLnBrk="1" hangingPunct="1">
              <a:defRPr/>
            </a:pPr>
            <a:r>
              <a:rPr lang="en-GB" altLang="zh-CN" dirty="0" smtClean="0">
                <a:ea typeface="宋体" pitchFamily="2" charset="-122"/>
              </a:rPr>
              <a:t>Reading Materials</a:t>
            </a:r>
            <a:endParaRPr lang="en-US" dirty="0" smtClean="0"/>
          </a:p>
        </p:txBody>
      </p:sp>
      <p:sp>
        <p:nvSpPr>
          <p:cNvPr id="285699" name="Rectangle 3"/>
          <p:cNvSpPr>
            <a:spLocks noGrp="1" noChangeArrowheads="1"/>
          </p:cNvSpPr>
          <p:nvPr>
            <p:ph type="body" idx="1"/>
          </p:nvPr>
        </p:nvSpPr>
        <p:spPr>
          <a:xfrm>
            <a:off x="468313" y="1484313"/>
            <a:ext cx="8218487" cy="4327525"/>
          </a:xfrm>
        </p:spPr>
        <p:txBody>
          <a:bodyPr/>
          <a:lstStyle/>
          <a:p>
            <a:pPr eaLnBrk="1" hangingPunct="1">
              <a:lnSpc>
                <a:spcPct val="80000"/>
              </a:lnSpc>
              <a:buFont typeface="Wingdings" panose="05000000000000000000" pitchFamily="2" charset="2"/>
              <a:buNone/>
              <a:defRPr/>
            </a:pPr>
            <a:r>
              <a:rPr lang="en-GB" sz="2800" b="1" u="sng" dirty="0" smtClean="0"/>
              <a:t>Books:</a:t>
            </a:r>
          </a:p>
          <a:p>
            <a:pPr eaLnBrk="1" hangingPunct="1">
              <a:lnSpc>
                <a:spcPct val="80000"/>
              </a:lnSpc>
              <a:buFont typeface="Wingdings" panose="05000000000000000000" pitchFamily="2" charset="2"/>
              <a:buNone/>
              <a:defRPr/>
            </a:pPr>
            <a:endParaRPr lang="en-US" sz="2800" b="1" u="sng" dirty="0" smtClean="0"/>
          </a:p>
          <a:p>
            <a:pPr marL="0" indent="0" eaLnBrk="1" hangingPunct="1">
              <a:buFont typeface="Wingdings" panose="05000000000000000000" pitchFamily="2" charset="2"/>
              <a:buNone/>
              <a:defRPr/>
            </a:pPr>
            <a:r>
              <a:rPr lang="en-GB" sz="2800" dirty="0" err="1" smtClean="0">
                <a:effectLst/>
              </a:rPr>
              <a:t>Laudon</a:t>
            </a:r>
            <a:r>
              <a:rPr lang="en-GB" sz="2800" dirty="0" smtClean="0">
                <a:effectLst/>
              </a:rPr>
              <a:t>, K. C. &amp; </a:t>
            </a:r>
            <a:r>
              <a:rPr lang="en-GB" sz="2800" dirty="0" err="1" smtClean="0">
                <a:effectLst/>
              </a:rPr>
              <a:t>Laudon</a:t>
            </a:r>
            <a:r>
              <a:rPr lang="en-GB" sz="2800" dirty="0" smtClean="0">
                <a:effectLst/>
              </a:rPr>
              <a:t>, J. P. (2007) </a:t>
            </a:r>
            <a:r>
              <a:rPr lang="en-GB" sz="2800" i="1" dirty="0" smtClean="0">
                <a:effectLst/>
              </a:rPr>
              <a:t>Management Information Systems 10</a:t>
            </a:r>
            <a:r>
              <a:rPr lang="en-GB" sz="2800" i="1" baseline="30000" dirty="0" smtClean="0">
                <a:effectLst/>
              </a:rPr>
              <a:t>th</a:t>
            </a:r>
            <a:r>
              <a:rPr lang="en-GB" sz="2800" i="1" dirty="0" smtClean="0">
                <a:effectLst/>
              </a:rPr>
              <a:t> Ed</a:t>
            </a:r>
            <a:r>
              <a:rPr lang="en-GB" sz="2800" dirty="0" smtClean="0">
                <a:effectLst/>
              </a:rPr>
              <a:t>., </a:t>
            </a:r>
            <a:r>
              <a:rPr lang="en-US" sz="2800" dirty="0" smtClean="0">
                <a:effectLst/>
              </a:rPr>
              <a:t>Upper Saddle River, N.J.:</a:t>
            </a:r>
            <a:r>
              <a:rPr lang="en-GB" sz="2800" dirty="0" smtClean="0">
                <a:effectLst/>
              </a:rPr>
              <a:t> Prentice Hall.</a:t>
            </a:r>
          </a:p>
          <a:p>
            <a:pPr marL="0" indent="0" eaLnBrk="1" hangingPunct="1">
              <a:buFont typeface="Wingdings" panose="05000000000000000000" pitchFamily="2" charset="2"/>
              <a:buNone/>
              <a:defRPr/>
            </a:pPr>
            <a:endParaRPr lang="en-US" sz="2800" dirty="0" smtClean="0">
              <a:effectLst/>
            </a:endParaRPr>
          </a:p>
          <a:p>
            <a:pPr marL="0" indent="0" eaLnBrk="1" hangingPunct="1">
              <a:buFont typeface="Wingdings" panose="05000000000000000000" pitchFamily="2" charset="2"/>
              <a:buNone/>
              <a:defRPr/>
            </a:pPr>
            <a:r>
              <a:rPr lang="en-GB" sz="2800" dirty="0" smtClean="0">
                <a:effectLst/>
              </a:rPr>
              <a:t>Chaffey, D. (2007) </a:t>
            </a:r>
            <a:r>
              <a:rPr lang="en-GB" sz="2800" i="1" dirty="0" smtClean="0">
                <a:effectLst/>
              </a:rPr>
              <a:t>E-Business and E-Commerce Management : Strategy, Implementation and Practice</a:t>
            </a:r>
            <a:r>
              <a:rPr lang="en-GB" sz="2800" dirty="0" smtClean="0">
                <a:effectLst/>
              </a:rPr>
              <a:t> </a:t>
            </a:r>
            <a:r>
              <a:rPr lang="en-GB" sz="2800" i="1" dirty="0" smtClean="0">
                <a:effectLst/>
              </a:rPr>
              <a:t>3</a:t>
            </a:r>
            <a:r>
              <a:rPr lang="en-GB" sz="2800" i="1" baseline="30000" dirty="0" smtClean="0">
                <a:effectLst/>
              </a:rPr>
              <a:t>rd </a:t>
            </a:r>
            <a:r>
              <a:rPr lang="en-GB" sz="2800" i="1" dirty="0" smtClean="0">
                <a:effectLst/>
              </a:rPr>
              <a:t>Ed</a:t>
            </a:r>
            <a:r>
              <a:rPr lang="en-GB" sz="2800" dirty="0" smtClean="0">
                <a:effectLst/>
              </a:rPr>
              <a:t>., </a:t>
            </a:r>
            <a:r>
              <a:rPr lang="en-US" sz="2800" dirty="0" smtClean="0">
                <a:effectLst/>
              </a:rPr>
              <a:t>Upper Saddle River, N.J.:</a:t>
            </a:r>
            <a:r>
              <a:rPr lang="en-GB" sz="2800" dirty="0" smtClean="0">
                <a:effectLst/>
              </a:rPr>
              <a:t> Prentice Hall.</a:t>
            </a:r>
            <a:endParaRPr lang="en-US" sz="2800" dirty="0" smtClean="0">
              <a:effectLs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394" name="Rectangle 2"/>
          <p:cNvSpPr>
            <a:spLocks noGrp="1" noChangeArrowheads="1"/>
          </p:cNvSpPr>
          <p:nvPr>
            <p:ph type="title"/>
          </p:nvPr>
        </p:nvSpPr>
        <p:spPr/>
        <p:txBody>
          <a:bodyPr/>
          <a:lstStyle/>
          <a:p>
            <a:pPr eaLnBrk="1" hangingPunct="1">
              <a:defRPr/>
            </a:pPr>
            <a:r>
              <a:rPr lang="en-GB" altLang="zh-CN" smtClean="0">
                <a:ea typeface="宋体" pitchFamily="2" charset="-122"/>
              </a:rPr>
              <a:t>Reading Materials (cont</a:t>
            </a:r>
            <a:r>
              <a:rPr lang="en-GB" altLang="zh-CN" smtClean="0">
                <a:latin typeface="Times New Roman"/>
                <a:ea typeface="宋体" pitchFamily="2" charset="-122"/>
              </a:rPr>
              <a:t>’</a:t>
            </a:r>
            <a:r>
              <a:rPr lang="en-GB" altLang="zh-CN" smtClean="0">
                <a:ea typeface="宋体" pitchFamily="2" charset="-122"/>
              </a:rPr>
              <a:t>d)</a:t>
            </a:r>
            <a:endParaRPr lang="en-US" smtClean="0"/>
          </a:p>
        </p:txBody>
      </p:sp>
      <p:sp>
        <p:nvSpPr>
          <p:cNvPr id="315395" name="Rectangle 3"/>
          <p:cNvSpPr>
            <a:spLocks noGrp="1" noChangeArrowheads="1"/>
          </p:cNvSpPr>
          <p:nvPr>
            <p:ph type="body" idx="1"/>
          </p:nvPr>
        </p:nvSpPr>
        <p:spPr>
          <a:xfrm>
            <a:off x="539750" y="2852738"/>
            <a:ext cx="8229600" cy="2239962"/>
          </a:xfrm>
        </p:spPr>
        <p:txBody>
          <a:bodyPr/>
          <a:lstStyle/>
          <a:p>
            <a:pPr algn="ctr" eaLnBrk="1" hangingPunct="1">
              <a:lnSpc>
                <a:spcPct val="80000"/>
              </a:lnSpc>
              <a:buFont typeface="Wingdings" panose="05000000000000000000" pitchFamily="2" charset="2"/>
              <a:buNone/>
              <a:defRPr/>
            </a:pPr>
            <a:r>
              <a:rPr lang="en-GB" b="1" u="sng" dirty="0" smtClean="0"/>
              <a:t>Some Papers and Articles will be distributed in class</a:t>
            </a:r>
          </a:p>
          <a:p>
            <a:pPr eaLnBrk="1" hangingPunct="1">
              <a:lnSpc>
                <a:spcPct val="80000"/>
              </a:lnSpc>
              <a:buFont typeface="Wingdings" panose="05000000000000000000" pitchFamily="2" charset="2"/>
              <a:buNone/>
              <a:defRPr/>
            </a:pPr>
            <a:endParaRPr lang="en-US" b="1" u="sng" dirty="0" smtClean="0"/>
          </a:p>
          <a:p>
            <a:pPr eaLnBrk="1" hangingPunct="1">
              <a:lnSpc>
                <a:spcPct val="80000"/>
              </a:lnSpc>
              <a:defRPr/>
            </a:pPr>
            <a:r>
              <a:rPr lang="en-GB" dirty="0" smtClean="0"/>
              <a:t>Web resources, Journal papers</a:t>
            </a:r>
          </a:p>
          <a:p>
            <a:pPr eaLnBrk="1" hangingPunct="1">
              <a:lnSpc>
                <a:spcPct val="80000"/>
              </a:lnSpc>
              <a:defRPr/>
            </a:pPr>
            <a:endParaRPr lang="en-US"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Assessment Methods</a:t>
            </a:r>
            <a:endParaRPr lang="en-US" dirty="0" smtClean="0"/>
          </a:p>
        </p:txBody>
      </p:sp>
      <p:sp>
        <p:nvSpPr>
          <p:cNvPr id="3" name="Content Placeholder 2"/>
          <p:cNvSpPr>
            <a:spLocks noGrp="1"/>
          </p:cNvSpPr>
          <p:nvPr>
            <p:ph idx="1"/>
          </p:nvPr>
        </p:nvSpPr>
        <p:spPr>
          <a:xfrm>
            <a:off x="457200" y="1981200"/>
            <a:ext cx="8229600" cy="1519238"/>
          </a:xfrm>
        </p:spPr>
        <p:txBody>
          <a:bodyPr/>
          <a:lstStyle/>
          <a:p>
            <a:pPr eaLnBrk="1" hangingPunct="1">
              <a:defRPr/>
            </a:pPr>
            <a:r>
              <a:rPr lang="en-GB" dirty="0" smtClean="0"/>
              <a:t>Assignment 50% 	- Presentation</a:t>
            </a:r>
          </a:p>
          <a:p>
            <a:pPr eaLnBrk="1" hangingPunct="1">
              <a:defRPr/>
            </a:pPr>
            <a:r>
              <a:rPr lang="en-GB" dirty="0" smtClean="0"/>
              <a:t>Assignment 50%  - Report</a:t>
            </a:r>
            <a:endParaRPr lang="en-US" dirty="0" smtClean="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2" name="Rectangle 4"/>
          <p:cNvSpPr>
            <a:spLocks noGrp="1" noChangeArrowheads="1"/>
          </p:cNvSpPr>
          <p:nvPr>
            <p:ph type="ctrTitle"/>
          </p:nvPr>
        </p:nvSpPr>
        <p:spPr/>
        <p:txBody>
          <a:bodyPr/>
          <a:lstStyle/>
          <a:p>
            <a:pPr eaLnBrk="1" hangingPunct="1">
              <a:defRPr/>
            </a:pPr>
            <a:r>
              <a:rPr lang="en-US" altLang="zh-CN" smtClean="0">
                <a:ea typeface="宋体" pitchFamily="2" charset="-122"/>
              </a:rPr>
              <a:t>Week 1 Part 1</a:t>
            </a:r>
          </a:p>
        </p:txBody>
      </p:sp>
      <p:sp>
        <p:nvSpPr>
          <p:cNvPr id="278533" name="Rectangle 5"/>
          <p:cNvSpPr>
            <a:spLocks noGrp="1" noChangeArrowheads="1"/>
          </p:cNvSpPr>
          <p:nvPr>
            <p:ph type="subTitle" idx="1"/>
          </p:nvPr>
        </p:nvSpPr>
        <p:spPr/>
        <p:txBody>
          <a:bodyPr/>
          <a:lstStyle/>
          <a:p>
            <a:pPr eaLnBrk="1" hangingPunct="1">
              <a:defRPr/>
            </a:pPr>
            <a:r>
              <a:rPr lang="en-US" altLang="zh-CN" smtClean="0">
                <a:ea typeface="宋体" pitchFamily="2" charset="-122"/>
              </a:rPr>
              <a:t>Introduction to </a:t>
            </a:r>
            <a:br>
              <a:rPr lang="en-US" altLang="zh-CN" smtClean="0">
                <a:ea typeface="宋体" pitchFamily="2" charset="-122"/>
              </a:rPr>
            </a:br>
            <a:r>
              <a:rPr lang="en-US" altLang="zh-CN" smtClean="0">
                <a:ea typeface="宋体" pitchFamily="2" charset="-122"/>
              </a:rPr>
              <a:t>E-commerce and </a:t>
            </a:r>
            <a:br>
              <a:rPr lang="en-US" altLang="zh-CN" smtClean="0">
                <a:ea typeface="宋体" pitchFamily="2" charset="-122"/>
              </a:rPr>
            </a:br>
            <a:r>
              <a:rPr lang="en-US" altLang="zh-CN" smtClean="0">
                <a:ea typeface="宋体" pitchFamily="2" charset="-122"/>
              </a:rPr>
              <a:t>E-business</a:t>
            </a:r>
            <a:endParaRPr lang="en-US"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770" name="Rectangle 2"/>
          <p:cNvSpPr>
            <a:spLocks noGrp="1" noChangeArrowheads="1"/>
          </p:cNvSpPr>
          <p:nvPr>
            <p:ph type="title"/>
          </p:nvPr>
        </p:nvSpPr>
        <p:spPr/>
        <p:txBody>
          <a:bodyPr/>
          <a:lstStyle/>
          <a:p>
            <a:pPr eaLnBrk="1" hangingPunct="1">
              <a:defRPr/>
            </a:pPr>
            <a:r>
              <a:rPr lang="en-GB" altLang="zh-CN" smtClean="0">
                <a:ea typeface="宋体" pitchFamily="2" charset="-122"/>
              </a:rPr>
              <a:t>Objectives</a:t>
            </a:r>
          </a:p>
        </p:txBody>
      </p:sp>
      <p:sp>
        <p:nvSpPr>
          <p:cNvPr id="160771" name="Rectangle 3"/>
          <p:cNvSpPr>
            <a:spLocks noGrp="1" noChangeArrowheads="1"/>
          </p:cNvSpPr>
          <p:nvPr>
            <p:ph type="body" idx="1"/>
          </p:nvPr>
        </p:nvSpPr>
        <p:spPr/>
        <p:txBody>
          <a:bodyPr/>
          <a:lstStyle/>
          <a:p>
            <a:pPr eaLnBrk="1" hangingPunct="1">
              <a:defRPr/>
            </a:pPr>
            <a:r>
              <a:rPr lang="en-GB" altLang="zh-CN" smtClean="0">
                <a:ea typeface="宋体" pitchFamily="2" charset="-122"/>
              </a:rPr>
              <a:t>Define e-commerce and e-business</a:t>
            </a:r>
          </a:p>
          <a:p>
            <a:pPr eaLnBrk="1" hangingPunct="1">
              <a:defRPr/>
            </a:pPr>
            <a:endParaRPr lang="en-GB" altLang="zh-CN" smtClean="0">
              <a:ea typeface="宋体" pitchFamily="2" charset="-122"/>
            </a:endParaRPr>
          </a:p>
          <a:p>
            <a:pPr eaLnBrk="1" hangingPunct="1">
              <a:defRPr/>
            </a:pPr>
            <a:r>
              <a:rPr lang="en-GB" altLang="zh-CN" smtClean="0">
                <a:ea typeface="宋体" pitchFamily="2" charset="-122"/>
              </a:rPr>
              <a:t>Identify the different elements of e-commerce and E-business</a:t>
            </a:r>
          </a:p>
          <a:p>
            <a:pPr eaLnBrk="1" hangingPunct="1">
              <a:defRPr/>
            </a:pPr>
            <a:endParaRPr lang="en-GB" altLang="zh-CN" smtClean="0">
              <a:ea typeface="宋体" pitchFamily="2" charset="-122"/>
            </a:endParaRPr>
          </a:p>
          <a:p>
            <a:pPr eaLnBrk="1" hangingPunct="1">
              <a:defRPr/>
            </a:pPr>
            <a:r>
              <a:rPr lang="en-GB" altLang="zh-CN" smtClean="0">
                <a:ea typeface="宋体" pitchFamily="2" charset="-122"/>
              </a:rPr>
              <a:t>Drivers and Barriers to e-commerce</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Oval 7"/>
          <p:cNvSpPr>
            <a:spLocks noChangeArrowheads="1"/>
          </p:cNvSpPr>
          <p:nvPr/>
        </p:nvSpPr>
        <p:spPr bwMode="auto">
          <a:xfrm>
            <a:off x="5876925" y="2662238"/>
            <a:ext cx="3209925" cy="2389187"/>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174082" name="Rectangle 2"/>
          <p:cNvSpPr>
            <a:spLocks noGrp="1" noChangeArrowheads="1"/>
          </p:cNvSpPr>
          <p:nvPr>
            <p:ph type="title"/>
          </p:nvPr>
        </p:nvSpPr>
        <p:spPr/>
        <p:txBody>
          <a:bodyPr/>
          <a:lstStyle/>
          <a:p>
            <a:pPr eaLnBrk="1" hangingPunct="1">
              <a:defRPr/>
            </a:pPr>
            <a:r>
              <a:rPr lang="en-GB" altLang="zh-CN" smtClean="0">
                <a:ea typeface="宋体" pitchFamily="2" charset="-122"/>
              </a:rPr>
              <a:t>Relationship between </a:t>
            </a:r>
            <a:br>
              <a:rPr lang="en-GB" altLang="zh-CN" smtClean="0">
                <a:ea typeface="宋体" pitchFamily="2" charset="-122"/>
              </a:rPr>
            </a:br>
            <a:r>
              <a:rPr lang="en-GB" altLang="zh-CN" smtClean="0">
                <a:ea typeface="宋体" pitchFamily="2" charset="-122"/>
              </a:rPr>
              <a:t>e-Commerce and e-Business</a:t>
            </a:r>
          </a:p>
        </p:txBody>
      </p:sp>
      <p:sp>
        <p:nvSpPr>
          <p:cNvPr id="15364" name="Oval 3"/>
          <p:cNvSpPr>
            <a:spLocks noChangeArrowheads="1"/>
          </p:cNvSpPr>
          <p:nvPr/>
        </p:nvSpPr>
        <p:spPr bwMode="auto">
          <a:xfrm>
            <a:off x="1042988" y="3433763"/>
            <a:ext cx="12192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15365" name="Oval 4"/>
          <p:cNvSpPr>
            <a:spLocks noChangeArrowheads="1"/>
          </p:cNvSpPr>
          <p:nvPr/>
        </p:nvSpPr>
        <p:spPr bwMode="auto">
          <a:xfrm>
            <a:off x="2033588" y="3433763"/>
            <a:ext cx="12954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15366" name="Text Box 5"/>
          <p:cNvSpPr txBox="1">
            <a:spLocks noChangeArrowheads="1"/>
          </p:cNvSpPr>
          <p:nvPr/>
        </p:nvSpPr>
        <p:spPr bwMode="auto">
          <a:xfrm>
            <a:off x="1271588" y="3814763"/>
            <a:ext cx="685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EC</a:t>
            </a:r>
          </a:p>
        </p:txBody>
      </p:sp>
      <p:sp>
        <p:nvSpPr>
          <p:cNvPr id="15367" name="Text Box 6"/>
          <p:cNvSpPr txBox="1">
            <a:spLocks noChangeArrowheads="1"/>
          </p:cNvSpPr>
          <p:nvPr/>
        </p:nvSpPr>
        <p:spPr bwMode="auto">
          <a:xfrm>
            <a:off x="2338388" y="3814763"/>
            <a:ext cx="762000" cy="10048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EB</a:t>
            </a:r>
          </a:p>
          <a:p>
            <a:pPr eaLnBrk="1" hangingPunct="1">
              <a:spcBef>
                <a:spcPct val="50000"/>
              </a:spcBef>
              <a:buClrTx/>
              <a:buSzTx/>
              <a:buFontTx/>
              <a:buNone/>
            </a:pPr>
            <a:endParaRPr lang="zh-CN" altLang="en-GB" sz="2400">
              <a:latin typeface="Times New Roman" panose="02020603050405020304" pitchFamily="18" charset="0"/>
            </a:endParaRPr>
          </a:p>
        </p:txBody>
      </p:sp>
      <p:sp>
        <p:nvSpPr>
          <p:cNvPr id="15368" name="Oval 7"/>
          <p:cNvSpPr>
            <a:spLocks noChangeArrowheads="1"/>
          </p:cNvSpPr>
          <p:nvPr/>
        </p:nvSpPr>
        <p:spPr bwMode="auto">
          <a:xfrm>
            <a:off x="3779838" y="3433763"/>
            <a:ext cx="17526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15369" name="Text Box 8"/>
          <p:cNvSpPr txBox="1">
            <a:spLocks noChangeArrowheads="1"/>
          </p:cNvSpPr>
          <p:nvPr/>
        </p:nvSpPr>
        <p:spPr bwMode="auto">
          <a:xfrm>
            <a:off x="3786188" y="3829050"/>
            <a:ext cx="1790700" cy="461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EC=EB=MC</a:t>
            </a:r>
          </a:p>
        </p:txBody>
      </p:sp>
      <p:sp>
        <p:nvSpPr>
          <p:cNvPr id="15370" name="Oval 9"/>
          <p:cNvSpPr>
            <a:spLocks noChangeArrowheads="1"/>
          </p:cNvSpPr>
          <p:nvPr/>
        </p:nvSpPr>
        <p:spPr bwMode="auto">
          <a:xfrm>
            <a:off x="6483350" y="3284538"/>
            <a:ext cx="1905000" cy="1600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15371" name="Text Box 10"/>
          <p:cNvSpPr txBox="1">
            <a:spLocks noChangeArrowheads="1"/>
          </p:cNvSpPr>
          <p:nvPr/>
        </p:nvSpPr>
        <p:spPr bwMode="auto">
          <a:xfrm>
            <a:off x="7054850" y="2816225"/>
            <a:ext cx="76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EB</a:t>
            </a:r>
          </a:p>
        </p:txBody>
      </p:sp>
      <p:sp>
        <p:nvSpPr>
          <p:cNvPr id="15372" name="Oval 11"/>
          <p:cNvSpPr>
            <a:spLocks noChangeArrowheads="1"/>
          </p:cNvSpPr>
          <p:nvPr/>
        </p:nvSpPr>
        <p:spPr bwMode="auto">
          <a:xfrm>
            <a:off x="6940550" y="3817938"/>
            <a:ext cx="990600" cy="7620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15373" name="Text Box 12"/>
          <p:cNvSpPr txBox="1">
            <a:spLocks noChangeArrowheads="1"/>
          </p:cNvSpPr>
          <p:nvPr/>
        </p:nvSpPr>
        <p:spPr bwMode="auto">
          <a:xfrm>
            <a:off x="7092950" y="3357563"/>
            <a:ext cx="83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EC</a:t>
            </a:r>
          </a:p>
        </p:txBody>
      </p:sp>
      <p:sp>
        <p:nvSpPr>
          <p:cNvPr id="15374" name="Text Box 14"/>
          <p:cNvSpPr txBox="1">
            <a:spLocks noChangeArrowheads="1"/>
          </p:cNvSpPr>
          <p:nvPr/>
        </p:nvSpPr>
        <p:spPr bwMode="auto">
          <a:xfrm>
            <a:off x="1258888" y="2205038"/>
            <a:ext cx="67691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What is the relationship between EC and EB?</a:t>
            </a:r>
          </a:p>
        </p:txBody>
      </p:sp>
      <p:sp>
        <p:nvSpPr>
          <p:cNvPr id="15375" name="Text Box 12"/>
          <p:cNvSpPr txBox="1">
            <a:spLocks noChangeArrowheads="1"/>
          </p:cNvSpPr>
          <p:nvPr/>
        </p:nvSpPr>
        <p:spPr bwMode="auto">
          <a:xfrm>
            <a:off x="7142163" y="4043363"/>
            <a:ext cx="83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MC</a:t>
            </a:r>
          </a:p>
        </p:txBody>
      </p:sp>
      <p:sp>
        <p:nvSpPr>
          <p:cNvPr id="15376" name="Oval 3"/>
          <p:cNvSpPr>
            <a:spLocks noChangeArrowheads="1"/>
          </p:cNvSpPr>
          <p:nvPr/>
        </p:nvSpPr>
        <p:spPr bwMode="auto">
          <a:xfrm>
            <a:off x="1538288" y="4205288"/>
            <a:ext cx="12192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buClrTx/>
              <a:buSzTx/>
              <a:buFontTx/>
              <a:buNone/>
            </a:pPr>
            <a:endParaRPr lang="en-US" altLang="en-US" sz="1800"/>
          </a:p>
        </p:txBody>
      </p:sp>
      <p:sp>
        <p:nvSpPr>
          <p:cNvPr id="15377" name="Text Box 12"/>
          <p:cNvSpPr txBox="1">
            <a:spLocks noChangeArrowheads="1"/>
          </p:cNvSpPr>
          <p:nvPr/>
        </p:nvSpPr>
        <p:spPr bwMode="auto">
          <a:xfrm>
            <a:off x="1839913" y="4498975"/>
            <a:ext cx="8382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sz="2400">
                <a:latin typeface="Times New Roman" panose="02020603050405020304" pitchFamily="18" charset="0"/>
              </a:rPr>
              <a:t>MC</a:t>
            </a:r>
          </a:p>
        </p:txBody>
      </p:sp>
    </p:spTree>
  </p:cSld>
  <p:clrMapOvr>
    <a:masterClrMapping/>
  </p:clrMapOvr>
  <p:transition spd="slow">
    <p:randomBar dir="vert"/>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9378" name="Rectangle 2"/>
          <p:cNvSpPr>
            <a:spLocks noGrp="1" noChangeArrowheads="1"/>
          </p:cNvSpPr>
          <p:nvPr>
            <p:ph type="title"/>
          </p:nvPr>
        </p:nvSpPr>
        <p:spPr>
          <a:xfrm>
            <a:off x="477838" y="498475"/>
            <a:ext cx="8229600" cy="1201738"/>
          </a:xfrm>
        </p:spPr>
        <p:txBody>
          <a:bodyPr/>
          <a:lstStyle/>
          <a:p>
            <a:pPr eaLnBrk="1" hangingPunct="1">
              <a:defRPr/>
            </a:pPr>
            <a:r>
              <a:rPr lang="en-GB" altLang="zh-CN" sz="4000" smtClean="0">
                <a:ea typeface="宋体" pitchFamily="2" charset="-122"/>
              </a:rPr>
              <a:t>Meaning of E-commerce</a:t>
            </a:r>
            <a:endParaRPr lang="en-US" sz="4000" smtClean="0"/>
          </a:p>
        </p:txBody>
      </p:sp>
      <p:sp>
        <p:nvSpPr>
          <p:cNvPr id="229379" name="Rectangle 3"/>
          <p:cNvSpPr>
            <a:spLocks noGrp="1" noChangeArrowheads="1"/>
          </p:cNvSpPr>
          <p:nvPr>
            <p:ph type="body" idx="1"/>
          </p:nvPr>
        </p:nvSpPr>
        <p:spPr>
          <a:xfrm>
            <a:off x="457200" y="1700213"/>
            <a:ext cx="8229600" cy="4752975"/>
          </a:xfrm>
        </p:spPr>
        <p:txBody>
          <a:bodyPr/>
          <a:lstStyle/>
          <a:p>
            <a:pPr eaLnBrk="1" hangingPunct="1">
              <a:lnSpc>
                <a:spcPct val="80000"/>
              </a:lnSpc>
              <a:defRPr/>
            </a:pPr>
            <a:r>
              <a:rPr lang="en-GB" altLang="zh-CN" sz="2400" smtClean="0">
                <a:ea typeface="宋体" pitchFamily="2" charset="-122"/>
              </a:rPr>
              <a:t>E-commerce: </a:t>
            </a:r>
            <a:r>
              <a:rPr lang="en-GB" altLang="zh-CN" sz="2400" i="1" smtClean="0">
                <a:ea typeface="宋体" pitchFamily="2" charset="-122"/>
              </a:rPr>
              <a:t>buying and selling via the Internet</a:t>
            </a:r>
            <a:r>
              <a:rPr lang="en-GB" altLang="zh-CN" sz="2400" smtClean="0">
                <a:ea typeface="宋体" pitchFamily="2" charset="-122"/>
              </a:rPr>
              <a:t>?  For example, Amazon.com</a:t>
            </a:r>
          </a:p>
          <a:p>
            <a:pPr eaLnBrk="1" hangingPunct="1">
              <a:lnSpc>
                <a:spcPct val="80000"/>
              </a:lnSpc>
              <a:defRPr/>
            </a:pPr>
            <a:endParaRPr lang="en-GB" altLang="zh-CN" sz="2400" smtClean="0">
              <a:ea typeface="宋体" pitchFamily="2" charset="-122"/>
            </a:endParaRPr>
          </a:p>
          <a:p>
            <a:pPr eaLnBrk="1" hangingPunct="1">
              <a:lnSpc>
                <a:spcPct val="80000"/>
              </a:lnSpc>
              <a:defRPr/>
            </a:pPr>
            <a:r>
              <a:rPr lang="en-GB" altLang="zh-CN" sz="2400" smtClean="0">
                <a:ea typeface="宋体" pitchFamily="2" charset="-122"/>
              </a:rPr>
              <a:t>More than this? A UK govt definition has:</a:t>
            </a:r>
          </a:p>
          <a:p>
            <a:pPr eaLnBrk="1" hangingPunct="1">
              <a:lnSpc>
                <a:spcPct val="80000"/>
              </a:lnSpc>
              <a:buFont typeface="Wingdings" panose="05000000000000000000" pitchFamily="2" charset="2"/>
              <a:buNone/>
              <a:defRPr/>
            </a:pPr>
            <a:r>
              <a:rPr lang="en-GB" altLang="zh-CN" sz="2400" smtClean="0">
                <a:ea typeface="宋体" pitchFamily="2" charset="-122"/>
              </a:rPr>
              <a:t>	</a:t>
            </a:r>
            <a:r>
              <a:rPr lang="en-GB" altLang="zh-CN" sz="2400" i="1" smtClean="0">
                <a:ea typeface="宋体" pitchFamily="2" charset="-122"/>
              </a:rPr>
              <a:t>Exchange of information across electronic networks, at any stage in the supply chain, whether within or between businesses… consumers… or the public sector… whether paid or unpaid</a:t>
            </a:r>
          </a:p>
          <a:p>
            <a:pPr eaLnBrk="1" hangingPunct="1">
              <a:lnSpc>
                <a:spcPct val="80000"/>
              </a:lnSpc>
              <a:defRPr/>
            </a:pPr>
            <a:endParaRPr lang="en-GB" altLang="zh-CN" sz="2400" smtClean="0">
              <a:ea typeface="宋体" pitchFamily="2" charset="-122"/>
            </a:endParaRPr>
          </a:p>
          <a:p>
            <a:pPr eaLnBrk="1" hangingPunct="1">
              <a:lnSpc>
                <a:spcPct val="80000"/>
              </a:lnSpc>
              <a:defRPr/>
            </a:pPr>
            <a:r>
              <a:rPr lang="en-GB" altLang="zh-CN" sz="2400" smtClean="0">
                <a:ea typeface="宋体" pitchFamily="2" charset="-122"/>
              </a:rPr>
              <a:t>Using information and communication technologies to facilitate business.</a:t>
            </a:r>
          </a:p>
          <a:p>
            <a:pPr eaLnBrk="1" hangingPunct="1">
              <a:lnSpc>
                <a:spcPct val="80000"/>
              </a:lnSpc>
              <a:defRPr/>
            </a:pPr>
            <a:endParaRPr lang="en-GB" altLang="zh-CN" sz="2400" smtClean="0">
              <a:ea typeface="宋体" pitchFamily="2" charset="-122"/>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ChangeArrowheads="1"/>
          </p:cNvSpPr>
          <p:nvPr/>
        </p:nvSpPr>
        <p:spPr bwMode="auto">
          <a:xfrm>
            <a:off x="573088" y="2133600"/>
            <a:ext cx="8570912" cy="280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3" tIns="44448" rIns="90483" bIns="4444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nSpc>
                <a:spcPct val="87000"/>
              </a:lnSpc>
              <a:spcBef>
                <a:spcPct val="42000"/>
              </a:spcBef>
              <a:buClrTx/>
              <a:buSzTx/>
              <a:buFontTx/>
              <a:buNone/>
            </a:pPr>
            <a:r>
              <a:rPr lang="en-US" altLang="en-US" sz="2400" b="1">
                <a:latin typeface="Arial" panose="020B0604020202020204" pitchFamily="34" charset="0"/>
                <a:ea typeface="Osaka" charset="-128"/>
              </a:rPr>
              <a:t>Ecommerce is any form of business transaction in which the parties interact electronically rather than by physical exchanges or direct physical contact </a:t>
            </a:r>
          </a:p>
          <a:p>
            <a:pPr>
              <a:lnSpc>
                <a:spcPct val="87000"/>
              </a:lnSpc>
              <a:spcBef>
                <a:spcPct val="42000"/>
              </a:spcBef>
              <a:buClrTx/>
              <a:buSzTx/>
              <a:buFontTx/>
              <a:buNone/>
            </a:pPr>
            <a:r>
              <a:rPr lang="en-US" altLang="en-US" sz="2400" b="1">
                <a:latin typeface="Arial" panose="020B0604020202020204" pitchFamily="34" charset="0"/>
                <a:ea typeface="Osaka" charset="-128"/>
              </a:rPr>
              <a:t>It is one of those rare cases where changing needs and new technologies come together to revolutionize the way in which business is conducted</a:t>
            </a:r>
            <a:endParaRPr lang="en-US" altLang="en-US" sz="2400" b="1">
              <a:solidFill>
                <a:srgbClr val="FAFD00"/>
              </a:solidFill>
              <a:latin typeface="Arial" panose="020B0604020202020204" pitchFamily="34" charset="0"/>
              <a:ea typeface="Osaka" charset="-128"/>
            </a:endParaRPr>
          </a:p>
          <a:p>
            <a:pPr>
              <a:lnSpc>
                <a:spcPct val="87000"/>
              </a:lnSpc>
              <a:spcBef>
                <a:spcPct val="42000"/>
              </a:spcBef>
              <a:buClrTx/>
              <a:buSzTx/>
              <a:buFontTx/>
              <a:buNone/>
            </a:pPr>
            <a:r>
              <a:rPr lang="en-US" altLang="en-US" sz="2000" b="1">
                <a:latin typeface="Arial" panose="020B0604020202020204" pitchFamily="34" charset="0"/>
                <a:ea typeface="Osaka" charset="-128"/>
              </a:rPr>
              <a:t>European Commission (1997) </a:t>
            </a:r>
            <a:r>
              <a:rPr lang="en-US" altLang="en-US" sz="2000" b="1">
                <a:latin typeface="Arial" panose="020B0604020202020204" pitchFamily="34" charset="0"/>
                <a:ea typeface="Osaka" charset="-128"/>
                <a:hlinkClick r:id="rId3"/>
              </a:rPr>
              <a:t>http://www.ispo.cec/be/Ecommerce/whatis.htm</a:t>
            </a:r>
            <a:endParaRPr lang="en-US" altLang="en-US" sz="2400" b="1">
              <a:latin typeface="Arial" panose="020B0604020202020204" pitchFamily="34" charset="0"/>
              <a:ea typeface="Osaka" charset="-128"/>
            </a:endParaRPr>
          </a:p>
        </p:txBody>
      </p:sp>
      <p:sp>
        <p:nvSpPr>
          <p:cNvPr id="168963" name="Rectangle 3"/>
          <p:cNvSpPr>
            <a:spLocks noGrp="1" noChangeArrowheads="1"/>
          </p:cNvSpPr>
          <p:nvPr>
            <p:ph type="title"/>
          </p:nvPr>
        </p:nvSpPr>
        <p:spPr/>
        <p:txBody>
          <a:bodyPr/>
          <a:lstStyle/>
          <a:p>
            <a:pPr eaLnBrk="1" hangingPunct="1">
              <a:defRPr/>
            </a:pPr>
            <a:r>
              <a:rPr lang="en-GB" altLang="zh-CN" smtClean="0">
                <a:ea typeface="宋体" pitchFamily="2" charset="-122"/>
              </a:rPr>
              <a:t>Other definitions</a:t>
            </a:r>
          </a:p>
        </p:txBody>
      </p:sp>
    </p:spTree>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1323975" y="1828800"/>
            <a:ext cx="7820025" cy="3706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3" tIns="44448" rIns="90483" bIns="44448">
            <a:spAutoFit/>
          </a:bodyPr>
          <a:lstStyle>
            <a:lvl1pPr>
              <a:spcBef>
                <a:spcPct val="20000"/>
              </a:spcBef>
              <a:buClr>
                <a:schemeClr val="hlink"/>
              </a:buClr>
              <a:buSzPct val="65000"/>
              <a:buFont typeface="Wingdings" panose="05000000000000000000" pitchFamily="2" charset="2"/>
              <a:buChar char="n"/>
              <a:tabLst>
                <a:tab pos="285750" algn="l"/>
              </a:tabLst>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tabLst>
                <a:tab pos="285750" algn="l"/>
              </a:tabLst>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tabLst>
                <a:tab pos="285750" algn="l"/>
              </a:tabLst>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tabLst>
                <a:tab pos="285750" algn="l"/>
              </a:tabLst>
              <a:defRPr sz="2000">
                <a:solidFill>
                  <a:schemeClr val="tx1"/>
                </a:solidFill>
                <a:latin typeface="Tahoma" panose="020B0604030504040204" pitchFamily="34" charset="0"/>
                <a:cs typeface="Arial" panose="020B0604020202020204" pitchFamily="34" charset="0"/>
              </a:defRPr>
            </a:lvl9pPr>
          </a:lstStyle>
          <a:p>
            <a:pPr>
              <a:lnSpc>
                <a:spcPct val="87000"/>
              </a:lnSpc>
              <a:spcBef>
                <a:spcPct val="42000"/>
              </a:spcBef>
              <a:buClrTx/>
              <a:buSzTx/>
              <a:buFontTx/>
              <a:buNone/>
            </a:pPr>
            <a:r>
              <a:rPr lang="en-US" altLang="en-US" sz="2400" b="1">
                <a:latin typeface="Arial" panose="020B0604020202020204" pitchFamily="34" charset="0"/>
                <a:ea typeface="Osaka" charset="-128"/>
              </a:rPr>
              <a:t>What is ecommerce?</a:t>
            </a:r>
          </a:p>
          <a:p>
            <a:pPr>
              <a:lnSpc>
                <a:spcPct val="87000"/>
              </a:lnSpc>
              <a:spcBef>
                <a:spcPct val="42000"/>
              </a:spcBef>
              <a:buClrTx/>
              <a:buSzTx/>
              <a:buFontTx/>
              <a:buNone/>
            </a:pPr>
            <a:r>
              <a:rPr lang="en-US" altLang="en-US" sz="2400" b="1">
                <a:latin typeface="Arial" panose="020B0604020202020204" pitchFamily="34" charset="0"/>
                <a:ea typeface="Osaka" charset="-128"/>
              </a:rPr>
              <a:t>It is: </a:t>
            </a:r>
          </a:p>
          <a:p>
            <a:pPr>
              <a:lnSpc>
                <a:spcPct val="87000"/>
              </a:lnSpc>
              <a:spcBef>
                <a:spcPct val="42000"/>
              </a:spcBef>
              <a:buClrTx/>
              <a:buSzTx/>
              <a:buFontTx/>
              <a:buNone/>
            </a:pPr>
            <a:r>
              <a:rPr lang="en-US" altLang="en-US" sz="2400" b="1">
                <a:latin typeface="Arial" panose="020B0604020202020204" pitchFamily="34" charset="0"/>
                <a:ea typeface="Osaka" charset="-128"/>
              </a:rPr>
              <a:t>	sharing business information, </a:t>
            </a:r>
          </a:p>
          <a:p>
            <a:pPr>
              <a:lnSpc>
                <a:spcPct val="87000"/>
              </a:lnSpc>
              <a:spcBef>
                <a:spcPct val="42000"/>
              </a:spcBef>
              <a:buClrTx/>
              <a:buSzTx/>
              <a:buFontTx/>
              <a:buNone/>
            </a:pPr>
            <a:r>
              <a:rPr lang="en-US" altLang="en-US" sz="2400" b="1">
                <a:latin typeface="Arial" panose="020B0604020202020204" pitchFamily="34" charset="0"/>
                <a:ea typeface="Osaka" charset="-128"/>
              </a:rPr>
              <a:t>  	maintaining business relationships,</a:t>
            </a:r>
          </a:p>
          <a:p>
            <a:pPr>
              <a:lnSpc>
                <a:spcPct val="87000"/>
              </a:lnSpc>
              <a:spcBef>
                <a:spcPct val="42000"/>
              </a:spcBef>
              <a:buClrTx/>
              <a:buSzTx/>
              <a:buFontTx/>
              <a:buNone/>
            </a:pPr>
            <a:r>
              <a:rPr lang="en-US" altLang="en-US" sz="2400" b="1">
                <a:latin typeface="Arial" panose="020B0604020202020204" pitchFamily="34" charset="0"/>
                <a:ea typeface="Osaka" charset="-128"/>
              </a:rPr>
              <a:t>  	conducting business transactions,</a:t>
            </a:r>
          </a:p>
          <a:p>
            <a:pPr>
              <a:lnSpc>
                <a:spcPct val="87000"/>
              </a:lnSpc>
              <a:spcBef>
                <a:spcPct val="42000"/>
              </a:spcBef>
              <a:buClrTx/>
              <a:buSzTx/>
              <a:buFontTx/>
              <a:buNone/>
            </a:pPr>
            <a:r>
              <a:rPr lang="en-US" altLang="en-US" sz="2400" b="1">
                <a:latin typeface="Arial" panose="020B0604020202020204" pitchFamily="34" charset="0"/>
                <a:ea typeface="Osaka" charset="-128"/>
              </a:rPr>
              <a:t>  	by means of telecommunications networks</a:t>
            </a:r>
          </a:p>
          <a:p>
            <a:pPr>
              <a:lnSpc>
                <a:spcPct val="87000"/>
              </a:lnSpc>
              <a:spcBef>
                <a:spcPct val="42000"/>
              </a:spcBef>
              <a:buClrTx/>
              <a:buSzTx/>
              <a:buFontTx/>
              <a:buNone/>
            </a:pPr>
            <a:r>
              <a:rPr lang="en-US" altLang="en-US" sz="2400" b="1">
                <a:latin typeface="Arial" panose="020B0604020202020204" pitchFamily="34" charset="0"/>
                <a:ea typeface="Osaka" charset="-128"/>
              </a:rPr>
              <a:t>	</a:t>
            </a:r>
            <a:endParaRPr lang="en-US" altLang="zh-CN" sz="2400" b="1">
              <a:latin typeface="Arial" panose="020B0604020202020204" pitchFamily="34" charset="0"/>
              <a:ea typeface="Osaka" charset="-128"/>
            </a:endParaRPr>
          </a:p>
          <a:p>
            <a:pPr>
              <a:lnSpc>
                <a:spcPct val="87000"/>
              </a:lnSpc>
              <a:spcBef>
                <a:spcPct val="42000"/>
              </a:spcBef>
              <a:buClrTx/>
              <a:buSzTx/>
              <a:buFontTx/>
              <a:buNone/>
            </a:pPr>
            <a:r>
              <a:rPr lang="en-US" altLang="zh-CN" sz="2400" b="1">
                <a:latin typeface="Arial" panose="020B0604020202020204" pitchFamily="34" charset="0"/>
                <a:ea typeface="Osaka" charset="-128"/>
              </a:rPr>
              <a:t>  </a:t>
            </a:r>
            <a:r>
              <a:rPr lang="en-US" altLang="en-US" sz="2000" b="1">
                <a:latin typeface="Arial" panose="020B0604020202020204" pitchFamily="34" charset="0"/>
                <a:ea typeface="Osaka" charset="-128"/>
              </a:rPr>
              <a:t>Zwass, (199</a:t>
            </a:r>
            <a:r>
              <a:rPr lang="en-US" altLang="zh-CN" sz="2000" b="1">
                <a:latin typeface="Arial" panose="020B0604020202020204" pitchFamily="34" charset="0"/>
                <a:ea typeface="Osaka" charset="-128"/>
              </a:rPr>
              <a:t>8</a:t>
            </a:r>
            <a:r>
              <a:rPr lang="en-US" altLang="en-US" sz="2000" b="1">
                <a:latin typeface="Arial" panose="020B0604020202020204" pitchFamily="34" charset="0"/>
                <a:ea typeface="Osaka" charset="-128"/>
              </a:rPr>
              <a:t>)  						</a:t>
            </a:r>
          </a:p>
        </p:txBody>
      </p:sp>
      <p:sp>
        <p:nvSpPr>
          <p:cNvPr id="162819" name="Rectangle 3"/>
          <p:cNvSpPr>
            <a:spLocks noGrp="1" noChangeArrowheads="1"/>
          </p:cNvSpPr>
          <p:nvPr>
            <p:ph type="title"/>
          </p:nvPr>
        </p:nvSpPr>
        <p:spPr/>
        <p:txBody>
          <a:bodyPr/>
          <a:lstStyle/>
          <a:p>
            <a:pPr eaLnBrk="1" hangingPunct="1">
              <a:defRPr/>
            </a:pPr>
            <a:r>
              <a:rPr lang="en-GB" altLang="zh-CN" smtClean="0">
                <a:ea typeface="宋体" pitchFamily="2" charset="-122"/>
              </a:rPr>
              <a:t>Other definitions</a:t>
            </a:r>
          </a:p>
        </p:txBody>
      </p:sp>
    </p:spTree>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p:txBody>
          <a:bodyPr/>
          <a:lstStyle/>
          <a:p>
            <a:pPr eaLnBrk="1" hangingPunct="1">
              <a:defRPr/>
            </a:pPr>
            <a:r>
              <a:rPr lang="en-GB" altLang="zh-CN" smtClean="0">
                <a:ea typeface="宋体" pitchFamily="2" charset="-122"/>
              </a:rPr>
              <a:t>E-Commerce</a:t>
            </a:r>
          </a:p>
        </p:txBody>
      </p:sp>
      <p:sp>
        <p:nvSpPr>
          <p:cNvPr id="165891" name="Rectangle 3"/>
          <p:cNvSpPr>
            <a:spLocks noGrp="1" noChangeArrowheads="1"/>
          </p:cNvSpPr>
          <p:nvPr>
            <p:ph type="body" sz="half" idx="1"/>
          </p:nvPr>
        </p:nvSpPr>
        <p:spPr>
          <a:xfrm>
            <a:off x="468313" y="1700213"/>
            <a:ext cx="7920037" cy="4876800"/>
          </a:xfrm>
        </p:spPr>
        <p:txBody>
          <a:bodyPr/>
          <a:lstStyle/>
          <a:p>
            <a:pPr eaLnBrk="1" hangingPunct="1">
              <a:buFont typeface="Wingdings" panose="05000000000000000000" pitchFamily="2" charset="2"/>
              <a:buNone/>
              <a:defRPr/>
            </a:pPr>
            <a:r>
              <a:rPr lang="en-GB" altLang="zh-CN" smtClean="0">
                <a:ea typeface="宋体" pitchFamily="2" charset="-122"/>
              </a:rPr>
              <a:t>Definitions;</a:t>
            </a:r>
          </a:p>
          <a:p>
            <a:pPr eaLnBrk="1" hangingPunct="1">
              <a:defRPr/>
            </a:pPr>
            <a:r>
              <a:rPr lang="en-GB" altLang="zh-CN" smtClean="0">
                <a:ea typeface="宋体" pitchFamily="2" charset="-122"/>
              </a:rPr>
              <a:t>“All electronically mediated information exchanges between an organisation and its external stakeholders.” </a:t>
            </a:r>
          </a:p>
          <a:p>
            <a:pPr eaLnBrk="1" hangingPunct="1">
              <a:buFont typeface="Wingdings" panose="05000000000000000000" pitchFamily="2" charset="2"/>
              <a:buNone/>
              <a:defRPr/>
            </a:pPr>
            <a:r>
              <a:rPr lang="en-GB" altLang="zh-CN" smtClean="0">
                <a:ea typeface="宋体" pitchFamily="2" charset="-122"/>
              </a:rPr>
              <a:t>   (Chaffey, 2007)</a:t>
            </a:r>
          </a:p>
          <a:p>
            <a:pPr eaLnBrk="1" hangingPunct="1">
              <a:buFont typeface="Wingdings" panose="05000000000000000000" pitchFamily="2" charset="2"/>
              <a:buNone/>
              <a:defRPr/>
            </a:pPr>
            <a:endParaRPr lang="en-GB" altLang="zh-CN" smtClean="0">
              <a:ea typeface="宋体" pitchFamily="2" charset="-122"/>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1010" name="Rectangle 2"/>
          <p:cNvSpPr>
            <a:spLocks noGrp="1" noChangeArrowheads="1"/>
          </p:cNvSpPr>
          <p:nvPr>
            <p:ph type="title"/>
          </p:nvPr>
        </p:nvSpPr>
        <p:spPr/>
        <p:txBody>
          <a:bodyPr/>
          <a:lstStyle/>
          <a:p>
            <a:pPr eaLnBrk="1" hangingPunct="1">
              <a:defRPr/>
            </a:pPr>
            <a:r>
              <a:rPr lang="en-GB" altLang="zh-CN" smtClean="0">
                <a:ea typeface="宋体" pitchFamily="2" charset="-122"/>
              </a:rPr>
              <a:t>Beginning of E-commerce</a:t>
            </a:r>
          </a:p>
        </p:txBody>
      </p:sp>
      <p:sp>
        <p:nvSpPr>
          <p:cNvPr id="171011" name="Rectangle 3"/>
          <p:cNvSpPr>
            <a:spLocks noGrp="1" noChangeArrowheads="1"/>
          </p:cNvSpPr>
          <p:nvPr>
            <p:ph type="body" idx="1"/>
          </p:nvPr>
        </p:nvSpPr>
        <p:spPr>
          <a:xfrm>
            <a:off x="755650" y="1773238"/>
            <a:ext cx="7640638" cy="4535487"/>
          </a:xfrm>
        </p:spPr>
        <p:txBody>
          <a:bodyPr/>
          <a:lstStyle/>
          <a:p>
            <a:pPr eaLnBrk="1" hangingPunct="1">
              <a:lnSpc>
                <a:spcPct val="80000"/>
              </a:lnSpc>
              <a:defRPr/>
            </a:pPr>
            <a:r>
              <a:rPr lang="en-GB" altLang="zh-CN" sz="2400" smtClean="0">
                <a:ea typeface="宋体" pitchFamily="2" charset="-122"/>
              </a:rPr>
              <a:t>Earliest forms of E-commerce</a:t>
            </a:r>
          </a:p>
          <a:p>
            <a:pPr lvl="1" eaLnBrk="1" hangingPunct="1">
              <a:lnSpc>
                <a:spcPct val="80000"/>
              </a:lnSpc>
              <a:defRPr/>
            </a:pPr>
            <a:r>
              <a:rPr lang="en-GB" altLang="zh-CN" sz="2000" smtClean="0">
                <a:ea typeface="宋体" pitchFamily="2" charset="-122"/>
              </a:rPr>
              <a:t>telex, fax, telegraph,</a:t>
            </a:r>
          </a:p>
          <a:p>
            <a:pPr eaLnBrk="1" hangingPunct="1">
              <a:lnSpc>
                <a:spcPct val="80000"/>
              </a:lnSpc>
              <a:defRPr/>
            </a:pPr>
            <a:endParaRPr lang="en-GB" altLang="zh-CN" sz="2400" smtClean="0">
              <a:ea typeface="宋体" pitchFamily="2" charset="-122"/>
            </a:endParaRPr>
          </a:p>
          <a:p>
            <a:pPr eaLnBrk="1" hangingPunct="1">
              <a:lnSpc>
                <a:spcPct val="80000"/>
              </a:lnSpc>
              <a:defRPr/>
            </a:pPr>
            <a:r>
              <a:rPr lang="en-GB" altLang="zh-CN" sz="2400" smtClean="0">
                <a:ea typeface="宋体" pitchFamily="2" charset="-122"/>
              </a:rPr>
              <a:t>Impact of Electronic Data Interchange</a:t>
            </a:r>
          </a:p>
          <a:p>
            <a:pPr eaLnBrk="1" hangingPunct="1">
              <a:lnSpc>
                <a:spcPct val="80000"/>
              </a:lnSpc>
              <a:defRPr/>
            </a:pPr>
            <a:endParaRPr lang="en-GB" altLang="zh-CN" sz="2400" smtClean="0">
              <a:ea typeface="宋体" pitchFamily="2" charset="-122"/>
            </a:endParaRPr>
          </a:p>
          <a:p>
            <a:pPr eaLnBrk="1" hangingPunct="1">
              <a:lnSpc>
                <a:spcPct val="80000"/>
              </a:lnSpc>
              <a:defRPr/>
            </a:pPr>
            <a:r>
              <a:rPr lang="en-GB" altLang="zh-CN" sz="2400" smtClean="0">
                <a:ea typeface="宋体" pitchFamily="2" charset="-122"/>
              </a:rPr>
              <a:t>Telephony systems to provide direct consumer trade</a:t>
            </a:r>
          </a:p>
          <a:p>
            <a:pPr eaLnBrk="1" hangingPunct="1">
              <a:lnSpc>
                <a:spcPct val="80000"/>
              </a:lnSpc>
              <a:defRPr/>
            </a:pPr>
            <a:endParaRPr lang="en-GB" altLang="zh-CN" sz="2400" smtClean="0">
              <a:ea typeface="宋体" pitchFamily="2" charset="-122"/>
            </a:endParaRPr>
          </a:p>
          <a:p>
            <a:pPr eaLnBrk="1" hangingPunct="1">
              <a:lnSpc>
                <a:spcPct val="80000"/>
              </a:lnSpc>
              <a:defRPr/>
            </a:pPr>
            <a:r>
              <a:rPr lang="en-GB" altLang="zh-CN" sz="2400" smtClean="0">
                <a:ea typeface="宋体" pitchFamily="2" charset="-122"/>
              </a:rPr>
              <a:t>Internet (WWW) and web based applications</a:t>
            </a:r>
          </a:p>
          <a:p>
            <a:pPr eaLnBrk="1" hangingPunct="1">
              <a:lnSpc>
                <a:spcPct val="80000"/>
              </a:lnSpc>
              <a:defRPr/>
            </a:pPr>
            <a:endParaRPr lang="en-GB" altLang="zh-CN" sz="2400" smtClean="0">
              <a:ea typeface="宋体" pitchFamily="2" charset="-122"/>
            </a:endParaRPr>
          </a:p>
          <a:p>
            <a:pPr eaLnBrk="1" hangingPunct="1">
              <a:lnSpc>
                <a:spcPct val="80000"/>
              </a:lnSpc>
              <a:defRPr/>
            </a:pPr>
            <a:r>
              <a:rPr lang="en-GB" altLang="zh-CN" sz="2400" smtClean="0">
                <a:ea typeface="宋体" pitchFamily="2" charset="-122"/>
              </a:rPr>
              <a:t>Business to Business (B2B): E-procurement, EDI  </a:t>
            </a:r>
          </a:p>
          <a:p>
            <a:pPr eaLnBrk="1" hangingPunct="1">
              <a:lnSpc>
                <a:spcPct val="80000"/>
              </a:lnSpc>
              <a:defRPr/>
            </a:pPr>
            <a:endParaRPr lang="en-GB" altLang="zh-CN" sz="2400" smtClean="0">
              <a:ea typeface="宋体" pitchFamily="2" charset="-122"/>
            </a:endParaRPr>
          </a:p>
          <a:p>
            <a:pPr eaLnBrk="1" hangingPunct="1">
              <a:lnSpc>
                <a:spcPct val="80000"/>
              </a:lnSpc>
              <a:defRPr/>
            </a:pPr>
            <a:r>
              <a:rPr lang="en-GB" altLang="zh-CN" sz="2400" smtClean="0">
                <a:ea typeface="宋体" pitchFamily="2" charset="-122"/>
              </a:rPr>
              <a:t>Business to Consumer (B2C) via WWW</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71011">
                                            <p:txEl>
                                              <p:pRg st="0" end="0"/>
                                            </p:txEl>
                                          </p:spTgt>
                                        </p:tgtEl>
                                        <p:attrNameLst>
                                          <p:attrName>style.visibility</p:attrName>
                                        </p:attrNameLst>
                                      </p:cBhvr>
                                      <p:to>
                                        <p:strVal val="visible"/>
                                      </p:to>
                                    </p:set>
                                    <p:anim calcmode="lin" valueType="num">
                                      <p:cBhvr additive="base">
                                        <p:cTn id="7" dur="500" fill="hold"/>
                                        <p:tgtEl>
                                          <p:spTgt spid="17101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1011">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71011">
                                            <p:txEl>
                                              <p:pRg st="1" end="1"/>
                                            </p:txEl>
                                          </p:spTgt>
                                        </p:tgtEl>
                                        <p:attrNameLst>
                                          <p:attrName>style.visibility</p:attrName>
                                        </p:attrNameLst>
                                      </p:cBhvr>
                                      <p:to>
                                        <p:strVal val="visible"/>
                                      </p:to>
                                    </p:set>
                                    <p:anim calcmode="lin" valueType="num">
                                      <p:cBhvr additive="base">
                                        <p:cTn id="11" dur="500" fill="hold"/>
                                        <p:tgtEl>
                                          <p:spTgt spid="171011">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1011">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171011">
                                            <p:txEl>
                                              <p:pRg st="3" end="3"/>
                                            </p:txEl>
                                          </p:spTgt>
                                        </p:tgtEl>
                                        <p:attrNameLst>
                                          <p:attrName>style.visibility</p:attrName>
                                        </p:attrNameLst>
                                      </p:cBhvr>
                                      <p:to>
                                        <p:strVal val="visible"/>
                                      </p:to>
                                    </p:set>
                                    <p:anim calcmode="lin" valueType="num">
                                      <p:cBhvr additive="base">
                                        <p:cTn id="17" dur="500" fill="hold"/>
                                        <p:tgtEl>
                                          <p:spTgt spid="171011">
                                            <p:txEl>
                                              <p:pRg st="3" end="3"/>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171011">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171011">
                                            <p:txEl>
                                              <p:pRg st="5" end="5"/>
                                            </p:txEl>
                                          </p:spTgt>
                                        </p:tgtEl>
                                        <p:attrNameLst>
                                          <p:attrName>style.visibility</p:attrName>
                                        </p:attrNameLst>
                                      </p:cBhvr>
                                      <p:to>
                                        <p:strVal val="visible"/>
                                      </p:to>
                                    </p:set>
                                    <p:anim calcmode="lin" valueType="num">
                                      <p:cBhvr additive="base">
                                        <p:cTn id="23" dur="500" fill="hold"/>
                                        <p:tgtEl>
                                          <p:spTgt spid="171011">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1011">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71011">
                                            <p:txEl>
                                              <p:pRg st="7" end="7"/>
                                            </p:txEl>
                                          </p:spTgt>
                                        </p:tgtEl>
                                        <p:attrNameLst>
                                          <p:attrName>style.visibility</p:attrName>
                                        </p:attrNameLst>
                                      </p:cBhvr>
                                      <p:to>
                                        <p:strVal val="visible"/>
                                      </p:to>
                                    </p:set>
                                    <p:anim calcmode="lin" valueType="num">
                                      <p:cBhvr additive="base">
                                        <p:cTn id="29" dur="500" fill="hold"/>
                                        <p:tgtEl>
                                          <p:spTgt spid="171011">
                                            <p:txEl>
                                              <p:pRg st="7" end="7"/>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71011">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171011">
                                            <p:txEl>
                                              <p:pRg st="9" end="9"/>
                                            </p:txEl>
                                          </p:spTgt>
                                        </p:tgtEl>
                                        <p:attrNameLst>
                                          <p:attrName>style.visibility</p:attrName>
                                        </p:attrNameLst>
                                      </p:cBhvr>
                                      <p:to>
                                        <p:strVal val="visible"/>
                                      </p:to>
                                    </p:set>
                                    <p:anim calcmode="lin" valueType="num">
                                      <p:cBhvr additive="base">
                                        <p:cTn id="35" dur="500" fill="hold"/>
                                        <p:tgtEl>
                                          <p:spTgt spid="171011">
                                            <p:txEl>
                                              <p:pRg st="9" end="9"/>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71011">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171011">
                                            <p:txEl>
                                              <p:pRg st="11" end="11"/>
                                            </p:txEl>
                                          </p:spTgt>
                                        </p:tgtEl>
                                        <p:attrNameLst>
                                          <p:attrName>style.visibility</p:attrName>
                                        </p:attrNameLst>
                                      </p:cBhvr>
                                      <p:to>
                                        <p:strVal val="visible"/>
                                      </p:to>
                                    </p:set>
                                    <p:anim calcmode="lin" valueType="num">
                                      <p:cBhvr additive="base">
                                        <p:cTn id="41" dur="500" fill="hold"/>
                                        <p:tgtEl>
                                          <p:spTgt spid="171011">
                                            <p:txEl>
                                              <p:pRg st="11" end="11"/>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171011">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6" name="Rectangle 4"/>
          <p:cNvSpPr>
            <a:spLocks noChangeArrowheads="1"/>
          </p:cNvSpPr>
          <p:nvPr/>
        </p:nvSpPr>
        <p:spPr bwMode="auto">
          <a:xfrm>
            <a:off x="609600" y="1627188"/>
            <a:ext cx="8153400" cy="457200"/>
          </a:xfrm>
          <a:prstGeom prst="rect">
            <a:avLst/>
          </a:prstGeom>
          <a:noFill/>
          <a:ln w="9525">
            <a:noFill/>
            <a:miter lim="800000"/>
            <a:headEnd/>
            <a:tailEnd/>
          </a:ln>
          <a:effec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b="1" smtClean="0">
                <a:solidFill>
                  <a:srgbClr val="9F0F10"/>
                </a:solidFill>
                <a:effectLst>
                  <a:outerShdw blurRad="38100" dist="38100" dir="2700000" algn="tl">
                    <a:srgbClr val="C0C0C0"/>
                  </a:outerShdw>
                </a:effectLst>
                <a:cs typeface="Times New Roman" panose="02020603050405020304" pitchFamily="18" charset="0"/>
              </a:rPr>
              <a:t>E-Business, E-Commerce, and E-Government</a:t>
            </a:r>
          </a:p>
        </p:txBody>
      </p:sp>
      <p:sp>
        <p:nvSpPr>
          <p:cNvPr id="25603" name="Rectangle 8"/>
          <p:cNvSpPr>
            <a:spLocks noChangeArrowheads="1"/>
          </p:cNvSpPr>
          <p:nvPr/>
        </p:nvSpPr>
        <p:spPr bwMode="auto">
          <a:xfrm>
            <a:off x="685800" y="2286000"/>
            <a:ext cx="7772400" cy="419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800100" indent="-34290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Char char="•"/>
            </a:pPr>
            <a:r>
              <a:rPr lang="en-US" altLang="en-US" sz="2400" b="1">
                <a:latin typeface="Arial" panose="020B0604020202020204" pitchFamily="34" charset="0"/>
                <a:ea typeface="MS PGothic" panose="020B0600070205080204" pitchFamily="34" charset="-128"/>
              </a:rPr>
              <a:t>E-business:</a:t>
            </a:r>
          </a:p>
          <a:p>
            <a:pPr lvl="1" eaLnBrk="1" hangingPunct="1">
              <a:spcBef>
                <a:spcPct val="50000"/>
              </a:spcBef>
              <a:buClrTx/>
              <a:buSzTx/>
              <a:buFontTx/>
              <a:buChar char="•"/>
            </a:pPr>
            <a:r>
              <a:rPr lang="en-US" altLang="en-US" sz="2000" b="1">
                <a:latin typeface="Arial" panose="020B0604020202020204" pitchFamily="34" charset="0"/>
                <a:ea typeface="MS PGothic" panose="020B0600070205080204" pitchFamily="34" charset="-128"/>
              </a:rPr>
              <a:t>Use of digital technology and Internet to drive major business processes</a:t>
            </a:r>
          </a:p>
          <a:p>
            <a:pPr eaLnBrk="1" hangingPunct="1">
              <a:spcBef>
                <a:spcPct val="50000"/>
              </a:spcBef>
              <a:buClrTx/>
              <a:buSzTx/>
              <a:buFontTx/>
              <a:buChar char="•"/>
            </a:pPr>
            <a:r>
              <a:rPr lang="en-US" altLang="en-US" sz="2400" b="1">
                <a:latin typeface="Arial" panose="020B0604020202020204" pitchFamily="34" charset="0"/>
                <a:ea typeface="MS PGothic" panose="020B0600070205080204" pitchFamily="34" charset="-128"/>
              </a:rPr>
              <a:t>E-commerce:</a:t>
            </a:r>
          </a:p>
          <a:p>
            <a:pPr lvl="1" eaLnBrk="1" hangingPunct="1">
              <a:spcBef>
                <a:spcPct val="50000"/>
              </a:spcBef>
              <a:buClrTx/>
              <a:buSzTx/>
              <a:buFontTx/>
              <a:buChar char="•"/>
            </a:pPr>
            <a:r>
              <a:rPr lang="en-US" altLang="en-US" sz="2000" b="1">
                <a:latin typeface="Arial" panose="020B0604020202020204" pitchFamily="34" charset="0"/>
                <a:ea typeface="MS PGothic" panose="020B0600070205080204" pitchFamily="34" charset="-128"/>
              </a:rPr>
              <a:t>Subset of e-business</a:t>
            </a:r>
          </a:p>
          <a:p>
            <a:pPr lvl="1" eaLnBrk="1" hangingPunct="1">
              <a:spcBef>
                <a:spcPct val="50000"/>
              </a:spcBef>
              <a:buClrTx/>
              <a:buSzTx/>
              <a:buFontTx/>
              <a:buChar char="•"/>
            </a:pPr>
            <a:r>
              <a:rPr lang="en-US" altLang="en-US" sz="2000" b="1">
                <a:latin typeface="Arial" panose="020B0604020202020204" pitchFamily="34" charset="0"/>
                <a:ea typeface="MS PGothic" panose="020B0600070205080204" pitchFamily="34" charset="-128"/>
              </a:rPr>
              <a:t>Buying and selling goods and services through Internet</a:t>
            </a:r>
          </a:p>
          <a:p>
            <a:pPr eaLnBrk="1" hangingPunct="1">
              <a:spcBef>
                <a:spcPct val="50000"/>
              </a:spcBef>
              <a:buClrTx/>
              <a:buSzTx/>
              <a:buFontTx/>
              <a:buChar char="•"/>
            </a:pPr>
            <a:r>
              <a:rPr lang="en-US" altLang="en-US" sz="2400" b="1">
                <a:latin typeface="Arial" panose="020B0604020202020204" pitchFamily="34" charset="0"/>
                <a:ea typeface="MS PGothic" panose="020B0600070205080204" pitchFamily="34" charset="-128"/>
              </a:rPr>
              <a:t>E-government:</a:t>
            </a:r>
          </a:p>
          <a:p>
            <a:pPr lvl="1" eaLnBrk="1" hangingPunct="1">
              <a:spcBef>
                <a:spcPct val="50000"/>
              </a:spcBef>
              <a:buClrTx/>
              <a:buSzTx/>
              <a:buFontTx/>
              <a:buChar char="•"/>
            </a:pPr>
            <a:r>
              <a:rPr lang="en-US" altLang="en-US" sz="2000" b="1">
                <a:latin typeface="Arial" panose="020B0604020202020204" pitchFamily="34" charset="0"/>
                <a:ea typeface="MS PGothic" panose="020B0600070205080204" pitchFamily="34" charset="-128"/>
              </a:rPr>
              <a:t>Using Internet technology to deliver information and services to citizens, employees, and businesses</a:t>
            </a:r>
          </a:p>
        </p:txBody>
      </p:sp>
      <p:sp>
        <p:nvSpPr>
          <p:cNvPr id="61450" name="Rectangle 10"/>
          <p:cNvSpPr>
            <a:spLocks noChangeArrowheads="1"/>
          </p:cNvSpPr>
          <p:nvPr/>
        </p:nvSpPr>
        <p:spPr bwMode="auto">
          <a:xfrm>
            <a:off x="885825" y="200025"/>
            <a:ext cx="7772400" cy="523875"/>
          </a:xfrm>
          <a:prstGeom prst="rect">
            <a:avLst/>
          </a:prstGeom>
          <a:noFill/>
          <a:ln w="12700">
            <a:noFill/>
            <a:miter lim="800000"/>
            <a:headEnd/>
            <a:tailEnd/>
          </a:ln>
          <a:effectLst/>
        </p:spPr>
        <p:txBody>
          <a:bodyPr lIns="90488" tIns="44450" rIns="90488" bIns="44450"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sz="2000" b="1" smtClean="0">
                <a:effectLst>
                  <a:outerShdw blurRad="38100" dist="38100" dir="2700000" algn="tl">
                    <a:srgbClr val="C0C0C0"/>
                  </a:outerShdw>
                </a:effectLst>
              </a:rPr>
              <a:t>Essentials of Management Information Systems</a:t>
            </a:r>
          </a:p>
          <a:p>
            <a:pPr algn="ctr" eaLnBrk="1" hangingPunct="1">
              <a:defRPr/>
            </a:pPr>
            <a:r>
              <a:rPr lang="en-US" altLang="en-US" sz="1600" b="1" smtClean="0">
                <a:effectLst>
                  <a:outerShdw blurRad="38100" dist="38100" dir="2700000" algn="tl">
                    <a:srgbClr val="C0C0C0"/>
                  </a:outerShdw>
                </a:effectLst>
              </a:rPr>
              <a:t>Chapter 2 Global E-Business and Collaboration</a:t>
            </a:r>
          </a:p>
        </p:txBody>
      </p:sp>
      <p:sp>
        <p:nvSpPr>
          <p:cNvPr id="25605" name="Text Box 7"/>
          <p:cNvSpPr txBox="1">
            <a:spLocks noChangeArrowheads="1"/>
          </p:cNvSpPr>
          <p:nvPr/>
        </p:nvSpPr>
        <p:spPr bwMode="auto">
          <a:xfrm>
            <a:off x="2133600" y="1066800"/>
            <a:ext cx="5257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eaLnBrk="1" hangingPunct="1">
              <a:spcBef>
                <a:spcPct val="50000"/>
              </a:spcBef>
              <a:buClrTx/>
              <a:buSzTx/>
              <a:buFontTx/>
              <a:buNone/>
            </a:pPr>
            <a:r>
              <a:rPr lang="en-US" altLang="en-US" sz="1600" b="1">
                <a:latin typeface="Arial" panose="020B0604020202020204" pitchFamily="34" charset="0"/>
                <a:ea typeface="MS PGothic" panose="020B0600070205080204" pitchFamily="34" charset="-128"/>
                <a:cs typeface="Times New Roman" panose="02020603050405020304" pitchFamily="18" charset="0"/>
              </a:rPr>
              <a:t>Types of Business Information Systems</a:t>
            </a: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5330" name="Rectangle 2"/>
          <p:cNvSpPr>
            <a:spLocks noGrp="1" noChangeArrowheads="1"/>
          </p:cNvSpPr>
          <p:nvPr>
            <p:ph type="title"/>
          </p:nvPr>
        </p:nvSpPr>
        <p:spPr>
          <a:xfrm>
            <a:off x="457200" y="381000"/>
            <a:ext cx="8229600" cy="523875"/>
          </a:xfrm>
        </p:spPr>
        <p:txBody>
          <a:bodyPr/>
          <a:lstStyle/>
          <a:p>
            <a:pPr eaLnBrk="1" hangingPunct="1">
              <a:defRPr/>
            </a:pPr>
            <a:r>
              <a:rPr lang="en-US" altLang="zh-CN" sz="4000" smtClean="0">
                <a:ea typeface="宋体" pitchFamily="2" charset="-122"/>
              </a:rPr>
              <a:t>The Evolution of E-Business</a:t>
            </a:r>
          </a:p>
        </p:txBody>
      </p:sp>
      <p:sp>
        <p:nvSpPr>
          <p:cNvPr id="355331" name="Rectangle 3"/>
          <p:cNvSpPr>
            <a:spLocks noGrp="1" noChangeArrowheads="1"/>
          </p:cNvSpPr>
          <p:nvPr>
            <p:ph type="body" idx="1"/>
          </p:nvPr>
        </p:nvSpPr>
        <p:spPr>
          <a:xfrm>
            <a:off x="468313" y="1196975"/>
            <a:ext cx="8229600" cy="5256213"/>
          </a:xfrm>
        </p:spPr>
        <p:txBody>
          <a:bodyPr/>
          <a:lstStyle/>
          <a:p>
            <a:pPr eaLnBrk="1" hangingPunct="1">
              <a:defRPr/>
            </a:pPr>
            <a:r>
              <a:rPr lang="en-US" altLang="zh-CN" sz="2400" smtClean="0">
                <a:ea typeface="宋体" pitchFamily="2" charset="-122"/>
              </a:rPr>
              <a:t>Stage 1: Email - for communication and information exchange purpose</a:t>
            </a:r>
          </a:p>
          <a:p>
            <a:pPr eaLnBrk="1" hangingPunct="1">
              <a:defRPr/>
            </a:pPr>
            <a:endParaRPr lang="en-US" altLang="zh-CN" sz="2400" smtClean="0">
              <a:ea typeface="宋体" pitchFamily="2" charset="-122"/>
            </a:endParaRPr>
          </a:p>
          <a:p>
            <a:pPr eaLnBrk="1" hangingPunct="1">
              <a:defRPr/>
            </a:pPr>
            <a:r>
              <a:rPr lang="en-US" altLang="zh-CN" sz="2400" smtClean="0">
                <a:ea typeface="宋体" pitchFamily="2" charset="-122"/>
              </a:rPr>
              <a:t>Stage 2: Website (global presence) - reference to customers worldwide. Combined with email, it allows customers to communicate with the business at any time from anywhere.  </a:t>
            </a:r>
          </a:p>
          <a:p>
            <a:pPr eaLnBrk="1" hangingPunct="1">
              <a:defRPr/>
            </a:pPr>
            <a:endParaRPr lang="en-US" altLang="zh-CN" sz="2400" smtClean="0">
              <a:ea typeface="宋体" pitchFamily="2" charset="-122"/>
            </a:endParaRPr>
          </a:p>
          <a:p>
            <a:pPr eaLnBrk="1" hangingPunct="1">
              <a:defRPr/>
            </a:pPr>
            <a:r>
              <a:rPr lang="en-US" altLang="zh-CN" sz="2400" smtClean="0">
                <a:ea typeface="宋体" pitchFamily="2" charset="-122"/>
              </a:rPr>
              <a:t>Stage 3: E-commerce: using website to carry out business transactions with customers </a:t>
            </a:r>
          </a:p>
          <a:p>
            <a:pPr eaLnBrk="1" hangingPunct="1">
              <a:defRPr/>
            </a:pPr>
            <a:endParaRPr lang="en-US" altLang="zh-CN" sz="2400" smtClean="0">
              <a:ea typeface="宋体" pitchFamily="2" charset="-122"/>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02" name="Rectangle 2"/>
          <p:cNvSpPr>
            <a:spLocks noGrp="1" noChangeArrowheads="1"/>
          </p:cNvSpPr>
          <p:nvPr>
            <p:ph type="title"/>
          </p:nvPr>
        </p:nvSpPr>
        <p:spPr>
          <a:xfrm>
            <a:off x="457200" y="381000"/>
            <a:ext cx="8229600" cy="884238"/>
          </a:xfrm>
        </p:spPr>
        <p:txBody>
          <a:bodyPr/>
          <a:lstStyle/>
          <a:p>
            <a:pPr eaLnBrk="1" hangingPunct="1">
              <a:defRPr/>
            </a:pPr>
            <a:r>
              <a:rPr lang="en-US" altLang="zh-CN" smtClean="0">
                <a:ea typeface="宋体" pitchFamily="2" charset="-122"/>
              </a:rPr>
              <a:t>The Evolution of E-Business</a:t>
            </a:r>
          </a:p>
        </p:txBody>
      </p:sp>
      <p:sp>
        <p:nvSpPr>
          <p:cNvPr id="358403" name="Rectangle 3"/>
          <p:cNvSpPr>
            <a:spLocks noGrp="1" noChangeArrowheads="1"/>
          </p:cNvSpPr>
          <p:nvPr>
            <p:ph type="body" idx="1"/>
          </p:nvPr>
        </p:nvSpPr>
        <p:spPr>
          <a:xfrm>
            <a:off x="457200" y="1628775"/>
            <a:ext cx="8229600" cy="5229225"/>
          </a:xfrm>
        </p:spPr>
        <p:txBody>
          <a:bodyPr/>
          <a:lstStyle/>
          <a:p>
            <a:pPr eaLnBrk="1" hangingPunct="1">
              <a:lnSpc>
                <a:spcPct val="80000"/>
              </a:lnSpc>
              <a:defRPr/>
            </a:pPr>
            <a:r>
              <a:rPr lang="en-US" altLang="zh-CN" sz="2000" smtClean="0">
                <a:ea typeface="宋体" pitchFamily="2" charset="-122"/>
              </a:rPr>
              <a:t>Stage 4: E-business - doing business electronically as a whole; complete integration of IT into economic infrastructure of a business, so also called digital economy:</a:t>
            </a:r>
          </a:p>
          <a:p>
            <a:pPr lvl="1" eaLnBrk="1" hangingPunct="1">
              <a:lnSpc>
                <a:spcPct val="80000"/>
              </a:lnSpc>
              <a:defRPr/>
            </a:pPr>
            <a:r>
              <a:rPr lang="en-US" altLang="zh-CN" sz="2000" smtClean="0">
                <a:ea typeface="宋体" pitchFamily="2" charset="-122"/>
              </a:rPr>
              <a:t>Main issues: </a:t>
            </a:r>
          </a:p>
          <a:p>
            <a:pPr lvl="2" eaLnBrk="1" hangingPunct="1">
              <a:lnSpc>
                <a:spcPct val="80000"/>
              </a:lnSpc>
              <a:defRPr/>
            </a:pPr>
            <a:r>
              <a:rPr lang="en-US" altLang="zh-CN" sz="1800" smtClean="0">
                <a:ea typeface="宋体" pitchFamily="2" charset="-122"/>
              </a:rPr>
              <a:t>legacy systems integrated with e-business enterprise application (i.e. ERP –enterprise resource planning, CRM- customer relationship management, SRM- supplier relationship mgmt, SCM- supply chain mgmt)</a:t>
            </a:r>
          </a:p>
          <a:p>
            <a:pPr lvl="2" eaLnBrk="1" hangingPunct="1">
              <a:lnSpc>
                <a:spcPct val="80000"/>
              </a:lnSpc>
              <a:defRPr/>
            </a:pPr>
            <a:r>
              <a:rPr lang="en-US" altLang="zh-CN" sz="1800" smtClean="0">
                <a:ea typeface="宋体" pitchFamily="2" charset="-122"/>
              </a:rPr>
              <a:t>Intranet and extranet deployment</a:t>
            </a:r>
          </a:p>
          <a:p>
            <a:pPr lvl="2" eaLnBrk="1" hangingPunct="1">
              <a:lnSpc>
                <a:spcPct val="80000"/>
              </a:lnSpc>
              <a:defRPr/>
            </a:pPr>
            <a:r>
              <a:rPr lang="en-US" altLang="zh-CN" sz="1800" smtClean="0">
                <a:ea typeface="宋体" pitchFamily="2" charset="-122"/>
              </a:rPr>
              <a:t>Business Process Re-engineering (crucial) </a:t>
            </a:r>
          </a:p>
          <a:p>
            <a:pPr lvl="1" eaLnBrk="1" hangingPunct="1">
              <a:lnSpc>
                <a:spcPct val="80000"/>
              </a:lnSpc>
              <a:defRPr/>
            </a:pPr>
            <a:endParaRPr lang="en-GB" altLang="zh-CN" sz="1800" smtClean="0">
              <a:ea typeface="宋体" pitchFamily="2" charset="-122"/>
            </a:endParaRPr>
          </a:p>
          <a:p>
            <a:pPr lvl="1" eaLnBrk="1" hangingPunct="1">
              <a:lnSpc>
                <a:spcPct val="80000"/>
              </a:lnSpc>
              <a:defRPr/>
            </a:pPr>
            <a:endParaRPr lang="en-US" altLang="zh-CN" sz="1800" smtClean="0">
              <a:ea typeface="宋体" pitchFamily="2" charset="-122"/>
            </a:endParaRPr>
          </a:p>
          <a:p>
            <a:pPr eaLnBrk="1" hangingPunct="1">
              <a:lnSpc>
                <a:spcPct val="80000"/>
              </a:lnSpc>
              <a:defRPr/>
            </a:pPr>
            <a:r>
              <a:rPr lang="en-US" altLang="zh-CN" sz="2000" smtClean="0">
                <a:ea typeface="宋体" pitchFamily="2" charset="-122"/>
              </a:rPr>
              <a:t>Stage 5: Ecosystem - Entire business process is automated via internet. That means customers, suppliers, and key alliance partners and corporate infrastructure are integrated into a seamless system, i.e. a networked organization.</a:t>
            </a:r>
            <a:endParaRPr lang="en-US" altLang="zh-CN" sz="2400" smtClean="0">
              <a:ea typeface="宋体" pitchFamily="2" charset="-122"/>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2"/>
          <p:cNvSpPr>
            <a:spLocks noGrp="1" noChangeArrowheads="1"/>
          </p:cNvSpPr>
          <p:nvPr>
            <p:ph type="ftr" sz="quarter" idx="11"/>
          </p:nvPr>
        </p:nvSpPr>
        <p:spPr>
          <a:xfrm>
            <a:off x="457200" y="6245225"/>
            <a:ext cx="2133600" cy="476250"/>
          </a:xfrm>
        </p:spPr>
        <p:txBody>
          <a:bodyPr/>
          <a:lstStyle/>
          <a:p>
            <a:pPr algn="l">
              <a:defRPr/>
            </a:pPr>
            <a:r>
              <a:rPr lang="en-US" altLang="en-US"/>
              <a:t>Copyright © 2010 Pearson Education, Inc.</a:t>
            </a:r>
          </a:p>
        </p:txBody>
      </p:sp>
      <p:sp>
        <p:nvSpPr>
          <p:cNvPr id="21506" name="Rectangle 2"/>
          <p:cNvSpPr>
            <a:spLocks noGrp="1" noChangeArrowheads="1"/>
          </p:cNvSpPr>
          <p:nvPr>
            <p:ph type="title"/>
          </p:nvPr>
        </p:nvSpPr>
        <p:spPr>
          <a:xfrm>
            <a:off x="457200" y="762000"/>
            <a:ext cx="8229600" cy="1354138"/>
          </a:xfrm>
        </p:spPr>
        <p:txBody>
          <a:bodyPr anchor="t"/>
          <a:lstStyle/>
          <a:p>
            <a:pPr eaLnBrk="1" hangingPunct="1">
              <a:defRPr/>
            </a:pPr>
            <a:r>
              <a:rPr lang="en-US" sz="3200" dirty="0" smtClean="0"/>
              <a:t>The Growth of B2C E-commerce</a:t>
            </a:r>
            <a:br>
              <a:rPr lang="en-US" sz="3200" dirty="0" smtClean="0"/>
            </a:br>
            <a:r>
              <a:rPr lang="en-US" sz="1800" dirty="0" smtClean="0">
                <a:solidFill>
                  <a:schemeClr val="tx1"/>
                </a:solidFill>
                <a:latin typeface="+mn-lt"/>
              </a:rPr>
              <a:t>Figure 1.4, Page 25</a:t>
            </a:r>
            <a:r>
              <a:rPr lang="en-US" sz="3200" dirty="0" smtClean="0">
                <a:solidFill>
                  <a:schemeClr val="tx1"/>
                </a:solidFill>
              </a:rPr>
              <a:t/>
            </a:r>
            <a:br>
              <a:rPr lang="en-US" sz="3200" dirty="0" smtClean="0">
                <a:solidFill>
                  <a:schemeClr val="tx1"/>
                </a:solidFill>
              </a:rPr>
            </a:br>
            <a:endParaRPr lang="en-US" sz="3200" dirty="0" smtClean="0"/>
          </a:p>
        </p:txBody>
      </p:sp>
      <p:sp>
        <p:nvSpPr>
          <p:cNvPr id="31748" name="Text Box 6"/>
          <p:cNvSpPr txBox="1">
            <a:spLocks noChangeArrowheads="1"/>
          </p:cNvSpPr>
          <p:nvPr/>
        </p:nvSpPr>
        <p:spPr bwMode="auto">
          <a:xfrm>
            <a:off x="457200" y="5940425"/>
            <a:ext cx="8229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US" altLang="en-US" sz="1400" b="1">
                <a:latin typeface="Arial" panose="020B0604020202020204" pitchFamily="34" charset="0"/>
              </a:rPr>
              <a:t>SOURCES: eMarketer, Inc., 2009a; U.S. Census Bureau, 2009b; authors’ estimates.</a:t>
            </a:r>
          </a:p>
        </p:txBody>
      </p:sp>
      <p:pic>
        <p:nvPicPr>
          <p:cNvPr id="31749" name="Picture 7" descr="EC_6E-Fig-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9200" y="1771650"/>
            <a:ext cx="7086600" cy="394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12"/>
          <p:cNvSpPr>
            <a:spLocks noGrp="1" noChangeArrowheads="1"/>
          </p:cNvSpPr>
          <p:nvPr>
            <p:ph type="ftr" sz="quarter" idx="11"/>
          </p:nvPr>
        </p:nvSpPr>
        <p:spPr>
          <a:xfrm>
            <a:off x="457200" y="6245225"/>
            <a:ext cx="2133600" cy="476250"/>
          </a:xfrm>
        </p:spPr>
        <p:txBody>
          <a:bodyPr/>
          <a:lstStyle/>
          <a:p>
            <a:pPr algn="l">
              <a:defRPr/>
            </a:pPr>
            <a:r>
              <a:rPr lang="en-US" altLang="en-US"/>
              <a:t>Copyright © 2010 Pearson Education, Inc.</a:t>
            </a:r>
          </a:p>
        </p:txBody>
      </p:sp>
      <p:sp>
        <p:nvSpPr>
          <p:cNvPr id="22530" name="Rectangle 1026"/>
          <p:cNvSpPr>
            <a:spLocks noGrp="1" noChangeArrowheads="1"/>
          </p:cNvSpPr>
          <p:nvPr>
            <p:ph type="title"/>
          </p:nvPr>
        </p:nvSpPr>
        <p:spPr>
          <a:xfrm>
            <a:off x="457200" y="762000"/>
            <a:ext cx="8229600" cy="1354138"/>
          </a:xfrm>
        </p:spPr>
        <p:txBody>
          <a:bodyPr/>
          <a:lstStyle/>
          <a:p>
            <a:pPr eaLnBrk="1" hangingPunct="1">
              <a:defRPr/>
            </a:pPr>
            <a:r>
              <a:rPr lang="en-US" sz="3200" dirty="0" smtClean="0"/>
              <a:t>The Growth of B2B E-commerce</a:t>
            </a:r>
            <a:br>
              <a:rPr lang="en-US" sz="3200" dirty="0" smtClean="0"/>
            </a:br>
            <a:r>
              <a:rPr lang="en-US" sz="1800" dirty="0" smtClean="0">
                <a:solidFill>
                  <a:schemeClr val="tx1"/>
                </a:solidFill>
              </a:rPr>
              <a:t>Figure 1.5, Page 28</a:t>
            </a:r>
            <a:r>
              <a:rPr lang="en-US" sz="3200" dirty="0" smtClean="0">
                <a:solidFill>
                  <a:schemeClr val="tx1"/>
                </a:solidFill>
              </a:rPr>
              <a:t/>
            </a:r>
            <a:br>
              <a:rPr lang="en-US" sz="3200" dirty="0" smtClean="0">
                <a:solidFill>
                  <a:schemeClr val="tx1"/>
                </a:solidFill>
              </a:rPr>
            </a:br>
            <a:endParaRPr lang="en-US" sz="3200" dirty="0" smtClean="0"/>
          </a:p>
        </p:txBody>
      </p:sp>
      <p:sp>
        <p:nvSpPr>
          <p:cNvPr id="33796" name="Text Box 1030"/>
          <p:cNvSpPr txBox="1">
            <a:spLocks noChangeArrowheads="1"/>
          </p:cNvSpPr>
          <p:nvPr/>
        </p:nvSpPr>
        <p:spPr bwMode="auto">
          <a:xfrm>
            <a:off x="457200" y="5943600"/>
            <a:ext cx="78486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US" altLang="en-US" sz="1400" b="1">
                <a:latin typeface="Arial" panose="020B0604020202020204" pitchFamily="34" charset="0"/>
              </a:rPr>
              <a:t>SOURCES:  U.S. Census Bureau, 2009a; authors’ estimates.</a:t>
            </a:r>
          </a:p>
        </p:txBody>
      </p:sp>
      <p:pic>
        <p:nvPicPr>
          <p:cNvPr id="33797" name="Picture 7" descr="EC_6E-Fig-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0600" y="1905000"/>
            <a:ext cx="7010400" cy="3733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3"/>
          <p:cNvSpPr>
            <a:spLocks noChangeArrowheads="1"/>
          </p:cNvSpPr>
          <p:nvPr/>
        </p:nvSpPr>
        <p:spPr bwMode="auto">
          <a:xfrm>
            <a:off x="1403350" y="-12700"/>
            <a:ext cx="63373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4000">
                <a:latin typeface="Arial" panose="020B0604020202020204" pitchFamily="34" charset="0"/>
              </a:rPr>
              <a:t>e-Business Infrastructure</a:t>
            </a:r>
          </a:p>
        </p:txBody>
      </p:sp>
      <p:pic>
        <p:nvPicPr>
          <p:cNvPr id="35843"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25438" y="946150"/>
            <a:ext cx="8316912" cy="531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Rectangle 5"/>
          <p:cNvSpPr>
            <a:spLocks noChangeArrowheads="1"/>
          </p:cNvSpPr>
          <p:nvPr/>
        </p:nvSpPr>
        <p:spPr bwMode="auto">
          <a:xfrm>
            <a:off x="325438" y="6237288"/>
            <a:ext cx="83169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a:latin typeface="ArialMT"/>
              </a:rPr>
              <a:t>(Dave Chaffey, </a:t>
            </a:r>
            <a:r>
              <a:rPr lang="en-GB" altLang="en-US" sz="1800" i="1">
                <a:latin typeface="Arial-ItalicMT"/>
              </a:rPr>
              <a:t>E-Business and E-Commerce Management</a:t>
            </a:r>
            <a:r>
              <a:rPr lang="en-GB" altLang="en-US" sz="1800">
                <a:latin typeface="ArialMT"/>
              </a:rPr>
              <a:t>, 4th Edition, © Marketing Insights Limited 2009</a:t>
            </a:r>
            <a:endParaRPr lang="en-GB" altLang="en-US" sz="180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0450" name="Rectangle 2"/>
          <p:cNvSpPr>
            <a:spLocks noGrp="1" noChangeArrowheads="1"/>
          </p:cNvSpPr>
          <p:nvPr>
            <p:ph type="title"/>
          </p:nvPr>
        </p:nvSpPr>
        <p:spPr>
          <a:xfrm>
            <a:off x="457200" y="115888"/>
            <a:ext cx="8229600" cy="292100"/>
          </a:xfrm>
        </p:spPr>
        <p:txBody>
          <a:bodyPr/>
          <a:lstStyle/>
          <a:p>
            <a:pPr eaLnBrk="1" hangingPunct="1">
              <a:defRPr/>
            </a:pPr>
            <a:r>
              <a:rPr lang="en-US" altLang="zh-CN" dirty="0" smtClean="0">
                <a:ea typeface="宋体" pitchFamily="2" charset="-122"/>
              </a:rPr>
              <a:t>The Networked Organization</a:t>
            </a:r>
          </a:p>
        </p:txBody>
      </p:sp>
      <p:pic>
        <p:nvPicPr>
          <p:cNvPr id="36867" name="Picture 3" descr="EXH01_08"/>
          <p:cNvPicPr>
            <a:picLocks noChangeAspect="1" noChangeArrowheads="1"/>
          </p:cNvPicPr>
          <p:nvPr>
            <p:ph idx="1"/>
          </p:nvPr>
        </p:nvPicPr>
        <p:blipFill>
          <a:blip r:embed="rId2">
            <a:extLst>
              <a:ext uri="{28A0092B-C50C-407E-A947-70E740481C1C}">
                <a14:useLocalDpi xmlns:a14="http://schemas.microsoft.com/office/drawing/2010/main" val="0"/>
              </a:ext>
            </a:extLst>
          </a:blip>
          <a:srcRect t="1852" r="3368" b="1852"/>
          <a:stretch>
            <a:fillRect/>
          </a:stretch>
        </p:blipFill>
        <p:spPr>
          <a:xfrm>
            <a:off x="822325" y="549275"/>
            <a:ext cx="7499350" cy="61499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ext Box 2"/>
          <p:cNvSpPr txBox="1">
            <a:spLocks noChangeArrowheads="1"/>
          </p:cNvSpPr>
          <p:nvPr/>
        </p:nvSpPr>
        <p:spPr bwMode="auto">
          <a:xfrm>
            <a:off x="349250" y="1916113"/>
            <a:ext cx="8686800" cy="3962400"/>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marL="1803400" indent="-1803400">
              <a:spcBef>
                <a:spcPct val="20000"/>
              </a:spcBef>
              <a:buClr>
                <a:schemeClr val="hlink"/>
              </a:buClr>
              <a:buSzPct val="65000"/>
              <a:buFont typeface="Wingdings" panose="05000000000000000000" pitchFamily="2" charset="2"/>
              <a:buChar char="n"/>
              <a:tabLst>
                <a:tab pos="2193925" algn="l"/>
              </a:tabLst>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tabLst>
                <a:tab pos="2193925" algn="l"/>
              </a:tabLst>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tabLst>
                <a:tab pos="2193925" algn="l"/>
              </a:tabLst>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tabLst>
                <a:tab pos="2193925" algn="l"/>
              </a:tabLst>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tabLst>
                <a:tab pos="2193925" algn="l"/>
              </a:tabLst>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tabLst>
                <a:tab pos="2193925" algn="l"/>
              </a:tabLst>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tabLst>
                <a:tab pos="2193925" algn="l"/>
              </a:tabLst>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tabLst>
                <a:tab pos="2193925" algn="l"/>
              </a:tabLst>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tabLst>
                <a:tab pos="2193925" algn="l"/>
              </a:tabLst>
              <a:defRPr sz="2000">
                <a:solidFill>
                  <a:schemeClr val="tx1"/>
                </a:solidFill>
                <a:latin typeface="Tahoma" panose="020B0604030504040204" pitchFamily="34" charset="0"/>
                <a:cs typeface="Arial" panose="020B0604020202020204" pitchFamily="34" charset="0"/>
              </a:defRPr>
            </a:lvl9pPr>
          </a:lstStyle>
          <a:p>
            <a:pPr eaLnBrk="1" hangingPunct="1">
              <a:spcBef>
                <a:spcPct val="40000"/>
              </a:spcBef>
              <a:buClr>
                <a:srgbClr val="FFFF00"/>
              </a:buClr>
              <a:buSzTx/>
              <a:buFont typeface="Wingdings" panose="05000000000000000000" pitchFamily="2" charset="2"/>
              <a:buNone/>
            </a:pPr>
            <a:r>
              <a:rPr lang="en-GB" altLang="zh-CN" sz="2400">
                <a:latin typeface="Arial" panose="020B0604020202020204" pitchFamily="34" charset="0"/>
              </a:rPr>
              <a:t>Stage 1	- 	the automation of discrete transactions e.g. order 	entry</a:t>
            </a:r>
          </a:p>
          <a:p>
            <a:pPr eaLnBrk="1" hangingPunct="1">
              <a:spcBef>
                <a:spcPct val="40000"/>
              </a:spcBef>
              <a:buClr>
                <a:srgbClr val="FFFF00"/>
              </a:buClr>
              <a:buSzTx/>
              <a:buFontTx/>
              <a:buNone/>
            </a:pPr>
            <a:r>
              <a:rPr lang="en-GB" altLang="zh-CN" sz="2400">
                <a:latin typeface="Arial" panose="020B0604020202020204" pitchFamily="34" charset="0"/>
              </a:rPr>
              <a:t>Stage 2	 - 	fuller automation and functional enhancement of 	individual activities</a:t>
            </a:r>
          </a:p>
          <a:p>
            <a:pPr eaLnBrk="1" hangingPunct="1">
              <a:spcBef>
                <a:spcPct val="40000"/>
              </a:spcBef>
              <a:buClr>
                <a:srgbClr val="FFFF00"/>
              </a:buClr>
              <a:buSzTx/>
              <a:buFontTx/>
              <a:buNone/>
            </a:pPr>
            <a:r>
              <a:rPr lang="en-GB" altLang="zh-CN" sz="2400">
                <a:latin typeface="Arial" panose="020B0604020202020204" pitchFamily="34" charset="0"/>
              </a:rPr>
              <a:t>Stage 3	- 	cross-activity integration e.g. sales and order 	processing</a:t>
            </a:r>
          </a:p>
          <a:p>
            <a:pPr eaLnBrk="1" hangingPunct="1">
              <a:spcBef>
                <a:spcPct val="40000"/>
              </a:spcBef>
              <a:buClr>
                <a:srgbClr val="FFFF00"/>
              </a:buClr>
              <a:buSzTx/>
              <a:buFontTx/>
              <a:buNone/>
            </a:pPr>
            <a:r>
              <a:rPr lang="en-GB" altLang="zh-CN" sz="2400">
                <a:latin typeface="Arial" panose="020B0604020202020204" pitchFamily="34" charset="0"/>
              </a:rPr>
              <a:t>Stage 4 	- 	integration of the value chain and the value system</a:t>
            </a:r>
          </a:p>
          <a:p>
            <a:pPr eaLnBrk="1" hangingPunct="1">
              <a:spcBef>
                <a:spcPct val="40000"/>
              </a:spcBef>
              <a:buClr>
                <a:srgbClr val="FFFF00"/>
              </a:buClr>
              <a:buSzTx/>
              <a:buFontTx/>
              <a:buNone/>
            </a:pPr>
            <a:r>
              <a:rPr lang="en-GB" altLang="zh-CN" sz="2400">
                <a:latin typeface="Arial" panose="020B0604020202020204" pitchFamily="34" charset="0"/>
              </a:rPr>
              <a:t>Stage 5 	- 	optimise the value system in real time</a:t>
            </a:r>
          </a:p>
        </p:txBody>
      </p:sp>
      <p:sp>
        <p:nvSpPr>
          <p:cNvPr id="37891" name="Text Box 3"/>
          <p:cNvSpPr txBox="1">
            <a:spLocks noChangeArrowheads="1"/>
          </p:cNvSpPr>
          <p:nvPr/>
        </p:nvSpPr>
        <p:spPr bwMode="auto">
          <a:xfrm>
            <a:off x="5867400" y="6021388"/>
            <a:ext cx="2876550" cy="33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lnSpc>
                <a:spcPct val="90000"/>
              </a:lnSpc>
              <a:spcBef>
                <a:spcPct val="40000"/>
              </a:spcBef>
              <a:buClr>
                <a:srgbClr val="FFFF00"/>
              </a:buClr>
              <a:buSzTx/>
              <a:buFont typeface="Wingdings" panose="05000000000000000000" pitchFamily="2" charset="2"/>
              <a:buNone/>
            </a:pPr>
            <a:r>
              <a:rPr lang="en-GB" altLang="zh-CN" sz="1800">
                <a:solidFill>
                  <a:srgbClr val="003366"/>
                </a:solidFill>
                <a:latin typeface="Arial" panose="020B0604020202020204" pitchFamily="34" charset="0"/>
              </a:rPr>
              <a:t>Adapted from Porter, 2001</a:t>
            </a:r>
          </a:p>
        </p:txBody>
      </p:sp>
      <p:sp>
        <p:nvSpPr>
          <p:cNvPr id="37892" name="Text Box 4"/>
          <p:cNvSpPr txBox="1">
            <a:spLocks noChangeArrowheads="1"/>
          </p:cNvSpPr>
          <p:nvPr/>
        </p:nvSpPr>
        <p:spPr bwMode="auto">
          <a:xfrm>
            <a:off x="1979613" y="260350"/>
            <a:ext cx="5341937" cy="1079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lnSpc>
                <a:spcPct val="90000"/>
              </a:lnSpc>
              <a:spcBef>
                <a:spcPct val="40000"/>
              </a:spcBef>
              <a:buClr>
                <a:srgbClr val="FFFF00"/>
              </a:buClr>
              <a:buSzTx/>
              <a:buFont typeface="Wingdings" panose="05000000000000000000" pitchFamily="2" charset="2"/>
              <a:buNone/>
            </a:pPr>
            <a:r>
              <a:rPr lang="en-GB" altLang="zh-CN" sz="3600">
                <a:latin typeface="Arial" panose="020B0604020202020204" pitchFamily="34" charset="0"/>
              </a:rPr>
              <a:t>Evolution of IT and the Value Chain</a:t>
            </a:r>
          </a:p>
        </p:txBody>
      </p:sp>
      <p:sp>
        <p:nvSpPr>
          <p:cNvPr id="37893" name="TextBox 1"/>
          <p:cNvSpPr txBox="1">
            <a:spLocks noChangeArrowheads="1"/>
          </p:cNvSpPr>
          <p:nvPr/>
        </p:nvSpPr>
        <p:spPr bwMode="auto">
          <a:xfrm>
            <a:off x="349250" y="6165850"/>
            <a:ext cx="2351088"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2400">
                <a:latin typeface="Arial" panose="020B0604020202020204" pitchFamily="34" charset="0"/>
              </a:rPr>
              <a:t>Five C’s model</a:t>
            </a:r>
          </a:p>
        </p:txBody>
      </p:sp>
    </p:spTree>
  </p:cSld>
  <p:clrMapOvr>
    <a:masterClrMapping/>
  </p:clrMapOvr>
  <p:transition>
    <p:dissolve/>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2034" name="Rectangle 2"/>
          <p:cNvSpPr>
            <a:spLocks noGrp="1" noChangeArrowheads="1"/>
          </p:cNvSpPr>
          <p:nvPr>
            <p:ph type="body" idx="1"/>
          </p:nvPr>
        </p:nvSpPr>
        <p:spPr>
          <a:xfrm>
            <a:off x="395288" y="1052513"/>
            <a:ext cx="8135937" cy="5300662"/>
          </a:xfrm>
        </p:spPr>
        <p:txBody>
          <a:bodyPr/>
          <a:lstStyle/>
          <a:p>
            <a:pPr eaLnBrk="1" hangingPunct="1">
              <a:lnSpc>
                <a:spcPct val="90000"/>
              </a:lnSpc>
              <a:defRPr/>
            </a:pPr>
            <a:r>
              <a:rPr lang="en-GB" altLang="zh-CN" sz="2400" dirty="0" smtClean="0">
                <a:ea typeface="宋体" pitchFamily="2" charset="-122"/>
              </a:rPr>
              <a:t>Contemporary concept which can be examined :</a:t>
            </a:r>
          </a:p>
          <a:p>
            <a:pPr lvl="1" eaLnBrk="1" hangingPunct="1">
              <a:lnSpc>
                <a:spcPct val="90000"/>
              </a:lnSpc>
              <a:defRPr/>
            </a:pPr>
            <a:endParaRPr lang="en-GB" altLang="zh-CN" sz="2000" u="sng" dirty="0" smtClean="0">
              <a:ea typeface="宋体" pitchFamily="2" charset="-122"/>
            </a:endParaRPr>
          </a:p>
          <a:p>
            <a:pPr lvl="1" eaLnBrk="1" hangingPunct="1">
              <a:lnSpc>
                <a:spcPct val="90000"/>
              </a:lnSpc>
              <a:defRPr/>
            </a:pPr>
            <a:r>
              <a:rPr lang="en-GB" altLang="zh-CN" sz="2000" u="sng" dirty="0" smtClean="0">
                <a:ea typeface="宋体" pitchFamily="2" charset="-122"/>
              </a:rPr>
              <a:t>Communications perspective:</a:t>
            </a:r>
            <a:r>
              <a:rPr lang="en-GB" altLang="zh-CN" sz="2000" dirty="0" smtClean="0">
                <a:ea typeface="宋体" pitchFamily="2" charset="-122"/>
              </a:rPr>
              <a:t> the delivery of goods, services, information, or payments over computer networks or by another electronic means.</a:t>
            </a:r>
          </a:p>
          <a:p>
            <a:pPr lvl="1" eaLnBrk="1" hangingPunct="1">
              <a:lnSpc>
                <a:spcPct val="90000"/>
              </a:lnSpc>
              <a:defRPr/>
            </a:pPr>
            <a:endParaRPr lang="en-GB" altLang="zh-CN" sz="2000" u="sng" dirty="0" smtClean="0">
              <a:ea typeface="宋体" pitchFamily="2" charset="-122"/>
            </a:endParaRPr>
          </a:p>
          <a:p>
            <a:pPr lvl="1" eaLnBrk="1" hangingPunct="1">
              <a:lnSpc>
                <a:spcPct val="90000"/>
              </a:lnSpc>
              <a:defRPr/>
            </a:pPr>
            <a:r>
              <a:rPr lang="en-GB" altLang="zh-CN" sz="2000" u="sng" dirty="0" smtClean="0">
                <a:ea typeface="宋体" pitchFamily="2" charset="-122"/>
              </a:rPr>
              <a:t>Business process perspective</a:t>
            </a:r>
            <a:r>
              <a:rPr lang="en-GB" altLang="zh-CN" sz="2000" dirty="0" smtClean="0">
                <a:ea typeface="宋体" pitchFamily="2" charset="-122"/>
              </a:rPr>
              <a:t>: the application of technology toward the automation of business transaction and workflow.</a:t>
            </a:r>
          </a:p>
          <a:p>
            <a:pPr lvl="1" eaLnBrk="1" hangingPunct="1">
              <a:lnSpc>
                <a:spcPct val="90000"/>
              </a:lnSpc>
              <a:defRPr/>
            </a:pPr>
            <a:endParaRPr lang="en-GB" altLang="zh-CN" sz="2000" u="sng" dirty="0" smtClean="0">
              <a:ea typeface="宋体" pitchFamily="2" charset="-122"/>
            </a:endParaRPr>
          </a:p>
          <a:p>
            <a:pPr lvl="1" eaLnBrk="1" hangingPunct="1">
              <a:lnSpc>
                <a:spcPct val="90000"/>
              </a:lnSpc>
              <a:defRPr/>
            </a:pPr>
            <a:r>
              <a:rPr lang="en-GB" altLang="zh-CN" sz="2000" u="sng" dirty="0" smtClean="0">
                <a:ea typeface="宋体" pitchFamily="2" charset="-122"/>
              </a:rPr>
              <a:t>Service perspective</a:t>
            </a:r>
            <a:r>
              <a:rPr lang="en-GB" altLang="zh-CN" sz="2000" dirty="0" smtClean="0">
                <a:ea typeface="宋体" pitchFamily="2" charset="-122"/>
              </a:rPr>
              <a:t>: a tool to cut service costs while improving the quality of goods and increasing the speed of service delivery.</a:t>
            </a:r>
          </a:p>
          <a:p>
            <a:pPr lvl="1" eaLnBrk="1" hangingPunct="1">
              <a:lnSpc>
                <a:spcPct val="90000"/>
              </a:lnSpc>
              <a:defRPr/>
            </a:pPr>
            <a:endParaRPr lang="en-GB" altLang="zh-CN" sz="2000" u="sng" dirty="0" smtClean="0">
              <a:ea typeface="宋体" pitchFamily="2" charset="-122"/>
            </a:endParaRPr>
          </a:p>
          <a:p>
            <a:pPr lvl="1" eaLnBrk="1" hangingPunct="1">
              <a:lnSpc>
                <a:spcPct val="90000"/>
              </a:lnSpc>
              <a:defRPr/>
            </a:pPr>
            <a:r>
              <a:rPr lang="en-GB" altLang="zh-CN" sz="2000" u="sng" dirty="0" smtClean="0">
                <a:ea typeface="宋体" pitchFamily="2" charset="-122"/>
              </a:rPr>
              <a:t>Online perspective</a:t>
            </a:r>
            <a:r>
              <a:rPr lang="en-GB" altLang="zh-CN" sz="2000" dirty="0" smtClean="0">
                <a:ea typeface="宋体" pitchFamily="2" charset="-122"/>
              </a:rPr>
              <a:t>: buying and selling products and information online.</a:t>
            </a:r>
          </a:p>
          <a:p>
            <a:pPr algn="ctr" eaLnBrk="1" hangingPunct="1">
              <a:lnSpc>
                <a:spcPct val="90000"/>
              </a:lnSpc>
              <a:buFont typeface="Wingdings" panose="05000000000000000000" pitchFamily="2" charset="2"/>
              <a:buNone/>
              <a:defRPr/>
            </a:pPr>
            <a:r>
              <a:rPr lang="en-GB" altLang="zh-CN" sz="2400" dirty="0" smtClean="0">
                <a:ea typeface="宋体" pitchFamily="2" charset="-122"/>
              </a:rPr>
              <a:t>                                  </a:t>
            </a:r>
            <a:r>
              <a:rPr lang="en-GB" altLang="zh-CN" sz="2400" dirty="0" err="1" smtClean="0">
                <a:ea typeface="宋体" pitchFamily="2" charset="-122"/>
              </a:rPr>
              <a:t>Kalakota</a:t>
            </a:r>
            <a:r>
              <a:rPr lang="en-GB" altLang="zh-CN" sz="2400" dirty="0" smtClean="0">
                <a:ea typeface="宋体" pitchFamily="2" charset="-122"/>
              </a:rPr>
              <a:t> &amp; </a:t>
            </a:r>
            <a:r>
              <a:rPr lang="en-GB" altLang="zh-CN" sz="2400" dirty="0" err="1" smtClean="0">
                <a:ea typeface="宋体" pitchFamily="2" charset="-122"/>
              </a:rPr>
              <a:t>Whinston</a:t>
            </a:r>
            <a:r>
              <a:rPr lang="en-GB" altLang="zh-CN" sz="2400" dirty="0" smtClean="0">
                <a:ea typeface="宋体" pitchFamily="2" charset="-122"/>
              </a:rPr>
              <a:t> (1997)</a:t>
            </a:r>
          </a:p>
        </p:txBody>
      </p:sp>
      <p:sp>
        <p:nvSpPr>
          <p:cNvPr id="39939" name="Text Box 3"/>
          <p:cNvSpPr txBox="1">
            <a:spLocks noChangeArrowheads="1"/>
          </p:cNvSpPr>
          <p:nvPr/>
        </p:nvSpPr>
        <p:spPr bwMode="auto">
          <a:xfrm>
            <a:off x="1403350" y="0"/>
            <a:ext cx="6408738" cy="579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36" tIns="45718" rIns="91436" bIns="45718">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50000"/>
              </a:spcBef>
              <a:buClrTx/>
              <a:buSzTx/>
              <a:buFontTx/>
              <a:buNone/>
            </a:pPr>
            <a:r>
              <a:rPr lang="en-GB" altLang="zh-CN" b="1">
                <a:latin typeface="Arial" panose="020B0604020202020204" pitchFamily="34" charset="0"/>
              </a:rPr>
              <a:t>Perspectives on e-Commerce</a:t>
            </a: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p:cNvSpPr>
            <a:spLocks noGrp="1" noChangeArrowheads="1"/>
          </p:cNvSpPr>
          <p:nvPr>
            <p:ph type="title"/>
          </p:nvPr>
        </p:nvSpPr>
        <p:spPr>
          <a:xfrm>
            <a:off x="457200" y="381000"/>
            <a:ext cx="8229600" cy="884238"/>
          </a:xfrm>
        </p:spPr>
        <p:txBody>
          <a:bodyPr/>
          <a:lstStyle/>
          <a:p>
            <a:pPr eaLnBrk="1" hangingPunct="1">
              <a:defRPr/>
            </a:pPr>
            <a:r>
              <a:rPr lang="en-GB" altLang="zh-CN" sz="4000" b="1" smtClean="0">
                <a:ea typeface="宋体" pitchFamily="2" charset="-122"/>
              </a:rPr>
              <a:t>More perspectives on e-Commerce</a:t>
            </a:r>
            <a:endParaRPr lang="en-US" altLang="zh-CN" sz="4000" b="1" smtClean="0">
              <a:ea typeface="宋体" pitchFamily="2" charset="-122"/>
            </a:endParaRPr>
          </a:p>
        </p:txBody>
      </p:sp>
      <p:sp>
        <p:nvSpPr>
          <p:cNvPr id="236547" name="Rectangle 3"/>
          <p:cNvSpPr>
            <a:spLocks noGrp="1" noChangeArrowheads="1"/>
          </p:cNvSpPr>
          <p:nvPr>
            <p:ph type="body" idx="1"/>
          </p:nvPr>
        </p:nvSpPr>
        <p:spPr>
          <a:xfrm>
            <a:off x="395288" y="1484313"/>
            <a:ext cx="8291512" cy="5084762"/>
          </a:xfrm>
        </p:spPr>
        <p:txBody>
          <a:bodyPr/>
          <a:lstStyle/>
          <a:p>
            <a:pPr eaLnBrk="1" hangingPunct="1">
              <a:lnSpc>
                <a:spcPct val="80000"/>
              </a:lnSpc>
              <a:defRPr/>
            </a:pPr>
            <a:r>
              <a:rPr lang="en-GB" altLang="zh-CN" sz="2400" dirty="0" smtClean="0">
                <a:ea typeface="宋体" pitchFamily="2" charset="-122"/>
              </a:rPr>
              <a:t>Widen Scope in 21st Century: </a:t>
            </a:r>
          </a:p>
          <a:p>
            <a:pPr lvl="1" eaLnBrk="1" hangingPunct="1">
              <a:lnSpc>
                <a:spcPct val="80000"/>
              </a:lnSpc>
              <a:defRPr/>
            </a:pPr>
            <a:endParaRPr lang="en-US" altLang="zh-CN" sz="2000" b="1" dirty="0" smtClean="0">
              <a:ea typeface="宋体" pitchFamily="2" charset="-122"/>
            </a:endParaRPr>
          </a:p>
          <a:p>
            <a:pPr lvl="1" eaLnBrk="1" hangingPunct="1">
              <a:lnSpc>
                <a:spcPct val="80000"/>
              </a:lnSpc>
              <a:defRPr/>
            </a:pPr>
            <a:r>
              <a:rPr lang="en-US" altLang="zh-CN" sz="2000" u="sng" dirty="0" smtClean="0">
                <a:ea typeface="宋体" pitchFamily="2" charset="-122"/>
              </a:rPr>
              <a:t>Collaboration </a:t>
            </a:r>
            <a:r>
              <a:rPr lang="en-GB" altLang="zh-CN" sz="2000" u="sng" dirty="0" smtClean="0">
                <a:ea typeface="宋体" pitchFamily="2" charset="-122"/>
              </a:rPr>
              <a:t>Perspective</a:t>
            </a:r>
            <a:r>
              <a:rPr lang="en-US" altLang="zh-CN" sz="2000" b="1" dirty="0" smtClean="0">
                <a:ea typeface="宋体" pitchFamily="2" charset="-122"/>
              </a:rPr>
              <a:t>:</a:t>
            </a:r>
            <a:r>
              <a:rPr lang="en-US" altLang="zh-CN" sz="2000" b="1" i="1" dirty="0" smtClean="0">
                <a:ea typeface="宋体" pitchFamily="2" charset="-122"/>
              </a:rPr>
              <a:t> </a:t>
            </a:r>
            <a:r>
              <a:rPr lang="en-US" altLang="zh-CN" sz="2000" dirty="0" smtClean="0">
                <a:ea typeface="宋体" pitchFamily="2" charset="-122"/>
              </a:rPr>
              <a:t>the framework for inter- and intra-organizational collaboration</a:t>
            </a:r>
          </a:p>
          <a:p>
            <a:pPr lvl="1" eaLnBrk="1" hangingPunct="1">
              <a:lnSpc>
                <a:spcPct val="80000"/>
              </a:lnSpc>
              <a:defRPr/>
            </a:pPr>
            <a:endParaRPr lang="en-GB" altLang="zh-CN" sz="2000" b="1" dirty="0" smtClean="0">
              <a:ea typeface="宋体" pitchFamily="2" charset="-122"/>
            </a:endParaRPr>
          </a:p>
          <a:p>
            <a:pPr lvl="1" eaLnBrk="1" hangingPunct="1">
              <a:lnSpc>
                <a:spcPct val="80000"/>
              </a:lnSpc>
              <a:defRPr/>
            </a:pPr>
            <a:r>
              <a:rPr lang="en-GB" altLang="zh-CN" sz="2000" u="sng" dirty="0" smtClean="0">
                <a:ea typeface="宋体" pitchFamily="2" charset="-122"/>
              </a:rPr>
              <a:t>Relationship Perspective</a:t>
            </a:r>
            <a:r>
              <a:rPr lang="en-GB" altLang="zh-CN" sz="2000" dirty="0" smtClean="0">
                <a:ea typeface="宋体" pitchFamily="2" charset="-122"/>
              </a:rPr>
              <a:t>: building, maintaining and extending relationship with partners and customers.</a:t>
            </a:r>
            <a:endParaRPr lang="en-US" altLang="zh-CN" sz="2000" b="1" dirty="0" smtClean="0">
              <a:ea typeface="宋体" pitchFamily="2" charset="-122"/>
            </a:endParaRPr>
          </a:p>
          <a:p>
            <a:pPr lvl="1" eaLnBrk="1" hangingPunct="1">
              <a:lnSpc>
                <a:spcPct val="80000"/>
              </a:lnSpc>
              <a:defRPr/>
            </a:pPr>
            <a:endParaRPr lang="en-US" altLang="zh-CN" sz="2000" b="1" dirty="0" smtClean="0">
              <a:ea typeface="宋体" pitchFamily="2" charset="-122"/>
            </a:endParaRPr>
          </a:p>
          <a:p>
            <a:pPr lvl="1" eaLnBrk="1" hangingPunct="1">
              <a:lnSpc>
                <a:spcPct val="80000"/>
              </a:lnSpc>
              <a:defRPr/>
            </a:pPr>
            <a:r>
              <a:rPr lang="en-US" altLang="zh-CN" sz="2000" u="sng" dirty="0" smtClean="0">
                <a:ea typeface="宋体" pitchFamily="2" charset="-122"/>
              </a:rPr>
              <a:t>Community </a:t>
            </a:r>
            <a:r>
              <a:rPr lang="en-GB" altLang="zh-CN" sz="2000" u="sng" dirty="0" smtClean="0">
                <a:ea typeface="宋体" pitchFamily="2" charset="-122"/>
              </a:rPr>
              <a:t>Perspective</a:t>
            </a:r>
            <a:r>
              <a:rPr lang="en-US" altLang="zh-CN" sz="2000" b="1" dirty="0" smtClean="0">
                <a:ea typeface="宋体" pitchFamily="2" charset="-122"/>
              </a:rPr>
              <a:t>: </a:t>
            </a:r>
            <a:r>
              <a:rPr lang="en-US" altLang="zh-CN" sz="2000" dirty="0" smtClean="0">
                <a:ea typeface="宋体" pitchFamily="2" charset="-122"/>
              </a:rPr>
              <a:t>provides a gathering place for community members to learn, transact, and collaborate</a:t>
            </a:r>
            <a:endParaRPr lang="en-GB" altLang="zh-CN" sz="2000" dirty="0" smtClean="0">
              <a:ea typeface="宋体" pitchFamily="2" charset="-122"/>
            </a:endParaRPr>
          </a:p>
          <a:p>
            <a:pPr marL="0" indent="0" eaLnBrk="1" hangingPunct="1">
              <a:lnSpc>
                <a:spcPct val="80000"/>
              </a:lnSpc>
              <a:buFont typeface="Wingdings" panose="05000000000000000000" pitchFamily="2" charset="2"/>
              <a:buNone/>
              <a:defRPr/>
            </a:pPr>
            <a:endParaRPr lang="en-GB" altLang="zh-CN" sz="2400" dirty="0" smtClean="0">
              <a:ea typeface="宋体" pitchFamily="2" charset="-122"/>
            </a:endParaRPr>
          </a:p>
          <a:p>
            <a:pPr eaLnBrk="1" hangingPunct="1">
              <a:lnSpc>
                <a:spcPct val="80000"/>
              </a:lnSpc>
              <a:defRPr/>
            </a:pPr>
            <a:r>
              <a:rPr lang="en-GB" altLang="zh-CN" sz="2400" dirty="0" smtClean="0">
                <a:ea typeface="宋体" pitchFamily="2" charset="-122"/>
              </a:rPr>
              <a:t>Transformation of businesses &amp; their markets</a:t>
            </a:r>
          </a:p>
          <a:p>
            <a:pPr eaLnBrk="1" hangingPunct="1">
              <a:lnSpc>
                <a:spcPct val="80000"/>
              </a:lnSpc>
              <a:defRPr/>
            </a:pPr>
            <a:endParaRPr lang="en-GB" altLang="zh-CN" sz="2400" dirty="0" smtClean="0">
              <a:ea typeface="宋体" pitchFamily="2" charset="-122"/>
            </a:endParaRPr>
          </a:p>
          <a:p>
            <a:pPr eaLnBrk="1" hangingPunct="1">
              <a:lnSpc>
                <a:spcPct val="80000"/>
              </a:lnSpc>
              <a:defRPr/>
            </a:pPr>
            <a:r>
              <a:rPr lang="en-GB" altLang="zh-CN" sz="2400" dirty="0" smtClean="0">
                <a:ea typeface="宋体" pitchFamily="2" charset="-122"/>
              </a:rPr>
              <a:t>Term commerce may seem too narrow so know when to refer to </a:t>
            </a:r>
            <a:r>
              <a:rPr lang="en-GB" altLang="zh-CN" sz="2400" i="1" dirty="0" smtClean="0">
                <a:ea typeface="宋体" pitchFamily="2" charset="-122"/>
              </a:rPr>
              <a:t>e-business!</a:t>
            </a:r>
            <a:endParaRPr lang="en-GB" altLang="zh-CN" sz="2400" dirty="0" smtClean="0">
              <a:ea typeface="宋体" pitchFamily="2" charset="-122"/>
            </a:endParaRPr>
          </a:p>
          <a:p>
            <a:pPr eaLnBrk="1" hangingPunct="1">
              <a:lnSpc>
                <a:spcPct val="80000"/>
              </a:lnSpc>
              <a:defRPr/>
            </a:pPr>
            <a:r>
              <a:rPr lang="en-US" altLang="zh-CN" sz="2400" dirty="0" smtClean="0">
                <a:ea typeface="宋体" pitchFamily="2" charset="-122"/>
              </a:rPr>
              <a:t>Can you name tools/technologies that allow these activities to be performed?</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902" name="Rectangle 6"/>
          <p:cNvSpPr>
            <a:spLocks noChangeArrowheads="1"/>
          </p:cNvSpPr>
          <p:nvPr/>
        </p:nvSpPr>
        <p:spPr bwMode="auto">
          <a:xfrm>
            <a:off x="609600" y="1627188"/>
            <a:ext cx="8153400" cy="457200"/>
          </a:xfrm>
          <a:prstGeom prst="rect">
            <a:avLst/>
          </a:prstGeom>
          <a:noFill/>
          <a:ln w="9525">
            <a:noFill/>
            <a:miter lim="800000"/>
            <a:headEnd/>
            <a:tailEnd/>
          </a:ln>
          <a:effectLst/>
        </p:spPr>
        <p:txBody>
          <a:bodyPr>
            <a:spAutoFit/>
          </a:bodyP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b="1" smtClean="0">
                <a:solidFill>
                  <a:srgbClr val="9F0F10"/>
                </a:solidFill>
                <a:effectLst>
                  <a:outerShdw blurRad="38100" dist="38100" dir="2700000" algn="tl">
                    <a:srgbClr val="C0C0C0"/>
                  </a:outerShdw>
                </a:effectLst>
                <a:cs typeface="Times New Roman" panose="02020603050405020304" pitchFamily="18" charset="0"/>
              </a:rPr>
              <a:t>Social Business</a:t>
            </a:r>
          </a:p>
        </p:txBody>
      </p:sp>
      <p:sp>
        <p:nvSpPr>
          <p:cNvPr id="44035" name="Text Box 8"/>
          <p:cNvSpPr txBox="1">
            <a:spLocks noChangeArrowheads="1"/>
          </p:cNvSpPr>
          <p:nvPr/>
        </p:nvSpPr>
        <p:spPr bwMode="auto">
          <a:xfrm>
            <a:off x="2133600" y="1066800"/>
            <a:ext cx="525780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eaLnBrk="1" hangingPunct="1">
              <a:spcBef>
                <a:spcPct val="50000"/>
              </a:spcBef>
              <a:buClrTx/>
              <a:buSzTx/>
              <a:buFontTx/>
              <a:buNone/>
            </a:pPr>
            <a:r>
              <a:rPr lang="en-US" altLang="en-US" sz="1600" b="1">
                <a:latin typeface="Arial" panose="020B0604020202020204" pitchFamily="34" charset="0"/>
                <a:ea typeface="MS PGothic" panose="020B0600070205080204" pitchFamily="34" charset="-128"/>
                <a:cs typeface="Times New Roman" panose="02020603050405020304" pitchFamily="18" charset="0"/>
              </a:rPr>
              <a:t>Systems for Collaboration and Teamwork</a:t>
            </a:r>
          </a:p>
        </p:txBody>
      </p:sp>
      <p:sp>
        <p:nvSpPr>
          <p:cNvPr id="44036" name="Rectangle 9"/>
          <p:cNvSpPr>
            <a:spLocks noChangeArrowheads="1"/>
          </p:cNvSpPr>
          <p:nvPr/>
        </p:nvSpPr>
        <p:spPr bwMode="auto">
          <a:xfrm>
            <a:off x="685800" y="2286000"/>
            <a:ext cx="77724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800100" indent="-34290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Use of  social networking platforms to engage employees, customers, suppliers</a:t>
            </a:r>
          </a:p>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Conversations to strengthen bonds</a:t>
            </a:r>
          </a:p>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Requires information transparency</a:t>
            </a:r>
          </a:p>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Seen as way to drive operational efficiency, spur innovation, accelerate decision making</a:t>
            </a:r>
          </a:p>
          <a:p>
            <a:pPr eaLnBrk="1" hangingPunct="1">
              <a:spcBef>
                <a:spcPct val="0"/>
              </a:spcBef>
              <a:spcAft>
                <a:spcPts val="1800"/>
              </a:spcAft>
              <a:buClrTx/>
              <a:buSzTx/>
              <a:buFontTx/>
              <a:buChar char="•"/>
            </a:pPr>
            <a:r>
              <a:rPr lang="en-US" altLang="en-US" sz="2800" b="1">
                <a:latin typeface="Arial" panose="020B0604020202020204" pitchFamily="34" charset="0"/>
                <a:ea typeface="MS PGothic" panose="020B0600070205080204" pitchFamily="34" charset="-128"/>
              </a:rPr>
              <a:t>Questions …..</a:t>
            </a:r>
          </a:p>
          <a:p>
            <a:pPr eaLnBrk="1" hangingPunct="1">
              <a:spcBef>
                <a:spcPct val="0"/>
              </a:spcBef>
              <a:spcAft>
                <a:spcPts val="1800"/>
              </a:spcAft>
              <a:buClrTx/>
              <a:buSzTx/>
              <a:buFontTx/>
              <a:buChar char="•"/>
            </a:pPr>
            <a:endParaRPr lang="en-US" altLang="en-US" sz="2400" b="1">
              <a:latin typeface="Arial" panose="020B0604020202020204" pitchFamily="34" charset="0"/>
              <a:ea typeface="MS PGothic" panose="020B0600070205080204" pitchFamily="34" charset="-128"/>
            </a:endParaRPr>
          </a:p>
          <a:p>
            <a:pPr lvl="1" eaLnBrk="1" hangingPunct="1">
              <a:spcBef>
                <a:spcPct val="0"/>
              </a:spcBef>
              <a:spcAft>
                <a:spcPts val="1800"/>
              </a:spcAft>
              <a:buClrTx/>
              <a:buSzTx/>
              <a:buFontTx/>
              <a:buNone/>
            </a:pPr>
            <a:endParaRPr lang="en-US" altLang="en-US" sz="2400" b="1">
              <a:latin typeface="Arial" panose="020B0604020202020204" pitchFamily="34" charset="0"/>
              <a:ea typeface="MS PGothic" panose="020B0600070205080204" pitchFamily="34" charset="-128"/>
            </a:endParaRPr>
          </a:p>
        </p:txBody>
      </p:sp>
      <p:sp>
        <p:nvSpPr>
          <p:cNvPr id="61450" name="Rectangle 10"/>
          <p:cNvSpPr>
            <a:spLocks noChangeArrowheads="1"/>
          </p:cNvSpPr>
          <p:nvPr/>
        </p:nvSpPr>
        <p:spPr bwMode="auto">
          <a:xfrm>
            <a:off x="885825" y="200025"/>
            <a:ext cx="7772400" cy="523875"/>
          </a:xfrm>
          <a:prstGeom prst="rect">
            <a:avLst/>
          </a:prstGeom>
          <a:noFill/>
          <a:ln w="12700">
            <a:noFill/>
            <a:miter lim="800000"/>
            <a:headEnd/>
            <a:tailEnd/>
          </a:ln>
          <a:effectLst/>
        </p:spPr>
        <p:txBody>
          <a:bodyPr lIns="90488" tIns="44450" rIns="90488" bIns="44450" anchor="ctr"/>
          <a:lstStyle>
            <a:lvl1pPr>
              <a:defRPr sz="2400">
                <a:solidFill>
                  <a:schemeClr val="tx1"/>
                </a:solidFill>
                <a:latin typeface="Arial" panose="020B0604020202020204" pitchFamily="34" charset="0"/>
                <a:ea typeface="MS PGothic" panose="020B0600070205080204" pitchFamily="34" charset="-128"/>
              </a:defRPr>
            </a:lvl1pPr>
            <a:lvl2pPr marL="742950" indent="-285750">
              <a:defRPr sz="2400">
                <a:solidFill>
                  <a:schemeClr val="tx1"/>
                </a:solidFill>
                <a:latin typeface="Arial" panose="020B0604020202020204" pitchFamily="34" charset="0"/>
                <a:ea typeface="MS PGothic" panose="020B0600070205080204" pitchFamily="34" charset="-128"/>
              </a:defRPr>
            </a:lvl2pPr>
            <a:lvl3pPr marL="1143000" indent="-228600">
              <a:defRPr sz="2400">
                <a:solidFill>
                  <a:schemeClr val="tx1"/>
                </a:solidFill>
                <a:latin typeface="Arial" panose="020B0604020202020204" pitchFamily="34" charset="0"/>
                <a:ea typeface="MS PGothic" panose="020B0600070205080204" pitchFamily="34" charset="-128"/>
              </a:defRPr>
            </a:lvl3pPr>
            <a:lvl4pPr marL="1600200" indent="-228600">
              <a:defRPr sz="2400">
                <a:solidFill>
                  <a:schemeClr val="tx1"/>
                </a:solidFill>
                <a:latin typeface="Arial" panose="020B0604020202020204" pitchFamily="34" charset="0"/>
                <a:ea typeface="MS PGothic" panose="020B0600070205080204" pitchFamily="34" charset="-128"/>
              </a:defRPr>
            </a:lvl4pPr>
            <a:lvl5pPr marL="2057400" indent="-228600">
              <a:defRPr sz="24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MS PGothic" panose="020B0600070205080204" pitchFamily="34" charset="-128"/>
              </a:defRPr>
            </a:lvl9pPr>
          </a:lstStyle>
          <a:p>
            <a:pPr algn="ctr" eaLnBrk="1" hangingPunct="1">
              <a:defRPr/>
            </a:pPr>
            <a:r>
              <a:rPr lang="en-US" altLang="en-US" sz="2000" b="1" smtClean="0">
                <a:effectLst>
                  <a:outerShdw blurRad="38100" dist="38100" dir="2700000" algn="tl">
                    <a:srgbClr val="C0C0C0"/>
                  </a:outerShdw>
                </a:effectLst>
              </a:rPr>
              <a:t>Essentials of Management Information Systems</a:t>
            </a:r>
          </a:p>
          <a:p>
            <a:pPr algn="ctr" eaLnBrk="1" hangingPunct="1">
              <a:defRPr/>
            </a:pPr>
            <a:r>
              <a:rPr lang="en-US" altLang="en-US" sz="1600" b="1" smtClean="0">
                <a:effectLst>
                  <a:outerShdw blurRad="38100" dist="38100" dir="2700000" algn="tl">
                    <a:srgbClr val="C0C0C0"/>
                  </a:outerShdw>
                </a:effectLst>
              </a:rPr>
              <a:t>Chapter 2 Global E-Business and Collaboration</a:t>
            </a:r>
          </a:p>
        </p:txBody>
      </p:sp>
    </p:spTree>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3058" name="Rectangle 2"/>
          <p:cNvSpPr>
            <a:spLocks noGrp="1" noChangeArrowheads="1"/>
          </p:cNvSpPr>
          <p:nvPr>
            <p:ph type="title"/>
          </p:nvPr>
        </p:nvSpPr>
        <p:spPr/>
        <p:txBody>
          <a:bodyPr/>
          <a:lstStyle/>
          <a:p>
            <a:pPr eaLnBrk="1" hangingPunct="1">
              <a:defRPr/>
            </a:pPr>
            <a:r>
              <a:rPr lang="en-US" altLang="zh-CN" b="1" smtClean="0">
                <a:ea typeface="宋体" pitchFamily="2" charset="-122"/>
              </a:rPr>
              <a:t>Electronic Business</a:t>
            </a:r>
            <a:endParaRPr lang="en-GB" altLang="zh-CN" b="1" smtClean="0">
              <a:ea typeface="宋体" pitchFamily="2" charset="-122"/>
            </a:endParaRPr>
          </a:p>
        </p:txBody>
      </p:sp>
      <p:sp>
        <p:nvSpPr>
          <p:cNvPr id="173059" name="Rectangle 3"/>
          <p:cNvSpPr>
            <a:spLocks noGrp="1" noChangeArrowheads="1"/>
          </p:cNvSpPr>
          <p:nvPr>
            <p:ph type="body" idx="1"/>
          </p:nvPr>
        </p:nvSpPr>
        <p:spPr/>
        <p:txBody>
          <a:bodyPr/>
          <a:lstStyle/>
          <a:p>
            <a:pPr eaLnBrk="1" hangingPunct="1">
              <a:defRPr/>
            </a:pPr>
            <a:r>
              <a:rPr lang="zh-CN" altLang="en-GB" smtClean="0">
                <a:ea typeface="宋体" pitchFamily="2" charset="-122"/>
              </a:rPr>
              <a:t>“</a:t>
            </a:r>
            <a:r>
              <a:rPr lang="en-GB" altLang="zh-CN" smtClean="0">
                <a:ea typeface="宋体" pitchFamily="2" charset="-122"/>
              </a:rPr>
              <a:t>The transformation of key business processes through the use of Internet technologies” IBM</a:t>
            </a:r>
          </a:p>
          <a:p>
            <a:pPr eaLnBrk="1" hangingPunct="1">
              <a:defRPr/>
            </a:pPr>
            <a:endParaRPr lang="en-GB" altLang="zh-CN" smtClean="0">
              <a:ea typeface="宋体" pitchFamily="2" charset="-122"/>
            </a:endParaRPr>
          </a:p>
          <a:p>
            <a:pPr lvl="1" eaLnBrk="1" hangingPunct="1">
              <a:defRPr/>
            </a:pPr>
            <a:r>
              <a:rPr lang="en-GB" altLang="zh-CN" smtClean="0">
                <a:ea typeface="宋体" pitchFamily="2" charset="-122"/>
              </a:rPr>
              <a:t>Key business processes equate to research and development, marketing, manufacturing and inbound and outbound logistics.</a:t>
            </a:r>
          </a:p>
          <a:p>
            <a:pPr eaLnBrk="1" hangingPunct="1">
              <a:defRPr/>
            </a:pPr>
            <a:endParaRPr lang="zh-CN" altLang="en-GB" smtClean="0">
              <a:ea typeface="宋体" pitchFamily="2" charset="-122"/>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690" name="Rectangle 2"/>
          <p:cNvSpPr>
            <a:spLocks noGrp="1" noChangeArrowheads="1"/>
          </p:cNvSpPr>
          <p:nvPr>
            <p:ph type="title"/>
          </p:nvPr>
        </p:nvSpPr>
        <p:spPr/>
        <p:txBody>
          <a:bodyPr/>
          <a:lstStyle/>
          <a:p>
            <a:pPr eaLnBrk="1" hangingPunct="1">
              <a:defRPr/>
            </a:pPr>
            <a:r>
              <a:rPr lang="en-US" altLang="zh-CN" b="1" smtClean="0">
                <a:ea typeface="宋体" pitchFamily="2" charset="-122"/>
              </a:rPr>
              <a:t>Electronic Business</a:t>
            </a:r>
            <a:endParaRPr lang="en-US" altLang="zh-CN" sz="3600" b="1" smtClean="0">
              <a:ea typeface="宋体" pitchFamily="2" charset="-122"/>
            </a:endParaRPr>
          </a:p>
        </p:txBody>
      </p:sp>
      <p:sp>
        <p:nvSpPr>
          <p:cNvPr id="242691" name="Rectangle 3"/>
          <p:cNvSpPr>
            <a:spLocks noGrp="1" noChangeArrowheads="1"/>
          </p:cNvSpPr>
          <p:nvPr>
            <p:ph type="body" idx="1"/>
          </p:nvPr>
        </p:nvSpPr>
        <p:spPr>
          <a:xfrm>
            <a:off x="971550" y="2051050"/>
            <a:ext cx="7543800" cy="4114800"/>
          </a:xfrm>
        </p:spPr>
        <p:txBody>
          <a:bodyPr/>
          <a:lstStyle/>
          <a:p>
            <a:pPr eaLnBrk="1" hangingPunct="1">
              <a:defRPr/>
            </a:pPr>
            <a:r>
              <a:rPr lang="en-US" altLang="zh-CN" i="1" smtClean="0">
                <a:ea typeface="宋体" pitchFamily="2" charset="-122"/>
              </a:rPr>
              <a:t>e-business:</a:t>
            </a:r>
            <a:r>
              <a:rPr lang="en-US" altLang="zh-CN" b="1" smtClean="0">
                <a:ea typeface="宋体" pitchFamily="2" charset="-122"/>
              </a:rPr>
              <a:t> </a:t>
            </a:r>
            <a:r>
              <a:rPr lang="en-US" altLang="zh-CN" smtClean="0">
                <a:ea typeface="宋体" pitchFamily="2" charset="-122"/>
              </a:rPr>
              <a:t>a broader definition of EC, which includes:</a:t>
            </a:r>
          </a:p>
          <a:p>
            <a:pPr lvl="1" eaLnBrk="1" hangingPunct="1">
              <a:defRPr/>
            </a:pPr>
            <a:r>
              <a:rPr lang="en-US" altLang="zh-CN" smtClean="0">
                <a:ea typeface="宋体" pitchFamily="2" charset="-122"/>
              </a:rPr>
              <a:t>buying and selling of goods and services </a:t>
            </a:r>
          </a:p>
          <a:p>
            <a:pPr lvl="1" eaLnBrk="1" hangingPunct="1">
              <a:defRPr/>
            </a:pPr>
            <a:r>
              <a:rPr lang="en-US" altLang="zh-CN" smtClean="0">
                <a:ea typeface="宋体" pitchFamily="2" charset="-122"/>
              </a:rPr>
              <a:t>servicing customers </a:t>
            </a:r>
          </a:p>
          <a:p>
            <a:pPr lvl="1" eaLnBrk="1" hangingPunct="1">
              <a:defRPr/>
            </a:pPr>
            <a:r>
              <a:rPr lang="en-US" altLang="zh-CN" smtClean="0">
                <a:ea typeface="宋体" pitchFamily="2" charset="-122"/>
              </a:rPr>
              <a:t>collaborating with business partners</a:t>
            </a:r>
          </a:p>
          <a:p>
            <a:pPr lvl="1" eaLnBrk="1" hangingPunct="1">
              <a:defRPr/>
            </a:pPr>
            <a:r>
              <a:rPr lang="en-US" altLang="zh-CN" smtClean="0">
                <a:ea typeface="宋体" pitchFamily="2" charset="-122"/>
              </a:rPr>
              <a:t>conducting electronic transactions </a:t>
            </a:r>
            <a:r>
              <a:rPr lang="en-US" altLang="zh-CN" b="1" smtClean="0">
                <a:ea typeface="宋体" pitchFamily="2" charset="-122"/>
              </a:rPr>
              <a:t>within</a:t>
            </a:r>
            <a:r>
              <a:rPr lang="en-US" altLang="zh-CN" smtClean="0">
                <a:ea typeface="宋体" pitchFamily="2" charset="-122"/>
              </a:rPr>
              <a:t> an organization</a:t>
            </a:r>
          </a:p>
        </p:txBody>
      </p:sp>
    </p:spTree>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714" name="Rectangle 2"/>
          <p:cNvSpPr>
            <a:spLocks noGrp="1" noChangeArrowheads="1"/>
          </p:cNvSpPr>
          <p:nvPr>
            <p:ph type="ctrTitle"/>
          </p:nvPr>
        </p:nvSpPr>
        <p:spPr>
          <a:xfrm>
            <a:off x="685800" y="1871663"/>
            <a:ext cx="7772400" cy="1420812"/>
          </a:xfrm>
        </p:spPr>
        <p:txBody>
          <a:bodyPr/>
          <a:lstStyle/>
          <a:p>
            <a:pPr defTabSz="1139825" eaLnBrk="1" hangingPunct="1">
              <a:defRPr/>
            </a:pPr>
            <a:endParaRPr lang="en-US" smtClean="0"/>
          </a:p>
        </p:txBody>
      </p:sp>
      <p:sp>
        <p:nvSpPr>
          <p:cNvPr id="243715" name="Rectangle 3"/>
          <p:cNvSpPr>
            <a:spLocks noGrp="1" noChangeArrowheads="1"/>
          </p:cNvSpPr>
          <p:nvPr>
            <p:ph type="subTitle" idx="1"/>
          </p:nvPr>
        </p:nvSpPr>
        <p:spPr>
          <a:xfrm>
            <a:off x="1371600" y="3886200"/>
            <a:ext cx="6400800" cy="1754188"/>
          </a:xfrm>
        </p:spPr>
        <p:txBody>
          <a:bodyPr/>
          <a:lstStyle/>
          <a:p>
            <a:pPr defTabSz="1139825" eaLnBrk="1" hangingPunct="1">
              <a:defRPr/>
            </a:pPr>
            <a:endParaRPr lang="en-US" smtClean="0"/>
          </a:p>
        </p:txBody>
      </p:sp>
      <p:pic>
        <p:nvPicPr>
          <p:cNvPr id="48132" name="Picture 4" descr="PE2058 Ch01-1.gif                                              0001EC53Adam's work                    B65CE38B:"/>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0" y="-387350"/>
            <a:ext cx="9144000" cy="6856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8133" name="TextBox 1"/>
          <p:cNvSpPr txBox="1">
            <a:spLocks noChangeArrowheads="1"/>
          </p:cNvSpPr>
          <p:nvPr/>
        </p:nvSpPr>
        <p:spPr bwMode="auto">
          <a:xfrm>
            <a:off x="468313" y="6469063"/>
            <a:ext cx="2016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a:t>Source - Chaffey</a:t>
            </a: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GB"/>
          </a:p>
        </p:txBody>
      </p:sp>
      <p:sp>
        <p:nvSpPr>
          <p:cNvPr id="3" name="Content Placeholder 2"/>
          <p:cNvSpPr>
            <a:spLocks noGrp="1"/>
          </p:cNvSpPr>
          <p:nvPr>
            <p:ph idx="1"/>
          </p:nvPr>
        </p:nvSpPr>
        <p:spPr/>
        <p:txBody>
          <a:bodyPr/>
          <a:lstStyle/>
          <a:p>
            <a:pPr>
              <a:defRPr/>
            </a:pPr>
            <a:endParaRPr lang="en-GB"/>
          </a:p>
        </p:txBody>
      </p:sp>
      <p:pic>
        <p:nvPicPr>
          <p:cNvPr id="50180" name="Picture 3"/>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22250" y="393700"/>
            <a:ext cx="8921750" cy="5702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0181" name="TextBox 4"/>
          <p:cNvSpPr txBox="1">
            <a:spLocks noChangeArrowheads="1"/>
          </p:cNvSpPr>
          <p:nvPr/>
        </p:nvSpPr>
        <p:spPr bwMode="auto">
          <a:xfrm>
            <a:off x="477838" y="6324600"/>
            <a:ext cx="2016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a:t>Source - Chaffey</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288" y="1125538"/>
            <a:ext cx="8640762" cy="4830762"/>
          </a:xfrm>
          <a:prstGeom prst="rect">
            <a:avLst/>
          </a:prstGeom>
        </p:spPr>
        <p:txBody>
          <a:bodyPr>
            <a:spAutoFit/>
          </a:bodyPr>
          <a:lstStyle/>
          <a:p>
            <a:pPr>
              <a:defRPr/>
            </a:pPr>
            <a:r>
              <a:rPr lang="en-GB" sz="2800" dirty="0">
                <a:latin typeface="Arial" panose="020B0604020202020204" pitchFamily="34" charset="0"/>
              </a:rPr>
              <a:t>Why E-Business is Critical?</a:t>
            </a:r>
          </a:p>
          <a:p>
            <a:pPr>
              <a:defRPr/>
            </a:pPr>
            <a:endParaRPr lang="en-GB" sz="2800" dirty="0">
              <a:latin typeface="Arial" panose="020B0604020202020204" pitchFamily="34" charset="0"/>
            </a:endParaRPr>
          </a:p>
          <a:p>
            <a:pPr>
              <a:defRPr/>
            </a:pPr>
            <a:r>
              <a:rPr lang="en-GB" sz="2800" dirty="0">
                <a:latin typeface="Arial" panose="020B0604020202020204" pitchFamily="34" charset="0"/>
              </a:rPr>
              <a:t>Global Challenges – in </a:t>
            </a:r>
            <a:r>
              <a:rPr lang="en-GB" sz="2800" dirty="0" smtClean="0">
                <a:latin typeface="Arial" panose="020B0604020202020204" pitchFamily="34" charset="0"/>
              </a:rPr>
              <a:t>2019</a:t>
            </a:r>
            <a:endParaRPr lang="en-GB" sz="2800" dirty="0">
              <a:latin typeface="Arial" panose="020B0604020202020204" pitchFamily="34" charset="0"/>
            </a:endParaRPr>
          </a:p>
          <a:p>
            <a:pPr>
              <a:defRPr/>
            </a:pPr>
            <a:endParaRPr lang="en-GB" sz="2800" dirty="0">
              <a:latin typeface="Arial" panose="020B0604020202020204" pitchFamily="34" charset="0"/>
            </a:endParaRPr>
          </a:p>
          <a:p>
            <a:pPr marL="457200" indent="-457200">
              <a:buFont typeface="Arial" panose="020B0604020202020204" pitchFamily="34" charset="0"/>
              <a:buChar char="•"/>
              <a:defRPr/>
            </a:pPr>
            <a:r>
              <a:rPr lang="en-GB" sz="2800" dirty="0">
                <a:latin typeface="Arial" panose="020B0604020202020204" pitchFamily="34" charset="0"/>
              </a:rPr>
              <a:t>More than 50% Intel revenues from overseas sales</a:t>
            </a:r>
          </a:p>
          <a:p>
            <a:pPr marL="457200" indent="-457200">
              <a:buFont typeface="Arial" panose="020B0604020202020204" pitchFamily="34" charset="0"/>
              <a:buChar char="•"/>
              <a:defRPr/>
            </a:pPr>
            <a:r>
              <a:rPr lang="en-GB" sz="2800" dirty="0">
                <a:latin typeface="Arial" panose="020B0604020202020204" pitchFamily="34" charset="0"/>
              </a:rPr>
              <a:t>More than 80% toys sold in US are made in China while 90% of PCs sold in China use Intel’s or AMD’s chips</a:t>
            </a:r>
          </a:p>
          <a:p>
            <a:pPr marL="457200" indent="-457200">
              <a:buFont typeface="Arial" panose="020B0604020202020204" pitchFamily="34" charset="0"/>
              <a:buChar char="•"/>
              <a:defRPr/>
            </a:pPr>
            <a:r>
              <a:rPr lang="en-GB" sz="2800" dirty="0">
                <a:latin typeface="Arial" panose="020B0604020202020204" pitchFamily="34" charset="0"/>
              </a:rPr>
              <a:t>8</a:t>
            </a:r>
            <a:r>
              <a:rPr lang="en-GB" sz="2800" dirty="0" smtClean="0">
                <a:latin typeface="Arial" panose="020B0604020202020204" pitchFamily="34" charset="0"/>
              </a:rPr>
              <a:t>0 </a:t>
            </a:r>
            <a:r>
              <a:rPr lang="en-GB" sz="2800" dirty="0">
                <a:latin typeface="Arial" panose="020B0604020202020204" pitchFamily="34" charset="0"/>
              </a:rPr>
              <a:t>million bank online everyday</a:t>
            </a:r>
          </a:p>
          <a:p>
            <a:pPr marL="457200" indent="-457200">
              <a:buFont typeface="Arial" panose="020B0604020202020204" pitchFamily="34" charset="0"/>
              <a:buChar char="•"/>
              <a:defRPr/>
            </a:pPr>
            <a:r>
              <a:rPr lang="en-GB" sz="2800" dirty="0" smtClean="0">
                <a:latin typeface="Arial" panose="020B0604020202020204" pitchFamily="34" charset="0"/>
              </a:rPr>
              <a:t>??? </a:t>
            </a:r>
            <a:r>
              <a:rPr lang="en-GB" sz="2800" dirty="0">
                <a:latin typeface="Arial" panose="020B0604020202020204" pitchFamily="34" charset="0"/>
              </a:rPr>
              <a:t>million read blogs everyday</a:t>
            </a: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3250" name="Picture 6"/>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54738" y="1246188"/>
            <a:ext cx="2989262" cy="609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1" name="Picture 7"/>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154738" y="557213"/>
            <a:ext cx="2989262"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2" name="Picture 8"/>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303213"/>
            <a:ext cx="6091238"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3" name="Picture 9"/>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1530350"/>
            <a:ext cx="6091238" cy="1247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4" name="Picture 10"/>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6350" y="2760663"/>
            <a:ext cx="6091238" cy="1246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5" name="Picture 11"/>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3956050"/>
            <a:ext cx="6091238" cy="1246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6" name="TextBox 12"/>
          <p:cNvSpPr txBox="1">
            <a:spLocks noChangeArrowheads="1"/>
          </p:cNvSpPr>
          <p:nvPr/>
        </p:nvSpPr>
        <p:spPr bwMode="auto">
          <a:xfrm>
            <a:off x="1262063" y="-4763"/>
            <a:ext cx="3024187" cy="369888"/>
          </a:xfrm>
          <a:prstGeom prst="rect">
            <a:avLst/>
          </a:prstGeom>
          <a:solidFill>
            <a:schemeClr val="tx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a:solidFill>
                  <a:schemeClr val="bg2"/>
                </a:solidFill>
              </a:rPr>
              <a:t>Mobile Usage Over 30 Days</a:t>
            </a:r>
          </a:p>
        </p:txBody>
      </p:sp>
      <p:pic>
        <p:nvPicPr>
          <p:cNvPr id="53257" name="Picture 2"/>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4575175" y="4340225"/>
            <a:ext cx="3635375"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8" name="Picture 3"/>
          <p:cNvPicPr>
            <a:picLocks noChangeAspect="1"/>
          </p:cNvPicPr>
          <p:nvPr/>
        </p:nvPicPr>
        <p:blipFill>
          <a:blip r:embed="rId9">
            <a:extLst>
              <a:ext uri="{28A0092B-C50C-407E-A947-70E740481C1C}">
                <a14:useLocalDpi xmlns:a14="http://schemas.microsoft.com/office/drawing/2010/main" val="0"/>
              </a:ext>
            </a:extLst>
          </a:blip>
          <a:srcRect/>
          <a:stretch>
            <a:fillRect/>
          </a:stretch>
        </p:blipFill>
        <p:spPr bwMode="auto">
          <a:xfrm>
            <a:off x="4572000" y="5372100"/>
            <a:ext cx="3635375" cy="105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3259" name="Picture 5"/>
          <p:cNvPicPr>
            <a:picLocks noChangeAspect="1"/>
          </p:cNvPicPr>
          <p:nvPr/>
        </p:nvPicPr>
        <p:blipFill>
          <a:blip r:embed="rId10">
            <a:extLst>
              <a:ext uri="{28A0092B-C50C-407E-A947-70E740481C1C}">
                <a14:useLocalDpi xmlns:a14="http://schemas.microsoft.com/office/drawing/2010/main" val="0"/>
              </a:ext>
            </a:extLst>
          </a:blip>
          <a:srcRect/>
          <a:stretch>
            <a:fillRect/>
          </a:stretch>
        </p:blipFill>
        <p:spPr bwMode="auto">
          <a:xfrm>
            <a:off x="4572000" y="6411913"/>
            <a:ext cx="3635375" cy="350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4"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55650" y="19050"/>
            <a:ext cx="7934325" cy="6192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5" name="Rectangle 5"/>
          <p:cNvSpPr>
            <a:spLocks noChangeArrowheads="1"/>
          </p:cNvSpPr>
          <p:nvPr/>
        </p:nvSpPr>
        <p:spPr bwMode="auto">
          <a:xfrm>
            <a:off x="395288" y="6211888"/>
            <a:ext cx="680402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a:latin typeface="Arial" panose="020B0604020202020204" pitchFamily="34" charset="0"/>
              </a:rPr>
              <a:t>Blendtec viral campaign micro-site (www.willitblend.com)</a:t>
            </a:r>
          </a:p>
          <a:p>
            <a:pPr>
              <a:spcBef>
                <a:spcPct val="0"/>
              </a:spcBef>
              <a:buClrTx/>
              <a:buSzTx/>
              <a:buFontTx/>
              <a:buNone/>
            </a:pPr>
            <a:r>
              <a:rPr lang="en-GB" altLang="en-US" sz="1800">
                <a:latin typeface="Arial" panose="020B0604020202020204" pitchFamily="34" charset="0"/>
              </a:rPr>
              <a:t>(Dave Chaffey, </a:t>
            </a:r>
            <a:endParaRPr lang="en-GB" altLang="en-US" sz="180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endParaRPr lang="en-GB"/>
          </a:p>
        </p:txBody>
      </p:sp>
      <p:sp>
        <p:nvSpPr>
          <p:cNvPr id="3" name="Content Placeholder 2"/>
          <p:cNvSpPr>
            <a:spLocks noGrp="1"/>
          </p:cNvSpPr>
          <p:nvPr>
            <p:ph idx="1"/>
          </p:nvPr>
        </p:nvSpPr>
        <p:spPr/>
        <p:txBody>
          <a:bodyPr/>
          <a:lstStyle/>
          <a:p>
            <a:pPr>
              <a:defRPr/>
            </a:pPr>
            <a:endParaRPr lang="en-GB"/>
          </a:p>
        </p:txBody>
      </p:sp>
      <p:pic>
        <p:nvPicPr>
          <p:cNvPr id="56324"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65138" y="365125"/>
            <a:ext cx="7023100" cy="5614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95250"/>
          </a:xfrm>
        </p:spPr>
        <p:txBody>
          <a:bodyPr/>
          <a:lstStyle/>
          <a:p>
            <a:pPr>
              <a:defRPr/>
            </a:pPr>
            <a:r>
              <a:rPr lang="en-GB" dirty="0"/>
              <a:t>There’s an App for that!</a:t>
            </a:r>
          </a:p>
        </p:txBody>
      </p:sp>
      <p:sp>
        <p:nvSpPr>
          <p:cNvPr id="3" name="Content Placeholder 2"/>
          <p:cNvSpPr>
            <a:spLocks noGrp="1"/>
          </p:cNvSpPr>
          <p:nvPr>
            <p:ph idx="1"/>
          </p:nvPr>
        </p:nvSpPr>
        <p:spPr/>
        <p:txBody>
          <a:bodyPr/>
          <a:lstStyle/>
          <a:p>
            <a:pPr>
              <a:defRPr/>
            </a:pPr>
            <a:endParaRPr lang="en-GB"/>
          </a:p>
        </p:txBody>
      </p:sp>
      <p:pic>
        <p:nvPicPr>
          <p:cNvPr id="5734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39738" y="752475"/>
            <a:ext cx="8264525" cy="596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3"/>
          <p:cNvSpPr>
            <a:spLocks noChangeArrowheads="1"/>
          </p:cNvSpPr>
          <p:nvPr/>
        </p:nvSpPr>
        <p:spPr bwMode="auto">
          <a:xfrm>
            <a:off x="2547938" y="-33338"/>
            <a:ext cx="4054475" cy="677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3800">
                <a:latin typeface="Arial" panose="020B0604020202020204" pitchFamily="34" charset="0"/>
              </a:rPr>
              <a:t>And a podcast…..</a:t>
            </a:r>
          </a:p>
        </p:txBody>
      </p:sp>
      <p:pic>
        <p:nvPicPr>
          <p:cNvPr id="5837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350" y="498475"/>
            <a:ext cx="9137650" cy="6600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4738" name="Rectangle 2"/>
          <p:cNvSpPr>
            <a:spLocks noGrp="1" noChangeArrowheads="1"/>
          </p:cNvSpPr>
          <p:nvPr>
            <p:ph type="title"/>
          </p:nvPr>
        </p:nvSpPr>
        <p:spPr>
          <a:xfrm>
            <a:off x="457200" y="525463"/>
            <a:ext cx="8229600" cy="1027112"/>
          </a:xfrm>
        </p:spPr>
        <p:txBody>
          <a:bodyPr/>
          <a:lstStyle/>
          <a:p>
            <a:pPr eaLnBrk="1" hangingPunct="1">
              <a:defRPr/>
            </a:pPr>
            <a:r>
              <a:rPr lang="en-US" altLang="zh-CN" smtClean="0">
                <a:ea typeface="宋体" pitchFamily="2" charset="-122"/>
              </a:rPr>
              <a:t>The EC Classification</a:t>
            </a:r>
          </a:p>
        </p:txBody>
      </p:sp>
      <p:sp>
        <p:nvSpPr>
          <p:cNvPr id="244739" name="Rectangle 3"/>
          <p:cNvSpPr>
            <a:spLocks noGrp="1" noChangeArrowheads="1"/>
          </p:cNvSpPr>
          <p:nvPr>
            <p:ph type="body" idx="1"/>
          </p:nvPr>
        </p:nvSpPr>
        <p:spPr>
          <a:xfrm>
            <a:off x="457200" y="1628775"/>
            <a:ext cx="8229600" cy="5229225"/>
          </a:xfrm>
        </p:spPr>
        <p:txBody>
          <a:bodyPr/>
          <a:lstStyle/>
          <a:p>
            <a:pPr eaLnBrk="1" hangingPunct="1">
              <a:defRPr/>
            </a:pPr>
            <a:r>
              <a:rPr lang="en-US" altLang="zh-CN" sz="2400" smtClean="0">
                <a:ea typeface="宋体" pitchFamily="2" charset="-122"/>
              </a:rPr>
              <a:t>The major types of e-commerce:</a:t>
            </a:r>
            <a:endParaRPr lang="en-US" altLang="zh-CN" sz="2400" b="1" i="1" smtClean="0">
              <a:ea typeface="宋体" pitchFamily="2" charset="-122"/>
            </a:endParaRPr>
          </a:p>
          <a:p>
            <a:pPr lvl="1" eaLnBrk="1" hangingPunct="1">
              <a:defRPr/>
            </a:pPr>
            <a:r>
              <a:rPr lang="en-US" altLang="zh-CN" sz="2000" b="1" i="1" smtClean="0">
                <a:ea typeface="宋体" pitchFamily="2" charset="-122"/>
              </a:rPr>
              <a:t>business-to-consumer (B2C)</a:t>
            </a:r>
            <a:r>
              <a:rPr lang="en-US" altLang="zh-CN" sz="2000" b="1" smtClean="0">
                <a:ea typeface="宋体" pitchFamily="2" charset="-122"/>
              </a:rPr>
              <a:t> :</a:t>
            </a:r>
            <a:r>
              <a:rPr lang="en-US" altLang="zh-CN" sz="2000" smtClean="0">
                <a:ea typeface="宋体" pitchFamily="2" charset="-122"/>
              </a:rPr>
              <a:t> online transactions are made between businesses and individual consumers </a:t>
            </a:r>
          </a:p>
          <a:p>
            <a:pPr lvl="2" eaLnBrk="1" hangingPunct="1">
              <a:defRPr/>
            </a:pPr>
            <a:r>
              <a:rPr lang="en-US" altLang="zh-CN" sz="1800" smtClean="0">
                <a:ea typeface="宋体" pitchFamily="2" charset="-122"/>
              </a:rPr>
              <a:t>Selling-side E-commerce.</a:t>
            </a:r>
          </a:p>
          <a:p>
            <a:pPr lvl="1" eaLnBrk="1" hangingPunct="1">
              <a:buFont typeface="Wingdings" panose="05000000000000000000" pitchFamily="2" charset="2"/>
              <a:buNone/>
              <a:defRPr/>
            </a:pPr>
            <a:endParaRPr lang="en-US" altLang="zh-CN" sz="2000" b="1" i="1" smtClean="0">
              <a:ea typeface="宋体" pitchFamily="2" charset="-122"/>
            </a:endParaRPr>
          </a:p>
          <a:p>
            <a:pPr lvl="1" eaLnBrk="1" hangingPunct="1">
              <a:defRPr/>
            </a:pPr>
            <a:r>
              <a:rPr lang="en-GB" altLang="zh-CN" sz="2000" b="1" i="1" smtClean="0">
                <a:ea typeface="宋体" pitchFamily="2" charset="-122"/>
              </a:rPr>
              <a:t>business-to-business (B2B):</a:t>
            </a:r>
            <a:r>
              <a:rPr lang="en-GB" altLang="zh-CN" sz="2000" i="1" smtClean="0">
                <a:ea typeface="宋体" pitchFamily="2" charset="-122"/>
              </a:rPr>
              <a:t> businesses make c</a:t>
            </a:r>
            <a:r>
              <a:rPr lang="en-GB" altLang="zh-CN" sz="2000" smtClean="0">
                <a:ea typeface="宋体" pitchFamily="2" charset="-122"/>
              </a:rPr>
              <a:t>ommercial</a:t>
            </a:r>
            <a:r>
              <a:rPr lang="en-GB" altLang="zh-CN" sz="2000" i="1" smtClean="0">
                <a:ea typeface="宋体" pitchFamily="2" charset="-122"/>
              </a:rPr>
              <a:t> online transactions with other businesses </a:t>
            </a:r>
          </a:p>
          <a:p>
            <a:pPr lvl="2" eaLnBrk="1" hangingPunct="1">
              <a:defRPr/>
            </a:pPr>
            <a:r>
              <a:rPr lang="en-GB" altLang="zh-CN" sz="1800" i="1" smtClean="0">
                <a:ea typeface="宋体" pitchFamily="2" charset="-122"/>
              </a:rPr>
              <a:t>Buy-side E-commerce, i.e. E-procurement</a:t>
            </a:r>
            <a:r>
              <a:rPr lang="en-GB" altLang="zh-CN" sz="1800" smtClean="0">
                <a:ea typeface="宋体" pitchFamily="2" charset="-122"/>
              </a:rPr>
              <a:t> </a:t>
            </a:r>
          </a:p>
          <a:p>
            <a:pPr lvl="2" eaLnBrk="1" hangingPunct="1">
              <a:defRPr/>
            </a:pPr>
            <a:endParaRPr lang="en-GB" altLang="zh-CN" sz="1800" smtClean="0">
              <a:ea typeface="宋体" pitchFamily="2" charset="-122"/>
            </a:endParaRPr>
          </a:p>
          <a:p>
            <a:pPr lvl="1" eaLnBrk="1" hangingPunct="1">
              <a:defRPr/>
            </a:pPr>
            <a:r>
              <a:rPr lang="en-US" altLang="zh-CN" sz="2000" b="1" i="1" smtClean="0">
                <a:ea typeface="宋体" pitchFamily="2" charset="-122"/>
              </a:rPr>
              <a:t>business-to-employees (B2E):</a:t>
            </a:r>
            <a:r>
              <a:rPr lang="en-US" altLang="zh-CN" sz="2000" b="1" smtClean="0">
                <a:ea typeface="宋体" pitchFamily="2" charset="-122"/>
              </a:rPr>
              <a:t> </a:t>
            </a:r>
            <a:r>
              <a:rPr lang="en-US" altLang="zh-CN" sz="2000" smtClean="0">
                <a:ea typeface="宋体" pitchFamily="2" charset="-122"/>
              </a:rPr>
              <a:t>e-commerce model in which an organization delivers services, information, or products to its individual employees</a:t>
            </a:r>
          </a:p>
        </p:txBody>
      </p:sp>
    </p:spTree>
  </p:cSld>
  <p:clrMapOvr>
    <a:masterClrMapping/>
  </p:clrMapOv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2"/>
          <p:cNvSpPr>
            <a:spLocks noGrp="1" noChangeArrowheads="1"/>
          </p:cNvSpPr>
          <p:nvPr>
            <p:ph type="title"/>
          </p:nvPr>
        </p:nvSpPr>
        <p:spPr>
          <a:xfrm>
            <a:off x="914400" y="304800"/>
            <a:ext cx="7848600" cy="1431925"/>
          </a:xfrm>
        </p:spPr>
        <p:txBody>
          <a:bodyPr/>
          <a:lstStyle/>
          <a:p>
            <a:pPr eaLnBrk="1" hangingPunct="1">
              <a:defRPr/>
            </a:pPr>
            <a:r>
              <a:rPr lang="en-US" altLang="zh-CN" smtClean="0">
                <a:ea typeface="宋体" pitchFamily="2" charset="-122"/>
              </a:rPr>
              <a:t>The Classification of EC</a:t>
            </a:r>
            <a:endParaRPr lang="en-US" altLang="zh-CN" sz="3600" smtClean="0">
              <a:ea typeface="宋体" pitchFamily="2" charset="-122"/>
            </a:endParaRPr>
          </a:p>
        </p:txBody>
      </p:sp>
      <p:sp>
        <p:nvSpPr>
          <p:cNvPr id="249859" name="Rectangle 3"/>
          <p:cNvSpPr>
            <a:spLocks noGrp="1" noChangeArrowheads="1"/>
          </p:cNvSpPr>
          <p:nvPr>
            <p:ph type="body" idx="1"/>
          </p:nvPr>
        </p:nvSpPr>
        <p:spPr/>
        <p:txBody>
          <a:bodyPr/>
          <a:lstStyle/>
          <a:p>
            <a:pPr eaLnBrk="1" hangingPunct="1">
              <a:defRPr/>
            </a:pPr>
            <a:r>
              <a:rPr lang="en-US" altLang="zh-CN" sz="2800" i="1" smtClean="0">
                <a:ea typeface="宋体" pitchFamily="2" charset="-122"/>
              </a:rPr>
              <a:t>intrabusiness EC:</a:t>
            </a:r>
            <a:r>
              <a:rPr lang="en-US" altLang="zh-CN" sz="2800" b="1" smtClean="0">
                <a:ea typeface="宋体" pitchFamily="2" charset="-122"/>
              </a:rPr>
              <a:t> </a:t>
            </a:r>
            <a:r>
              <a:rPr lang="en-US" altLang="zh-CN" sz="2800" smtClean="0">
                <a:ea typeface="宋体" pitchFamily="2" charset="-122"/>
              </a:rPr>
              <a:t>e-commerce category that includes all internal organizational activities that involve the exchange of goods, services, or information among various business units and individuals in an organization</a:t>
            </a:r>
            <a:endParaRPr lang="en-US" altLang="zh-CN" sz="2800" i="1" smtClean="0">
              <a:ea typeface="宋体" pitchFamily="2" charset="-122"/>
            </a:endParaRPr>
          </a:p>
          <a:p>
            <a:pPr eaLnBrk="1" hangingPunct="1">
              <a:defRPr/>
            </a:pPr>
            <a:endParaRPr lang="en-US" altLang="zh-CN" sz="2800" i="1" smtClean="0">
              <a:ea typeface="宋体" pitchFamily="2" charset="-122"/>
            </a:endParaRPr>
          </a:p>
        </p:txBody>
      </p:sp>
    </p:spTree>
  </p:cSld>
  <p:clrMapOvr>
    <a:masterClrMapping/>
  </p:clrMapOv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8050" name="Rectangle 2"/>
          <p:cNvSpPr>
            <a:spLocks noGrp="1" noChangeArrowheads="1"/>
          </p:cNvSpPr>
          <p:nvPr>
            <p:ph type="title"/>
          </p:nvPr>
        </p:nvSpPr>
        <p:spPr>
          <a:xfrm>
            <a:off x="1042988" y="301625"/>
            <a:ext cx="7640637" cy="1143000"/>
          </a:xfrm>
        </p:spPr>
        <p:txBody>
          <a:bodyPr/>
          <a:lstStyle/>
          <a:p>
            <a:pPr eaLnBrk="1" hangingPunct="1">
              <a:defRPr/>
            </a:pPr>
            <a:r>
              <a:rPr lang="en-GB" altLang="zh-CN" sz="3900" b="1" smtClean="0">
                <a:ea typeface="宋体" pitchFamily="2" charset="-122"/>
              </a:rPr>
              <a:t>Comparison of B2B and B2C markets </a:t>
            </a:r>
            <a:r>
              <a:rPr lang="en-GB" altLang="zh-CN" sz="1600" b="1" smtClean="0">
                <a:ea typeface="宋体" pitchFamily="2" charset="-122"/>
              </a:rPr>
              <a:t>(Rowley,02)</a:t>
            </a:r>
          </a:p>
        </p:txBody>
      </p:sp>
      <p:graphicFrame>
        <p:nvGraphicFramePr>
          <p:cNvPr id="258078" name="Group 30"/>
          <p:cNvGraphicFramePr>
            <a:graphicFrameLocks noGrp="1"/>
          </p:cNvGraphicFramePr>
          <p:nvPr>
            <p:ph idx="1"/>
          </p:nvPr>
        </p:nvGraphicFramePr>
        <p:xfrm>
          <a:off x="381000" y="1752600"/>
          <a:ext cx="7640638" cy="4448175"/>
        </p:xfrm>
        <a:graphic>
          <a:graphicData uri="http://schemas.openxmlformats.org/drawingml/2006/table">
            <a:tbl>
              <a:tblPr/>
              <a:tblGrid>
                <a:gridCol w="3821113"/>
                <a:gridCol w="3819525"/>
              </a:tblGrid>
              <a:tr h="589049">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Organisational (B2B)</a:t>
                      </a:r>
                    </a:p>
                  </a:txBody>
                  <a:tcPr marL="91436" marR="91436"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2300" b="1"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Consumer (B2C)</a:t>
                      </a:r>
                    </a:p>
                  </a:txBody>
                  <a:tcPr marL="91436" marR="91436"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0654">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Fewer customers and known customers</a:t>
                      </a:r>
                    </a:p>
                  </a:txBody>
                  <a:tcPr marL="91436" marR="91436"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Lots of customers necessary for success</a:t>
                      </a:r>
                    </a:p>
                  </a:txBody>
                  <a:tcPr marL="91436" marR="91436"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9049">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Fewer transactions</a:t>
                      </a:r>
                    </a:p>
                  </a:txBody>
                  <a:tcPr marL="91436" marR="91436"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Large numbers of transactions</a:t>
                      </a:r>
                    </a:p>
                  </a:txBody>
                  <a:tcPr marL="91436" marR="91436"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87461">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Each transaction of high value</a:t>
                      </a:r>
                    </a:p>
                  </a:txBody>
                  <a:tcPr marL="91436" marR="91436"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Low-value transactions</a:t>
                      </a:r>
                    </a:p>
                  </a:txBody>
                  <a:tcPr marL="91436" marR="91436"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0654">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Net worth of each customer is high</a:t>
                      </a:r>
                    </a:p>
                  </a:txBody>
                  <a:tcPr marL="91436" marR="91436"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Cannot predict growth rate</a:t>
                      </a:r>
                    </a:p>
                  </a:txBody>
                  <a:tcPr marL="91436" marR="91436"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0654">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Regular transactions</a:t>
                      </a:r>
                    </a:p>
                  </a:txBody>
                  <a:tcPr marL="91436" marR="91436"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Less regular transactions with individual customers</a:t>
                      </a:r>
                    </a:p>
                  </a:txBody>
                  <a:tcPr marL="91436" marR="91436"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70654">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Credit rating known</a:t>
                      </a:r>
                    </a:p>
                  </a:txBody>
                  <a:tcPr marL="91436" marR="91436" marT="45725" marB="4572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rPr>
                        <a:t>Credit rating often not known</a:t>
                      </a:r>
                    </a:p>
                    <a:p>
                      <a:pPr marL="0" marR="0" lvl="0" indent="0" algn="l" defTabSz="914400" rtl="0" eaLnBrk="1" fontAlgn="base" latinLnBrk="0" hangingPunct="1">
                        <a:lnSpc>
                          <a:spcPct val="100000"/>
                        </a:lnSpc>
                        <a:spcBef>
                          <a:spcPct val="0"/>
                        </a:spcBef>
                        <a:spcAft>
                          <a:spcPct val="0"/>
                        </a:spcAft>
                        <a:buClrTx/>
                        <a:buSzPct val="65000"/>
                        <a:buFontTx/>
                        <a:buNone/>
                        <a:tabLst/>
                      </a:pPr>
                      <a:endParaRPr kumimoji="0" lang="zh-CN" altLang="en-GB" sz="1900" b="0" i="0" u="none" strike="noStrike" cap="none" normalizeH="0" baseline="0" smtClean="0">
                        <a:ln>
                          <a:noFill/>
                        </a:ln>
                        <a:solidFill>
                          <a:schemeClr val="tx1"/>
                        </a:solidFill>
                        <a:effectLst>
                          <a:outerShdw blurRad="38100" dist="38100" dir="2700000" algn="tl">
                            <a:srgbClr val="000000"/>
                          </a:outerShdw>
                        </a:effectLst>
                        <a:latin typeface="Tahoma" pitchFamily="34" charset="0"/>
                        <a:ea typeface="宋体" pitchFamily="2" charset="-122"/>
                        <a:cs typeface="Arial" charset="0"/>
                      </a:endParaRPr>
                    </a:p>
                  </a:txBody>
                  <a:tcPr marL="91436" marR="91436" marT="45725" marB="4572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9074" name="Rectangle 2"/>
          <p:cNvSpPr>
            <a:spLocks noGrp="1" noChangeArrowheads="1"/>
          </p:cNvSpPr>
          <p:nvPr>
            <p:ph type="ctrTitle"/>
          </p:nvPr>
        </p:nvSpPr>
        <p:spPr>
          <a:xfrm>
            <a:off x="701675" y="1870075"/>
            <a:ext cx="7740650" cy="1422400"/>
          </a:xfrm>
        </p:spPr>
        <p:txBody>
          <a:bodyPr/>
          <a:lstStyle/>
          <a:p>
            <a:pPr eaLnBrk="1" hangingPunct="1">
              <a:defRPr/>
            </a:pPr>
            <a:endParaRPr lang="en-US" smtClean="0"/>
          </a:p>
        </p:txBody>
      </p:sp>
      <p:sp>
        <p:nvSpPr>
          <p:cNvPr id="259075" name="Rectangle 3"/>
          <p:cNvSpPr>
            <a:spLocks noGrp="1" noChangeArrowheads="1"/>
          </p:cNvSpPr>
          <p:nvPr>
            <p:ph type="subTitle" idx="1"/>
          </p:nvPr>
        </p:nvSpPr>
        <p:spPr>
          <a:xfrm>
            <a:off x="1412875" y="3887788"/>
            <a:ext cx="6345238" cy="1728787"/>
          </a:xfrm>
        </p:spPr>
        <p:txBody>
          <a:bodyPr/>
          <a:lstStyle/>
          <a:p>
            <a:pPr eaLnBrk="1" hangingPunct="1">
              <a:defRPr/>
            </a:pPr>
            <a:endParaRPr lang="en-US" smtClean="0"/>
          </a:p>
        </p:txBody>
      </p:sp>
      <p:pic>
        <p:nvPicPr>
          <p:cNvPr id="64516" name="Picture 4" descr="PE2058 Ch02-2.gif                                              0001EC53Adam's work                    B65CE38B:"/>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192088" y="-311150"/>
            <a:ext cx="8878887" cy="679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7" name="TextBox 1"/>
          <p:cNvSpPr txBox="1">
            <a:spLocks noChangeArrowheads="1"/>
          </p:cNvSpPr>
          <p:nvPr/>
        </p:nvSpPr>
        <p:spPr bwMode="auto">
          <a:xfrm>
            <a:off x="468313" y="6453188"/>
            <a:ext cx="201612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a:t>Source - Chaffey</a:t>
            </a: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6418" name="Rectangle 2"/>
          <p:cNvSpPr>
            <a:spLocks noGrp="1" noChangeArrowheads="1"/>
          </p:cNvSpPr>
          <p:nvPr>
            <p:ph type="ctrTitle"/>
          </p:nvPr>
        </p:nvSpPr>
        <p:spPr>
          <a:xfrm>
            <a:off x="685800" y="1870075"/>
            <a:ext cx="7772400" cy="1422400"/>
          </a:xfrm>
        </p:spPr>
        <p:txBody>
          <a:bodyPr/>
          <a:lstStyle/>
          <a:p>
            <a:pPr eaLnBrk="1" hangingPunct="1">
              <a:defRPr/>
            </a:pPr>
            <a:endParaRPr lang="en-US" smtClean="0"/>
          </a:p>
        </p:txBody>
      </p:sp>
      <p:sp>
        <p:nvSpPr>
          <p:cNvPr id="316419" name="Rectangle 3"/>
          <p:cNvSpPr>
            <a:spLocks noGrp="1" noChangeArrowheads="1"/>
          </p:cNvSpPr>
          <p:nvPr>
            <p:ph type="subTitle" idx="1"/>
          </p:nvPr>
        </p:nvSpPr>
        <p:spPr/>
        <p:txBody>
          <a:bodyPr/>
          <a:lstStyle/>
          <a:p>
            <a:pPr eaLnBrk="1" hangingPunct="1">
              <a:defRPr/>
            </a:pPr>
            <a:endParaRPr lang="en-US" smtClean="0"/>
          </a:p>
        </p:txBody>
      </p:sp>
      <p:pic>
        <p:nvPicPr>
          <p:cNvPr id="66564" name="Picture 4" descr="PE2058 Ch02-1.gif                                              0001EC53Adam's work                    B65CE38B:"/>
          <p:cNvPicPr>
            <a:picLocks noChangeAspect="1" noChangeArrowheads="1"/>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0" y="0"/>
            <a:ext cx="9144000" cy="7002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6565" name="TextBox 1"/>
          <p:cNvSpPr txBox="1">
            <a:spLocks noChangeArrowheads="1"/>
          </p:cNvSpPr>
          <p:nvPr/>
        </p:nvSpPr>
        <p:spPr bwMode="auto">
          <a:xfrm>
            <a:off x="1547813" y="42863"/>
            <a:ext cx="66960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a:spcBef>
                <a:spcPct val="0"/>
              </a:spcBef>
              <a:buClrTx/>
              <a:buSzTx/>
              <a:buFontTx/>
              <a:buNone/>
            </a:pPr>
            <a:r>
              <a:rPr lang="en-GB" altLang="en-US">
                <a:solidFill>
                  <a:schemeClr val="bg1"/>
                </a:solidFill>
              </a:rPr>
              <a:t>Macro V Micro Environment</a:t>
            </a:r>
          </a:p>
        </p:txBody>
      </p:sp>
      <p:sp>
        <p:nvSpPr>
          <p:cNvPr id="66566" name="TextBox 5"/>
          <p:cNvSpPr txBox="1">
            <a:spLocks noChangeArrowheads="1"/>
          </p:cNvSpPr>
          <p:nvPr/>
        </p:nvSpPr>
        <p:spPr bwMode="auto">
          <a:xfrm>
            <a:off x="6764338" y="6232525"/>
            <a:ext cx="20161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a:solidFill>
                  <a:schemeClr val="bg1"/>
                </a:solidFill>
              </a:rPr>
              <a:t>Source - Chaffey</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42" name="Rectangle 2"/>
          <p:cNvSpPr>
            <a:spLocks noGrp="1" noChangeArrowheads="1"/>
          </p:cNvSpPr>
          <p:nvPr>
            <p:ph type="title"/>
          </p:nvPr>
        </p:nvSpPr>
        <p:spPr>
          <a:xfrm>
            <a:off x="250825" y="477838"/>
            <a:ext cx="8435975" cy="863600"/>
          </a:xfrm>
        </p:spPr>
        <p:txBody>
          <a:bodyPr/>
          <a:lstStyle/>
          <a:p>
            <a:pPr eaLnBrk="1" hangingPunct="1">
              <a:defRPr/>
            </a:pPr>
            <a:r>
              <a:rPr lang="en-US" altLang="zh-CN" sz="3600" smtClean="0">
                <a:ea typeface="宋体" pitchFamily="2" charset="-122"/>
              </a:rPr>
              <a:t>Different Players in E-commerce Market</a:t>
            </a:r>
          </a:p>
        </p:txBody>
      </p:sp>
      <p:sp>
        <p:nvSpPr>
          <p:cNvPr id="266243" name="Rectangle 3"/>
          <p:cNvSpPr>
            <a:spLocks noGrp="1" noChangeArrowheads="1"/>
          </p:cNvSpPr>
          <p:nvPr>
            <p:ph type="body" idx="1"/>
          </p:nvPr>
        </p:nvSpPr>
        <p:spPr>
          <a:xfrm>
            <a:off x="395288" y="1700213"/>
            <a:ext cx="8435975" cy="5041900"/>
          </a:xfrm>
        </p:spPr>
        <p:txBody>
          <a:bodyPr/>
          <a:lstStyle/>
          <a:p>
            <a:pPr eaLnBrk="1" hangingPunct="1">
              <a:lnSpc>
                <a:spcPct val="90000"/>
              </a:lnSpc>
              <a:defRPr/>
            </a:pPr>
            <a:r>
              <a:rPr lang="en-US" altLang="zh-CN" sz="2400" smtClean="0">
                <a:ea typeface="宋体" pitchFamily="2" charset="-122"/>
              </a:rPr>
              <a:t>Brick-and-Mortar: </a:t>
            </a:r>
          </a:p>
          <a:p>
            <a:pPr lvl="1" eaLnBrk="1" hangingPunct="1">
              <a:lnSpc>
                <a:spcPct val="90000"/>
              </a:lnSpc>
              <a:defRPr/>
            </a:pPr>
            <a:r>
              <a:rPr lang="en-US" altLang="zh-CN" sz="2000" smtClean="0">
                <a:ea typeface="宋体" pitchFamily="2" charset="-122"/>
              </a:rPr>
              <a:t>Whole business via physical store with limited online presence </a:t>
            </a:r>
          </a:p>
          <a:p>
            <a:pPr eaLnBrk="1" hangingPunct="1">
              <a:lnSpc>
                <a:spcPct val="90000"/>
              </a:lnSpc>
              <a:defRPr/>
            </a:pPr>
            <a:endParaRPr lang="en-US" altLang="zh-CN" sz="2400" smtClean="0">
              <a:ea typeface="宋体" pitchFamily="2" charset="-122"/>
            </a:endParaRPr>
          </a:p>
          <a:p>
            <a:pPr eaLnBrk="1" hangingPunct="1">
              <a:lnSpc>
                <a:spcPct val="90000"/>
              </a:lnSpc>
              <a:defRPr/>
            </a:pPr>
            <a:r>
              <a:rPr lang="en-US" altLang="zh-CN" sz="2400" smtClean="0">
                <a:ea typeface="宋体" pitchFamily="2" charset="-122"/>
              </a:rPr>
              <a:t>Click-and-mortar </a:t>
            </a:r>
          </a:p>
          <a:p>
            <a:pPr lvl="1" eaLnBrk="1" hangingPunct="1">
              <a:lnSpc>
                <a:spcPct val="90000"/>
              </a:lnSpc>
              <a:defRPr/>
            </a:pPr>
            <a:r>
              <a:rPr lang="en-US" altLang="zh-CN" sz="2000" smtClean="0">
                <a:ea typeface="宋体" pitchFamily="2" charset="-122"/>
              </a:rPr>
              <a:t>A business combining online and offline presence</a:t>
            </a:r>
          </a:p>
          <a:p>
            <a:pPr lvl="1" eaLnBrk="1" hangingPunct="1">
              <a:lnSpc>
                <a:spcPct val="90000"/>
              </a:lnSpc>
              <a:defRPr/>
            </a:pPr>
            <a:r>
              <a:rPr lang="en-US" altLang="zh-CN" sz="2000" smtClean="0">
                <a:ea typeface="宋体" pitchFamily="2" charset="-122"/>
              </a:rPr>
              <a:t>Part of business via internet; part of it via physical store</a:t>
            </a:r>
          </a:p>
          <a:p>
            <a:pPr lvl="1" eaLnBrk="1" hangingPunct="1">
              <a:lnSpc>
                <a:spcPct val="90000"/>
              </a:lnSpc>
              <a:defRPr/>
            </a:pPr>
            <a:r>
              <a:rPr lang="en-US" altLang="zh-CN" sz="2000" smtClean="0">
                <a:ea typeface="宋体" pitchFamily="2" charset="-122"/>
              </a:rPr>
              <a:t>Any example?</a:t>
            </a:r>
          </a:p>
          <a:p>
            <a:pPr eaLnBrk="1" hangingPunct="1">
              <a:lnSpc>
                <a:spcPct val="90000"/>
              </a:lnSpc>
              <a:buFont typeface="Wingdings" panose="05000000000000000000" pitchFamily="2" charset="2"/>
              <a:buNone/>
              <a:defRPr/>
            </a:pPr>
            <a:endParaRPr lang="en-US" altLang="zh-CN" sz="2400" smtClean="0">
              <a:ea typeface="宋体" pitchFamily="2" charset="-122"/>
            </a:endParaRPr>
          </a:p>
          <a:p>
            <a:pPr eaLnBrk="1" hangingPunct="1">
              <a:lnSpc>
                <a:spcPct val="90000"/>
              </a:lnSpc>
              <a:defRPr/>
            </a:pPr>
            <a:r>
              <a:rPr lang="en-US" altLang="zh-CN" sz="2400" smtClean="0">
                <a:ea typeface="宋体" pitchFamily="2" charset="-122"/>
              </a:rPr>
              <a:t>Pure-play </a:t>
            </a:r>
          </a:p>
          <a:p>
            <a:pPr lvl="1" eaLnBrk="1" hangingPunct="1">
              <a:lnSpc>
                <a:spcPct val="90000"/>
              </a:lnSpc>
              <a:defRPr/>
            </a:pPr>
            <a:r>
              <a:rPr lang="en-US" altLang="zh-CN" sz="2000" smtClean="0">
                <a:ea typeface="宋体" pitchFamily="2" charset="-122"/>
              </a:rPr>
              <a:t>whole business is run principally via internet</a:t>
            </a:r>
          </a:p>
          <a:p>
            <a:pPr lvl="1" eaLnBrk="1" hangingPunct="1">
              <a:lnSpc>
                <a:spcPct val="90000"/>
              </a:lnSpc>
              <a:defRPr/>
            </a:pPr>
            <a:r>
              <a:rPr lang="en-US" altLang="zh-CN" sz="2000" smtClean="0">
                <a:ea typeface="宋体" pitchFamily="2" charset="-122"/>
              </a:rPr>
              <a:t>virtually no physical stores. </a:t>
            </a:r>
          </a:p>
          <a:p>
            <a:pPr lvl="1" eaLnBrk="1" hangingPunct="1">
              <a:lnSpc>
                <a:spcPct val="90000"/>
              </a:lnSpc>
              <a:defRPr/>
            </a:pPr>
            <a:r>
              <a:rPr lang="en-US" altLang="zh-CN" sz="2000" smtClean="0">
                <a:ea typeface="宋体" pitchFamily="2" charset="-122"/>
              </a:rPr>
              <a:t>Eg. E-Bay, egg.com, easyjet.com, many other airlines,</a:t>
            </a:r>
          </a:p>
          <a:p>
            <a:pPr lvl="1" eaLnBrk="1" hangingPunct="1">
              <a:lnSpc>
                <a:spcPct val="90000"/>
              </a:lnSpc>
              <a:defRPr/>
            </a:pPr>
            <a:r>
              <a:rPr lang="en-US" altLang="zh-CN" sz="2000" smtClean="0">
                <a:ea typeface="宋体" pitchFamily="2" charset="-122"/>
              </a:rPr>
              <a:t>Any more? </a:t>
            </a:r>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a:xfrm>
            <a:off x="468313" y="476250"/>
            <a:ext cx="8229600" cy="1371600"/>
          </a:xfrm>
        </p:spPr>
        <p:txBody>
          <a:bodyPr/>
          <a:lstStyle/>
          <a:p>
            <a:pPr eaLnBrk="1" hangingPunct="1">
              <a:defRPr/>
            </a:pPr>
            <a:r>
              <a:rPr lang="en-GB" altLang="zh-CN" sz="4000" dirty="0" smtClean="0">
                <a:ea typeface="宋体" pitchFamily="2" charset="-122"/>
              </a:rPr>
              <a:t>Drivers for the Spread of E-commerce and E-business</a:t>
            </a:r>
            <a:endParaRPr lang="en-US" sz="4000" dirty="0" smtClean="0"/>
          </a:p>
        </p:txBody>
      </p:sp>
      <p:sp>
        <p:nvSpPr>
          <p:cNvPr id="231427" name="Rectangle 3"/>
          <p:cNvSpPr>
            <a:spLocks noGrp="1" noChangeArrowheads="1"/>
          </p:cNvSpPr>
          <p:nvPr>
            <p:ph type="body" idx="1"/>
          </p:nvPr>
        </p:nvSpPr>
        <p:spPr>
          <a:xfrm>
            <a:off x="457200" y="2206625"/>
            <a:ext cx="8229600" cy="3886200"/>
          </a:xfrm>
        </p:spPr>
        <p:txBody>
          <a:bodyPr/>
          <a:lstStyle/>
          <a:p>
            <a:pPr marL="0" indent="0" eaLnBrk="1" hangingPunct="1">
              <a:lnSpc>
                <a:spcPct val="90000"/>
              </a:lnSpc>
              <a:buFont typeface="Wingdings" panose="05000000000000000000" pitchFamily="2" charset="2"/>
              <a:buNone/>
              <a:defRPr/>
            </a:pPr>
            <a:r>
              <a:rPr lang="en-GB" sz="2800" dirty="0" smtClean="0">
                <a:solidFill>
                  <a:srgbClr val="FFFF00"/>
                </a:solidFill>
              </a:rPr>
              <a:t>Cost/efficiency </a:t>
            </a:r>
            <a:r>
              <a:rPr lang="en-GB" sz="2800" dirty="0" smtClean="0">
                <a:solidFill>
                  <a:srgbClr val="FFFF00"/>
                </a:solidFill>
              </a:rPr>
              <a:t>drivers</a:t>
            </a:r>
          </a:p>
          <a:p>
            <a:pPr marL="0" indent="0" eaLnBrk="1" hangingPunct="1">
              <a:lnSpc>
                <a:spcPct val="90000"/>
              </a:lnSpc>
              <a:buFont typeface="Wingdings" panose="05000000000000000000" pitchFamily="2" charset="2"/>
              <a:buNone/>
              <a:defRPr/>
            </a:pPr>
            <a:endParaRPr lang="en-GB" sz="2800" dirty="0" smtClean="0"/>
          </a:p>
          <a:p>
            <a:pPr eaLnBrk="1" hangingPunct="1">
              <a:lnSpc>
                <a:spcPct val="90000"/>
              </a:lnSpc>
              <a:defRPr/>
            </a:pPr>
            <a:r>
              <a:rPr lang="en-GB" sz="2800" dirty="0" smtClean="0"/>
              <a:t>Increasing </a:t>
            </a:r>
            <a:r>
              <a:rPr lang="en-GB" sz="2800" dirty="0" smtClean="0"/>
              <a:t>speed with which supplies can be obtained</a:t>
            </a:r>
          </a:p>
          <a:p>
            <a:pPr eaLnBrk="1" hangingPunct="1">
              <a:lnSpc>
                <a:spcPct val="90000"/>
              </a:lnSpc>
              <a:defRPr/>
            </a:pPr>
            <a:r>
              <a:rPr lang="en-GB" sz="2800" dirty="0" smtClean="0"/>
              <a:t>Increasing </a:t>
            </a:r>
            <a:r>
              <a:rPr lang="en-GB" sz="2800" dirty="0" smtClean="0"/>
              <a:t>speed with which goods can be dispatched</a:t>
            </a:r>
          </a:p>
          <a:p>
            <a:pPr eaLnBrk="1" hangingPunct="1">
              <a:lnSpc>
                <a:spcPct val="90000"/>
              </a:lnSpc>
              <a:defRPr/>
            </a:pPr>
            <a:r>
              <a:rPr lang="en-GB" sz="2800" dirty="0" smtClean="0"/>
              <a:t>Reduced </a:t>
            </a:r>
            <a:r>
              <a:rPr lang="en-GB" sz="2800" dirty="0" smtClean="0"/>
              <a:t>sales and purchasing costs</a:t>
            </a:r>
          </a:p>
          <a:p>
            <a:pPr eaLnBrk="1" hangingPunct="1">
              <a:lnSpc>
                <a:spcPct val="90000"/>
              </a:lnSpc>
              <a:defRPr/>
            </a:pPr>
            <a:r>
              <a:rPr lang="en-GB" sz="2800" dirty="0" smtClean="0"/>
              <a:t>Reduced </a:t>
            </a:r>
            <a:r>
              <a:rPr lang="en-GB" sz="2800" dirty="0" smtClean="0"/>
              <a:t>operating costs</a:t>
            </a:r>
          </a:p>
          <a:p>
            <a:pPr eaLnBrk="1" hangingPunct="1">
              <a:lnSpc>
                <a:spcPct val="90000"/>
              </a:lnSpc>
              <a:defRPr/>
            </a:pPr>
            <a:endParaRPr lang="en-US" sz="2800" dirty="0" smtClean="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2450" name="Rectangle 2"/>
          <p:cNvSpPr>
            <a:spLocks noGrp="1" noChangeArrowheads="1"/>
          </p:cNvSpPr>
          <p:nvPr>
            <p:ph type="title"/>
          </p:nvPr>
        </p:nvSpPr>
        <p:spPr>
          <a:xfrm>
            <a:off x="457200" y="333375"/>
            <a:ext cx="8229600" cy="1371600"/>
          </a:xfrm>
        </p:spPr>
        <p:txBody>
          <a:bodyPr/>
          <a:lstStyle/>
          <a:p>
            <a:pPr eaLnBrk="1" hangingPunct="1">
              <a:defRPr/>
            </a:pPr>
            <a:r>
              <a:rPr lang="en-GB" altLang="zh-CN" sz="4000" smtClean="0">
                <a:ea typeface="宋体" pitchFamily="2" charset="-122"/>
              </a:rPr>
              <a:t>Drivers for the Spread of E-commerce and E-business</a:t>
            </a:r>
            <a:endParaRPr lang="en-US" sz="4000" smtClean="0"/>
          </a:p>
        </p:txBody>
      </p:sp>
      <p:sp>
        <p:nvSpPr>
          <p:cNvPr id="232451" name="Rectangle 3"/>
          <p:cNvSpPr>
            <a:spLocks noGrp="1" noChangeArrowheads="1"/>
          </p:cNvSpPr>
          <p:nvPr>
            <p:ph type="body" idx="1"/>
          </p:nvPr>
        </p:nvSpPr>
        <p:spPr>
          <a:xfrm>
            <a:off x="904875" y="2349500"/>
            <a:ext cx="7772400" cy="3382963"/>
          </a:xfrm>
        </p:spPr>
        <p:txBody>
          <a:bodyPr/>
          <a:lstStyle/>
          <a:p>
            <a:pPr marL="0" indent="0" eaLnBrk="1" hangingPunct="1">
              <a:lnSpc>
                <a:spcPct val="80000"/>
              </a:lnSpc>
              <a:buFont typeface="Wingdings" panose="05000000000000000000" pitchFamily="2" charset="2"/>
              <a:buNone/>
              <a:defRPr/>
            </a:pPr>
            <a:r>
              <a:rPr lang="en-GB" sz="2800" dirty="0" smtClean="0">
                <a:solidFill>
                  <a:srgbClr val="FFFF00"/>
                </a:solidFill>
              </a:rPr>
              <a:t>Competitiveness </a:t>
            </a:r>
            <a:r>
              <a:rPr lang="en-GB" sz="2800" dirty="0" smtClean="0">
                <a:solidFill>
                  <a:srgbClr val="FFFF00"/>
                </a:solidFill>
              </a:rPr>
              <a:t>drivers</a:t>
            </a:r>
            <a:r>
              <a:rPr lang="en-GB" sz="2800" dirty="0" smtClean="0"/>
              <a:t>:</a:t>
            </a:r>
          </a:p>
          <a:p>
            <a:pPr marL="0" indent="0" eaLnBrk="1" hangingPunct="1">
              <a:lnSpc>
                <a:spcPct val="80000"/>
              </a:lnSpc>
              <a:buFont typeface="Wingdings" panose="05000000000000000000" pitchFamily="2" charset="2"/>
              <a:buNone/>
              <a:defRPr/>
            </a:pPr>
            <a:endParaRPr lang="en-GB" sz="2800" dirty="0" smtClean="0"/>
          </a:p>
          <a:p>
            <a:pPr eaLnBrk="1" hangingPunct="1">
              <a:lnSpc>
                <a:spcPct val="80000"/>
              </a:lnSpc>
              <a:defRPr/>
            </a:pPr>
            <a:r>
              <a:rPr lang="en-GB" sz="2800" dirty="0" smtClean="0"/>
              <a:t>Customer </a:t>
            </a:r>
            <a:r>
              <a:rPr lang="en-GB" sz="2800" dirty="0" smtClean="0"/>
              <a:t>demand</a:t>
            </a:r>
          </a:p>
          <a:p>
            <a:pPr eaLnBrk="1" hangingPunct="1">
              <a:lnSpc>
                <a:spcPct val="80000"/>
              </a:lnSpc>
              <a:defRPr/>
            </a:pPr>
            <a:r>
              <a:rPr lang="en-GB" sz="2800" dirty="0" smtClean="0"/>
              <a:t>Improving </a:t>
            </a:r>
            <a:r>
              <a:rPr lang="en-GB" sz="2800" dirty="0" smtClean="0"/>
              <a:t>the range and quality of services offered</a:t>
            </a:r>
          </a:p>
          <a:p>
            <a:pPr eaLnBrk="1" hangingPunct="1">
              <a:lnSpc>
                <a:spcPct val="80000"/>
              </a:lnSpc>
              <a:defRPr/>
            </a:pPr>
            <a:r>
              <a:rPr lang="en-GB" sz="2800" dirty="0" smtClean="0"/>
              <a:t>Avoid </a:t>
            </a:r>
            <a:r>
              <a:rPr lang="en-GB" sz="2800" dirty="0" smtClean="0"/>
              <a:t>losing market share to businesses already using </a:t>
            </a:r>
            <a:r>
              <a:rPr lang="en-GB" sz="2800" dirty="0" smtClean="0"/>
              <a:t>e-Business</a:t>
            </a:r>
            <a:endParaRPr lang="en-GB" sz="2800" dirty="0" smtClean="0"/>
          </a:p>
          <a:p>
            <a:pPr eaLnBrk="1" hangingPunct="1">
              <a:lnSpc>
                <a:spcPct val="80000"/>
              </a:lnSpc>
              <a:defRPr/>
            </a:pPr>
            <a:endParaRPr lang="en-US" sz="2400" dirty="0" smtClean="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62" name="Rectangle 2"/>
          <p:cNvSpPr>
            <a:spLocks noGrp="1" noChangeArrowheads="1"/>
          </p:cNvSpPr>
          <p:nvPr>
            <p:ph type="title"/>
          </p:nvPr>
        </p:nvSpPr>
        <p:spPr/>
        <p:txBody>
          <a:bodyPr/>
          <a:lstStyle/>
          <a:p>
            <a:pPr eaLnBrk="1" hangingPunct="1">
              <a:defRPr/>
            </a:pPr>
            <a:r>
              <a:rPr lang="en-GB" sz="4000" dirty="0" smtClean="0"/>
              <a:t>Barriers to the development of </a:t>
            </a:r>
            <a:r>
              <a:rPr lang="en-GB" sz="4000" dirty="0" err="1" smtClean="0"/>
              <a:t>eBusiness</a:t>
            </a:r>
            <a:endParaRPr lang="en-US" sz="4000" dirty="0" smtClean="0"/>
          </a:p>
        </p:txBody>
      </p:sp>
      <p:sp>
        <p:nvSpPr>
          <p:cNvPr id="348163" name="Rectangle 3"/>
          <p:cNvSpPr>
            <a:spLocks noGrp="1" noChangeArrowheads="1"/>
          </p:cNvSpPr>
          <p:nvPr>
            <p:ph type="body" idx="1"/>
          </p:nvPr>
        </p:nvSpPr>
        <p:spPr/>
        <p:txBody>
          <a:bodyPr/>
          <a:lstStyle/>
          <a:p>
            <a:pPr marL="0" indent="0" eaLnBrk="1" hangingPunct="1">
              <a:buFont typeface="Wingdings" panose="05000000000000000000" pitchFamily="2" charset="2"/>
              <a:buNone/>
              <a:defRPr/>
            </a:pPr>
            <a:endParaRPr lang="en-GB" dirty="0" smtClean="0"/>
          </a:p>
          <a:p>
            <a:pPr eaLnBrk="1" hangingPunct="1">
              <a:defRPr/>
            </a:pPr>
            <a:r>
              <a:rPr lang="en-GB" sz="2800" dirty="0" smtClean="0"/>
              <a:t>1 Set up costs</a:t>
            </a:r>
          </a:p>
          <a:p>
            <a:pPr eaLnBrk="1" hangingPunct="1">
              <a:defRPr/>
            </a:pPr>
            <a:r>
              <a:rPr lang="en-GB" sz="2800" dirty="0" smtClean="0"/>
              <a:t>2 Running costs</a:t>
            </a:r>
          </a:p>
          <a:p>
            <a:pPr eaLnBrk="1" hangingPunct="1">
              <a:defRPr/>
            </a:pPr>
            <a:r>
              <a:rPr lang="en-GB" sz="2800" dirty="0" smtClean="0"/>
              <a:t>3 Lack of time/resources</a:t>
            </a:r>
          </a:p>
          <a:p>
            <a:pPr eaLnBrk="1" hangingPunct="1">
              <a:defRPr/>
            </a:pPr>
            <a:r>
              <a:rPr lang="en-GB" sz="2800" dirty="0" smtClean="0"/>
              <a:t>4 Lack of skills</a:t>
            </a:r>
          </a:p>
          <a:p>
            <a:pPr eaLnBrk="1" hangingPunct="1">
              <a:defRPr/>
            </a:pPr>
            <a:r>
              <a:rPr lang="en-GB" sz="2800" dirty="0" smtClean="0"/>
              <a:t>5 Reluctance of staff….</a:t>
            </a:r>
          </a:p>
          <a:p>
            <a:pPr eaLnBrk="1" hangingPunct="1">
              <a:defRPr/>
            </a:pPr>
            <a:endParaRPr lang="en-US" sz="2800" dirty="0" smtClean="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5778" name="Group 3"/>
          <p:cNvGrpSpPr>
            <a:grpSpLocks/>
          </p:cNvGrpSpPr>
          <p:nvPr/>
        </p:nvGrpSpPr>
        <p:grpSpPr bwMode="auto">
          <a:xfrm>
            <a:off x="2557463" y="723900"/>
            <a:ext cx="4029075" cy="5108575"/>
            <a:chOff x="1776" y="912"/>
            <a:chExt cx="2538" cy="3218"/>
          </a:xfrm>
        </p:grpSpPr>
        <p:pic>
          <p:nvPicPr>
            <p:cNvPr id="75780" name="Picture 5" descr="F:\Karikatur\untitled4.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6" y="912"/>
              <a:ext cx="2538" cy="3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1" name="Text Box 5"/>
            <p:cNvSpPr txBox="1">
              <a:spLocks noChangeArrowheads="1"/>
            </p:cNvSpPr>
            <p:nvPr/>
          </p:nvSpPr>
          <p:spPr bwMode="auto">
            <a:xfrm>
              <a:off x="3120" y="1785"/>
              <a:ext cx="651" cy="32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US" altLang="en-US" sz="1400" b="1">
                  <a:latin typeface="Comic Sans MS" panose="030F0702030302020204" pitchFamily="66" charset="0"/>
                </a:rPr>
                <a:t>What is it </a:t>
              </a:r>
            </a:p>
            <a:p>
              <a:pPr>
                <a:lnSpc>
                  <a:spcPct val="110000"/>
                </a:lnSpc>
                <a:spcBef>
                  <a:spcPct val="0"/>
                </a:spcBef>
                <a:buClrTx/>
                <a:buSzTx/>
                <a:buFontTx/>
                <a:buNone/>
              </a:pPr>
              <a:r>
                <a:rPr lang="en-US" altLang="en-US" sz="1400" b="1">
                  <a:latin typeface="Comic Sans MS" panose="030F0702030302020204" pitchFamily="66" charset="0"/>
                </a:rPr>
                <a:t>used for?</a:t>
              </a:r>
            </a:p>
          </p:txBody>
        </p:sp>
        <p:sp>
          <p:nvSpPr>
            <p:cNvPr id="75782" name="Text Box 6"/>
            <p:cNvSpPr txBox="1">
              <a:spLocks noChangeArrowheads="1"/>
            </p:cNvSpPr>
            <p:nvPr/>
          </p:nvSpPr>
          <p:spPr bwMode="auto">
            <a:xfrm>
              <a:off x="2052" y="1154"/>
              <a:ext cx="993" cy="50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nSpc>
                  <a:spcPct val="120000"/>
                </a:lnSpc>
                <a:spcBef>
                  <a:spcPct val="0"/>
                </a:spcBef>
                <a:buClrTx/>
                <a:buSzTx/>
                <a:buFontTx/>
                <a:buNone/>
              </a:pPr>
              <a:r>
                <a:rPr lang="en-US" altLang="en-US" sz="1400" b="1">
                  <a:latin typeface="Comic Sans MS" panose="030F0702030302020204" pitchFamily="66" charset="0"/>
                </a:rPr>
                <a:t>I see it, I see </a:t>
              </a:r>
              <a:br>
                <a:rPr lang="en-US" altLang="en-US" sz="1400" b="1">
                  <a:latin typeface="Comic Sans MS" panose="030F0702030302020204" pitchFamily="66" charset="0"/>
                </a:rPr>
              </a:br>
              <a:r>
                <a:rPr lang="en-US" altLang="en-US" sz="1400" b="1">
                  <a:latin typeface="Comic Sans MS" panose="030F0702030302020204" pitchFamily="66" charset="0"/>
                </a:rPr>
                <a:t>something called </a:t>
              </a:r>
              <a:br>
                <a:rPr lang="en-US" altLang="en-US" sz="1400" b="1">
                  <a:latin typeface="Comic Sans MS" panose="030F0702030302020204" pitchFamily="66" charset="0"/>
                </a:rPr>
              </a:br>
              <a:r>
                <a:rPr lang="en-US" altLang="en-US" sz="1400" b="1">
                  <a:latin typeface="Comic Sans MS" panose="030F0702030302020204" pitchFamily="66" charset="0"/>
                </a:rPr>
                <a:t>the INTERNET…</a:t>
              </a:r>
            </a:p>
          </p:txBody>
        </p:sp>
        <p:sp>
          <p:nvSpPr>
            <p:cNvPr id="75783" name="Text Box 7"/>
            <p:cNvSpPr txBox="1">
              <a:spLocks noChangeArrowheads="1"/>
            </p:cNvSpPr>
            <p:nvPr/>
          </p:nvSpPr>
          <p:spPr bwMode="auto">
            <a:xfrm>
              <a:off x="3128" y="3564"/>
              <a:ext cx="1000" cy="436"/>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US" altLang="en-US" sz="1400" b="1">
                  <a:latin typeface="Comic Sans MS" panose="030F0702030302020204" pitchFamily="66" charset="0"/>
                </a:rPr>
                <a:t>Can’t see yet;</a:t>
              </a:r>
            </a:p>
            <a:p>
              <a:pPr>
                <a:spcBef>
                  <a:spcPct val="0"/>
                </a:spcBef>
                <a:buClrTx/>
                <a:buSzTx/>
                <a:buFontTx/>
                <a:buNone/>
              </a:pPr>
              <a:r>
                <a:rPr lang="en-US" altLang="en-US" sz="1400" b="1">
                  <a:latin typeface="Comic Sans MS" panose="030F0702030302020204" pitchFamily="66" charset="0"/>
                </a:rPr>
                <a:t>the connection is </a:t>
              </a:r>
              <a:br>
                <a:rPr lang="en-US" altLang="en-US" sz="1400" b="1">
                  <a:latin typeface="Comic Sans MS" panose="030F0702030302020204" pitchFamily="66" charset="0"/>
                </a:rPr>
              </a:br>
              <a:r>
                <a:rPr lang="en-US" altLang="en-US" sz="1400" b="1">
                  <a:latin typeface="Comic Sans MS" panose="030F0702030302020204" pitchFamily="66" charset="0"/>
                </a:rPr>
                <a:t>a little bit slow…</a:t>
              </a:r>
            </a:p>
          </p:txBody>
        </p:sp>
        <p:sp>
          <p:nvSpPr>
            <p:cNvPr id="75784" name="Oval 9"/>
            <p:cNvSpPr>
              <a:spLocks noChangeArrowheads="1"/>
            </p:cNvSpPr>
            <p:nvPr/>
          </p:nvSpPr>
          <p:spPr bwMode="auto">
            <a:xfrm>
              <a:off x="3120" y="3660"/>
              <a:ext cx="64" cy="244"/>
            </a:xfrm>
            <a:prstGeom prst="ellipse">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a:spcBef>
                  <a:spcPct val="0"/>
                </a:spcBef>
                <a:buClrTx/>
                <a:buSzTx/>
                <a:buFontTx/>
                <a:buNone/>
              </a:pPr>
              <a:endParaRPr lang="en-GB" altLang="en-US" sz="1800">
                <a:latin typeface="Arial" panose="020B0604020202020204" pitchFamily="34" charset="0"/>
              </a:endParaRPr>
            </a:p>
          </p:txBody>
        </p:sp>
        <p:sp>
          <p:nvSpPr>
            <p:cNvPr id="75785" name="Oval 10"/>
            <p:cNvSpPr>
              <a:spLocks noChangeArrowheads="1"/>
            </p:cNvSpPr>
            <p:nvPr/>
          </p:nvSpPr>
          <p:spPr bwMode="auto">
            <a:xfrm>
              <a:off x="4028" y="3652"/>
              <a:ext cx="92" cy="104"/>
            </a:xfrm>
            <a:prstGeom prst="ellipse">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a:spcBef>
                  <a:spcPct val="0"/>
                </a:spcBef>
                <a:buClrTx/>
                <a:buSzTx/>
                <a:buFontTx/>
                <a:buNone/>
              </a:pPr>
              <a:endParaRPr lang="en-GB" altLang="en-US" sz="1800">
                <a:latin typeface="Arial" panose="020B0604020202020204" pitchFamily="34" charset="0"/>
              </a:endParaRPr>
            </a:p>
          </p:txBody>
        </p:sp>
        <p:sp>
          <p:nvSpPr>
            <p:cNvPr id="75786" name="Freeform 11"/>
            <p:cNvSpPr>
              <a:spLocks/>
            </p:cNvSpPr>
            <p:nvPr/>
          </p:nvSpPr>
          <p:spPr bwMode="auto">
            <a:xfrm>
              <a:off x="3116" y="3557"/>
              <a:ext cx="132" cy="99"/>
            </a:xfrm>
            <a:custGeom>
              <a:avLst/>
              <a:gdLst>
                <a:gd name="T0" fmla="*/ 0 w 40"/>
                <a:gd name="T1" fmla="*/ 350 h 28"/>
                <a:gd name="T2" fmla="*/ 436 w 40"/>
                <a:gd name="T3" fmla="*/ 0 h 28"/>
                <a:gd name="T4" fmla="*/ 0 60000 65536"/>
                <a:gd name="T5" fmla="*/ 0 60000 65536"/>
              </a:gdLst>
              <a:ahLst/>
              <a:cxnLst>
                <a:cxn ang="T4">
                  <a:pos x="T0" y="T1"/>
                </a:cxn>
                <a:cxn ang="T5">
                  <a:pos x="T2" y="T3"/>
                </a:cxn>
              </a:cxnLst>
              <a:rect l="0" t="0" r="r" b="b"/>
              <a:pathLst>
                <a:path w="40" h="28">
                  <a:moveTo>
                    <a:pt x="0" y="28"/>
                  </a:moveTo>
                  <a:cubicBezTo>
                    <a:pt x="15" y="23"/>
                    <a:pt x="29" y="11"/>
                    <a:pt x="40" y="0"/>
                  </a:cubicBezTo>
                </a:path>
              </a:pathLst>
            </a:custGeom>
            <a:noFill/>
            <a:ln w="25400" cap="flat" cmpd="sng">
              <a:solidFill>
                <a:srgbClr val="000000"/>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5787" name="Freeform 12"/>
            <p:cNvSpPr>
              <a:spLocks/>
            </p:cNvSpPr>
            <p:nvPr/>
          </p:nvSpPr>
          <p:spPr bwMode="auto">
            <a:xfrm>
              <a:off x="3114" y="3529"/>
              <a:ext cx="111" cy="47"/>
            </a:xfrm>
            <a:custGeom>
              <a:avLst/>
              <a:gdLst>
                <a:gd name="T0" fmla="*/ 0 w 40"/>
                <a:gd name="T1" fmla="*/ 138 h 16"/>
                <a:gd name="T2" fmla="*/ 308 w 40"/>
                <a:gd name="T3" fmla="*/ 0 h 16"/>
                <a:gd name="T4" fmla="*/ 0 60000 65536"/>
                <a:gd name="T5" fmla="*/ 0 60000 65536"/>
              </a:gdLst>
              <a:ahLst/>
              <a:cxnLst>
                <a:cxn ang="T4">
                  <a:pos x="T0" y="T1"/>
                </a:cxn>
                <a:cxn ang="T5">
                  <a:pos x="T2" y="T3"/>
                </a:cxn>
              </a:cxnLst>
              <a:rect l="0" t="0" r="r" b="b"/>
              <a:pathLst>
                <a:path w="40" h="16">
                  <a:moveTo>
                    <a:pt x="0" y="16"/>
                  </a:moveTo>
                  <a:cubicBezTo>
                    <a:pt x="12" y="12"/>
                    <a:pt x="30" y="10"/>
                    <a:pt x="40" y="0"/>
                  </a:cubicBezTo>
                </a:path>
              </a:pathLst>
            </a:custGeom>
            <a:noFill/>
            <a:ln w="22225" cap="flat" cmpd="sng">
              <a:solidFill>
                <a:srgbClr val="000000"/>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5788" name="Freeform 13"/>
            <p:cNvSpPr>
              <a:spLocks/>
            </p:cNvSpPr>
            <p:nvPr/>
          </p:nvSpPr>
          <p:spPr bwMode="auto">
            <a:xfrm>
              <a:off x="3984" y="3552"/>
              <a:ext cx="60" cy="45"/>
            </a:xfrm>
            <a:custGeom>
              <a:avLst/>
              <a:gdLst>
                <a:gd name="T0" fmla="*/ 0 w 60"/>
                <a:gd name="T1" fmla="*/ 0 h 45"/>
                <a:gd name="T2" fmla="*/ 60 w 60"/>
                <a:gd name="T3" fmla="*/ 45 h 45"/>
                <a:gd name="T4" fmla="*/ 0 60000 65536"/>
                <a:gd name="T5" fmla="*/ 0 60000 65536"/>
              </a:gdLst>
              <a:ahLst/>
              <a:cxnLst>
                <a:cxn ang="T4">
                  <a:pos x="T0" y="T1"/>
                </a:cxn>
                <a:cxn ang="T5">
                  <a:pos x="T2" y="T3"/>
                </a:cxn>
              </a:cxnLst>
              <a:rect l="0" t="0" r="r" b="b"/>
              <a:pathLst>
                <a:path w="60" h="45">
                  <a:moveTo>
                    <a:pt x="0" y="0"/>
                  </a:moveTo>
                  <a:cubicBezTo>
                    <a:pt x="26" y="18"/>
                    <a:pt x="52" y="37"/>
                    <a:pt x="60" y="45"/>
                  </a:cubicBezTo>
                </a:path>
              </a:pathLst>
            </a:custGeom>
            <a:noFill/>
            <a:ln w="25400" cap="flat" cmpd="sng">
              <a:solidFill>
                <a:srgbClr val="000000"/>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5789" name="Rectangle 14"/>
            <p:cNvSpPr>
              <a:spLocks noChangeArrowheads="1"/>
            </p:cNvSpPr>
            <p:nvPr/>
          </p:nvSpPr>
          <p:spPr bwMode="auto">
            <a:xfrm>
              <a:off x="4032" y="3840"/>
              <a:ext cx="96" cy="48"/>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ctr">
                <a:spcBef>
                  <a:spcPct val="0"/>
                </a:spcBef>
                <a:buClrTx/>
                <a:buSzTx/>
                <a:buFontTx/>
                <a:buNone/>
              </a:pPr>
              <a:endParaRPr lang="en-GB" altLang="en-US" sz="1800">
                <a:latin typeface="Arial" panose="020B0604020202020204" pitchFamily="34" charset="0"/>
              </a:endParaRPr>
            </a:p>
          </p:txBody>
        </p:sp>
        <p:sp>
          <p:nvSpPr>
            <p:cNvPr id="75790" name="Freeform 15"/>
            <p:cNvSpPr>
              <a:spLocks/>
            </p:cNvSpPr>
            <p:nvPr/>
          </p:nvSpPr>
          <p:spPr bwMode="auto">
            <a:xfrm>
              <a:off x="3120" y="1780"/>
              <a:ext cx="47" cy="52"/>
            </a:xfrm>
            <a:custGeom>
              <a:avLst/>
              <a:gdLst>
                <a:gd name="T0" fmla="*/ 55 w 40"/>
                <a:gd name="T1" fmla="*/ 0 h 52"/>
                <a:gd name="T2" fmla="*/ 0 w 40"/>
                <a:gd name="T3" fmla="*/ 52 h 52"/>
                <a:gd name="T4" fmla="*/ 0 60000 65536"/>
                <a:gd name="T5" fmla="*/ 0 60000 65536"/>
              </a:gdLst>
              <a:ahLst/>
              <a:cxnLst>
                <a:cxn ang="T4">
                  <a:pos x="T0" y="T1"/>
                </a:cxn>
                <a:cxn ang="T5">
                  <a:pos x="T2" y="T3"/>
                </a:cxn>
              </a:cxnLst>
              <a:rect l="0" t="0" r="r" b="b"/>
              <a:pathLst>
                <a:path w="40" h="52">
                  <a:moveTo>
                    <a:pt x="40" y="0"/>
                  </a:moveTo>
                  <a:cubicBezTo>
                    <a:pt x="13" y="9"/>
                    <a:pt x="0" y="19"/>
                    <a:pt x="0" y="52"/>
                  </a:cubicBezTo>
                </a:path>
              </a:pathLst>
            </a:custGeom>
            <a:noFill/>
            <a:ln w="25400" cap="flat" cmpd="sng">
              <a:solidFill>
                <a:srgbClr val="000000"/>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5791" name="Freeform 16"/>
            <p:cNvSpPr>
              <a:spLocks/>
            </p:cNvSpPr>
            <p:nvPr/>
          </p:nvSpPr>
          <p:spPr bwMode="auto">
            <a:xfrm rot="-5778353">
              <a:off x="3113" y="2065"/>
              <a:ext cx="57" cy="47"/>
            </a:xfrm>
            <a:custGeom>
              <a:avLst/>
              <a:gdLst>
                <a:gd name="T0" fmla="*/ 81 w 40"/>
                <a:gd name="T1" fmla="*/ 0 h 52"/>
                <a:gd name="T2" fmla="*/ 0 w 40"/>
                <a:gd name="T3" fmla="*/ 42 h 52"/>
                <a:gd name="T4" fmla="*/ 0 60000 65536"/>
                <a:gd name="T5" fmla="*/ 0 60000 65536"/>
              </a:gdLst>
              <a:ahLst/>
              <a:cxnLst>
                <a:cxn ang="T4">
                  <a:pos x="T0" y="T1"/>
                </a:cxn>
                <a:cxn ang="T5">
                  <a:pos x="T2" y="T3"/>
                </a:cxn>
              </a:cxnLst>
              <a:rect l="0" t="0" r="r" b="b"/>
              <a:pathLst>
                <a:path w="40" h="52">
                  <a:moveTo>
                    <a:pt x="40" y="0"/>
                  </a:moveTo>
                  <a:cubicBezTo>
                    <a:pt x="13" y="9"/>
                    <a:pt x="0" y="19"/>
                    <a:pt x="0" y="52"/>
                  </a:cubicBezTo>
                </a:path>
              </a:pathLst>
            </a:custGeom>
            <a:noFill/>
            <a:ln w="25400" cap="flat" cmpd="sng">
              <a:solidFill>
                <a:srgbClr val="000000"/>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5792" name="Freeform 17"/>
            <p:cNvSpPr>
              <a:spLocks/>
            </p:cNvSpPr>
            <p:nvPr/>
          </p:nvSpPr>
          <p:spPr bwMode="auto">
            <a:xfrm>
              <a:off x="2916" y="1152"/>
              <a:ext cx="56" cy="48"/>
            </a:xfrm>
            <a:custGeom>
              <a:avLst/>
              <a:gdLst>
                <a:gd name="T0" fmla="*/ 0 w 44"/>
                <a:gd name="T1" fmla="*/ 0 h 44"/>
                <a:gd name="T2" fmla="*/ 59 w 44"/>
                <a:gd name="T3" fmla="*/ 38 h 44"/>
                <a:gd name="T4" fmla="*/ 71 w 44"/>
                <a:gd name="T5" fmla="*/ 52 h 44"/>
                <a:gd name="T6" fmla="*/ 0 60000 65536"/>
                <a:gd name="T7" fmla="*/ 0 60000 65536"/>
                <a:gd name="T8" fmla="*/ 0 60000 65536"/>
              </a:gdLst>
              <a:ahLst/>
              <a:cxnLst>
                <a:cxn ang="T6">
                  <a:pos x="T0" y="T1"/>
                </a:cxn>
                <a:cxn ang="T7">
                  <a:pos x="T2" y="T3"/>
                </a:cxn>
                <a:cxn ang="T8">
                  <a:pos x="T4" y="T5"/>
                </a:cxn>
              </a:cxnLst>
              <a:rect l="0" t="0" r="r" b="b"/>
              <a:pathLst>
                <a:path w="44" h="44">
                  <a:moveTo>
                    <a:pt x="0" y="0"/>
                  </a:moveTo>
                  <a:cubicBezTo>
                    <a:pt x="21" y="7"/>
                    <a:pt x="16" y="25"/>
                    <a:pt x="36" y="32"/>
                  </a:cubicBezTo>
                  <a:cubicBezTo>
                    <a:pt x="39" y="36"/>
                    <a:pt x="44" y="44"/>
                    <a:pt x="44" y="44"/>
                  </a:cubicBezTo>
                </a:path>
              </a:pathLst>
            </a:custGeom>
            <a:noFill/>
            <a:ln w="25400" cap="flat" cmpd="sng">
              <a:solidFill>
                <a:srgbClr val="000000"/>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sp>
          <p:nvSpPr>
            <p:cNvPr id="75793" name="Freeform 18"/>
            <p:cNvSpPr>
              <a:spLocks/>
            </p:cNvSpPr>
            <p:nvPr/>
          </p:nvSpPr>
          <p:spPr bwMode="auto">
            <a:xfrm>
              <a:off x="2048" y="1621"/>
              <a:ext cx="48" cy="59"/>
            </a:xfrm>
            <a:custGeom>
              <a:avLst/>
              <a:gdLst>
                <a:gd name="T0" fmla="*/ 0 w 48"/>
                <a:gd name="T1" fmla="*/ 0 h 40"/>
                <a:gd name="T2" fmla="*/ 24 w 48"/>
                <a:gd name="T3" fmla="*/ 52 h 40"/>
                <a:gd name="T4" fmla="*/ 48 w 48"/>
                <a:gd name="T5" fmla="*/ 87 h 40"/>
                <a:gd name="T6" fmla="*/ 0 60000 65536"/>
                <a:gd name="T7" fmla="*/ 0 60000 65536"/>
                <a:gd name="T8" fmla="*/ 0 60000 65536"/>
              </a:gdLst>
              <a:ahLst/>
              <a:cxnLst>
                <a:cxn ang="T6">
                  <a:pos x="T0" y="T1"/>
                </a:cxn>
                <a:cxn ang="T7">
                  <a:pos x="T2" y="T3"/>
                </a:cxn>
                <a:cxn ang="T8">
                  <a:pos x="T4" y="T5"/>
                </a:cxn>
              </a:cxnLst>
              <a:rect l="0" t="0" r="r" b="b"/>
              <a:pathLst>
                <a:path w="48" h="40">
                  <a:moveTo>
                    <a:pt x="0" y="0"/>
                  </a:moveTo>
                  <a:cubicBezTo>
                    <a:pt x="8" y="8"/>
                    <a:pt x="13" y="20"/>
                    <a:pt x="24" y="24"/>
                  </a:cubicBezTo>
                  <a:cubicBezTo>
                    <a:pt x="32" y="27"/>
                    <a:pt x="48" y="29"/>
                    <a:pt x="48" y="40"/>
                  </a:cubicBezTo>
                </a:path>
              </a:pathLst>
            </a:custGeom>
            <a:noFill/>
            <a:ln w="25400" cap="flat" cmpd="sng">
              <a:solidFill>
                <a:srgbClr val="000000"/>
              </a:solidFill>
              <a:prstDash val="solid"/>
              <a:miter lim="800000"/>
              <a:headEnd type="none" w="med" len="med"/>
              <a:tailEnd type="non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endParaRPr lang="en-GB"/>
            </a:p>
          </p:txBody>
        </p:sp>
      </p:grpSp>
      <p:sp>
        <p:nvSpPr>
          <p:cNvPr id="75779" name="Text Box 18"/>
          <p:cNvSpPr txBox="1">
            <a:spLocks noChangeArrowheads="1"/>
          </p:cNvSpPr>
          <p:nvPr/>
        </p:nvSpPr>
        <p:spPr bwMode="auto">
          <a:xfrm>
            <a:off x="2938463" y="6143625"/>
            <a:ext cx="33528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US" altLang="en-US" sz="1400" i="1">
                <a:latin typeface="Arial" panose="020B0604020202020204" pitchFamily="34" charset="0"/>
              </a:rPr>
              <a:t>Courtesy of cartoonist Selçuk Erdem</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466" name="Rectangle 2"/>
          <p:cNvSpPr>
            <a:spLocks noGrp="1" noChangeArrowheads="1"/>
          </p:cNvSpPr>
          <p:nvPr>
            <p:ph type="title"/>
          </p:nvPr>
        </p:nvSpPr>
        <p:spPr/>
        <p:txBody>
          <a:bodyPr/>
          <a:lstStyle/>
          <a:p>
            <a:pPr eaLnBrk="1" hangingPunct="1">
              <a:defRPr/>
            </a:pPr>
            <a:r>
              <a:rPr lang="en-GB" sz="4000" dirty="0" smtClean="0"/>
              <a:t>Information security breaches survey (</a:t>
            </a:r>
            <a:r>
              <a:rPr lang="en-GB" sz="4000" dirty="0" smtClean="0"/>
              <a:t>2018</a:t>
            </a:r>
            <a:r>
              <a:rPr lang="en-GB" sz="4000" dirty="0" smtClean="0"/>
              <a:t>)</a:t>
            </a:r>
            <a:endParaRPr lang="en-US" sz="4000" dirty="0" smtClean="0"/>
          </a:p>
        </p:txBody>
      </p:sp>
      <p:sp>
        <p:nvSpPr>
          <p:cNvPr id="318467" name="Rectangle 3"/>
          <p:cNvSpPr>
            <a:spLocks noGrp="1" noChangeArrowheads="1"/>
          </p:cNvSpPr>
          <p:nvPr>
            <p:ph type="body" idx="1"/>
          </p:nvPr>
        </p:nvSpPr>
        <p:spPr/>
        <p:txBody>
          <a:bodyPr/>
          <a:lstStyle/>
          <a:p>
            <a:pPr eaLnBrk="1" hangingPunct="1">
              <a:defRPr/>
            </a:pPr>
            <a:r>
              <a:rPr lang="en-GB" altLang="zh-CN" sz="2400" dirty="0" smtClean="0">
                <a:ea typeface="宋体" pitchFamily="2" charset="-122"/>
              </a:rPr>
              <a:t>Confidential information is increasingly at risk</a:t>
            </a:r>
          </a:p>
          <a:p>
            <a:pPr eaLnBrk="1" hangingPunct="1">
              <a:defRPr/>
            </a:pPr>
            <a:r>
              <a:rPr lang="en-GB" altLang="zh-CN" sz="2400" dirty="0" smtClean="0">
                <a:ea typeface="宋体" pitchFamily="2" charset="-122"/>
              </a:rPr>
              <a:t>13% of UK businesses have unauthorised outsiders within their network</a:t>
            </a:r>
          </a:p>
          <a:p>
            <a:pPr eaLnBrk="1" hangingPunct="1">
              <a:defRPr/>
            </a:pPr>
            <a:r>
              <a:rPr lang="en-GB" altLang="zh-CN" sz="2400" dirty="0" smtClean="0">
                <a:ea typeface="宋体" pitchFamily="2" charset="-122"/>
              </a:rPr>
              <a:t>9% had fake (phishing) emails sent asking their customers for data</a:t>
            </a:r>
          </a:p>
          <a:p>
            <a:pPr eaLnBrk="1" hangingPunct="1">
              <a:defRPr/>
            </a:pPr>
            <a:r>
              <a:rPr lang="en-GB" altLang="zh-CN" sz="2400" dirty="0" smtClean="0">
                <a:ea typeface="宋体" pitchFamily="2" charset="-122"/>
              </a:rPr>
              <a:t>9% had customers impersonated (i.e. identity theft)</a:t>
            </a:r>
          </a:p>
          <a:p>
            <a:pPr eaLnBrk="1" hangingPunct="1">
              <a:defRPr/>
            </a:pPr>
            <a:r>
              <a:rPr lang="en-GB" altLang="zh-CN" sz="2400" dirty="0" smtClean="0">
                <a:ea typeface="宋体" pitchFamily="2" charset="-122"/>
              </a:rPr>
              <a:t>6% have suffered a confidentiality breach</a:t>
            </a:r>
          </a:p>
          <a:p>
            <a:pPr eaLnBrk="1" hangingPunct="1">
              <a:buFont typeface="Wingdings" panose="05000000000000000000" pitchFamily="2" charset="2"/>
              <a:buNone/>
              <a:defRPr/>
            </a:pPr>
            <a:r>
              <a:rPr lang="en-GB" sz="2800" dirty="0" smtClean="0"/>
              <a:t>Security and confidentiality are (</a:t>
            </a:r>
            <a:r>
              <a:rPr lang="en-GB" sz="2800" dirty="0" smtClean="0">
                <a:solidFill>
                  <a:srgbClr val="FFFF00"/>
                </a:solidFill>
              </a:rPr>
              <a:t>still</a:t>
            </a:r>
            <a:r>
              <a:rPr lang="en-GB" sz="2800" dirty="0" smtClean="0"/>
              <a:t>) major barriers to </a:t>
            </a:r>
            <a:r>
              <a:rPr lang="en-GB" sz="2800" dirty="0" err="1" smtClean="0"/>
              <a:t>eB</a:t>
            </a:r>
            <a:r>
              <a:rPr lang="en-GB" sz="2800" dirty="0" smtClean="0"/>
              <a:t> / </a:t>
            </a:r>
            <a:r>
              <a:rPr lang="en-GB" sz="2800" dirty="0" err="1" smtClean="0"/>
              <a:t>eC</a:t>
            </a:r>
            <a:r>
              <a:rPr lang="en-GB" sz="2800" dirty="0" smtClean="0"/>
              <a:t> in the UK</a:t>
            </a:r>
            <a:endParaRPr lang="en-US" sz="2800" dirty="0" smtClean="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22" name="Rectangle 2"/>
          <p:cNvSpPr>
            <a:spLocks noGrp="1" noChangeArrowheads="1"/>
          </p:cNvSpPr>
          <p:nvPr>
            <p:ph type="title"/>
          </p:nvPr>
        </p:nvSpPr>
        <p:spPr/>
        <p:txBody>
          <a:bodyPr/>
          <a:lstStyle/>
          <a:p>
            <a:pPr eaLnBrk="1" hangingPunct="1">
              <a:defRPr/>
            </a:pPr>
            <a:r>
              <a:rPr lang="en-GB" sz="4000" dirty="0" smtClean="0"/>
              <a:t>Information security breaches survey (</a:t>
            </a:r>
            <a:r>
              <a:rPr lang="en-GB" sz="4000" dirty="0" smtClean="0"/>
              <a:t>2018</a:t>
            </a:r>
            <a:r>
              <a:rPr lang="en-GB" sz="4000" dirty="0" smtClean="0"/>
              <a:t>)</a:t>
            </a:r>
            <a:endParaRPr lang="en-US" sz="4000" dirty="0" smtClean="0"/>
          </a:p>
        </p:txBody>
      </p:sp>
      <p:sp>
        <p:nvSpPr>
          <p:cNvPr id="337923" name="Rectangle 3"/>
          <p:cNvSpPr>
            <a:spLocks noGrp="1" noChangeArrowheads="1"/>
          </p:cNvSpPr>
          <p:nvPr>
            <p:ph type="body" idx="1"/>
          </p:nvPr>
        </p:nvSpPr>
        <p:spPr/>
        <p:txBody>
          <a:bodyPr/>
          <a:lstStyle/>
          <a:p>
            <a:pPr eaLnBrk="1" hangingPunct="1">
              <a:buFont typeface="Wingdings" panose="05000000000000000000" pitchFamily="2" charset="2"/>
              <a:buNone/>
              <a:defRPr/>
            </a:pPr>
            <a:r>
              <a:rPr lang="en-GB" sz="2800" dirty="0" smtClean="0"/>
              <a:t>Many companies are not doing enough to protect themselves and their customers</a:t>
            </a:r>
          </a:p>
          <a:p>
            <a:pPr eaLnBrk="1" hangingPunct="1">
              <a:defRPr/>
            </a:pPr>
            <a:r>
              <a:rPr lang="en-GB" sz="2800" dirty="0" smtClean="0"/>
              <a:t>10% of websites that accept payment details do not encrypt </a:t>
            </a:r>
            <a:r>
              <a:rPr lang="en-GB" sz="2800" dirty="0" smtClean="0"/>
              <a:t>the data</a:t>
            </a:r>
            <a:endParaRPr lang="en-GB" sz="2800" dirty="0" smtClean="0"/>
          </a:p>
          <a:p>
            <a:pPr eaLnBrk="1" hangingPunct="1">
              <a:defRPr/>
            </a:pPr>
            <a:r>
              <a:rPr lang="en-GB" sz="2800" dirty="0" smtClean="0"/>
              <a:t>21% spend less than 1% of their IT budget on information security</a:t>
            </a:r>
          </a:p>
          <a:p>
            <a:pPr eaLnBrk="1" hangingPunct="1">
              <a:defRPr/>
            </a:pPr>
            <a:r>
              <a:rPr lang="en-GB" sz="2800" dirty="0" smtClean="0"/>
              <a:t>52% do not carry out any formal security risk assessment</a:t>
            </a:r>
            <a:endParaRPr lang="en-US" sz="2800" dirty="0" smtClean="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875"/>
            <a:ext cx="8229600" cy="720725"/>
          </a:xfrm>
        </p:spPr>
        <p:txBody>
          <a:bodyPr/>
          <a:lstStyle/>
          <a:p>
            <a:pPr>
              <a:defRPr/>
            </a:pPr>
            <a:r>
              <a:rPr lang="en-GB" dirty="0"/>
              <a:t>Evolution of </a:t>
            </a:r>
            <a:r>
              <a:rPr lang="en-GB" dirty="0" smtClean="0"/>
              <a:t>Web Technologies</a:t>
            </a:r>
            <a:endParaRPr lang="en-GB" dirty="0"/>
          </a:p>
        </p:txBody>
      </p:sp>
      <p:sp>
        <p:nvSpPr>
          <p:cNvPr id="3" name="Content Placeholder 2"/>
          <p:cNvSpPr>
            <a:spLocks noGrp="1"/>
          </p:cNvSpPr>
          <p:nvPr>
            <p:ph idx="1"/>
          </p:nvPr>
        </p:nvSpPr>
        <p:spPr/>
        <p:txBody>
          <a:bodyPr/>
          <a:lstStyle/>
          <a:p>
            <a:pPr>
              <a:defRPr/>
            </a:pPr>
            <a:endParaRPr lang="en-GB"/>
          </a:p>
        </p:txBody>
      </p:sp>
      <p:pic>
        <p:nvPicPr>
          <p:cNvPr id="7987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28600" y="981075"/>
            <a:ext cx="8686800" cy="535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77" name="Rectangle 4"/>
          <p:cNvSpPr>
            <a:spLocks noChangeArrowheads="1"/>
          </p:cNvSpPr>
          <p:nvPr/>
        </p:nvSpPr>
        <p:spPr bwMode="auto">
          <a:xfrm>
            <a:off x="228600" y="6488113"/>
            <a:ext cx="401955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1800" i="1">
                <a:latin typeface="Arial-ItalicMT"/>
              </a:rPr>
              <a:t>Source</a:t>
            </a:r>
            <a:r>
              <a:rPr lang="en-GB" altLang="en-US" sz="1800">
                <a:latin typeface="ArialMT"/>
              </a:rPr>
              <a:t>: Adapted from Spivack (2007)</a:t>
            </a:r>
            <a:endParaRPr lang="en-GB" altLang="en-US" sz="180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850" y="0"/>
            <a:ext cx="8229600" cy="908050"/>
          </a:xfrm>
        </p:spPr>
        <p:txBody>
          <a:bodyPr/>
          <a:lstStyle/>
          <a:p>
            <a:pPr>
              <a:defRPr/>
            </a:pPr>
            <a:r>
              <a:rPr lang="en-US" sz="3000" dirty="0" err="1" smtClean="0">
                <a:effectLst/>
                <a:latin typeface="Arial" panose="020B0604020202020204" pitchFamily="34" charset="0"/>
                <a:ea typeface="Times New Roman" panose="02020603050405020304" pitchFamily="18" charset="0"/>
              </a:rPr>
              <a:t>Globalisation</a:t>
            </a:r>
            <a:r>
              <a:rPr lang="en-US" sz="3000" dirty="0" smtClean="0">
                <a:effectLst/>
                <a:latin typeface="Arial" panose="020B0604020202020204" pitchFamily="34" charset="0"/>
                <a:ea typeface="Times New Roman" panose="02020603050405020304" pitchFamily="18" charset="0"/>
              </a:rPr>
              <a:t> --- its happened </a:t>
            </a:r>
            <a:br>
              <a:rPr lang="en-US" sz="3000" dirty="0" smtClean="0">
                <a:effectLst/>
                <a:latin typeface="Arial" panose="020B0604020202020204" pitchFamily="34" charset="0"/>
                <a:ea typeface="Times New Roman" panose="02020603050405020304" pitchFamily="18" charset="0"/>
              </a:rPr>
            </a:br>
            <a:r>
              <a:rPr lang="en-US" sz="3000" dirty="0" smtClean="0">
                <a:effectLst/>
                <a:latin typeface="Arial" panose="020B0604020202020204" pitchFamily="34" charset="0"/>
                <a:ea typeface="Times New Roman" panose="02020603050405020304" pitchFamily="18" charset="0"/>
              </a:rPr>
              <a:t>Are things going to change?</a:t>
            </a:r>
            <a:endParaRPr lang="en-GB" sz="3000" dirty="0">
              <a:latin typeface="Arial" panose="020B0604020202020204" pitchFamily="34" charset="0"/>
            </a:endParaRPr>
          </a:p>
        </p:txBody>
      </p:sp>
      <p:sp>
        <p:nvSpPr>
          <p:cNvPr id="80899" name="Rectangle 3"/>
          <p:cNvSpPr>
            <a:spLocks noChangeArrowheads="1"/>
          </p:cNvSpPr>
          <p:nvPr/>
        </p:nvSpPr>
        <p:spPr bwMode="auto">
          <a:xfrm>
            <a:off x="323850" y="434975"/>
            <a:ext cx="8353425" cy="6110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lgn="just" eaLnBrk="1" hangingPunct="1">
              <a:spcBef>
                <a:spcPct val="0"/>
              </a:spcBef>
              <a:buClrTx/>
              <a:buSzTx/>
              <a:buFontTx/>
              <a:buNone/>
            </a:pPr>
            <a:r>
              <a:rPr lang="en-US" altLang="en-US" sz="2500" dirty="0">
                <a:latin typeface="Times New Roman" panose="02020603050405020304" pitchFamily="18" charset="0"/>
                <a:cs typeface="Times New Roman" panose="02020603050405020304" pitchFamily="18" charset="0"/>
              </a:rPr>
              <a:t>……………..</a:t>
            </a:r>
          </a:p>
          <a:p>
            <a:pPr algn="just" eaLnBrk="1" hangingPunct="1">
              <a:spcBef>
                <a:spcPct val="0"/>
              </a:spcBef>
              <a:buClrTx/>
              <a:buSzTx/>
              <a:buFontTx/>
              <a:buNone/>
            </a:pPr>
            <a:r>
              <a:rPr lang="en-US" altLang="en-US" sz="2500" dirty="0">
                <a:latin typeface="Times New Roman" panose="02020603050405020304" pitchFamily="18" charset="0"/>
                <a:cs typeface="Times New Roman" panose="02020603050405020304" pitchFamily="18" charset="0"/>
              </a:rPr>
              <a:t>“</a:t>
            </a:r>
            <a:r>
              <a:rPr lang="en-US" altLang="en-US" sz="2500" dirty="0" err="1" smtClean="0">
                <a:latin typeface="Times New Roman" panose="02020603050405020304" pitchFamily="18" charset="0"/>
                <a:cs typeface="Times New Roman" panose="02020603050405020304" pitchFamily="18" charset="0"/>
              </a:rPr>
              <a:t>Globalisation</a:t>
            </a:r>
            <a:r>
              <a:rPr lang="en-US" altLang="en-US" sz="2500" dirty="0" smtClean="0">
                <a:latin typeface="Times New Roman" panose="02020603050405020304" pitchFamily="18" charset="0"/>
                <a:cs typeface="Times New Roman" panose="02020603050405020304" pitchFamily="18" charset="0"/>
              </a:rPr>
              <a:t> </a:t>
            </a:r>
            <a:r>
              <a:rPr lang="en-US" altLang="en-US" sz="2500" dirty="0">
                <a:latin typeface="Times New Roman" panose="02020603050405020304" pitchFamily="18" charset="0"/>
                <a:cs typeface="Times New Roman" panose="02020603050405020304" pitchFamily="18" charset="0"/>
              </a:rPr>
              <a:t>is causing many businesses to rethink where their customers, suppliers, and employees are located. Any of them can be located around the corner or around the world. The Internet enables big companies to act small and small companies to act big. </a:t>
            </a:r>
          </a:p>
          <a:p>
            <a:pPr algn="just" eaLnBrk="1" hangingPunct="1">
              <a:spcBef>
                <a:spcPct val="0"/>
              </a:spcBef>
              <a:buClrTx/>
              <a:buSzTx/>
              <a:buFontTx/>
              <a:buNone/>
            </a:pPr>
            <a:r>
              <a:rPr lang="en-US" altLang="en-US" sz="2500" dirty="0">
                <a:latin typeface="Times New Roman" panose="02020603050405020304" pitchFamily="18" charset="0"/>
                <a:cs typeface="Times New Roman" panose="02020603050405020304" pitchFamily="18" charset="0"/>
              </a:rPr>
              <a:t>The Internet has also reduced the costs of operating and transacting on a global scale. </a:t>
            </a:r>
          </a:p>
          <a:p>
            <a:pPr algn="just" eaLnBrk="1" hangingPunct="1">
              <a:spcBef>
                <a:spcPct val="0"/>
              </a:spcBef>
              <a:buClrTx/>
              <a:buSzTx/>
              <a:buFontTx/>
              <a:buNone/>
            </a:pPr>
            <a:r>
              <a:rPr lang="en-US" altLang="en-US" sz="2500" dirty="0">
                <a:latin typeface="Times New Roman" panose="02020603050405020304" pitchFamily="18" charset="0"/>
                <a:cs typeface="Times New Roman" panose="02020603050405020304" pitchFamily="18" charset="0"/>
              </a:rPr>
              <a:t>Globalization increases the potential for businesses to experience difficult challenges but it also increases the potential for new opportunities with customers, suppliers, and employees”. </a:t>
            </a:r>
          </a:p>
          <a:p>
            <a:pPr algn="just" eaLnBrk="1" hangingPunct="1">
              <a:spcBef>
                <a:spcPct val="0"/>
              </a:spcBef>
              <a:buClrTx/>
              <a:buSzTx/>
              <a:buFontTx/>
              <a:buNone/>
            </a:pPr>
            <a:r>
              <a:rPr lang="en-US" altLang="en-US" sz="1600" dirty="0">
                <a:latin typeface="Times New Roman" panose="02020603050405020304" pitchFamily="18" charset="0"/>
                <a:cs typeface="Times New Roman" panose="02020603050405020304" pitchFamily="18" charset="0"/>
              </a:rPr>
              <a:t>Laudon &amp; Laudon 2007/2015 </a:t>
            </a:r>
            <a:endParaRPr lang="en-GB" altLang="en-US" sz="1600" dirty="0">
              <a:latin typeface="Times New Roman" panose="02020603050405020304" pitchFamily="18" charset="0"/>
              <a:cs typeface="Times New Roman" panose="02020603050405020304" pitchFamily="18" charset="0"/>
            </a:endParaRPr>
          </a:p>
          <a:p>
            <a:pPr algn="just" eaLnBrk="1">
              <a:spcBef>
                <a:spcPct val="0"/>
              </a:spcBef>
              <a:buClrTx/>
              <a:buSzTx/>
              <a:buFontTx/>
              <a:buNone/>
            </a:pPr>
            <a:r>
              <a:rPr lang="en-US" altLang="en-US" sz="2500" dirty="0">
                <a:latin typeface="Times New Roman" panose="02020603050405020304" pitchFamily="18" charset="0"/>
                <a:cs typeface="Times New Roman" panose="02020603050405020304" pitchFamily="18" charset="0"/>
              </a:rPr>
              <a:t> </a:t>
            </a:r>
          </a:p>
          <a:p>
            <a:pPr algn="just" eaLnBrk="1">
              <a:spcBef>
                <a:spcPct val="0"/>
              </a:spcBef>
              <a:buClrTx/>
              <a:buSzTx/>
              <a:buFontTx/>
              <a:buNone/>
            </a:pPr>
            <a:r>
              <a:rPr lang="en-US" altLang="en-US" sz="2500" dirty="0">
                <a:latin typeface="Times New Roman" panose="02020603050405020304" pitchFamily="18" charset="0"/>
                <a:cs typeface="Times New Roman" panose="02020603050405020304" pitchFamily="18" charset="0"/>
              </a:rPr>
              <a:t>Nowadays its about connectivity because globalization has happened. Economic connectivity of cooperative groups.</a:t>
            </a:r>
            <a:endParaRPr lang="en-GB" altLang="en-US" sz="2500"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7050" y="115888"/>
            <a:ext cx="8039100" cy="5618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2947" name="Rectangle 2"/>
          <p:cNvSpPr>
            <a:spLocks noChangeArrowheads="1"/>
          </p:cNvSpPr>
          <p:nvPr/>
        </p:nvSpPr>
        <p:spPr bwMode="auto">
          <a:xfrm>
            <a:off x="527050" y="5676900"/>
            <a:ext cx="80645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it-IT" altLang="en-US" sz="1800">
                <a:solidFill>
                  <a:srgbClr val="FFFF00"/>
                </a:solidFill>
                <a:latin typeface="ArialMT"/>
              </a:rPr>
              <a:t>Figure 1.1 Google circa 1998</a:t>
            </a:r>
          </a:p>
          <a:p>
            <a:pPr>
              <a:spcBef>
                <a:spcPct val="0"/>
              </a:spcBef>
              <a:buClrTx/>
              <a:buSzTx/>
              <a:buFontTx/>
              <a:buNone/>
            </a:pPr>
            <a:r>
              <a:rPr lang="en-GB" altLang="en-US" sz="1800" i="1">
                <a:solidFill>
                  <a:srgbClr val="FFFF00"/>
                </a:solidFill>
                <a:latin typeface="Arial-ItalicMT"/>
              </a:rPr>
              <a:t>Source</a:t>
            </a:r>
            <a:r>
              <a:rPr lang="en-GB" altLang="en-US" sz="1800">
                <a:solidFill>
                  <a:srgbClr val="FFFF00"/>
                </a:solidFill>
                <a:latin typeface="ArialMT"/>
              </a:rPr>
              <a:t>: Wayback machine archive: </a:t>
            </a:r>
          </a:p>
          <a:p>
            <a:pPr>
              <a:spcBef>
                <a:spcPct val="0"/>
              </a:spcBef>
              <a:buClrTx/>
              <a:buSzTx/>
              <a:buFontTx/>
              <a:buNone/>
            </a:pPr>
            <a:endParaRPr lang="en-GB" altLang="en-US" sz="1800">
              <a:solidFill>
                <a:srgbClr val="FFFF00"/>
              </a:solidFill>
              <a:latin typeface="ArialMT"/>
            </a:endParaRPr>
          </a:p>
          <a:p>
            <a:pPr>
              <a:spcBef>
                <a:spcPct val="0"/>
              </a:spcBef>
              <a:buClrTx/>
              <a:buSzTx/>
              <a:buFontTx/>
              <a:buNone/>
            </a:pPr>
            <a:r>
              <a:rPr lang="en-GB" altLang="en-US" sz="1800">
                <a:solidFill>
                  <a:srgbClr val="FFFF00"/>
                </a:solidFill>
                <a:latin typeface="ArialMT"/>
              </a:rPr>
              <a:t>http://web.archive.org/web/19981111183552/google.stanford.edu</a:t>
            </a:r>
            <a:endParaRPr lang="en-GB" altLang="en-US" sz="1800">
              <a:solidFill>
                <a:srgbClr val="FFFF00"/>
              </a:solidFill>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1"/>
          <p:cNvSpPr>
            <a:spLocks noChangeArrowheads="1"/>
          </p:cNvSpPr>
          <p:nvPr/>
        </p:nvSpPr>
        <p:spPr bwMode="auto">
          <a:xfrm>
            <a:off x="457200" y="1428750"/>
            <a:ext cx="8229600" cy="3970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2800">
                <a:latin typeface="Arial" panose="020B0604020202020204" pitchFamily="34" charset="0"/>
              </a:rPr>
              <a:t>Since Google was launched in 1998 which</a:t>
            </a:r>
          </a:p>
          <a:p>
            <a:pPr>
              <a:spcBef>
                <a:spcPct val="0"/>
              </a:spcBef>
              <a:buClrTx/>
              <a:buSzTx/>
              <a:buFontTx/>
              <a:buNone/>
            </a:pPr>
            <a:r>
              <a:rPr lang="en-GB" altLang="en-US" sz="2800">
                <a:latin typeface="Arial" panose="020B0604020202020204" pitchFamily="34" charset="0"/>
              </a:rPr>
              <a:t>e-business startups have transformed the way we</a:t>
            </a:r>
          </a:p>
          <a:p>
            <a:pPr>
              <a:spcBef>
                <a:spcPct val="0"/>
              </a:spcBef>
              <a:buClrTx/>
              <a:buSzTx/>
              <a:buFontTx/>
              <a:buNone/>
            </a:pPr>
            <a:r>
              <a:rPr lang="en-GB" altLang="en-US" sz="2800">
                <a:latin typeface="Arial" panose="020B0604020202020204" pitchFamily="34" charset="0"/>
              </a:rPr>
              <a:t>work, live and play?</a:t>
            </a:r>
          </a:p>
          <a:p>
            <a:pPr>
              <a:spcBef>
                <a:spcPct val="0"/>
              </a:spcBef>
              <a:buClrTx/>
              <a:buSzTx/>
              <a:buFontTx/>
              <a:buNone/>
            </a:pPr>
            <a:endParaRPr lang="en-GB" altLang="en-US" sz="2800">
              <a:latin typeface="Arial" panose="020B0604020202020204" pitchFamily="34" charset="0"/>
            </a:endParaRPr>
          </a:p>
          <a:p>
            <a:pPr>
              <a:spcBef>
                <a:spcPct val="0"/>
              </a:spcBef>
              <a:buClrTx/>
              <a:buSzTx/>
              <a:buFontTx/>
              <a:buNone/>
            </a:pPr>
            <a:r>
              <a:rPr lang="en-GB" altLang="en-US" sz="2800">
                <a:latin typeface="Arial" panose="020B0604020202020204" pitchFamily="34" charset="0"/>
              </a:rPr>
              <a:t>Which new technologies or applications have</a:t>
            </a:r>
          </a:p>
          <a:p>
            <a:pPr>
              <a:spcBef>
                <a:spcPct val="0"/>
              </a:spcBef>
              <a:buClrTx/>
              <a:buSzTx/>
              <a:buFontTx/>
              <a:buNone/>
            </a:pPr>
            <a:r>
              <a:rPr lang="en-GB" altLang="en-US" sz="2800">
                <a:latin typeface="Arial" panose="020B0604020202020204" pitchFamily="34" charset="0"/>
              </a:rPr>
              <a:t>emerged with an impact on business?</a:t>
            </a:r>
          </a:p>
          <a:p>
            <a:pPr>
              <a:spcBef>
                <a:spcPct val="0"/>
              </a:spcBef>
              <a:buClrTx/>
              <a:buSzTx/>
              <a:buFontTx/>
              <a:buNone/>
            </a:pPr>
            <a:endParaRPr lang="en-GB" altLang="en-US" sz="2800">
              <a:latin typeface="Arial" panose="020B0604020202020204" pitchFamily="34" charset="0"/>
            </a:endParaRPr>
          </a:p>
          <a:p>
            <a:pPr>
              <a:spcBef>
                <a:spcPct val="0"/>
              </a:spcBef>
              <a:buClrTx/>
              <a:buSzTx/>
              <a:buFontTx/>
              <a:buNone/>
            </a:pPr>
            <a:r>
              <a:rPr lang="en-GB" altLang="en-US" sz="2800">
                <a:latin typeface="Arial" panose="020B0604020202020204" pitchFamily="34" charset="0"/>
              </a:rPr>
              <a:t>Which new technologies do you foresee, that may</a:t>
            </a:r>
          </a:p>
          <a:p>
            <a:pPr>
              <a:spcBef>
                <a:spcPct val="0"/>
              </a:spcBef>
              <a:buClrTx/>
              <a:buSzTx/>
              <a:buFontTx/>
              <a:buNone/>
            </a:pPr>
            <a:r>
              <a:rPr lang="en-GB" altLang="en-US" sz="2800">
                <a:latin typeface="Arial" panose="020B0604020202020204" pitchFamily="34" charset="0"/>
              </a:rPr>
              <a:t>change electronic business?</a:t>
            </a:r>
          </a:p>
        </p:txBody>
      </p:sp>
      <p:sp>
        <p:nvSpPr>
          <p:cNvPr id="84995" name="Rectangle 2"/>
          <p:cNvSpPr>
            <a:spLocks noChangeArrowheads="1"/>
          </p:cNvSpPr>
          <p:nvPr/>
        </p:nvSpPr>
        <p:spPr bwMode="auto">
          <a:xfrm>
            <a:off x="457200" y="115888"/>
            <a:ext cx="839946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65000"/>
              <a:buFont typeface="Wingdings" panose="05000000000000000000" pitchFamily="2" charset="2"/>
              <a:buChar char="n"/>
              <a:defRPr sz="3200">
                <a:solidFill>
                  <a:schemeClr val="tx1"/>
                </a:solidFill>
                <a:latin typeface="Tahoma" panose="020B0604030504040204" pitchFamily="34" charset="0"/>
                <a:cs typeface="Arial" panose="020B0604020202020204" pitchFamily="34" charset="0"/>
              </a:defRPr>
            </a:lvl1pPr>
            <a:lvl2pPr marL="742950" indent="-285750">
              <a:spcBef>
                <a:spcPct val="20000"/>
              </a:spcBef>
              <a:buClr>
                <a:schemeClr val="folHlink"/>
              </a:buClr>
              <a:buSzPct val="65000"/>
              <a:buFont typeface="Wingdings" panose="05000000000000000000" pitchFamily="2" charset="2"/>
              <a:buChar char="n"/>
              <a:defRPr sz="2800">
                <a:solidFill>
                  <a:schemeClr val="tx1"/>
                </a:solidFill>
                <a:latin typeface="Tahoma" panose="020B0604030504040204" pitchFamily="34" charset="0"/>
                <a:cs typeface="Arial" panose="020B0604020202020204" pitchFamily="34" charset="0"/>
              </a:defRPr>
            </a:lvl2pPr>
            <a:lvl3pPr marL="1143000" indent="-228600">
              <a:spcBef>
                <a:spcPct val="20000"/>
              </a:spcBef>
              <a:buClr>
                <a:schemeClr val="hlink"/>
              </a:buClr>
              <a:buSzPct val="65000"/>
              <a:buFont typeface="Wingdings" panose="05000000000000000000" pitchFamily="2" charset="2"/>
              <a:buChar char="n"/>
              <a:defRPr sz="2400">
                <a:solidFill>
                  <a:schemeClr val="tx1"/>
                </a:solidFill>
                <a:latin typeface="Tahoma" panose="020B0604030504040204" pitchFamily="34" charset="0"/>
                <a:cs typeface="Arial" panose="020B0604020202020204" pitchFamily="34" charset="0"/>
              </a:defRPr>
            </a:lvl3pPr>
            <a:lvl4pPr marL="1600200" indent="-228600">
              <a:spcBef>
                <a:spcPct val="20000"/>
              </a:spcBef>
              <a:buClr>
                <a:schemeClr val="fo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4pPr>
            <a:lvl5pPr marL="2057400" indent="-228600">
              <a:spcBef>
                <a:spcPct val="20000"/>
              </a:spcBef>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20000"/>
              </a:spcBef>
              <a:spcAft>
                <a:spcPct val="0"/>
              </a:spcAft>
              <a:buClr>
                <a:schemeClr val="hlink"/>
              </a:buClr>
              <a:buSzPct val="65000"/>
              <a:buFont typeface="Wingdings" panose="05000000000000000000" pitchFamily="2" charset="2"/>
              <a:buChar char="n"/>
              <a:defRPr sz="2000">
                <a:solidFill>
                  <a:schemeClr val="tx1"/>
                </a:solidFill>
                <a:latin typeface="Tahoma" panose="020B0604030504040204" pitchFamily="34" charset="0"/>
                <a:cs typeface="Arial" panose="020B0604020202020204" pitchFamily="34" charset="0"/>
              </a:defRPr>
            </a:lvl9pPr>
          </a:lstStyle>
          <a:p>
            <a:pPr>
              <a:spcBef>
                <a:spcPct val="0"/>
              </a:spcBef>
              <a:buClrTx/>
              <a:buSzTx/>
              <a:buFontTx/>
              <a:buNone/>
            </a:pPr>
            <a:r>
              <a:rPr lang="en-GB" altLang="en-US" sz="4000">
                <a:latin typeface="Arial" panose="020B0604020202020204" pitchFamily="34" charset="0"/>
              </a:rPr>
              <a:t>Impact of Electronic Communication</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410" name="Rectangle 2"/>
          <p:cNvSpPr>
            <a:spLocks noGrp="1" noChangeArrowheads="1"/>
          </p:cNvSpPr>
          <p:nvPr>
            <p:ph type="title"/>
          </p:nvPr>
        </p:nvSpPr>
        <p:spPr>
          <a:xfrm>
            <a:off x="457200" y="381000"/>
            <a:ext cx="8229600" cy="1243013"/>
          </a:xfrm>
        </p:spPr>
        <p:txBody>
          <a:bodyPr/>
          <a:lstStyle/>
          <a:p>
            <a:pPr eaLnBrk="1" hangingPunct="1">
              <a:defRPr/>
            </a:pPr>
            <a:r>
              <a:rPr lang="en-US" altLang="zh-CN" sz="4000" b="1" dirty="0" smtClean="0">
                <a:ea typeface="宋体" pitchFamily="2" charset="-122"/>
              </a:rPr>
              <a:t>Seminar</a:t>
            </a:r>
            <a:endParaRPr lang="en-US" altLang="zh-CN" sz="3400" dirty="0" smtClean="0">
              <a:ea typeface="宋体" pitchFamily="2" charset="-122"/>
            </a:endParaRPr>
          </a:p>
        </p:txBody>
      </p:sp>
      <p:sp>
        <p:nvSpPr>
          <p:cNvPr id="2" name="Content Placeholder 1"/>
          <p:cNvSpPr>
            <a:spLocks noGrp="1"/>
          </p:cNvSpPr>
          <p:nvPr>
            <p:ph idx="1"/>
          </p:nvPr>
        </p:nvSpPr>
        <p:spPr/>
        <p:txBody>
          <a:bodyPr/>
          <a:lstStyle/>
          <a:p>
            <a:pPr>
              <a:defRPr/>
            </a:pPr>
            <a:endParaRPr lang="en-GB" dirty="0"/>
          </a:p>
        </p:txBody>
      </p:sp>
    </p:spTree>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326" name="Rectangle 6"/>
          <p:cNvSpPr>
            <a:spLocks noGrp="1" noChangeArrowheads="1"/>
          </p:cNvSpPr>
          <p:nvPr>
            <p:ph type="title"/>
          </p:nvPr>
        </p:nvSpPr>
        <p:spPr>
          <a:xfrm>
            <a:off x="539750" y="2852738"/>
            <a:ext cx="8229600" cy="1371600"/>
          </a:xfrm>
        </p:spPr>
        <p:txBody>
          <a:bodyPr/>
          <a:lstStyle/>
          <a:p>
            <a:pPr eaLnBrk="1" hangingPunct="1">
              <a:defRPr/>
            </a:pPr>
            <a:r>
              <a:rPr lang="en-GB" smtClean="0"/>
              <a:t>Questions??</a:t>
            </a:r>
            <a:endParaRPr lang="en-US" smtClean="0"/>
          </a:p>
        </p:txBody>
      </p:sp>
    </p:spTree>
  </p:cSld>
  <p:clrMapOvr>
    <a:masterClrMapping/>
  </p:clrMapOvr>
</p:sld>
</file>

<file path=ppt/theme/theme1.xml><?xml version="1.0" encoding="utf-8"?>
<a:theme xmlns:a="http://schemas.openxmlformats.org/drawingml/2006/main" name="Textured">
  <a:themeElements>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1300</TotalTime>
  <Words>3103</Words>
  <Application>Microsoft Office PowerPoint</Application>
  <PresentationFormat>On-screen Show (4:3)</PresentationFormat>
  <Paragraphs>409</Paragraphs>
  <Slides>54</Slides>
  <Notes>29</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54</vt:i4>
      </vt:variant>
    </vt:vector>
  </HeadingPairs>
  <TitlesOfParts>
    <vt:vector size="65" baseType="lpstr">
      <vt:lpstr>Tahoma</vt:lpstr>
      <vt:lpstr>宋体</vt:lpstr>
      <vt:lpstr>Arial</vt:lpstr>
      <vt:lpstr>Wingdings</vt:lpstr>
      <vt:lpstr>Times New Roman</vt:lpstr>
      <vt:lpstr>Osaka</vt:lpstr>
      <vt:lpstr>MS PGothic</vt:lpstr>
      <vt:lpstr>ArialMT</vt:lpstr>
      <vt:lpstr>Arial-ItalicMT</vt:lpstr>
      <vt:lpstr>Comic Sans MS</vt:lpstr>
      <vt:lpstr>Textured</vt:lpstr>
      <vt:lpstr>Contemporary Issues in  e-Business</vt:lpstr>
      <vt:lpstr>e-Business</vt:lpstr>
      <vt:lpstr>PowerPoint Presentation</vt:lpstr>
      <vt:lpstr>Module Content</vt:lpstr>
      <vt:lpstr>Reading Materials</vt:lpstr>
      <vt:lpstr>Reading Materials (cont’d)</vt:lpstr>
      <vt:lpstr>Assessment Methods</vt:lpstr>
      <vt:lpstr>Week 1 Part 1</vt:lpstr>
      <vt:lpstr>Objectives</vt:lpstr>
      <vt:lpstr>Relationship between  e-Commerce and e-Business</vt:lpstr>
      <vt:lpstr>Meaning of E-commerce</vt:lpstr>
      <vt:lpstr>Other definitions</vt:lpstr>
      <vt:lpstr>Other definitions</vt:lpstr>
      <vt:lpstr>E-Commerce</vt:lpstr>
      <vt:lpstr>Beginning of E-commerce</vt:lpstr>
      <vt:lpstr>PowerPoint Presentation</vt:lpstr>
      <vt:lpstr>The Evolution of E-Business</vt:lpstr>
      <vt:lpstr>The Evolution of E-Business</vt:lpstr>
      <vt:lpstr>The Growth of B2C E-commerce Figure 1.4, Page 25 </vt:lpstr>
      <vt:lpstr>The Growth of B2B E-commerce Figure 1.5, Page 28 </vt:lpstr>
      <vt:lpstr>PowerPoint Presentation</vt:lpstr>
      <vt:lpstr>The Networked Organization</vt:lpstr>
      <vt:lpstr>PowerPoint Presentation</vt:lpstr>
      <vt:lpstr>PowerPoint Presentation</vt:lpstr>
      <vt:lpstr>More perspectives on e-Commerce</vt:lpstr>
      <vt:lpstr>PowerPoint Presentation</vt:lpstr>
      <vt:lpstr>Electronic Business</vt:lpstr>
      <vt:lpstr>Electronic Business</vt:lpstr>
      <vt:lpstr>PowerPoint Presentation</vt:lpstr>
      <vt:lpstr>PowerPoint Presentation</vt:lpstr>
      <vt:lpstr>PowerPoint Presentation</vt:lpstr>
      <vt:lpstr>PowerPoint Presentation</vt:lpstr>
      <vt:lpstr>PowerPoint Presentation</vt:lpstr>
      <vt:lpstr>PowerPoint Presentation</vt:lpstr>
      <vt:lpstr>There’s an App for that!</vt:lpstr>
      <vt:lpstr>PowerPoint Presentation</vt:lpstr>
      <vt:lpstr>The EC Classification</vt:lpstr>
      <vt:lpstr>The Classification of EC</vt:lpstr>
      <vt:lpstr>Comparison of B2B and B2C markets (Rowley,02)</vt:lpstr>
      <vt:lpstr>PowerPoint Presentation</vt:lpstr>
      <vt:lpstr>PowerPoint Presentation</vt:lpstr>
      <vt:lpstr>Different Players in E-commerce Market</vt:lpstr>
      <vt:lpstr>Drivers for the Spread of E-commerce and E-business</vt:lpstr>
      <vt:lpstr>Drivers for the Spread of E-commerce and E-business</vt:lpstr>
      <vt:lpstr>Barriers to the development of eBusiness</vt:lpstr>
      <vt:lpstr>PowerPoint Presentation</vt:lpstr>
      <vt:lpstr>Information security breaches survey (2018)</vt:lpstr>
      <vt:lpstr>Information security breaches survey (2018)</vt:lpstr>
      <vt:lpstr>Evolution of Web Technologies</vt:lpstr>
      <vt:lpstr>Globalisation --- its happened  Are things going to change?</vt:lpstr>
      <vt:lpstr>PowerPoint Presentation</vt:lpstr>
      <vt:lpstr>PowerPoint Presentation</vt:lpstr>
      <vt:lpstr>Seminar</vt:lpstr>
      <vt:lpstr>Questions??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Roisin</dc:creator>
  <cp:lastModifiedBy>Roisin Mullins</cp:lastModifiedBy>
  <cp:revision>107</cp:revision>
  <dcterms:created xsi:type="dcterms:W3CDTF">2005-11-27T16:54:19Z</dcterms:created>
  <dcterms:modified xsi:type="dcterms:W3CDTF">2019-02-06T14:18:45Z</dcterms:modified>
</cp:coreProperties>
</file>