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7" r:id="rId2"/>
    <p:sldId id="258" r:id="rId3"/>
    <p:sldId id="259" r:id="rId4"/>
    <p:sldId id="264" r:id="rId5"/>
    <p:sldId id="263" r:id="rId6"/>
    <p:sldId id="265" r:id="rId7"/>
    <p:sldId id="260" r:id="rId8"/>
    <p:sldId id="261" r:id="rId9"/>
    <p:sldId id="266" r:id="rId10"/>
    <p:sldId id="262"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4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5B7E8A-3FB7-47E2-B999-6FAABEDA5EF2}" type="datetimeFigureOut">
              <a:rPr lang="en-GB" smtClean="0"/>
              <a:t>11/11/2014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9ED853-6288-4B6E-AE8B-912F900E1382}" type="slidenum">
              <a:rPr lang="en-GB" smtClean="0"/>
              <a:t>‹#›</a:t>
            </a:fld>
            <a:endParaRPr lang="en-GB"/>
          </a:p>
        </p:txBody>
      </p:sp>
    </p:spTree>
    <p:extLst>
      <p:ext uri="{BB962C8B-B14F-4D97-AF65-F5344CB8AC3E}">
        <p14:creationId xmlns:p14="http://schemas.microsoft.com/office/powerpoint/2010/main" val="2517418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0153CB8-1DBF-42A4-917B-D1EC8F14DF6F}"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40CD790E-DA9E-4FB0-B642-36E3F8EC126C}"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4F8D725E-DBED-469A-89F7-C7A9EBD0097D}" type="datetimeFigureOut">
              <a:rPr lang="en-GB" smtClean="0"/>
              <a:pPr/>
              <a:t>11/11/2014</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0330030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4F8D725E-DBED-469A-89F7-C7A9EBD0097D}" type="datetimeFigureOut">
              <a:rPr lang="en-GB" smtClean="0"/>
              <a:pPr/>
              <a:t>11/11/2014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53504738"/>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4F8D725E-DBED-469A-89F7-C7A9EBD0097D}" type="datetimeFigureOut">
              <a:rPr lang="en-GB" smtClean="0"/>
              <a:pPr/>
              <a:t>11/11/2014</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84753474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4F8D725E-DBED-469A-89F7-C7A9EBD0097D}" type="datetimeFigureOut">
              <a:rPr lang="en-GB" smtClean="0"/>
              <a:pPr/>
              <a:t>11/11/2014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61992261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4F8D725E-DBED-469A-89F7-C7A9EBD0097D}" type="datetimeFigureOut">
              <a:rPr lang="en-GB" smtClean="0"/>
              <a:pPr/>
              <a:t>11/11/2014</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300028814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F8D725E-DBED-469A-89F7-C7A9EBD0097D}" type="datetimeFigureOut">
              <a:rPr lang="en-GB" smtClean="0"/>
              <a:pPr/>
              <a:t>11/11/2014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343348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4F8D725E-DBED-469A-89F7-C7A9EBD0097D}" type="datetimeFigureOut">
              <a:rPr lang="en-GB" smtClean="0"/>
              <a:pPr/>
              <a:t>11/11/2014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E2ECA60-A30B-43A3-A8BB-1958038799FA}" type="slidenum">
              <a:rPr lang="en-GB" smtClean="0"/>
              <a:pPr/>
              <a:t>‹#›</a:t>
            </a:fld>
            <a:endParaRPr lang="en-GB"/>
          </a:p>
        </p:txBody>
      </p:sp>
    </p:spTree>
    <p:extLst>
      <p:ext uri="{BB962C8B-B14F-4D97-AF65-F5344CB8AC3E}">
        <p14:creationId xmlns:p14="http://schemas.microsoft.com/office/powerpoint/2010/main" val="2207274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4F8D725E-DBED-469A-89F7-C7A9EBD0097D}" type="datetimeFigureOut">
              <a:rPr lang="en-GB" smtClean="0"/>
              <a:pPr/>
              <a:t>11/11/2014</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74144052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4F8D725E-DBED-469A-89F7-C7A9EBD0097D}" type="datetimeFigureOut">
              <a:rPr lang="en-GB" smtClean="0"/>
              <a:pPr/>
              <a:t>11/11/2014</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3141392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F8D725E-DBED-469A-89F7-C7A9EBD0097D}" type="datetimeFigureOut">
              <a:rPr lang="en-GB" smtClean="0"/>
              <a:pPr/>
              <a:t>11/11/2014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3838608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F8D725E-DBED-469A-89F7-C7A9EBD0097D}" type="datetimeFigureOut">
              <a:rPr lang="en-GB" smtClean="0"/>
              <a:pPr/>
              <a:t>11/11/2014</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191617515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4F8D725E-DBED-469A-89F7-C7A9EBD0097D}" type="datetimeFigureOut">
              <a:rPr lang="en-GB" smtClean="0"/>
              <a:pPr/>
              <a:t>11/11/2014</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E2ECA60-A30B-43A3-A8BB-1958038799FA}"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5488060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a:p>
        </p:txBody>
      </p:sp>
      <p:sp>
        <p:nvSpPr>
          <p:cNvPr id="2" name="Title 1"/>
          <p:cNvSpPr>
            <a:spLocks noGrp="1"/>
          </p:cNvSpPr>
          <p:nvPr>
            <p:ph type="ctrTitle"/>
          </p:nvPr>
        </p:nvSpPr>
        <p:spPr/>
        <p:txBody>
          <a:bodyPr>
            <a:normAutofit fontScale="90000"/>
          </a:bodyPr>
          <a:lstStyle/>
          <a:p>
            <a:r>
              <a:rPr lang="en-GB" dirty="0" smtClean="0"/>
              <a:t>Siege Warfare and Fortifications in archaic and classical Greece</a:t>
            </a:r>
            <a:endParaRPr lang="en-GB" dirty="0"/>
          </a:p>
        </p:txBody>
      </p:sp>
    </p:spTree>
    <p:extLst>
      <p:ext uri="{BB962C8B-B14F-4D97-AF65-F5344CB8AC3E}">
        <p14:creationId xmlns:p14="http://schemas.microsoft.com/office/powerpoint/2010/main" val="3408256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The Fortified Acropolis</a:t>
            </a:r>
            <a:endParaRPr lang="en-GB" dirty="0"/>
          </a:p>
        </p:txBody>
      </p:sp>
      <p:sp>
        <p:nvSpPr>
          <p:cNvPr id="3" name="Content Placeholder 2"/>
          <p:cNvSpPr>
            <a:spLocks noGrp="1"/>
          </p:cNvSpPr>
          <p:nvPr>
            <p:ph sz="half" idx="1"/>
          </p:nvPr>
        </p:nvSpPr>
        <p:spPr>
          <a:xfrm>
            <a:off x="0" y="1268759"/>
            <a:ext cx="4038600" cy="3231811"/>
          </a:xfrm>
        </p:spPr>
        <p:txBody>
          <a:bodyPr/>
          <a:lstStyle/>
          <a:p>
            <a:r>
              <a:rPr lang="en-GB" dirty="0" smtClean="0"/>
              <a:t>Most poleis had a fortified acropolis, around which the </a:t>
            </a:r>
            <a:r>
              <a:rPr lang="en-GB" dirty="0" err="1" smtClean="0"/>
              <a:t>asty</a:t>
            </a:r>
            <a:r>
              <a:rPr lang="en-GB" dirty="0" smtClean="0"/>
              <a:t> was built. </a:t>
            </a:r>
          </a:p>
          <a:p>
            <a:r>
              <a:rPr lang="en-GB" dirty="0" smtClean="0"/>
              <a:t>This was the main defence of the polis against a siege in the archaic period. </a:t>
            </a:r>
          </a:p>
        </p:txBody>
      </p:sp>
      <p:pic>
        <p:nvPicPr>
          <p:cNvPr id="5" name="Content Placeholder 4" descr="acrocorinth_03.jpg"/>
          <p:cNvPicPr>
            <a:picLocks noGrp="1" noChangeAspect="1"/>
          </p:cNvPicPr>
          <p:nvPr>
            <p:ph sz="half" idx="2"/>
          </p:nvPr>
        </p:nvPicPr>
        <p:blipFill>
          <a:blip r:embed="rId3" cstate="email">
            <a:extLst>
              <a:ext uri="{28A0092B-C50C-407E-A947-70E740481C1C}">
                <a14:useLocalDpi xmlns:a14="http://schemas.microsoft.com/office/drawing/2010/main"/>
              </a:ext>
            </a:extLst>
          </a:blip>
          <a:stretch>
            <a:fillRect/>
          </a:stretch>
        </p:blipFill>
        <p:spPr>
          <a:xfrm>
            <a:off x="4929190" y="928670"/>
            <a:ext cx="4038600" cy="2615988"/>
          </a:xfrm>
        </p:spPr>
      </p:pic>
      <p:sp>
        <p:nvSpPr>
          <p:cNvPr id="6" name="TextBox 5"/>
          <p:cNvSpPr txBox="1"/>
          <p:nvPr/>
        </p:nvSpPr>
        <p:spPr>
          <a:xfrm>
            <a:off x="4929190" y="3571876"/>
            <a:ext cx="2034531" cy="369332"/>
          </a:xfrm>
          <a:prstGeom prst="rect">
            <a:avLst/>
          </a:prstGeom>
          <a:noFill/>
        </p:spPr>
        <p:txBody>
          <a:bodyPr wrap="none" rtlCol="0">
            <a:spAutoFit/>
          </a:bodyPr>
          <a:lstStyle/>
          <a:p>
            <a:r>
              <a:rPr lang="en-GB" dirty="0" smtClean="0"/>
              <a:t>Acropolis Corinth</a:t>
            </a:r>
            <a:endParaRPr lang="en-GB" dirty="0"/>
          </a:p>
        </p:txBody>
      </p:sp>
      <p:pic>
        <p:nvPicPr>
          <p:cNvPr id="7" name="Picture 6" descr="acropolis_wideweb__430x303.jpg"/>
          <p:cNvPicPr>
            <a:picLocks noChangeAspect="1"/>
          </p:cNvPicPr>
          <p:nvPr/>
        </p:nvPicPr>
        <p:blipFill>
          <a:blip r:embed="rId4" cstate="print"/>
          <a:stretch>
            <a:fillRect/>
          </a:stretch>
        </p:blipFill>
        <p:spPr>
          <a:xfrm>
            <a:off x="4789002" y="3929066"/>
            <a:ext cx="4156572" cy="2928934"/>
          </a:xfrm>
          <a:prstGeom prst="rect">
            <a:avLst/>
          </a:prstGeom>
        </p:spPr>
      </p:pic>
      <p:sp>
        <p:nvSpPr>
          <p:cNvPr id="8" name="TextBox 7"/>
          <p:cNvSpPr txBox="1"/>
          <p:nvPr/>
        </p:nvSpPr>
        <p:spPr>
          <a:xfrm>
            <a:off x="2571736" y="4857760"/>
            <a:ext cx="1973617" cy="369332"/>
          </a:xfrm>
          <a:prstGeom prst="rect">
            <a:avLst/>
          </a:prstGeom>
          <a:noFill/>
        </p:spPr>
        <p:txBody>
          <a:bodyPr wrap="none" rtlCol="0">
            <a:spAutoFit/>
          </a:bodyPr>
          <a:lstStyle/>
          <a:p>
            <a:r>
              <a:rPr lang="en-GB" dirty="0" smtClean="0"/>
              <a:t>Acropolis Athens</a:t>
            </a:r>
            <a:endParaRPr lang="en-GB" dirty="0"/>
          </a:p>
        </p:txBody>
      </p:sp>
    </p:spTree>
    <p:extLst>
      <p:ext uri="{BB962C8B-B14F-4D97-AF65-F5344CB8AC3E}">
        <p14:creationId xmlns:p14="http://schemas.microsoft.com/office/powerpoint/2010/main" val="3390887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Expanded Fortifications</a:t>
            </a:r>
            <a:endParaRPr lang="en-GB" dirty="0"/>
          </a:p>
        </p:txBody>
      </p:sp>
      <p:sp>
        <p:nvSpPr>
          <p:cNvPr id="3" name="Content Placeholder 2"/>
          <p:cNvSpPr>
            <a:spLocks noGrp="1"/>
          </p:cNvSpPr>
          <p:nvPr>
            <p:ph idx="1"/>
          </p:nvPr>
        </p:nvSpPr>
        <p:spPr/>
        <p:txBody>
          <a:bodyPr>
            <a:normAutofit/>
          </a:bodyPr>
          <a:lstStyle/>
          <a:p>
            <a:r>
              <a:rPr lang="en-GB" dirty="0" smtClean="0"/>
              <a:t>The classical period saw the building of greater fortifications in most poleis. </a:t>
            </a:r>
          </a:p>
          <a:p>
            <a:r>
              <a:rPr lang="en-GB" dirty="0" smtClean="0"/>
              <a:t>They often encompassed all or most of the </a:t>
            </a:r>
            <a:r>
              <a:rPr lang="en-GB" dirty="0" err="1" smtClean="0"/>
              <a:t>asty</a:t>
            </a:r>
            <a:r>
              <a:rPr lang="en-GB" dirty="0" smtClean="0"/>
              <a:t>.</a:t>
            </a:r>
          </a:p>
          <a:p>
            <a:r>
              <a:rPr lang="en-GB" dirty="0" smtClean="0"/>
              <a:t>Some poleis fortified their harbours.</a:t>
            </a:r>
          </a:p>
          <a:p>
            <a:r>
              <a:rPr lang="en-GB" dirty="0" smtClean="0"/>
              <a:t>Some poleis constructed Long Walls to connect them with their harbours.</a:t>
            </a:r>
          </a:p>
          <a:p>
            <a:r>
              <a:rPr lang="en-GB" dirty="0" smtClean="0"/>
              <a:t>Also independent forts and watchtowers  became common during the classical period. </a:t>
            </a:r>
            <a:endParaRPr lang="en-GB" dirty="0"/>
          </a:p>
        </p:txBody>
      </p:sp>
    </p:spTree>
    <p:extLst>
      <p:ext uri="{BB962C8B-B14F-4D97-AF65-F5344CB8AC3E}">
        <p14:creationId xmlns:p14="http://schemas.microsoft.com/office/powerpoint/2010/main" val="15140595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Persian </a:t>
            </a:r>
            <a:r>
              <a:rPr lang="en-GB" dirty="0" err="1" smtClean="0"/>
              <a:t>Siegecraft</a:t>
            </a:r>
            <a:r>
              <a:rPr lang="en-GB" dirty="0" smtClean="0"/>
              <a:t>: The Determining Factor?</a:t>
            </a:r>
            <a:endParaRPr lang="en-GB" dirty="0"/>
          </a:p>
        </p:txBody>
      </p:sp>
      <p:sp>
        <p:nvSpPr>
          <p:cNvPr id="3" name="Content Placeholder 2"/>
          <p:cNvSpPr>
            <a:spLocks noGrp="1"/>
          </p:cNvSpPr>
          <p:nvPr>
            <p:ph idx="1"/>
          </p:nvPr>
        </p:nvSpPr>
        <p:spPr/>
        <p:txBody>
          <a:bodyPr>
            <a:normAutofit/>
          </a:bodyPr>
          <a:lstStyle/>
          <a:p>
            <a:r>
              <a:rPr lang="en-GB" dirty="0" smtClean="0"/>
              <a:t>This the </a:t>
            </a:r>
            <a:r>
              <a:rPr lang="en-GB" dirty="0" err="1" smtClean="0"/>
              <a:t>Amathusians</a:t>
            </a:r>
            <a:r>
              <a:rPr lang="en-GB" dirty="0" smtClean="0"/>
              <a:t> did, and have done to this day. When, however, the Ionians engaged in the sea-battle off Cyprus learned that </a:t>
            </a:r>
            <a:r>
              <a:rPr lang="en-GB" dirty="0" err="1" smtClean="0"/>
              <a:t>Onesilus</a:t>
            </a:r>
            <a:r>
              <a:rPr lang="en-GB" dirty="0" smtClean="0"/>
              <a:t>' cause was lost and that the cities of Cyprus, with the exception of Salamis which the </a:t>
            </a:r>
            <a:r>
              <a:rPr lang="en-GB" dirty="0" err="1" smtClean="0"/>
              <a:t>Salaminians</a:t>
            </a:r>
            <a:r>
              <a:rPr lang="en-GB" dirty="0" smtClean="0"/>
              <a:t> had handed over to their former king </a:t>
            </a:r>
            <a:r>
              <a:rPr lang="en-GB" dirty="0" err="1" smtClean="0"/>
              <a:t>Gorgus</a:t>
            </a:r>
            <a:r>
              <a:rPr lang="en-GB" dirty="0" smtClean="0"/>
              <a:t>, were besieged, they sailed off to Ionia without delay. [2] </a:t>
            </a:r>
            <a:r>
              <a:rPr lang="en-GB" b="1" dirty="0" smtClean="0"/>
              <a:t>Soli was the Cyprian city which withstood siege longest; the Persians took it in the fifth month by digging a mine under its walls. </a:t>
            </a:r>
            <a:r>
              <a:rPr lang="en-GB" dirty="0" err="1" smtClean="0"/>
              <a:t>Herodotos</a:t>
            </a:r>
            <a:r>
              <a:rPr lang="en-GB" dirty="0" smtClean="0"/>
              <a:t> 5.115</a:t>
            </a:r>
            <a:endParaRPr lang="en-GB" dirty="0"/>
          </a:p>
        </p:txBody>
      </p:sp>
    </p:spTree>
    <p:extLst>
      <p:ext uri="{BB962C8B-B14F-4D97-AF65-F5344CB8AC3E}">
        <p14:creationId xmlns:p14="http://schemas.microsoft.com/office/powerpoint/2010/main" val="4267146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Long Walls</a:t>
            </a:r>
            <a:endParaRPr lang="en-GB" dirty="0"/>
          </a:p>
        </p:txBody>
      </p:sp>
      <p:sp>
        <p:nvSpPr>
          <p:cNvPr id="3" name="Content Placeholder 2"/>
          <p:cNvSpPr>
            <a:spLocks noGrp="1"/>
          </p:cNvSpPr>
          <p:nvPr>
            <p:ph sz="half" idx="1"/>
          </p:nvPr>
        </p:nvSpPr>
        <p:spPr>
          <a:xfrm>
            <a:off x="214282" y="1571612"/>
            <a:ext cx="4038600" cy="4525963"/>
          </a:xfrm>
        </p:spPr>
        <p:txBody>
          <a:bodyPr/>
          <a:lstStyle/>
          <a:p>
            <a:r>
              <a:rPr lang="en-GB" dirty="0" smtClean="0"/>
              <a:t>About this time the Athenians began to build the long walls to the sea, that towards </a:t>
            </a:r>
            <a:r>
              <a:rPr lang="en-GB" dirty="0" err="1" smtClean="0"/>
              <a:t>Phalerum</a:t>
            </a:r>
            <a:r>
              <a:rPr lang="en-GB" dirty="0" smtClean="0"/>
              <a:t> and that towards Piraeus. Thucydides 1.107</a:t>
            </a:r>
            <a:endParaRPr lang="en-GB" dirty="0"/>
          </a:p>
        </p:txBody>
      </p:sp>
      <p:pic>
        <p:nvPicPr>
          <p:cNvPr id="2051"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356854" y="1571612"/>
            <a:ext cx="4601092" cy="3571900"/>
          </a:xfrm>
          <a:prstGeom prst="rect">
            <a:avLst/>
          </a:prstGeom>
          <a:noFill/>
          <a:ln w="9525">
            <a:noFill/>
            <a:miter lim="800000"/>
            <a:headEnd/>
            <a:tailEnd/>
          </a:ln>
          <a:effectLst/>
        </p:spPr>
      </p:pic>
    </p:spTree>
    <p:extLst>
      <p:ext uri="{BB962C8B-B14F-4D97-AF65-F5344CB8AC3E}">
        <p14:creationId xmlns:p14="http://schemas.microsoft.com/office/powerpoint/2010/main" val="3276356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Treachery and Starvation: Main weapons in the 5</a:t>
            </a:r>
            <a:r>
              <a:rPr lang="en-GB" baseline="30000" dirty="0" smtClean="0"/>
              <a:t>th</a:t>
            </a:r>
            <a:r>
              <a:rPr lang="en-GB" dirty="0" smtClean="0"/>
              <a:t> century</a:t>
            </a:r>
            <a:endParaRPr lang="en-GB" dirty="0"/>
          </a:p>
        </p:txBody>
      </p:sp>
      <p:sp>
        <p:nvSpPr>
          <p:cNvPr id="3" name="Content Placeholder 2"/>
          <p:cNvSpPr>
            <a:spLocks noGrp="1"/>
          </p:cNvSpPr>
          <p:nvPr>
            <p:ph idx="1"/>
          </p:nvPr>
        </p:nvSpPr>
        <p:spPr>
          <a:xfrm>
            <a:off x="457200" y="1214422"/>
            <a:ext cx="8229600" cy="5429288"/>
          </a:xfrm>
        </p:spPr>
        <p:txBody>
          <a:bodyPr>
            <a:normAutofit fontScale="85000" lnSpcReduction="10000"/>
          </a:bodyPr>
          <a:lstStyle/>
          <a:p>
            <a:r>
              <a:rPr lang="en-GB" dirty="0" smtClean="0"/>
              <a:t>The same winter the </a:t>
            </a:r>
            <a:r>
              <a:rPr lang="en-GB" dirty="0" err="1" smtClean="0"/>
              <a:t>Potidaeans</a:t>
            </a:r>
            <a:r>
              <a:rPr lang="en-GB" dirty="0" smtClean="0"/>
              <a:t> at</a:t>
            </a:r>
            <a:r>
              <a:rPr lang="en-GB" b="1" dirty="0" smtClean="0"/>
              <a:t> length found themselves no longer able to hold out against their besiegers. </a:t>
            </a:r>
            <a:r>
              <a:rPr lang="en-GB" dirty="0" smtClean="0"/>
              <a:t>The inroads of the Peloponnesians into Attica had not had the desired effect of making the Athenians raise the siege. </a:t>
            </a:r>
            <a:r>
              <a:rPr lang="en-GB" b="1" dirty="0" smtClean="0"/>
              <a:t>Provisions there were none left; and so far had distress for food gone in Potidaea that, besides a number of other horrors, instances had even occurred of the people having eaten one another. </a:t>
            </a:r>
            <a:r>
              <a:rPr lang="en-GB" dirty="0" smtClean="0"/>
              <a:t>So in this extremity they at last made proposals for capitulating to the Athenian generals in command against them, Xenophon, son of Euripides, </a:t>
            </a:r>
            <a:r>
              <a:rPr lang="en-GB" dirty="0" err="1" smtClean="0"/>
              <a:t>Hestiodorus</a:t>
            </a:r>
            <a:r>
              <a:rPr lang="en-GB" dirty="0" smtClean="0"/>
              <a:t>, son of </a:t>
            </a:r>
            <a:r>
              <a:rPr lang="en-GB" dirty="0" err="1" smtClean="0"/>
              <a:t>Aristocleides</a:t>
            </a:r>
            <a:r>
              <a:rPr lang="en-GB" dirty="0" smtClean="0"/>
              <a:t>, and </a:t>
            </a:r>
            <a:r>
              <a:rPr lang="en-GB" dirty="0" err="1" smtClean="0"/>
              <a:t>Phanomachus</a:t>
            </a:r>
            <a:r>
              <a:rPr lang="en-GB" dirty="0" smtClean="0"/>
              <a:t>, son of Callimachus. [2] </a:t>
            </a:r>
            <a:r>
              <a:rPr lang="en-GB" b="1" dirty="0" smtClean="0"/>
              <a:t>The generals accepted their proposals, seeing the sufferings of the army in so exposed a position; besides which the state had already spent two thousand talents upon the siege</a:t>
            </a:r>
            <a:r>
              <a:rPr lang="en-GB" dirty="0" smtClean="0"/>
              <a:t>. Thucydides 2.70</a:t>
            </a:r>
            <a:endParaRPr lang="en-GB" dirty="0"/>
          </a:p>
        </p:txBody>
      </p:sp>
    </p:spTree>
    <p:extLst>
      <p:ext uri="{BB962C8B-B14F-4D97-AF65-F5344CB8AC3E}">
        <p14:creationId xmlns:p14="http://schemas.microsoft.com/office/powerpoint/2010/main" val="2523370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Natural Defences</a:t>
            </a:r>
            <a:endParaRPr lang="en-GB" dirty="0"/>
          </a:p>
        </p:txBody>
      </p:sp>
      <p:sp>
        <p:nvSpPr>
          <p:cNvPr id="3" name="Content Placeholder 2"/>
          <p:cNvSpPr>
            <a:spLocks noGrp="1"/>
          </p:cNvSpPr>
          <p:nvPr>
            <p:ph idx="1"/>
          </p:nvPr>
        </p:nvSpPr>
        <p:spPr>
          <a:xfrm>
            <a:off x="457200" y="1000108"/>
            <a:ext cx="8229600" cy="5857892"/>
          </a:xfrm>
        </p:spPr>
        <p:txBody>
          <a:bodyPr>
            <a:normAutofit fontScale="77500" lnSpcReduction="20000"/>
          </a:bodyPr>
          <a:lstStyle/>
          <a:p>
            <a:r>
              <a:rPr lang="en-GB" dirty="0" smtClean="0"/>
              <a:t>Socrates proceeded: Has it ever caught your observation, Pericles, </a:t>
            </a:r>
            <a:r>
              <a:rPr lang="en-GB" b="1" dirty="0" smtClean="0"/>
              <a:t>that a high mountain barrier stretches like a bulwark in front of our country down towards Boeotia—cleft, moreover, by narrow and precipitous passes, the only avenues into the heart of Attica, which lies engirdled by a ring of natural fortresses</a:t>
            </a:r>
            <a:r>
              <a:rPr lang="en-GB" dirty="0" smtClean="0"/>
              <a:t>? </a:t>
            </a:r>
          </a:p>
          <a:p>
            <a:r>
              <a:rPr lang="en-GB" dirty="0" smtClean="0"/>
              <a:t>Per. Certainly I have. </a:t>
            </a:r>
          </a:p>
          <a:p>
            <a:r>
              <a:rPr lang="en-GB" dirty="0" smtClean="0"/>
              <a:t>Soc. Well, and have you ever heard tell of the </a:t>
            </a:r>
            <a:r>
              <a:rPr lang="en-GB" dirty="0" err="1" smtClean="0"/>
              <a:t>Mysians</a:t>
            </a:r>
            <a:r>
              <a:rPr lang="en-GB" dirty="0" smtClean="0"/>
              <a:t> and </a:t>
            </a:r>
            <a:r>
              <a:rPr lang="en-GB" dirty="0" err="1" smtClean="0"/>
              <a:t>Pisidians</a:t>
            </a:r>
            <a:r>
              <a:rPr lang="en-GB" dirty="0" smtClean="0"/>
              <a:t> living within the territory of the great king, </a:t>
            </a:r>
            <a:r>
              <a:rPr lang="en-GB" b="1" dirty="0" smtClean="0"/>
              <a:t>who, inside their mountain fortresses, lightly armed, are able to rush down and inflict much injury on the king's territory by their raids</a:t>
            </a:r>
            <a:r>
              <a:rPr lang="en-GB" dirty="0" smtClean="0"/>
              <a:t>, while preserving their </a:t>
            </a:r>
          </a:p>
          <a:p>
            <a:r>
              <a:rPr lang="en-GB" dirty="0" smtClean="0"/>
              <a:t>Per. Yes, the circumstance is not new to me. </a:t>
            </a:r>
          </a:p>
          <a:p>
            <a:r>
              <a:rPr lang="en-GB" dirty="0" smtClean="0"/>
              <a:t>And do you not think (added Socrates) that </a:t>
            </a:r>
            <a:r>
              <a:rPr lang="en-GB" b="1" dirty="0" smtClean="0"/>
              <a:t>a corps of young able-bodied Athenians, accoutred with lighter arms,  and holding our natural mountain rampart in possession, would prove at once a thorn in the enemy's side offensively, whilst defensively they would form a splendid bulwark to protect the country?</a:t>
            </a:r>
            <a:r>
              <a:rPr lang="en-GB" dirty="0" smtClean="0"/>
              <a:t> </a:t>
            </a:r>
          </a:p>
          <a:p>
            <a:r>
              <a:rPr lang="en-GB" dirty="0" smtClean="0"/>
              <a:t>Xenophon </a:t>
            </a:r>
            <a:r>
              <a:rPr lang="en-GB" i="1" dirty="0" smtClean="0"/>
              <a:t>Memorabilia</a:t>
            </a:r>
            <a:r>
              <a:rPr lang="en-GB" dirty="0" smtClean="0"/>
              <a:t> 3.5.25</a:t>
            </a:r>
          </a:p>
          <a:p>
            <a:endParaRPr lang="en-GB" dirty="0"/>
          </a:p>
        </p:txBody>
      </p:sp>
    </p:spTree>
    <p:extLst>
      <p:ext uri="{BB962C8B-B14F-4D97-AF65-F5344CB8AC3E}">
        <p14:creationId xmlns:p14="http://schemas.microsoft.com/office/powerpoint/2010/main" val="4090561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Natural Defences: </a:t>
            </a:r>
            <a:r>
              <a:rPr lang="en-GB" dirty="0" err="1" smtClean="0"/>
              <a:t>Attika</a:t>
            </a:r>
            <a:endParaRPr lang="en-GB" dirty="0"/>
          </a:p>
        </p:txBody>
      </p:sp>
      <p:pic>
        <p:nvPicPr>
          <p:cNvPr id="4" name="Content Placeholder 3" descr="AtticaMountain.jpg"/>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51520" y="1324829"/>
            <a:ext cx="4503552" cy="3683905"/>
          </a:xfrm>
        </p:spPr>
      </p:pic>
      <p:pic>
        <p:nvPicPr>
          <p:cNvPr id="1026" name="Picture 2"/>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283968" y="2695247"/>
            <a:ext cx="4752528" cy="35650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58696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Invention and the Fourth Century</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In fact the catapult was invented at this time in Syracuse,</a:t>
            </a:r>
            <a:r>
              <a:rPr lang="en-GB" b="1" baseline="30000" dirty="0" smtClean="0"/>
              <a:t> </a:t>
            </a:r>
            <a:r>
              <a:rPr lang="en-GB" b="1" dirty="0" smtClean="0"/>
              <a:t>since the ablest skilled workmen had been gathered from everywhere into one place</a:t>
            </a:r>
            <a:r>
              <a:rPr lang="en-GB" dirty="0" smtClean="0"/>
              <a:t>. The high wages as well as the numerous prizes offered the workmen who were judged to be the best stimulated their zeal. And over and above these factors, Dionysius circulated daily among the workers, conversed with them in kindly fashion, and rewarded the most zealous with gifts and invited them to his table. [2] </a:t>
            </a:r>
            <a:r>
              <a:rPr lang="en-GB" b="1" dirty="0" smtClean="0"/>
              <a:t>Consequently the workmen brought unsurpassable devotion to the devising of many missiles and engines of war that were strange and capable of rendering great servic</a:t>
            </a:r>
            <a:r>
              <a:rPr lang="en-GB" dirty="0" smtClean="0"/>
              <a:t>e. Diodoros 14.42</a:t>
            </a:r>
            <a:endParaRPr lang="en-GB" dirty="0"/>
          </a:p>
        </p:txBody>
      </p:sp>
    </p:spTree>
    <p:extLst>
      <p:ext uri="{BB962C8B-B14F-4D97-AF65-F5344CB8AC3E}">
        <p14:creationId xmlns:p14="http://schemas.microsoft.com/office/powerpoint/2010/main" val="2844461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S:\Classics\Photo Archive\EA\Greece\14 April photos 1\PICT4814.jpg"/>
          <p:cNvPicPr>
            <a:picLocks noChangeAspect="1" noChangeArrowheads="1"/>
          </p:cNvPicPr>
          <p:nvPr/>
        </p:nvPicPr>
        <p:blipFill>
          <a:blip r:embed="rId2" cstate="print"/>
          <a:srcRect/>
          <a:stretch>
            <a:fillRect/>
          </a:stretch>
        </p:blipFill>
        <p:spPr bwMode="auto">
          <a:xfrm>
            <a:off x="0" y="0"/>
            <a:ext cx="4572000" cy="6096000"/>
          </a:xfrm>
          <a:prstGeom prst="rect">
            <a:avLst/>
          </a:prstGeom>
          <a:noFill/>
        </p:spPr>
      </p:pic>
      <p:pic>
        <p:nvPicPr>
          <p:cNvPr id="8195" name="Picture 3" descr="S:\Classics\Photo Archive\EA\Greece\14 April photos 1\PICT4827.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4499992" y="3374995"/>
            <a:ext cx="4644008" cy="3483006"/>
          </a:xfrm>
          <a:prstGeom prst="rect">
            <a:avLst/>
          </a:prstGeom>
          <a:noFill/>
        </p:spPr>
      </p:pic>
      <p:pic>
        <p:nvPicPr>
          <p:cNvPr id="8196" name="Picture 4" descr="S:\Classics\Photo Archive\EA\Greece\14 April photos 1\PICT4830.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4427984" y="0"/>
            <a:ext cx="4832085" cy="3624064"/>
          </a:xfrm>
          <a:prstGeom prst="rect">
            <a:avLst/>
          </a:prstGeom>
          <a:noFill/>
        </p:spPr>
      </p:pic>
    </p:spTree>
    <p:extLst>
      <p:ext uri="{BB962C8B-B14F-4D97-AF65-F5344CB8AC3E}">
        <p14:creationId xmlns:p14="http://schemas.microsoft.com/office/powerpoint/2010/main" val="3850007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r>
              <a:rPr lang="en-GB" dirty="0" smtClean="0"/>
              <a:t>If you want to know more, there is a short bibliography on </a:t>
            </a:r>
            <a:r>
              <a:rPr lang="en-GB" dirty="0" err="1" smtClean="0"/>
              <a:t>moodle</a:t>
            </a:r>
            <a:endParaRPr lang="en-GB" dirty="0"/>
          </a:p>
        </p:txBody>
      </p:sp>
      <p:sp>
        <p:nvSpPr>
          <p:cNvPr id="5" name="Title 4"/>
          <p:cNvSpPr>
            <a:spLocks noGrp="1"/>
          </p:cNvSpPr>
          <p:nvPr>
            <p:ph type="title"/>
          </p:nvPr>
        </p:nvSpPr>
        <p:spPr/>
        <p:txBody>
          <a:bodyPr/>
          <a:lstStyle/>
          <a:p>
            <a:r>
              <a:rPr lang="en-GB" dirty="0" smtClean="0"/>
              <a:t>Questions?</a:t>
            </a:r>
            <a:endParaRPr lang="en-GB" dirty="0"/>
          </a:p>
        </p:txBody>
      </p:sp>
    </p:spTree>
    <p:extLst>
      <p:ext uri="{BB962C8B-B14F-4D97-AF65-F5344CB8AC3E}">
        <p14:creationId xmlns:p14="http://schemas.microsoft.com/office/powerpoint/2010/main" val="39329547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734</Words>
  <Application>Microsoft Office PowerPoint</Application>
  <PresentationFormat>On-screen Show (4:3)</PresentationFormat>
  <Paragraphs>38</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Civic</vt:lpstr>
      <vt:lpstr>Siege Warfare and Fortifications in archaic and classical Greece</vt:lpstr>
      <vt:lpstr>The Fortified Acropolis</vt:lpstr>
      <vt:lpstr>Expanded Fortifications</vt:lpstr>
      <vt:lpstr>Persian Siegecraft: The Determining Factor?</vt:lpstr>
      <vt:lpstr>The Long Walls</vt:lpstr>
      <vt:lpstr>Treachery and Starvation: Main weapons in the 5th century</vt:lpstr>
      <vt:lpstr>Natural Defences</vt:lpstr>
      <vt:lpstr>Natural Defences: Attika</vt:lpstr>
      <vt:lpstr>Invention and the Fourth Century</vt:lpstr>
      <vt:lpstr>PowerPoint Presentation</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Siege Warfare and Fortifications in archaic and classical Greece</dc:title>
  <dc:creator>Errietta Bissa</dc:creator>
  <cp:lastModifiedBy>Errietta Bissa</cp:lastModifiedBy>
  <cp:revision>6</cp:revision>
  <dcterms:created xsi:type="dcterms:W3CDTF">2014-11-11T15:02:24Z</dcterms:created>
  <dcterms:modified xsi:type="dcterms:W3CDTF">2014-11-11T15:13:20Z</dcterms:modified>
</cp:coreProperties>
</file>