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Lst>
  <p:sldSz cx="6858000" cy="12192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792FB7-C637-4981-B8B9-87454F379CF2}" v="14" dt="2024-10-20T11:25:59.6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100" d="100"/>
          <a:sy n="100" d="100"/>
        </p:scale>
        <p:origin x="1694" y="-42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 griffiths" userId="129d1e65e933349f" providerId="LiveId" clId="{68792FB7-C637-4981-B8B9-87454F379CF2}"/>
    <pc:docChg chg="undo custSel modSld">
      <pc:chgData name="anna griffiths" userId="129d1e65e933349f" providerId="LiveId" clId="{68792FB7-C637-4981-B8B9-87454F379CF2}" dt="2024-10-20T12:09:13.901" v="4767" actId="20577"/>
      <pc:docMkLst>
        <pc:docMk/>
      </pc:docMkLst>
      <pc:sldChg chg="addSp delSp modSp mod">
        <pc:chgData name="anna griffiths" userId="129d1e65e933349f" providerId="LiveId" clId="{68792FB7-C637-4981-B8B9-87454F379CF2}" dt="2024-10-20T12:09:13.901" v="4767" actId="20577"/>
        <pc:sldMkLst>
          <pc:docMk/>
          <pc:sldMk cId="4190808782" sldId="256"/>
        </pc:sldMkLst>
        <pc:spChg chg="mod">
          <ac:chgData name="anna griffiths" userId="129d1e65e933349f" providerId="LiveId" clId="{68792FB7-C637-4981-B8B9-87454F379CF2}" dt="2024-10-20T11:23:44.724" v="3483" actId="165"/>
          <ac:spMkLst>
            <pc:docMk/>
            <pc:sldMk cId="4190808782" sldId="256"/>
            <ac:spMk id="9" creationId="{59D2BC15-1D79-4489-A0E8-B56804A2840A}"/>
          </ac:spMkLst>
        </pc:spChg>
        <pc:spChg chg="mod">
          <ac:chgData name="anna griffiths" userId="129d1e65e933349f" providerId="LiveId" clId="{68792FB7-C637-4981-B8B9-87454F379CF2}" dt="2024-10-20T11:23:44.724" v="3483" actId="165"/>
          <ac:spMkLst>
            <pc:docMk/>
            <pc:sldMk cId="4190808782" sldId="256"/>
            <ac:spMk id="10" creationId="{3DA7A776-5E9F-08FE-F741-2B025AE0E857}"/>
          </ac:spMkLst>
        </pc:spChg>
        <pc:spChg chg="mod topLvl">
          <ac:chgData name="anna griffiths" userId="129d1e65e933349f" providerId="LiveId" clId="{68792FB7-C637-4981-B8B9-87454F379CF2}" dt="2024-10-20T11:24:19.002" v="3519" actId="14100"/>
          <ac:spMkLst>
            <pc:docMk/>
            <pc:sldMk cId="4190808782" sldId="256"/>
            <ac:spMk id="12" creationId="{99C4D508-87C5-D6A5-40E2-CFC80BC6F2AF}"/>
          </ac:spMkLst>
        </pc:spChg>
        <pc:spChg chg="mod topLvl">
          <ac:chgData name="anna griffiths" userId="129d1e65e933349f" providerId="LiveId" clId="{68792FB7-C637-4981-B8B9-87454F379CF2}" dt="2024-10-20T11:25:06.182" v="3537" actId="1038"/>
          <ac:spMkLst>
            <pc:docMk/>
            <pc:sldMk cId="4190808782" sldId="256"/>
            <ac:spMk id="13" creationId="{D1F6BCD7-3B5B-8527-3F8B-058847C1FC3E}"/>
          </ac:spMkLst>
        </pc:spChg>
        <pc:spChg chg="mod topLvl">
          <ac:chgData name="anna griffiths" userId="129d1e65e933349f" providerId="LiveId" clId="{68792FB7-C637-4981-B8B9-87454F379CF2}" dt="2024-10-20T11:25:12.876" v="3543" actId="1038"/>
          <ac:spMkLst>
            <pc:docMk/>
            <pc:sldMk cId="4190808782" sldId="256"/>
            <ac:spMk id="17" creationId="{22143F6F-E544-D7AB-A0B8-5FB0B5BD78AB}"/>
          </ac:spMkLst>
        </pc:spChg>
        <pc:spChg chg="mod topLvl">
          <ac:chgData name="anna griffiths" userId="129d1e65e933349f" providerId="LiveId" clId="{68792FB7-C637-4981-B8B9-87454F379CF2}" dt="2024-10-20T11:25:20.471" v="3548" actId="1038"/>
          <ac:spMkLst>
            <pc:docMk/>
            <pc:sldMk cId="4190808782" sldId="256"/>
            <ac:spMk id="18" creationId="{7488EEC5-9A23-DAB7-9170-56596D1E8F7C}"/>
          </ac:spMkLst>
        </pc:spChg>
        <pc:spChg chg="add mod">
          <ac:chgData name="anna griffiths" userId="129d1e65e933349f" providerId="LiveId" clId="{68792FB7-C637-4981-B8B9-87454F379CF2}" dt="2024-10-20T11:05:56.237" v="2928" actId="1036"/>
          <ac:spMkLst>
            <pc:docMk/>
            <pc:sldMk cId="4190808782" sldId="256"/>
            <ac:spMk id="21" creationId="{72C9B247-B6A2-4D4D-91BE-688E7BAAAFE2}"/>
          </ac:spMkLst>
        </pc:spChg>
        <pc:spChg chg="add mod">
          <ac:chgData name="anna griffiths" userId="129d1e65e933349f" providerId="LiveId" clId="{68792FB7-C637-4981-B8B9-87454F379CF2}" dt="2024-10-20T11:06:04.042" v="2940" actId="20577"/>
          <ac:spMkLst>
            <pc:docMk/>
            <pc:sldMk cId="4190808782" sldId="256"/>
            <ac:spMk id="22" creationId="{05EA30F2-154D-A3DC-3274-3221D6FCF3C4}"/>
          </ac:spMkLst>
        </pc:spChg>
        <pc:spChg chg="add mod">
          <ac:chgData name="anna griffiths" userId="129d1e65e933349f" providerId="LiveId" clId="{68792FB7-C637-4981-B8B9-87454F379CF2}" dt="2024-10-20T11:14:17.494" v="3436" actId="1035"/>
          <ac:spMkLst>
            <pc:docMk/>
            <pc:sldMk cId="4190808782" sldId="256"/>
            <ac:spMk id="23" creationId="{92F550D1-04E8-FC50-030B-B56B1C2F6DD0}"/>
          </ac:spMkLst>
        </pc:spChg>
        <pc:spChg chg="add del mod">
          <ac:chgData name="anna griffiths" userId="129d1e65e933349f" providerId="LiveId" clId="{68792FB7-C637-4981-B8B9-87454F379CF2}" dt="2024-10-19T10:41:30.363" v="1446" actId="478"/>
          <ac:spMkLst>
            <pc:docMk/>
            <pc:sldMk cId="4190808782" sldId="256"/>
            <ac:spMk id="24" creationId="{873F0E5D-07AB-4A3A-F122-BB1BDB1C0559}"/>
          </ac:spMkLst>
        </pc:spChg>
        <pc:spChg chg="add mod">
          <ac:chgData name="anna griffiths" userId="129d1e65e933349f" providerId="LiveId" clId="{68792FB7-C637-4981-B8B9-87454F379CF2}" dt="2024-10-20T11:19:31.118" v="3478" actId="20577"/>
          <ac:spMkLst>
            <pc:docMk/>
            <pc:sldMk cId="4190808782" sldId="256"/>
            <ac:spMk id="25" creationId="{1FD868E8-C0B4-5931-9A16-7CDD800721FE}"/>
          </ac:spMkLst>
        </pc:spChg>
        <pc:spChg chg="add del mod">
          <ac:chgData name="anna griffiths" userId="129d1e65e933349f" providerId="LiveId" clId="{68792FB7-C637-4981-B8B9-87454F379CF2}" dt="2024-10-19T10:46:29.624" v="1794" actId="478"/>
          <ac:spMkLst>
            <pc:docMk/>
            <pc:sldMk cId="4190808782" sldId="256"/>
            <ac:spMk id="26" creationId="{86FB65AF-8FBC-AE42-0ABD-7F93AA86AD99}"/>
          </ac:spMkLst>
        </pc:spChg>
        <pc:spChg chg="add mod">
          <ac:chgData name="anna griffiths" userId="129d1e65e933349f" providerId="LiveId" clId="{68792FB7-C637-4981-B8B9-87454F379CF2}" dt="2024-10-20T11:23:34.353" v="3482" actId="113"/>
          <ac:spMkLst>
            <pc:docMk/>
            <pc:sldMk cId="4190808782" sldId="256"/>
            <ac:spMk id="27" creationId="{4874C62A-D8E0-066B-3FE8-624D4E70B17B}"/>
          </ac:spMkLst>
        </pc:spChg>
        <pc:spChg chg="add mod">
          <ac:chgData name="anna griffiths" userId="129d1e65e933349f" providerId="LiveId" clId="{68792FB7-C637-4981-B8B9-87454F379CF2}" dt="2024-10-20T12:09:13.901" v="4767" actId="20577"/>
          <ac:spMkLst>
            <pc:docMk/>
            <pc:sldMk cId="4190808782" sldId="256"/>
            <ac:spMk id="30" creationId="{4E4653DE-4E9D-56BB-3A02-A8A8D9DE5E72}"/>
          </ac:spMkLst>
        </pc:spChg>
        <pc:grpChg chg="mod topLvl">
          <ac:chgData name="anna griffiths" userId="129d1e65e933349f" providerId="LiveId" clId="{68792FB7-C637-4981-B8B9-87454F379CF2}" dt="2024-10-20T11:23:44.724" v="3483" actId="165"/>
          <ac:grpSpMkLst>
            <pc:docMk/>
            <pc:sldMk cId="4190808782" sldId="256"/>
            <ac:grpSpMk id="11" creationId="{2BBC162E-B5C1-FE47-970C-63F70BF86333}"/>
          </ac:grpSpMkLst>
        </pc:grpChg>
        <pc:grpChg chg="del mod topLvl">
          <ac:chgData name="anna griffiths" userId="129d1e65e933349f" providerId="LiveId" clId="{68792FB7-C637-4981-B8B9-87454F379CF2}" dt="2024-10-20T11:23:52.262" v="3485" actId="165"/>
          <ac:grpSpMkLst>
            <pc:docMk/>
            <pc:sldMk cId="4190808782" sldId="256"/>
            <ac:grpSpMk id="19" creationId="{0CF568B9-1342-6069-4D38-539DBCCB3D5C}"/>
          </ac:grpSpMkLst>
        </pc:grpChg>
        <pc:grpChg chg="add del mod">
          <ac:chgData name="anna griffiths" userId="129d1e65e933349f" providerId="LiveId" clId="{68792FB7-C637-4981-B8B9-87454F379CF2}" dt="2024-10-20T11:23:44.724" v="3483" actId="165"/>
          <ac:grpSpMkLst>
            <pc:docMk/>
            <pc:sldMk cId="4190808782" sldId="256"/>
            <ac:grpSpMk id="20" creationId="{E4EE10A1-7716-B6D8-E1E8-A4CACC9987F7}"/>
          </ac:grpSpMkLst>
        </pc:grpChg>
        <pc:cxnChg chg="mod">
          <ac:chgData name="anna griffiths" userId="129d1e65e933349f" providerId="LiveId" clId="{68792FB7-C637-4981-B8B9-87454F379CF2}" dt="2024-10-20T11:23:44.724" v="3483" actId="165"/>
          <ac:cxnSpMkLst>
            <pc:docMk/>
            <pc:sldMk cId="4190808782" sldId="256"/>
            <ac:cxnSpMk id="8" creationId="{7CB45EB2-78C9-7ED6-E62D-28FDBD653B4B}"/>
          </ac:cxnSpMkLst>
        </pc:cxnChg>
        <pc:cxnChg chg="mod topLvl">
          <ac:chgData name="anna griffiths" userId="129d1e65e933349f" providerId="LiveId" clId="{68792FB7-C637-4981-B8B9-87454F379CF2}" dt="2024-10-20T11:25:06.182" v="3537" actId="1038"/>
          <ac:cxnSpMkLst>
            <pc:docMk/>
            <pc:sldMk cId="4190808782" sldId="256"/>
            <ac:cxnSpMk id="15" creationId="{54BE82C0-3491-B919-1738-812A1C6EC8DD}"/>
          </ac:cxnSpMkLst>
        </pc:cxn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995312"/>
            <a:ext cx="5829300" cy="4244622"/>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6403623"/>
            <a:ext cx="5143500" cy="2943577"/>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14039E8-AEB2-41A5-94D2-4DF29163D4CC}"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9DA541-F3F7-4B17-A793-2D3C3137145D}" type="slidenum">
              <a:rPr lang="en-GB" smtClean="0"/>
              <a:t>‹#›</a:t>
            </a:fld>
            <a:endParaRPr lang="en-GB"/>
          </a:p>
        </p:txBody>
      </p:sp>
    </p:spTree>
    <p:extLst>
      <p:ext uri="{BB962C8B-B14F-4D97-AF65-F5344CB8AC3E}">
        <p14:creationId xmlns:p14="http://schemas.microsoft.com/office/powerpoint/2010/main" val="4267271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14039E8-AEB2-41A5-94D2-4DF29163D4CC}"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9DA541-F3F7-4B17-A793-2D3C3137145D}" type="slidenum">
              <a:rPr lang="en-GB" smtClean="0"/>
              <a:t>‹#›</a:t>
            </a:fld>
            <a:endParaRPr lang="en-GB"/>
          </a:p>
        </p:txBody>
      </p:sp>
    </p:spTree>
    <p:extLst>
      <p:ext uri="{BB962C8B-B14F-4D97-AF65-F5344CB8AC3E}">
        <p14:creationId xmlns:p14="http://schemas.microsoft.com/office/powerpoint/2010/main" val="38192817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7"/>
            <a:ext cx="5915025" cy="5071532"/>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8159048"/>
            <a:ext cx="5915025" cy="2666999"/>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14039E8-AEB2-41A5-94D2-4DF29163D4CC}"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9DA541-F3F7-4B17-A793-2D3C3137145D}" type="slidenum">
              <a:rPr lang="en-GB" smtClean="0"/>
              <a:t>‹#›</a:t>
            </a:fld>
            <a:endParaRPr lang="en-GB"/>
          </a:p>
        </p:txBody>
      </p:sp>
    </p:spTree>
    <p:extLst>
      <p:ext uri="{BB962C8B-B14F-4D97-AF65-F5344CB8AC3E}">
        <p14:creationId xmlns:p14="http://schemas.microsoft.com/office/powerpoint/2010/main" val="18212596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3245556"/>
            <a:ext cx="2914650" cy="773571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3245556"/>
            <a:ext cx="2914650" cy="773571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14039E8-AEB2-41A5-94D2-4DF29163D4CC}"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9DA541-F3F7-4B17-A793-2D3C3137145D}" type="slidenum">
              <a:rPr lang="en-GB" smtClean="0"/>
              <a:t>‹#›</a:t>
            </a:fld>
            <a:endParaRPr lang="en-GB"/>
          </a:p>
        </p:txBody>
      </p:sp>
    </p:spTree>
    <p:extLst>
      <p:ext uri="{BB962C8B-B14F-4D97-AF65-F5344CB8AC3E}">
        <p14:creationId xmlns:p14="http://schemas.microsoft.com/office/powerpoint/2010/main" val="232193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4"/>
            <a:ext cx="5915025" cy="2356556"/>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4453467"/>
            <a:ext cx="2901255" cy="65503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4453467"/>
            <a:ext cx="2915543" cy="65503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14039E8-AEB2-41A5-94D2-4DF29163D4CC}" type="datetimeFigureOut">
              <a:rPr lang="en-GB" smtClean="0"/>
              <a:t>21/10/2024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B9DA541-F3F7-4B17-A793-2D3C3137145D}" type="slidenum">
              <a:rPr lang="en-GB" smtClean="0"/>
              <a:t>‹#›</a:t>
            </a:fld>
            <a:endParaRPr lang="en-GB"/>
          </a:p>
        </p:txBody>
      </p:sp>
    </p:spTree>
    <p:extLst>
      <p:ext uri="{BB962C8B-B14F-4D97-AF65-F5344CB8AC3E}">
        <p14:creationId xmlns:p14="http://schemas.microsoft.com/office/powerpoint/2010/main" val="38212136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14039E8-AEB2-41A5-94D2-4DF29163D4CC}" type="datetimeFigureOut">
              <a:rPr lang="en-GB" smtClean="0"/>
              <a:t>21/10/2024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B9DA541-F3F7-4B17-A793-2D3C3137145D}" type="slidenum">
              <a:rPr lang="en-GB" smtClean="0"/>
              <a:t>‹#›</a:t>
            </a:fld>
            <a:endParaRPr lang="en-GB"/>
          </a:p>
        </p:txBody>
      </p:sp>
    </p:spTree>
    <p:extLst>
      <p:ext uri="{BB962C8B-B14F-4D97-AF65-F5344CB8AC3E}">
        <p14:creationId xmlns:p14="http://schemas.microsoft.com/office/powerpoint/2010/main" val="28549205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4039E8-AEB2-41A5-94D2-4DF29163D4CC}" type="datetimeFigureOut">
              <a:rPr lang="en-GB" smtClean="0"/>
              <a:t>21/10/2024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B9DA541-F3F7-4B17-A793-2D3C3137145D}" type="slidenum">
              <a:rPr lang="en-GB" smtClean="0"/>
              <a:t>‹#›</a:t>
            </a:fld>
            <a:endParaRPr lang="en-GB"/>
          </a:p>
        </p:txBody>
      </p:sp>
    </p:spTree>
    <p:extLst>
      <p:ext uri="{BB962C8B-B14F-4D97-AF65-F5344CB8AC3E}">
        <p14:creationId xmlns:p14="http://schemas.microsoft.com/office/powerpoint/2010/main" val="35525758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755425"/>
            <a:ext cx="3471863" cy="8664222"/>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514039E8-AEB2-41A5-94D2-4DF29163D4CC}"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9DA541-F3F7-4B17-A793-2D3C3137145D}" type="slidenum">
              <a:rPr lang="en-GB" smtClean="0"/>
              <a:t>‹#›</a:t>
            </a:fld>
            <a:endParaRPr lang="en-GB"/>
          </a:p>
        </p:txBody>
      </p:sp>
    </p:spTree>
    <p:extLst>
      <p:ext uri="{BB962C8B-B14F-4D97-AF65-F5344CB8AC3E}">
        <p14:creationId xmlns:p14="http://schemas.microsoft.com/office/powerpoint/2010/main" val="1601220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755425"/>
            <a:ext cx="3471863" cy="8664222"/>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514039E8-AEB2-41A5-94D2-4DF29163D4CC}"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9DA541-F3F7-4B17-A793-2D3C3137145D}" type="slidenum">
              <a:rPr lang="en-GB" smtClean="0"/>
              <a:t>‹#›</a:t>
            </a:fld>
            <a:endParaRPr lang="en-GB"/>
          </a:p>
        </p:txBody>
      </p:sp>
    </p:spTree>
    <p:extLst>
      <p:ext uri="{BB962C8B-B14F-4D97-AF65-F5344CB8AC3E}">
        <p14:creationId xmlns:p14="http://schemas.microsoft.com/office/powerpoint/2010/main" val="4026318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14039E8-AEB2-41A5-94D2-4DF29163D4CC}"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9DA541-F3F7-4B17-A793-2D3C3137145D}" type="slidenum">
              <a:rPr lang="en-GB" smtClean="0"/>
              <a:t>‹#›</a:t>
            </a:fld>
            <a:endParaRPr lang="en-GB"/>
          </a:p>
        </p:txBody>
      </p:sp>
    </p:spTree>
    <p:extLst>
      <p:ext uri="{BB962C8B-B14F-4D97-AF65-F5344CB8AC3E}">
        <p14:creationId xmlns:p14="http://schemas.microsoft.com/office/powerpoint/2010/main" val="2006831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649111"/>
            <a:ext cx="1478756" cy="10332156"/>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649111"/>
            <a:ext cx="4350544" cy="10332156"/>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14039E8-AEB2-41A5-94D2-4DF29163D4CC}"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9DA541-F3F7-4B17-A793-2D3C3137145D}" type="slidenum">
              <a:rPr lang="en-GB" smtClean="0"/>
              <a:t>‹#›</a:t>
            </a:fld>
            <a:endParaRPr lang="en-GB"/>
          </a:p>
        </p:txBody>
      </p:sp>
    </p:spTree>
    <p:extLst>
      <p:ext uri="{BB962C8B-B14F-4D97-AF65-F5344CB8AC3E}">
        <p14:creationId xmlns:p14="http://schemas.microsoft.com/office/powerpoint/2010/main" val="322149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4"/>
            <a:ext cx="5915025" cy="2356556"/>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71488" y="11300181"/>
            <a:ext cx="1543050" cy="649111"/>
          </a:xfrm>
          <a:prstGeom prst="rect">
            <a:avLst/>
          </a:prstGeom>
        </p:spPr>
        <p:txBody>
          <a:bodyPr vert="horz" lIns="91440" tIns="45720" rIns="91440" bIns="45720" rtlCol="0" anchor="ctr"/>
          <a:lstStyle>
            <a:lvl1pPr algn="l">
              <a:defRPr sz="900">
                <a:solidFill>
                  <a:schemeClr val="tx1">
                    <a:tint val="82000"/>
                  </a:schemeClr>
                </a:solidFill>
              </a:defRPr>
            </a:lvl1pPr>
          </a:lstStyle>
          <a:p>
            <a:fld id="{514039E8-AEB2-41A5-94D2-4DF29163D4CC}" type="datetimeFigureOut">
              <a:rPr lang="en-GB" smtClean="0"/>
              <a:t>21/10/2024</a:t>
            </a:fld>
            <a:endParaRPr lang="en-GB"/>
          </a:p>
        </p:txBody>
      </p:sp>
      <p:sp>
        <p:nvSpPr>
          <p:cNvPr id="5" name="Footer Placeholder 4"/>
          <p:cNvSpPr>
            <a:spLocks noGrp="1"/>
          </p:cNvSpPr>
          <p:nvPr>
            <p:ph type="ftr" sz="quarter" idx="3"/>
          </p:nvPr>
        </p:nvSpPr>
        <p:spPr>
          <a:xfrm>
            <a:off x="2271713" y="11300181"/>
            <a:ext cx="2314575" cy="649111"/>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11300181"/>
            <a:ext cx="1543050" cy="649111"/>
          </a:xfrm>
          <a:prstGeom prst="rect">
            <a:avLst/>
          </a:prstGeom>
        </p:spPr>
        <p:txBody>
          <a:bodyPr vert="horz" lIns="91440" tIns="45720" rIns="91440" bIns="45720" rtlCol="0" anchor="ctr"/>
          <a:lstStyle>
            <a:lvl1pPr algn="r">
              <a:defRPr sz="900">
                <a:solidFill>
                  <a:schemeClr val="tx1">
                    <a:tint val="82000"/>
                  </a:schemeClr>
                </a:solidFill>
              </a:defRPr>
            </a:lvl1pPr>
          </a:lstStyle>
          <a:p>
            <a:fld id="{5B9DA541-F3F7-4B17-A793-2D3C3137145D}" type="slidenum">
              <a:rPr lang="en-GB" smtClean="0"/>
              <a:t>‹#›</a:t>
            </a:fld>
            <a:endParaRPr lang="en-GB"/>
          </a:p>
        </p:txBody>
      </p:sp>
    </p:spTree>
    <p:extLst>
      <p:ext uri="{BB962C8B-B14F-4D97-AF65-F5344CB8AC3E}">
        <p14:creationId xmlns:p14="http://schemas.microsoft.com/office/powerpoint/2010/main" val="382651658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2BBC162E-B5C1-FE47-970C-63F70BF86333}"/>
              </a:ext>
            </a:extLst>
          </p:cNvPr>
          <p:cNvGrpSpPr/>
          <p:nvPr/>
        </p:nvGrpSpPr>
        <p:grpSpPr>
          <a:xfrm>
            <a:off x="247651" y="466724"/>
            <a:ext cx="6362698" cy="3552826"/>
            <a:chOff x="180976" y="2295524"/>
            <a:chExt cx="6362698" cy="3152776"/>
          </a:xfrm>
        </p:grpSpPr>
        <p:cxnSp>
          <p:nvCxnSpPr>
            <p:cNvPr id="8" name="Straight Connector 7">
              <a:extLst>
                <a:ext uri="{FF2B5EF4-FFF2-40B4-BE49-F238E27FC236}">
                  <a16:creationId xmlns:a16="http://schemas.microsoft.com/office/drawing/2014/main" id="{7CB45EB2-78C9-7ED6-E62D-28FDBD653B4B}"/>
                </a:ext>
              </a:extLst>
            </p:cNvPr>
            <p:cNvCxnSpPr/>
            <p:nvPr/>
          </p:nvCxnSpPr>
          <p:spPr>
            <a:xfrm flipV="1">
              <a:off x="3362325" y="2295525"/>
              <a:ext cx="0" cy="3152775"/>
            </a:xfrm>
            <a:prstGeom prst="line">
              <a:avLst/>
            </a:prstGeom>
          </p:spPr>
          <p:style>
            <a:lnRef idx="2">
              <a:schemeClr val="accent1"/>
            </a:lnRef>
            <a:fillRef idx="0">
              <a:schemeClr val="accent1"/>
            </a:fillRef>
            <a:effectRef idx="1">
              <a:schemeClr val="accent1"/>
            </a:effectRef>
            <a:fontRef idx="minor">
              <a:schemeClr val="tx1"/>
            </a:fontRef>
          </p:style>
        </p:cxnSp>
        <p:sp>
          <p:nvSpPr>
            <p:cNvPr id="9" name="Rectangle 8">
              <a:extLst>
                <a:ext uri="{FF2B5EF4-FFF2-40B4-BE49-F238E27FC236}">
                  <a16:creationId xmlns:a16="http://schemas.microsoft.com/office/drawing/2014/main" id="{59D2BC15-1D79-4489-A0E8-B56804A2840A}"/>
                </a:ext>
              </a:extLst>
            </p:cNvPr>
            <p:cNvSpPr/>
            <p:nvPr/>
          </p:nvSpPr>
          <p:spPr>
            <a:xfrm>
              <a:off x="180976" y="2295525"/>
              <a:ext cx="3181349" cy="3152775"/>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19050">
                  <a:solidFill>
                    <a:schemeClr val="tx1"/>
                  </a:solidFill>
                </a:ln>
              </a:endParaRPr>
            </a:p>
          </p:txBody>
        </p:sp>
        <p:sp>
          <p:nvSpPr>
            <p:cNvPr id="10" name="Rectangle 9">
              <a:extLst>
                <a:ext uri="{FF2B5EF4-FFF2-40B4-BE49-F238E27FC236}">
                  <a16:creationId xmlns:a16="http://schemas.microsoft.com/office/drawing/2014/main" id="{3DA7A776-5E9F-08FE-F741-2B025AE0E857}"/>
                </a:ext>
              </a:extLst>
            </p:cNvPr>
            <p:cNvSpPr/>
            <p:nvPr/>
          </p:nvSpPr>
          <p:spPr>
            <a:xfrm>
              <a:off x="3362325" y="2295524"/>
              <a:ext cx="3181349" cy="3152775"/>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19050">
                  <a:solidFill>
                    <a:schemeClr val="tx1"/>
                  </a:solidFill>
                </a:ln>
              </a:endParaRPr>
            </a:p>
          </p:txBody>
        </p:sp>
      </p:grpSp>
      <p:sp>
        <p:nvSpPr>
          <p:cNvPr id="12" name="Rectangle 11">
            <a:extLst>
              <a:ext uri="{FF2B5EF4-FFF2-40B4-BE49-F238E27FC236}">
                <a16:creationId xmlns:a16="http://schemas.microsoft.com/office/drawing/2014/main" id="{99C4D508-87C5-D6A5-40E2-CFC80BC6F2AF}"/>
              </a:ext>
            </a:extLst>
          </p:cNvPr>
          <p:cNvSpPr/>
          <p:nvPr/>
        </p:nvSpPr>
        <p:spPr>
          <a:xfrm>
            <a:off x="247650" y="4046219"/>
            <a:ext cx="6362683" cy="1844041"/>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19050">
                <a:solidFill>
                  <a:schemeClr val="tx1"/>
                </a:solidFill>
              </a:ln>
            </a:endParaRPr>
          </a:p>
        </p:txBody>
      </p:sp>
      <p:sp>
        <p:nvSpPr>
          <p:cNvPr id="13" name="Rectangle 12">
            <a:extLst>
              <a:ext uri="{FF2B5EF4-FFF2-40B4-BE49-F238E27FC236}">
                <a16:creationId xmlns:a16="http://schemas.microsoft.com/office/drawing/2014/main" id="{D1F6BCD7-3B5B-8527-3F8B-058847C1FC3E}"/>
              </a:ext>
            </a:extLst>
          </p:cNvPr>
          <p:cNvSpPr/>
          <p:nvPr/>
        </p:nvSpPr>
        <p:spPr>
          <a:xfrm>
            <a:off x="247632" y="5901689"/>
            <a:ext cx="6362699" cy="2271714"/>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19050">
                <a:solidFill>
                  <a:schemeClr val="tx1"/>
                </a:solidFill>
              </a:ln>
            </a:endParaRPr>
          </a:p>
        </p:txBody>
      </p:sp>
      <p:cxnSp>
        <p:nvCxnSpPr>
          <p:cNvPr id="15" name="Straight Connector 14">
            <a:extLst>
              <a:ext uri="{FF2B5EF4-FFF2-40B4-BE49-F238E27FC236}">
                <a16:creationId xmlns:a16="http://schemas.microsoft.com/office/drawing/2014/main" id="{54BE82C0-3491-B919-1738-812A1C6EC8DD}"/>
              </a:ext>
            </a:extLst>
          </p:cNvPr>
          <p:cNvCxnSpPr>
            <a:cxnSpLocks/>
            <a:stCxn id="13" idx="0"/>
            <a:endCxn id="13" idx="2"/>
          </p:cNvCxnSpPr>
          <p:nvPr/>
        </p:nvCxnSpPr>
        <p:spPr>
          <a:xfrm>
            <a:off x="3428982" y="5901689"/>
            <a:ext cx="0" cy="2271714"/>
          </a:xfrm>
          <a:prstGeom prst="line">
            <a:avLst/>
          </a:prstGeom>
          <a:ln w="19050">
            <a:solidFill>
              <a:schemeClr val="tx1"/>
            </a:solidFill>
          </a:ln>
        </p:spPr>
        <p:style>
          <a:lnRef idx="2">
            <a:schemeClr val="accent1"/>
          </a:lnRef>
          <a:fillRef idx="0">
            <a:schemeClr val="accent1"/>
          </a:fillRef>
          <a:effectRef idx="1">
            <a:schemeClr val="accent1"/>
          </a:effectRef>
          <a:fontRef idx="minor">
            <a:schemeClr val="tx1"/>
          </a:fontRef>
        </p:style>
      </p:cxnSp>
      <p:sp>
        <p:nvSpPr>
          <p:cNvPr id="17" name="Rectangle 16">
            <a:extLst>
              <a:ext uri="{FF2B5EF4-FFF2-40B4-BE49-F238E27FC236}">
                <a16:creationId xmlns:a16="http://schemas.microsoft.com/office/drawing/2014/main" id="{22143F6F-E544-D7AB-A0B8-5FB0B5BD78AB}"/>
              </a:ext>
            </a:extLst>
          </p:cNvPr>
          <p:cNvSpPr/>
          <p:nvPr/>
        </p:nvSpPr>
        <p:spPr>
          <a:xfrm>
            <a:off x="247632" y="8170546"/>
            <a:ext cx="6362694" cy="2980054"/>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1100" dirty="0">
              <a:ln w="19050">
                <a:solidFill>
                  <a:schemeClr val="tx1"/>
                </a:solidFill>
              </a:ln>
              <a:latin typeface="Arial" panose="020B0604020202020204" pitchFamily="34" charset="0"/>
              <a:cs typeface="Arial" panose="020B0604020202020204" pitchFamily="34" charset="0"/>
            </a:endParaRPr>
          </a:p>
        </p:txBody>
      </p:sp>
      <p:sp>
        <p:nvSpPr>
          <p:cNvPr id="18" name="Rectangle 17">
            <a:extLst>
              <a:ext uri="{FF2B5EF4-FFF2-40B4-BE49-F238E27FC236}">
                <a16:creationId xmlns:a16="http://schemas.microsoft.com/office/drawing/2014/main" id="{7488EEC5-9A23-DAB7-9170-56596D1E8F7C}"/>
              </a:ext>
            </a:extLst>
          </p:cNvPr>
          <p:cNvSpPr/>
          <p:nvPr/>
        </p:nvSpPr>
        <p:spPr>
          <a:xfrm>
            <a:off x="240038" y="11150600"/>
            <a:ext cx="6362694" cy="888999"/>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ln w="19050">
                <a:solidFill>
                  <a:schemeClr val="tx1"/>
                </a:solidFill>
              </a:ln>
            </a:endParaRPr>
          </a:p>
        </p:txBody>
      </p:sp>
      <p:sp>
        <p:nvSpPr>
          <p:cNvPr id="21" name="TextBox 20">
            <a:extLst>
              <a:ext uri="{FF2B5EF4-FFF2-40B4-BE49-F238E27FC236}">
                <a16:creationId xmlns:a16="http://schemas.microsoft.com/office/drawing/2014/main" id="{72C9B247-B6A2-4D4D-91BE-688E7BAAAFE2}"/>
              </a:ext>
            </a:extLst>
          </p:cNvPr>
          <p:cNvSpPr txBox="1"/>
          <p:nvPr/>
        </p:nvSpPr>
        <p:spPr>
          <a:xfrm>
            <a:off x="243840" y="419100"/>
            <a:ext cx="3047999" cy="523220"/>
          </a:xfrm>
          <a:prstGeom prst="rect">
            <a:avLst/>
          </a:prstGeom>
          <a:noFill/>
        </p:spPr>
        <p:txBody>
          <a:bodyPr wrap="square" rtlCol="0">
            <a:spAutoFit/>
          </a:bodyPr>
          <a:lstStyle/>
          <a:p>
            <a:r>
              <a:rPr lang="en-GB" sz="1400" b="1" u="sng" dirty="0">
                <a:latin typeface="Arial" panose="020B0604020202020204" pitchFamily="34" charset="0"/>
                <a:cs typeface="Arial" panose="020B0604020202020204" pitchFamily="34" charset="0"/>
              </a:rPr>
              <a:t>What is Reflection and reflective practise?</a:t>
            </a:r>
          </a:p>
        </p:txBody>
      </p:sp>
      <p:sp>
        <p:nvSpPr>
          <p:cNvPr id="22" name="TextBox 21">
            <a:extLst>
              <a:ext uri="{FF2B5EF4-FFF2-40B4-BE49-F238E27FC236}">
                <a16:creationId xmlns:a16="http://schemas.microsoft.com/office/drawing/2014/main" id="{05EA30F2-154D-A3DC-3274-3221D6FCF3C4}"/>
              </a:ext>
            </a:extLst>
          </p:cNvPr>
          <p:cNvSpPr txBox="1"/>
          <p:nvPr/>
        </p:nvSpPr>
        <p:spPr>
          <a:xfrm>
            <a:off x="259086" y="888323"/>
            <a:ext cx="3131818" cy="3170099"/>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Reflection and reflective practise are fundamental principles for professionals and play a crucial role in their work. These practices are maintained in various fields, especially education, healthcare and social care. Reflective practise is essential in achieving effective professional development.(Brock, 2015). Reflective practise involves critically thinking and evaluating your work to challenge, adapt, develop, refine and improve it. This process should be continuous, fostering and ongoing cycle of reflection and improvement.(Pacey, 2016). A successful practitioner is someone who will also look back at specific elements like their education setting, planning and tasks set throughout the day and take into consideration what worked and what went wrong(birhtto5matters, 2021). Collaborative or collective reflection unlocks new levels of critical reflection. This entails any level practitioners collaborating to plan, observe and assess a lesson.(Durham university, no date).</a:t>
            </a:r>
          </a:p>
        </p:txBody>
      </p:sp>
      <p:sp>
        <p:nvSpPr>
          <p:cNvPr id="23" name="TextBox 22">
            <a:extLst>
              <a:ext uri="{FF2B5EF4-FFF2-40B4-BE49-F238E27FC236}">
                <a16:creationId xmlns:a16="http://schemas.microsoft.com/office/drawing/2014/main" id="{92F550D1-04E8-FC50-030B-B56B1C2F6DD0}"/>
              </a:ext>
            </a:extLst>
          </p:cNvPr>
          <p:cNvSpPr txBox="1"/>
          <p:nvPr/>
        </p:nvSpPr>
        <p:spPr>
          <a:xfrm>
            <a:off x="3398525" y="410823"/>
            <a:ext cx="3067043" cy="523220"/>
          </a:xfrm>
          <a:prstGeom prst="rect">
            <a:avLst/>
          </a:prstGeom>
          <a:noFill/>
        </p:spPr>
        <p:txBody>
          <a:bodyPr wrap="square" rtlCol="0">
            <a:spAutoFit/>
          </a:bodyPr>
          <a:lstStyle/>
          <a:p>
            <a:r>
              <a:rPr lang="en-GB" sz="1400" b="1" u="sng" dirty="0"/>
              <a:t>Why is reflective practise important as an early year's practitioner.</a:t>
            </a:r>
          </a:p>
        </p:txBody>
      </p:sp>
      <p:sp>
        <p:nvSpPr>
          <p:cNvPr id="25" name="TextBox 24">
            <a:extLst>
              <a:ext uri="{FF2B5EF4-FFF2-40B4-BE49-F238E27FC236}">
                <a16:creationId xmlns:a16="http://schemas.microsoft.com/office/drawing/2014/main" id="{1FD868E8-C0B4-5931-9A16-7CDD800721FE}"/>
              </a:ext>
            </a:extLst>
          </p:cNvPr>
          <p:cNvSpPr txBox="1"/>
          <p:nvPr/>
        </p:nvSpPr>
        <p:spPr>
          <a:xfrm>
            <a:off x="3390896" y="820950"/>
            <a:ext cx="3181335" cy="3277820"/>
          </a:xfrm>
          <a:prstGeom prst="rect">
            <a:avLst/>
          </a:prstGeom>
          <a:noFill/>
        </p:spPr>
        <p:txBody>
          <a:bodyPr wrap="square" rtlCol="0">
            <a:spAutoFit/>
          </a:bodyPr>
          <a:lstStyle/>
          <a:p>
            <a:r>
              <a:rPr lang="en-GB" sz="900" dirty="0">
                <a:latin typeface="Arial" panose="020B0604020202020204" pitchFamily="34" charset="0"/>
                <a:cs typeface="Arial" panose="020B0604020202020204" pitchFamily="34" charset="0"/>
              </a:rPr>
              <a:t>Reflective Practice as a practitioner allows one to enhance a deeper understanding of their own practise. This will help practitioners build the skills, knowledge and strategies needed to achieve top development, learning and progress for children they are working with. It will also enhance practitioner confidence, encourages a proactive approach, and overall improves the quality of the education and care offered (birthto5matters, 2021). Reflective practise is a process through which individuals or teams become more aware of the underlying values that influence their day-by-day actions. This awareness is particularly important when addressing matters of quality or diversity. When working in an environment that embraces an open mind and willingness to learn, reflective practise becomes more effective as professional development(Lindon and </a:t>
            </a:r>
            <a:r>
              <a:rPr lang="en-GB" sz="900" dirty="0" err="1">
                <a:latin typeface="Arial" panose="020B0604020202020204" pitchFamily="34" charset="0"/>
                <a:cs typeface="Arial" panose="020B0604020202020204" pitchFamily="34" charset="0"/>
              </a:rPr>
              <a:t>Trodd</a:t>
            </a:r>
            <a:r>
              <a:rPr lang="en-GB" sz="900" dirty="0">
                <a:latin typeface="Arial" panose="020B0604020202020204" pitchFamily="34" charset="0"/>
                <a:cs typeface="Arial" panose="020B0604020202020204" pitchFamily="34" charset="0"/>
              </a:rPr>
              <a:t>, 2016). Johari Window explores collaborative reflection, this is particularly important when working as an early years practitioner. This technique is a communication tool designed to enhance team interaction and effectiveness by allowing individuals to gain clearer insight into their own traits. This is important as it encourages personal growth within group dynamics in a positive and constructive manner (Stein, 2015, p31).</a:t>
            </a:r>
          </a:p>
        </p:txBody>
      </p:sp>
      <p:sp>
        <p:nvSpPr>
          <p:cNvPr id="27" name="TextBox 26">
            <a:extLst>
              <a:ext uri="{FF2B5EF4-FFF2-40B4-BE49-F238E27FC236}">
                <a16:creationId xmlns:a16="http://schemas.microsoft.com/office/drawing/2014/main" id="{4874C62A-D8E0-066B-3FE8-624D4E70B17B}"/>
              </a:ext>
            </a:extLst>
          </p:cNvPr>
          <p:cNvSpPr txBox="1"/>
          <p:nvPr/>
        </p:nvSpPr>
        <p:spPr>
          <a:xfrm>
            <a:off x="2377437" y="3988784"/>
            <a:ext cx="2301240" cy="276999"/>
          </a:xfrm>
          <a:prstGeom prst="rect">
            <a:avLst/>
          </a:prstGeom>
          <a:noFill/>
        </p:spPr>
        <p:txBody>
          <a:bodyPr wrap="square" rtlCol="0">
            <a:spAutoFit/>
          </a:bodyPr>
          <a:lstStyle/>
          <a:p>
            <a:r>
              <a:rPr lang="en-GB" sz="1200" b="1" u="sng" dirty="0"/>
              <a:t>Theory of reflection.</a:t>
            </a:r>
          </a:p>
        </p:txBody>
      </p:sp>
      <p:sp>
        <p:nvSpPr>
          <p:cNvPr id="30" name="TextBox 29">
            <a:extLst>
              <a:ext uri="{FF2B5EF4-FFF2-40B4-BE49-F238E27FC236}">
                <a16:creationId xmlns:a16="http://schemas.microsoft.com/office/drawing/2014/main" id="{4E4653DE-4E9D-56BB-3A02-A8A8D9DE5E72}"/>
              </a:ext>
            </a:extLst>
          </p:cNvPr>
          <p:cNvSpPr txBox="1"/>
          <p:nvPr/>
        </p:nvSpPr>
        <p:spPr>
          <a:xfrm>
            <a:off x="186875" y="4148841"/>
            <a:ext cx="6351240" cy="1754326"/>
          </a:xfrm>
          <a:prstGeom prst="rect">
            <a:avLst/>
          </a:prstGeom>
          <a:noFill/>
        </p:spPr>
        <p:txBody>
          <a:bodyPr wrap="square" rtlCol="0">
            <a:spAutoFit/>
          </a:bodyPr>
          <a:lstStyle/>
          <a:p>
            <a:r>
              <a:rPr lang="en-GB" sz="900" dirty="0"/>
              <a:t>Donald Schon (</a:t>
            </a:r>
            <a:r>
              <a:rPr lang="en-GB" sz="900" dirty="0" err="1"/>
              <a:t>nd</a:t>
            </a:r>
            <a:r>
              <a:rPr lang="en-GB" sz="900" dirty="0"/>
              <a:t>) believes reflective practise is differentiating between reflection in action and reflection on action. Reflection in action is reflecting as a situation is happening, using their knowledge as its happening and acting immediately. However, reflection on action is an intentional  process carried out after a situation to gain insight and learn from the experience. Apart of Schon’s theory is called double-loop learning, which relates to the phrase, “thinking outside the box”. In contrast, double loop learning involves questioning and challenging the underlying assumptions or rules in order to achieve a better outcome than what would be possible by staying within the current restrictions. Schon’s theory offers numerous advantages, it means that reflective practice has evolved beyond a purely retrospective process and can now be integrated into on-the-job activities. This approach allows practitioners to engage in deeper reflection by questioning their own assumptions and biases. Furthermore, it helps to explain the intuitive decision making of experienced professionals, who often act effectively without fully understanding the reasons behind their actions. Additionally, this form of reflection offers significant benefits for practitioners with limited time, as it allows them to reflect during their work, even when they are unable to do so immediately after a situation (Schon, no date).</a:t>
            </a:r>
          </a:p>
        </p:txBody>
      </p:sp>
      <p:pic>
        <p:nvPicPr>
          <p:cNvPr id="1026" name="Picture 2" descr="Driscoll's Model of Reflection Explained With Example">
            <a:extLst>
              <a:ext uri="{FF2B5EF4-FFF2-40B4-BE49-F238E27FC236}">
                <a16:creationId xmlns:a16="http://schemas.microsoft.com/office/drawing/2014/main" id="{78F4C071-3F19-49C8-0DF9-901D8258F0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2939" y="5924315"/>
            <a:ext cx="3139439" cy="222692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A7A3D9A-97F3-D78A-8C72-B251F48C69A5}"/>
              </a:ext>
            </a:extLst>
          </p:cNvPr>
          <p:cNvSpPr txBox="1"/>
          <p:nvPr/>
        </p:nvSpPr>
        <p:spPr>
          <a:xfrm>
            <a:off x="1089656" y="5843882"/>
            <a:ext cx="2301240" cy="307777"/>
          </a:xfrm>
          <a:prstGeom prst="rect">
            <a:avLst/>
          </a:prstGeom>
          <a:noFill/>
        </p:spPr>
        <p:txBody>
          <a:bodyPr wrap="square" rtlCol="0">
            <a:spAutoFit/>
          </a:bodyPr>
          <a:lstStyle/>
          <a:p>
            <a:r>
              <a:rPr lang="en-GB" sz="1400" b="1" u="sng" dirty="0"/>
              <a:t>Driscoll’s model</a:t>
            </a:r>
          </a:p>
        </p:txBody>
      </p:sp>
      <p:pic>
        <p:nvPicPr>
          <p:cNvPr id="1028" name="Picture 4" descr="Gibbs' Reflective Cycle | Career Skills Training from EPM">
            <a:extLst>
              <a:ext uri="{FF2B5EF4-FFF2-40B4-BE49-F238E27FC236}">
                <a16:creationId xmlns:a16="http://schemas.microsoft.com/office/drawing/2014/main" id="{96DAE61B-B3FC-23C0-0BA4-C644285A6F1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868"/>
          <a:stretch/>
        </p:blipFill>
        <p:spPr bwMode="auto">
          <a:xfrm>
            <a:off x="3458643" y="6142581"/>
            <a:ext cx="3129915" cy="199966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1E9A014-678A-A6D8-EFD4-C780D80D31CE}"/>
              </a:ext>
            </a:extLst>
          </p:cNvPr>
          <p:cNvSpPr txBox="1"/>
          <p:nvPr/>
        </p:nvSpPr>
        <p:spPr>
          <a:xfrm>
            <a:off x="3537854" y="5857397"/>
            <a:ext cx="2963640" cy="338554"/>
          </a:xfrm>
          <a:prstGeom prst="rect">
            <a:avLst/>
          </a:prstGeom>
          <a:noFill/>
        </p:spPr>
        <p:txBody>
          <a:bodyPr wrap="square" rtlCol="0">
            <a:spAutoFit/>
          </a:bodyPr>
          <a:lstStyle/>
          <a:p>
            <a:pPr algn="ctr"/>
            <a:r>
              <a:rPr lang="en-GB" sz="1600" b="1" u="sng" dirty="0"/>
              <a:t>Gibbs’ model</a:t>
            </a:r>
          </a:p>
        </p:txBody>
      </p:sp>
      <p:sp>
        <p:nvSpPr>
          <p:cNvPr id="16" name="TextBox 15">
            <a:extLst>
              <a:ext uri="{FF2B5EF4-FFF2-40B4-BE49-F238E27FC236}">
                <a16:creationId xmlns:a16="http://schemas.microsoft.com/office/drawing/2014/main" id="{F2DBBA4C-5460-31DD-50F3-AA46E390779D}"/>
              </a:ext>
            </a:extLst>
          </p:cNvPr>
          <p:cNvSpPr txBox="1"/>
          <p:nvPr/>
        </p:nvSpPr>
        <p:spPr>
          <a:xfrm>
            <a:off x="221050" y="8136872"/>
            <a:ext cx="6415857" cy="3000821"/>
          </a:xfrm>
          <a:prstGeom prst="rect">
            <a:avLst/>
          </a:prstGeom>
          <a:noFill/>
        </p:spPr>
        <p:txBody>
          <a:bodyPr wrap="square" rtlCol="0">
            <a:spAutoFit/>
          </a:bodyPr>
          <a:lstStyle/>
          <a:p>
            <a:r>
              <a:rPr lang="en-GB" sz="900" dirty="0">
                <a:latin typeface="Arial" panose="020B0604020202020204" pitchFamily="34" charset="0"/>
                <a:cs typeface="Arial" panose="020B0604020202020204" pitchFamily="34" charset="0"/>
              </a:rPr>
              <a:t>Gibbs’ reflective cycle, developed by Graham Gibbs in 1988, is a structured approach for learning from experience, especially useful for analysing recurring situations. The model comprises six stages: describing the experience, reflecting on feelings and thoughts, evaluating positive and negative aspects, analysing the context, drawing the conclusions about lessons learned and developing an action plan for future scenarios.(University of Edinburgh, no date.) In contrast, Driscoll’s model, known as the “Three what’s?” is based on Terry Borton’s questions: “What?” “So what?” and “Now what?” This framework allows individuals to analyse their experiences by first describing the situation for context, then reflecting on lessons learned. Finally, it encourages consideration of potential actings, such as changing behaviour, trying something new, or maintaining the status quo. It is important to recognise that feeling satisfied with current practises is a valid outcome, and not every reflection will lead to change (university of Cambridge, no date.) Gibbs’ cycle offers several advantages and disadvantages. It’s six stages provide a structured, methodical approach that enhances self-awareness and holistic learning, allowing individuals to reflect on their experiences and identify strengths and areas for development. Its adaptability across various fields makes it a versatile tool for both professional and personal growth. However, the model can oversimplify complex experiences, potentially limiting in-depth analysis. Its reliance on subjective perceptions may lead to varying interpretations, while the process can be time consuming. Additionally, an excessive focus on emotions may hinder objective analysis, and its informal nature may not suit all professional environments (Greenwalty, 2023) The primary advantage of Driscoll's model of reflective practise is the simplicity, breaking down reflection into just three accessible questions. This streamlined approach enhances accessibility across diverse groups, making it an ideal introduction to self-reflection and laying a foundation for engagement with more complex models. However, just like Gibbs; model, this simplicity can limit depth, as it may lead to superficial reflections that overlook ethical considerations and professional standards and may not encourage challenging assumptions. Aswell as Gibbs' model, with terminology tailored for clinical settings, it may lack relevance in fields like education or early childhood development.(study prism, no date.)</a:t>
            </a:r>
          </a:p>
        </p:txBody>
      </p:sp>
      <p:sp>
        <p:nvSpPr>
          <p:cNvPr id="20" name="TextBox 19">
            <a:extLst>
              <a:ext uri="{FF2B5EF4-FFF2-40B4-BE49-F238E27FC236}">
                <a16:creationId xmlns:a16="http://schemas.microsoft.com/office/drawing/2014/main" id="{A6672170-C63A-B053-6114-98107AD5BC6A}"/>
              </a:ext>
            </a:extLst>
          </p:cNvPr>
          <p:cNvSpPr txBox="1"/>
          <p:nvPr/>
        </p:nvSpPr>
        <p:spPr>
          <a:xfrm>
            <a:off x="247632" y="11189777"/>
            <a:ext cx="6127861" cy="800219"/>
          </a:xfrm>
          <a:prstGeom prst="rect">
            <a:avLst/>
          </a:prstGeom>
          <a:noFill/>
        </p:spPr>
        <p:txBody>
          <a:bodyPr wrap="square" rtlCol="0">
            <a:spAutoFit/>
          </a:bodyPr>
          <a:lstStyle/>
          <a:p>
            <a:r>
              <a:rPr lang="en-GB" sz="1000" dirty="0"/>
              <a:t>I</a:t>
            </a:r>
            <a:r>
              <a:rPr lang="en-GB" sz="900" dirty="0">
                <a:latin typeface="Arial" panose="020B0604020202020204" pitchFamily="34" charset="0"/>
                <a:cs typeface="Arial" panose="020B0604020202020204" pitchFamily="34" charset="0"/>
              </a:rPr>
              <a:t>n conclusion, reflective practise is crucial for professional growth, enabling individuals to critically evaluate their experiences and enhance their skills. By fostering self-awareness and adaptability, it encourages continuous learning and improvement (</a:t>
            </a:r>
            <a:r>
              <a:rPr lang="en-GB" sz="900" dirty="0" err="1">
                <a:latin typeface="Arial" panose="020B0604020202020204" pitchFamily="34" charset="0"/>
                <a:cs typeface="Arial" panose="020B0604020202020204" pitchFamily="34" charset="0"/>
              </a:rPr>
              <a:t>Schön</a:t>
            </a:r>
            <a:r>
              <a:rPr lang="en-GB" sz="900" dirty="0">
                <a:latin typeface="Arial" panose="020B0604020202020204" pitchFamily="34" charset="0"/>
                <a:cs typeface="Arial" panose="020B0604020202020204" pitchFamily="34" charset="0"/>
              </a:rPr>
              <a:t>, 1983.) Additionally, reflective practise contributes to collaborative effectiveness within teams, leading to more innovative solutions (Dewey, 1910.) Ultimately, integrating reflection into professional routines is essential for navigating challenges and achieving sustained competence in dynamic environments.</a:t>
            </a:r>
          </a:p>
        </p:txBody>
      </p:sp>
    </p:spTree>
    <p:extLst>
      <p:ext uri="{BB962C8B-B14F-4D97-AF65-F5344CB8AC3E}">
        <p14:creationId xmlns:p14="http://schemas.microsoft.com/office/powerpoint/2010/main" val="41908087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9298361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9945</TotalTime>
  <Words>1126</Words>
  <Application>Microsoft Office PowerPoint</Application>
  <PresentationFormat>Widescreen</PresentationFormat>
  <Paragraphs>10</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Aptos</vt:lpstr>
      <vt:lpstr>Aptos Display</vt:lpstr>
      <vt:lpstr>Arial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anna griffiths</dc:creator>
  <cp:lastModifiedBy>anna griffiths</cp:lastModifiedBy>
  <cp:revision>2</cp:revision>
  <dcterms:created xsi:type="dcterms:W3CDTF">2024-10-19T10:06:09Z</dcterms:created>
  <dcterms:modified xsi:type="dcterms:W3CDTF">2024-10-27T10:28:20Z</dcterms:modified>
</cp:coreProperties>
</file>