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tif" ContentType="image/tiff"/>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7"/>
  </p:notesMasterIdLst>
  <p:sldIdLst>
    <p:sldId id="814" r:id="rId2"/>
    <p:sldId id="845" r:id="rId3"/>
    <p:sldId id="819" r:id="rId4"/>
    <p:sldId id="817" r:id="rId5"/>
    <p:sldId id="411" r:id="rId6"/>
    <p:sldId id="417" r:id="rId7"/>
    <p:sldId id="832" r:id="rId8"/>
    <p:sldId id="833" r:id="rId9"/>
    <p:sldId id="834" r:id="rId10"/>
    <p:sldId id="835" r:id="rId11"/>
    <p:sldId id="257" r:id="rId12"/>
    <p:sldId id="291" r:id="rId13"/>
    <p:sldId id="825" r:id="rId14"/>
    <p:sldId id="826" r:id="rId15"/>
    <p:sldId id="827" r:id="rId16"/>
    <p:sldId id="828" r:id="rId17"/>
    <p:sldId id="813" r:id="rId18"/>
    <p:sldId id="305" r:id="rId19"/>
    <p:sldId id="306" r:id="rId20"/>
    <p:sldId id="840" r:id="rId21"/>
    <p:sldId id="287" r:id="rId22"/>
    <p:sldId id="307" r:id="rId23"/>
    <p:sldId id="308" r:id="rId24"/>
    <p:sldId id="416" r:id="rId25"/>
    <p:sldId id="310" r:id="rId26"/>
    <p:sldId id="313" r:id="rId27"/>
    <p:sldId id="841" r:id="rId28"/>
    <p:sldId id="309" r:id="rId29"/>
    <p:sldId id="312" r:id="rId30"/>
    <p:sldId id="315" r:id="rId31"/>
    <p:sldId id="258" r:id="rId32"/>
    <p:sldId id="829" r:id="rId33"/>
    <p:sldId id="412" r:id="rId34"/>
    <p:sldId id="269" r:id="rId35"/>
    <p:sldId id="317" r:id="rId36"/>
    <p:sldId id="295" r:id="rId37"/>
    <p:sldId id="292" r:id="rId38"/>
    <p:sldId id="259" r:id="rId39"/>
    <p:sldId id="262" r:id="rId40"/>
    <p:sldId id="263" r:id="rId41"/>
    <p:sldId id="260" r:id="rId42"/>
    <p:sldId id="261" r:id="rId43"/>
    <p:sldId id="264" r:id="rId44"/>
    <p:sldId id="265" r:id="rId45"/>
    <p:sldId id="266" r:id="rId46"/>
    <p:sldId id="270" r:id="rId47"/>
    <p:sldId id="344" r:id="rId48"/>
    <p:sldId id="343" r:id="rId49"/>
    <p:sldId id="299" r:id="rId50"/>
    <p:sldId id="345" r:id="rId51"/>
    <p:sldId id="300" r:id="rId52"/>
    <p:sldId id="284" r:id="rId53"/>
    <p:sldId id="820" r:id="rId54"/>
    <p:sldId id="822" r:id="rId55"/>
    <p:sldId id="275" r:id="rId56"/>
    <p:sldId id="413" r:id="rId57"/>
    <p:sldId id="279" r:id="rId58"/>
    <p:sldId id="418" r:id="rId59"/>
    <p:sldId id="278" r:id="rId60"/>
    <p:sldId id="824" r:id="rId61"/>
    <p:sldId id="821" r:id="rId62"/>
    <p:sldId id="823" r:id="rId63"/>
    <p:sldId id="296" r:id="rId64"/>
    <p:sldId id="273" r:id="rId65"/>
    <p:sldId id="303" r:id="rId66"/>
    <p:sldId id="272" r:id="rId67"/>
    <p:sldId id="276" r:id="rId68"/>
    <p:sldId id="809" r:id="rId69"/>
    <p:sldId id="294" r:id="rId70"/>
    <p:sldId id="293" r:id="rId71"/>
    <p:sldId id="846" r:id="rId72"/>
    <p:sldId id="280" r:id="rId73"/>
    <p:sldId id="268" r:id="rId74"/>
    <p:sldId id="836" r:id="rId75"/>
    <p:sldId id="811" r:id="rId76"/>
    <p:sldId id="842" r:id="rId77"/>
    <p:sldId id="843" r:id="rId78"/>
    <p:sldId id="844" r:id="rId79"/>
    <p:sldId id="311" r:id="rId80"/>
    <p:sldId id="282" r:id="rId81"/>
    <p:sldId id="297" r:id="rId82"/>
    <p:sldId id="837" r:id="rId83"/>
    <p:sldId id="838" r:id="rId84"/>
    <p:sldId id="839" r:id="rId85"/>
    <p:sldId id="812" r:id="rId8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C00"/>
    <a:srgbClr val="FF00FF"/>
    <a:srgbClr val="FF9800"/>
    <a:srgbClr val="CAC5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4"/>
    <p:restoredTop sz="65152"/>
  </p:normalViewPr>
  <p:slideViewPr>
    <p:cSldViewPr snapToGrid="0" snapToObjects="1">
      <p:cViewPr>
        <p:scale>
          <a:sx n="71" d="100"/>
          <a:sy n="71" d="100"/>
        </p:scale>
        <p:origin x="1584" y="192"/>
      </p:cViewPr>
      <p:guideLst>
        <p:guide orient="horz" pos="2160"/>
        <p:guide pos="2880"/>
      </p:guideLst>
    </p:cSldViewPr>
  </p:slideViewPr>
  <p:notesTextViewPr>
    <p:cViewPr>
      <p:scale>
        <a:sx n="20" d="100"/>
        <a:sy n="20" d="100"/>
      </p:scale>
      <p:origin x="0" y="0"/>
    </p:cViewPr>
  </p:notesTextViewPr>
  <p:sorterViewPr>
    <p:cViewPr>
      <p:scale>
        <a:sx n="1" d="1"/>
        <a:sy n="1" d="1"/>
      </p:scale>
      <p:origin x="0" y="0"/>
    </p:cViewPr>
  </p:sorterViewPr>
  <p:notesViewPr>
    <p:cSldViewPr snapToGrid="0" snapToObjects="1">
      <p:cViewPr varScale="1">
        <p:scale>
          <a:sx n="82" d="100"/>
          <a:sy n="82" d="100"/>
        </p:scale>
        <p:origin x="2904" y="1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heme" Target="theme/theme1.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0BEF8-3412-0347-AA32-544F28666926}" type="datetimeFigureOut">
              <a:rPr lang="en-US" smtClean="0"/>
              <a:pPr/>
              <a:t>10/13/22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FEAB52-D71B-6B47-AB96-2EE7EE9DC8E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start with I’m just going to give you another look at the updated timetable which is focused on various research methodologies that you may employ in the writing of your report.</a:t>
            </a:r>
          </a:p>
        </p:txBody>
      </p:sp>
      <p:sp>
        <p:nvSpPr>
          <p:cNvPr id="4" name="Slide Number Placeholder 3"/>
          <p:cNvSpPr>
            <a:spLocks noGrp="1"/>
          </p:cNvSpPr>
          <p:nvPr>
            <p:ph type="sldNum" sz="quarter" idx="5"/>
          </p:nvPr>
        </p:nvSpPr>
        <p:spPr/>
        <p:txBody>
          <a:bodyPr/>
          <a:lstStyle/>
          <a:p>
            <a:fld id="{DDFEAB52-D71B-6B47-AB96-2EE7EE9DC8EF}" type="slidenum">
              <a:rPr lang="en-US" smtClean="0"/>
              <a:pPr/>
              <a:t>1</a:t>
            </a:fld>
            <a:endParaRPr lang="en-US"/>
          </a:p>
        </p:txBody>
      </p:sp>
    </p:spTree>
    <p:extLst>
      <p:ext uri="{BB962C8B-B14F-4D97-AF65-F5344CB8AC3E}">
        <p14:creationId xmlns:p14="http://schemas.microsoft.com/office/powerpoint/2010/main" val="4148964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2</a:t>
            </a:fld>
            <a:endParaRPr lang="en-US"/>
          </a:p>
        </p:txBody>
      </p:sp>
    </p:spTree>
    <p:extLst>
      <p:ext uri="{BB962C8B-B14F-4D97-AF65-F5344CB8AC3E}">
        <p14:creationId xmlns:p14="http://schemas.microsoft.com/office/powerpoint/2010/main" val="841664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Report </a:t>
            </a:r>
            <a:r>
              <a:rPr lang="en-GB" sz="1200" kern="1200" dirty="0">
                <a:solidFill>
                  <a:schemeClr val="tx1"/>
                </a:solidFill>
                <a:effectLst/>
                <a:latin typeface="+mn-lt"/>
                <a:ea typeface="+mn-ea"/>
                <a:cs typeface="+mn-cs"/>
              </a:rPr>
              <a:t>should be 5000 words in length including quotations and excluding endnotes, bibliography and appendices.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must conform to academic standards applying the Harvard reference system.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Images may be included in the text or added as an appendix.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creative approach may be adopted for the </a:t>
            </a:r>
            <a:r>
              <a:rPr lang="en-GB" sz="1200" b="1" kern="1200" dirty="0">
                <a:solidFill>
                  <a:schemeClr val="tx1"/>
                </a:solidFill>
                <a:effectLst/>
                <a:latin typeface="+mn-lt"/>
                <a:ea typeface="+mn-ea"/>
                <a:cs typeface="+mn-cs"/>
              </a:rPr>
              <a:t>Report </a:t>
            </a:r>
            <a:r>
              <a:rPr lang="en-GB" sz="1200" kern="1200" dirty="0">
                <a:solidFill>
                  <a:schemeClr val="tx1"/>
                </a:solidFill>
                <a:effectLst/>
                <a:latin typeface="+mn-lt"/>
                <a:ea typeface="+mn-ea"/>
                <a:cs typeface="+mn-cs"/>
              </a:rPr>
              <a:t>but this must be negotiated with your pathway leader.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must be submitted to Turnitin in line with university requirements.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3</a:t>
            </a:fld>
            <a:endParaRPr lang="en-US"/>
          </a:p>
        </p:txBody>
      </p:sp>
    </p:spTree>
    <p:extLst>
      <p:ext uri="{BB962C8B-B14F-4D97-AF65-F5344CB8AC3E}">
        <p14:creationId xmlns:p14="http://schemas.microsoft.com/office/powerpoint/2010/main" val="2825212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Both theory and practice rely on the other and it is the task of the sophisticated artist/designer to seamlessly form a cultural synthesis of their practical and theoretical concerns: This approach allows for the Report to be considered as a ‘creative utterance’ in its own right, and an integral compliment to the Confirmative Praxis module.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Calibri Light" panose="020F0302020204030204" pitchFamily="34" charset="0"/>
              <a:cs typeface="Calibri Light" panose="020F03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We would like you to consider your Report writing as a creative endeavour. For example, the Report may employ a particular voice or voices with which to guide the reader: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Calibri Light" panose="020F0302020204030204" pitchFamily="34" charset="0"/>
              <a:cs typeface="Calibri Light" panose="020F03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If you take this choice (it is not obligatory) then consider the form, content and expressive strategies of the practical work and try to incorporate them into the context and physical structure of the Report.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Calibri Light" panose="020F0302020204030204" pitchFamily="34" charset="0"/>
              <a:cs typeface="Calibri Light" panose="020F03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Previous Report submissions have included: A ‘game’ of chance that influenced the outcome of the work, but also transmitted all of the research issues detailed on the previous slide. A report designed as a facsimile of the Guardian newspaper, offering a treatise on a single news photograph. An interactive online, electronic, Rhizomatic text. A blanket.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Calibri Light" panose="020F0302020204030204" pitchFamily="34" charset="0"/>
              <a:cs typeface="Calibri Light" panose="020F03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It is important to stress that it is equally acceptable to produce a more conventional academic piece of writing. </a:t>
            </a:r>
            <a:endParaRPr lang="en-US" dirty="0">
              <a:latin typeface="Calibri Light" panose="020F0302020204030204" pitchFamily="34" charset="0"/>
              <a:cs typeface="Calibri Light" panose="020F03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4</a:t>
            </a:fld>
            <a:endParaRPr lang="en-US"/>
          </a:p>
        </p:txBody>
      </p:sp>
    </p:spTree>
    <p:extLst>
      <p:ext uri="{BB962C8B-B14F-4D97-AF65-F5344CB8AC3E}">
        <p14:creationId xmlns:p14="http://schemas.microsoft.com/office/powerpoint/2010/main" val="2625759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p>
            <a:fld id="{1C9C4F96-2CA1-DA4F-928D-13E1A3034C77}" type="slidenum">
              <a:rPr lang="en-US">
                <a:latin typeface="Arial" pitchFamily="-1" charset="0"/>
                <a:ea typeface="ＭＳ Ｐゴシック" pitchFamily="-1" charset="-128"/>
                <a:cs typeface="ＭＳ Ｐゴシック" pitchFamily="-1" charset="-128"/>
              </a:rPr>
              <a:pPr/>
              <a:t>5</a:t>
            </a:fld>
            <a:endParaRPr lang="en-US">
              <a:latin typeface="Arial" pitchFamily="-1" charset="0"/>
              <a:ea typeface="ＭＳ Ｐゴシック" pitchFamily="-1" charset="-128"/>
              <a:cs typeface="ＭＳ Ｐゴシック" pitchFamily="-1" charset="-128"/>
            </a:endParaRPr>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US" sz="1200" kern="1200" dirty="0">
                <a:solidFill>
                  <a:schemeClr val="tx1"/>
                </a:solidFill>
                <a:effectLst/>
                <a:latin typeface="Arial" charset="0"/>
                <a:ea typeface="ＭＳ Ｐゴシック" charset="-128"/>
                <a:cs typeface="ＭＳ Ｐゴシック" charset="-128"/>
              </a:rPr>
              <a:t>Throughout the thesis the concepts of </a:t>
            </a:r>
            <a:r>
              <a:rPr lang="en-US" sz="1200" i="1" kern="1200" dirty="0">
                <a:solidFill>
                  <a:schemeClr val="tx1"/>
                </a:solidFill>
                <a:effectLst/>
                <a:latin typeface="Arial" charset="0"/>
                <a:ea typeface="ＭＳ Ｐゴシック" charset="-128"/>
                <a:cs typeface="ＭＳ Ｐゴシック" charset="-128"/>
              </a:rPr>
              <a:t>photography</a:t>
            </a:r>
            <a:r>
              <a:rPr lang="en-US" sz="1200" kern="1200" dirty="0">
                <a:solidFill>
                  <a:schemeClr val="tx1"/>
                </a:solidFill>
                <a:effectLst/>
                <a:latin typeface="Arial" charset="0"/>
                <a:ea typeface="ＭＳ Ｐゴシック" charset="-128"/>
                <a:cs typeface="ＭＳ Ｐゴシック" charset="-128"/>
              </a:rPr>
              <a:t> and </a:t>
            </a:r>
            <a:r>
              <a:rPr lang="en-US" sz="1200" i="1" kern="1200" dirty="0">
                <a:solidFill>
                  <a:schemeClr val="tx1"/>
                </a:solidFill>
                <a:effectLst/>
                <a:latin typeface="Arial" charset="0"/>
                <a:ea typeface="ＭＳ Ｐゴシック" charset="-128"/>
                <a:cs typeface="ＭＳ Ｐゴシック" charset="-128"/>
              </a:rPr>
              <a:t>melancholy</a:t>
            </a:r>
            <a:r>
              <a:rPr lang="en-US" sz="1200" kern="1200" dirty="0">
                <a:solidFill>
                  <a:schemeClr val="tx1"/>
                </a:solidFill>
                <a:effectLst/>
                <a:latin typeface="Arial" charset="0"/>
                <a:ea typeface="ＭＳ Ｐゴシック" charset="-128"/>
                <a:cs typeface="ＭＳ Ｐゴシック" charset="-128"/>
              </a:rPr>
              <a:t> are considered, predominantly through the optic of the </a:t>
            </a:r>
            <a:r>
              <a:rPr lang="en-US" sz="1200" i="1" kern="1200" dirty="0">
                <a:solidFill>
                  <a:schemeClr val="tx1"/>
                </a:solidFill>
                <a:effectLst/>
                <a:latin typeface="Arial" charset="0"/>
                <a:ea typeface="ＭＳ Ｐゴシック" charset="-128"/>
                <a:cs typeface="ＭＳ Ｐゴシック" charset="-128"/>
              </a:rPr>
              <a:t>family</a:t>
            </a:r>
            <a:r>
              <a:rPr lang="en-US" sz="1200" kern="1200" dirty="0">
                <a:solidFill>
                  <a:schemeClr val="tx1"/>
                </a:solidFill>
                <a:effectLst/>
                <a:latin typeface="Arial" charset="0"/>
                <a:ea typeface="ＭＳ Ｐゴシック" charset="-128"/>
                <a:cs typeface="ＭＳ Ｐゴシック" charset="-128"/>
              </a:rPr>
              <a:t>. </a:t>
            </a:r>
          </a:p>
          <a:p>
            <a:endParaRPr lang="en-US" sz="1200" kern="1200" dirty="0">
              <a:solidFill>
                <a:schemeClr val="tx1"/>
              </a:solidFill>
              <a:effectLst/>
              <a:latin typeface="Arial" charset="0"/>
              <a:ea typeface="ＭＳ Ｐゴシック" charset="-128"/>
              <a:cs typeface="ＭＳ Ｐゴシック" charset="-128"/>
            </a:endParaRPr>
          </a:p>
          <a:p>
            <a:r>
              <a:rPr lang="en-US" sz="1200" kern="1200" dirty="0">
                <a:solidFill>
                  <a:schemeClr val="tx1"/>
                </a:solidFill>
                <a:effectLst/>
                <a:latin typeface="Arial" charset="0"/>
                <a:ea typeface="ＭＳ Ｐゴシック" charset="-128"/>
                <a:cs typeface="ＭＳ Ｐゴシック" charset="-128"/>
              </a:rPr>
              <a:t>A central feature of the investigation is ‘paradox’.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Arial" charset="0"/>
              <a:ea typeface="ＭＳ Ｐゴシック" charset="-128"/>
              <a:cs typeface="ＭＳ Ｐゴシック" charset="-128"/>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charset="0"/>
                <a:ea typeface="ＭＳ Ｐゴシック" charset="-128"/>
                <a:cs typeface="ＭＳ Ｐゴシック" charset="-128"/>
              </a:rPr>
              <a:t>Photography’s relationship with melancholy includes both the capacity for photographic images to evoke melancholy within a subject, along with photography’s condition as a subject in itself, existing in a state of melancholia.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Arial" charset="0"/>
              <a:ea typeface="ＭＳ Ｐゴシック" charset="-128"/>
              <a:cs typeface="+mn-cs"/>
            </a:endParaRPr>
          </a:p>
          <a:p>
            <a:endParaRPr lang="en-US" sz="1200" kern="1200" dirty="0">
              <a:solidFill>
                <a:schemeClr val="tx1"/>
              </a:solidFill>
              <a:effectLst/>
              <a:latin typeface="Arial" charset="0"/>
              <a:ea typeface="ＭＳ Ｐゴシック" charset="-128"/>
              <a:cs typeface="ＭＳ Ｐゴシック" charset="-128"/>
            </a:endParaRPr>
          </a:p>
        </p:txBody>
      </p:sp>
    </p:spTree>
    <p:extLst>
      <p:ext uri="{BB962C8B-B14F-4D97-AF65-F5344CB8AC3E}">
        <p14:creationId xmlns:p14="http://schemas.microsoft.com/office/powerpoint/2010/main" val="1511295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argument establishes that all three of these modernist, subject-predicated concepts co-exist in a cycle of perpetual oppositions. </a:t>
            </a:r>
            <a:r>
              <a:rPr lang="en-GB" sz="1200" kern="1200" dirty="0">
                <a:solidFill>
                  <a:schemeClr val="tx1"/>
                </a:solidFill>
                <a:effectLst/>
                <a:latin typeface="+mn-lt"/>
                <a:ea typeface="+mn-ea"/>
                <a:cs typeface="+mn-cs"/>
              </a:rPr>
              <a:t>Concepts which exist in spaces of contradiction, tension and ambiguity; spaces beyond representation</a:t>
            </a:r>
            <a:endParaRPr lang="en-US" sz="1200" kern="1200" dirty="0">
              <a:solidFill>
                <a:schemeClr val="tx1"/>
              </a:solidFill>
              <a:effectLst/>
              <a:latin typeface="Arial" charset="0"/>
              <a:ea typeface="ＭＳ Ｐゴシック" charset="-128"/>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6</a:t>
            </a:fld>
            <a:endParaRPr lang="en-US"/>
          </a:p>
        </p:txBody>
      </p:sp>
    </p:spTree>
    <p:extLst>
      <p:ext uri="{BB962C8B-B14F-4D97-AF65-F5344CB8AC3E}">
        <p14:creationId xmlns:p14="http://schemas.microsoft.com/office/powerpoint/2010/main" val="3993381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So, the t</a:t>
            </a:r>
            <a:r>
              <a:rPr lang="en-GB" sz="1200" kern="1200" dirty="0" err="1">
                <a:solidFill>
                  <a:schemeClr val="tx1"/>
                </a:solidFill>
                <a:effectLst/>
                <a:latin typeface="+mn-lt"/>
                <a:ea typeface="+mn-ea"/>
                <a:cs typeface="+mn-cs"/>
              </a:rPr>
              <a:t>hesis</a:t>
            </a:r>
            <a:r>
              <a:rPr lang="en-GB" sz="1200" kern="1200" dirty="0">
                <a:solidFill>
                  <a:schemeClr val="tx1"/>
                </a:solidFill>
                <a:effectLst/>
                <a:latin typeface="+mn-lt"/>
                <a:ea typeface="+mn-ea"/>
                <a:cs typeface="+mn-cs"/>
              </a:rPr>
              <a:t> is a poetic construction that takes the form of a constellation of thirteen ‘thetic’ chapters addressing the paradoxical nature of all three interconnected concepts, albeit from different perspectives.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Therefore, the reader is asked to approach the overall thesis with the metaphor of ‘the mosaic’ in mind. Each chapter exists as a fragment (or shard), the amalgamation of which creates an overall picture; incomplete, yet distinguishable. </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7</a:t>
            </a:fld>
            <a:endParaRPr lang="en-US"/>
          </a:p>
        </p:txBody>
      </p:sp>
    </p:spTree>
    <p:extLst>
      <p:ext uri="{BB962C8B-B14F-4D97-AF65-F5344CB8AC3E}">
        <p14:creationId xmlns:p14="http://schemas.microsoft.com/office/powerpoint/2010/main" val="2102768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mosaic-constellation serves to collect the different fragments, arranging them in a way that at once encourages the observer to contemplate them individually, and allows for unique images of a larger idea to emerge.</a:t>
            </a:r>
            <a:r>
              <a:rPr lang="en-GB" dirty="0">
                <a:effectLst/>
              </a:rPr>
              <a:t> </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8</a:t>
            </a:fld>
            <a:endParaRPr lang="en-US"/>
          </a:p>
        </p:txBody>
      </p:sp>
    </p:spTree>
    <p:extLst>
      <p:ext uri="{BB962C8B-B14F-4D97-AF65-F5344CB8AC3E}">
        <p14:creationId xmlns:p14="http://schemas.microsoft.com/office/powerpoint/2010/main" val="3624603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9</a:t>
            </a:fld>
            <a:endParaRPr lang="en-US"/>
          </a:p>
        </p:txBody>
      </p:sp>
    </p:spTree>
    <p:extLst>
      <p:ext uri="{BB962C8B-B14F-4D97-AF65-F5344CB8AC3E}">
        <p14:creationId xmlns:p14="http://schemas.microsoft.com/office/powerpoint/2010/main" val="3699543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reflective discourse is not presented as a direct explanation for the practice, but rather as a contextualisation. Several of the chapters reflect upon four bodies of work made over a nine-year period. </a:t>
            </a:r>
          </a:p>
          <a:p>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today I’m going to discuss one of those bodies of work made over 10 years ago - exploring some ideas relating to memory and photography - recollection and representation - through reference to the photographic project ‘200 Seconds’. </a:t>
            </a: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10</a:t>
            </a:fld>
            <a:endParaRPr lang="en-US"/>
          </a:p>
        </p:txBody>
      </p:sp>
    </p:spTree>
    <p:extLst>
      <p:ext uri="{BB962C8B-B14F-4D97-AF65-F5344CB8AC3E}">
        <p14:creationId xmlns:p14="http://schemas.microsoft.com/office/powerpoint/2010/main" val="8109521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Ironically, this clip of a young photographer shot by my father is not of me but of my elder brother, I didn't go anywhere near a camera during my childhood. By the way he is now an IT Executive.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Before I talk directly about the work, I will introduce some background information, both personal and theoretical, that has informed the praxis and will help contextualise it.</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11</a:t>
            </a:fld>
            <a:endParaRPr lang="en-US"/>
          </a:p>
        </p:txBody>
      </p:sp>
    </p:spTree>
    <p:extLst>
      <p:ext uri="{BB962C8B-B14F-4D97-AF65-F5344CB8AC3E}">
        <p14:creationId xmlns:p14="http://schemas.microsoft.com/office/powerpoint/2010/main" val="10635189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Since it's conception &amp; the development of the daguerreotype in the mid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photography has been seen as the key way that we record our lives. It has been seen as a means of remembrance, cherished as the accepted </a:t>
            </a:r>
            <a:r>
              <a:rPr lang="en-GB" sz="1200" i="1" kern="1200" dirty="0">
                <a:solidFill>
                  <a:schemeClr val="tx1"/>
                </a:solidFill>
                <a:effectLst/>
                <a:latin typeface="+mn-lt"/>
                <a:ea typeface="+mn-ea"/>
                <a:cs typeface="+mn-cs"/>
              </a:rPr>
              <a:t>aide-de-memoire</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early as 1859, the American writer Oliver Wendell Holmes described the daguerreotype as </a:t>
            </a:r>
            <a:r>
              <a:rPr lang="en-GB" sz="1200" b="1" kern="1200" dirty="0">
                <a:solidFill>
                  <a:schemeClr val="tx1"/>
                </a:solidFill>
                <a:effectLst/>
                <a:latin typeface="+mn-lt"/>
                <a:ea typeface="+mn-ea"/>
                <a:cs typeface="+mn-cs"/>
              </a:rPr>
              <a:t>“the mirror with a memory”</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But how good is photography as a means of remembrance? </a:t>
            </a:r>
          </a:p>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Memory</a:t>
            </a:r>
            <a:r>
              <a:rPr lang="en-GB" sz="1200" kern="1200" dirty="0">
                <a:solidFill>
                  <a:schemeClr val="tx1"/>
                </a:solidFill>
                <a:effectLst/>
                <a:latin typeface="+mn-lt"/>
                <a:ea typeface="+mn-ea"/>
                <a:cs typeface="+mn-cs"/>
              </a:rPr>
              <a:t> is a complex configuration and as Geoffrey </a:t>
            </a:r>
            <a:r>
              <a:rPr lang="en-GB" sz="1200" kern="1200" dirty="0" err="1">
                <a:solidFill>
                  <a:schemeClr val="tx1"/>
                </a:solidFill>
                <a:effectLst/>
                <a:latin typeface="+mn-lt"/>
                <a:ea typeface="+mn-ea"/>
                <a:cs typeface="+mn-cs"/>
              </a:rPr>
              <a:t>Batchen</a:t>
            </a:r>
            <a:r>
              <a:rPr lang="en-GB" sz="1200" kern="1200" dirty="0">
                <a:solidFill>
                  <a:schemeClr val="tx1"/>
                </a:solidFill>
                <a:effectLst/>
                <a:latin typeface="+mn-lt"/>
                <a:ea typeface="+mn-ea"/>
                <a:cs typeface="+mn-cs"/>
              </a:rPr>
              <a:t> reminds us, “there are many types of memory and many ways to remember”.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12</a:t>
            </a:fld>
            <a:endParaRPr lang="en-US"/>
          </a:p>
        </p:txBody>
      </p:sp>
    </p:spTree>
    <p:extLst>
      <p:ext uri="{BB962C8B-B14F-4D97-AF65-F5344CB8AC3E}">
        <p14:creationId xmlns:p14="http://schemas.microsoft.com/office/powerpoint/2010/main" val="38158338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effectLst/>
                <a:latin typeface="+mn-lt"/>
                <a:ea typeface="+mn-ea"/>
                <a:cs typeface="+mn-cs"/>
              </a:rPr>
              <a:t>The psychologist John Sutton defines the word </a:t>
            </a:r>
            <a:r>
              <a:rPr lang="en-US" sz="1200" i="1" kern="1200" dirty="0">
                <a:solidFill>
                  <a:schemeClr val="tx1"/>
                </a:solidFill>
                <a:effectLst/>
                <a:latin typeface="+mn-lt"/>
                <a:ea typeface="+mn-ea"/>
                <a:cs typeface="+mn-cs"/>
              </a:rPr>
              <a:t>memory </a:t>
            </a:r>
            <a:r>
              <a:rPr lang="en-US" sz="1200" kern="1200" dirty="0">
                <a:solidFill>
                  <a:schemeClr val="tx1"/>
                </a:solidFill>
                <a:effectLst/>
                <a:latin typeface="+mn-lt"/>
                <a:ea typeface="+mn-ea"/>
                <a:cs typeface="+mn-cs"/>
              </a:rPr>
              <a:t>as a label for “a diverse set of cognitive capacities by which we retain information and reconstruct past experiences, usually for present purposes”.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13</a:t>
            </a:fld>
            <a:endParaRPr lang="en-US"/>
          </a:p>
        </p:txBody>
      </p:sp>
    </p:spTree>
    <p:extLst>
      <p:ext uri="{BB962C8B-B14F-4D97-AF65-F5344CB8AC3E}">
        <p14:creationId xmlns:p14="http://schemas.microsoft.com/office/powerpoint/2010/main" val="2989028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We remember experiences and events that are </a:t>
            </a:r>
            <a:r>
              <a:rPr lang="en-GB" sz="1200" u="sng" kern="1200" dirty="0">
                <a:solidFill>
                  <a:schemeClr val="tx1"/>
                </a:solidFill>
                <a:effectLst/>
                <a:latin typeface="+mn-lt"/>
                <a:ea typeface="+mn-ea"/>
                <a:cs typeface="+mn-cs"/>
              </a:rPr>
              <a:t>not</a:t>
            </a:r>
            <a:r>
              <a:rPr lang="en-GB" sz="1200" kern="1200" dirty="0">
                <a:solidFill>
                  <a:schemeClr val="tx1"/>
                </a:solidFill>
                <a:effectLst/>
                <a:latin typeface="+mn-lt"/>
                <a:ea typeface="+mn-ea"/>
                <a:cs typeface="+mn-cs"/>
              </a:rPr>
              <a:t> happening now, so memory differs from perception.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14</a:t>
            </a:fld>
            <a:endParaRPr lang="en-US"/>
          </a:p>
        </p:txBody>
      </p:sp>
    </p:spTree>
    <p:extLst>
      <p:ext uri="{BB962C8B-B14F-4D97-AF65-F5344CB8AC3E}">
        <p14:creationId xmlns:p14="http://schemas.microsoft.com/office/powerpoint/2010/main" val="214607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We remember events which actually happened, so memory is unlike pure imagination.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Yet, in practice, there can be close interactions between remembering, perceiving, and imagining. </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DFEAB52-D71B-6B47-AB96-2EE7EE9DC8EF}" type="slidenum">
              <a:rPr lang="en-US" smtClean="0"/>
              <a:pPr/>
              <a:t>15</a:t>
            </a:fld>
            <a:endParaRPr lang="en-US"/>
          </a:p>
        </p:txBody>
      </p:sp>
    </p:spTree>
    <p:extLst>
      <p:ext uri="{BB962C8B-B14F-4D97-AF65-F5344CB8AC3E}">
        <p14:creationId xmlns:p14="http://schemas.microsoft.com/office/powerpoint/2010/main" val="823259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John Sutton reminds us “Remembering is often suffused with emotion, and is closely involved in both extended affective states such as love and grief, and socially significant practices such as promising and commemorating.</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16</a:t>
            </a:fld>
            <a:endParaRPr lang="en-US"/>
          </a:p>
        </p:txBody>
      </p:sp>
    </p:spTree>
    <p:extLst>
      <p:ext uri="{BB962C8B-B14F-4D97-AF65-F5344CB8AC3E}">
        <p14:creationId xmlns:p14="http://schemas.microsoft.com/office/powerpoint/2010/main" val="31766952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 goes on to say that: “Most notably, the human ability to conjure up long-gone but specific episodes of our lives is both familiar and puzzling, and is a key aspect of personal identity.”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Memory is </a:t>
            </a:r>
            <a:r>
              <a:rPr lang="en-US" sz="1200" i="1" kern="1200" dirty="0">
                <a:solidFill>
                  <a:schemeClr val="tx1"/>
                </a:solidFill>
                <a:effectLst/>
                <a:latin typeface="+mn-lt"/>
                <a:ea typeface="+mn-ea"/>
                <a:cs typeface="+mn-cs"/>
              </a:rPr>
              <a:t>puzzling,</a:t>
            </a:r>
            <a:r>
              <a:rPr lang="en-US" sz="1200" kern="1200" dirty="0">
                <a:solidFill>
                  <a:schemeClr val="tx1"/>
                </a:solidFill>
                <a:effectLst/>
                <a:latin typeface="+mn-lt"/>
                <a:ea typeface="+mn-ea"/>
                <a:cs typeface="+mn-cs"/>
              </a:rPr>
              <a:t> particularly because it’s a reconstruction of past events in which the reconstructed events have similarities with, but differ from, those original events.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17</a:t>
            </a:fld>
            <a:endParaRPr lang="en-US"/>
          </a:p>
        </p:txBody>
      </p:sp>
    </p:spTree>
    <p:extLst>
      <p:ext uri="{BB962C8B-B14F-4D97-AF65-F5344CB8AC3E}">
        <p14:creationId xmlns:p14="http://schemas.microsoft.com/office/powerpoint/2010/main" val="41509098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Memory is a fundamental part of what makes us human but as Sutton goes on to say, even though it is so “important in making sense of the relation between mind and body, and of our experience of time”, that an understanding of memory “has often been curiously neglected by philosophers”</a:t>
            </a:r>
            <a:r>
              <a:rPr lang="en-GB" dirty="0">
                <a:effectLst/>
              </a:rPr>
              <a:t> </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18</a:t>
            </a:fld>
            <a:endParaRPr lang="en-US"/>
          </a:p>
        </p:txBody>
      </p:sp>
    </p:spTree>
    <p:extLst>
      <p:ext uri="{BB962C8B-B14F-4D97-AF65-F5344CB8AC3E}">
        <p14:creationId xmlns:p14="http://schemas.microsoft.com/office/powerpoint/2010/main" val="59639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first thinkers to proclaim the importance of paying attention to different types of memory was the philosopher Henri Bergson.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Bergson was convinced that memory should not be considered a diluted or weakened form of perception, but that a clear division needed to be made between the two.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19</a:t>
            </a:fld>
            <a:endParaRPr lang="en-US"/>
          </a:p>
        </p:txBody>
      </p:sp>
    </p:spTree>
    <p:extLst>
      <p:ext uri="{BB962C8B-B14F-4D97-AF65-F5344CB8AC3E}">
        <p14:creationId xmlns:p14="http://schemas.microsoft.com/office/powerpoint/2010/main" val="27363629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 suggested that we think of time in terms of duration (durée): “the preservation or prolongation of the past and entailing the co-existence of past and present”.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Gilles Deleuze, in his book Bergsonism (1966), describes duration as “a becoming that endures”</a:t>
            </a:r>
            <a:endParaRPr lang="en-US" dirty="0"/>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20</a:t>
            </a:fld>
            <a:endParaRPr lang="en-US"/>
          </a:p>
        </p:txBody>
      </p:sp>
    </p:spTree>
    <p:extLst>
      <p:ext uri="{BB962C8B-B14F-4D97-AF65-F5344CB8AC3E}">
        <p14:creationId xmlns:p14="http://schemas.microsoft.com/office/powerpoint/2010/main" val="40231155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Bergson insists that “there is no perception which is not full of memories”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and that at every second of our lives we are presented with two facets, the actual and the virtual: </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Our actual existence, then, whilst it is unrolled in time, duplicates itself all along with a virtual existence, a mirror-image.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DFEAB52-D71B-6B47-AB96-2EE7EE9DC8EF}" type="slidenum">
              <a:rPr lang="en-US" smtClean="0"/>
              <a:pPr/>
              <a:t>21</a:t>
            </a:fld>
            <a:endParaRPr lang="en-US"/>
          </a:p>
        </p:txBody>
      </p:sp>
    </p:spTree>
    <p:extLst>
      <p:ext uri="{BB962C8B-B14F-4D97-AF65-F5344CB8AC3E}">
        <p14:creationId xmlns:p14="http://schemas.microsoft.com/office/powerpoint/2010/main" val="36935326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Every moment of our life presents two aspects, it is actual and virtual, perception on the one side and memory on the other.  Each moment consists in this very splitting</a:t>
            </a:r>
            <a:r>
              <a:rPr lang="en-GB" dirty="0">
                <a:effectLst/>
              </a:rPr>
              <a:t> </a:t>
            </a:r>
          </a:p>
          <a:p>
            <a:endParaRPr lang="en-GB" dirty="0">
              <a:effectLst/>
            </a:endParaRPr>
          </a:p>
          <a:p>
            <a:r>
              <a:rPr lang="en-GB" sz="1200" kern="1200" dirty="0">
                <a:solidFill>
                  <a:schemeClr val="tx1"/>
                </a:solidFill>
                <a:effectLst/>
                <a:latin typeface="+mn-lt"/>
                <a:ea typeface="+mn-ea"/>
                <a:cs typeface="+mn-cs"/>
              </a:rPr>
              <a:t>This is Bergson’s explanation for the phenomena of paramnesia or of </a:t>
            </a:r>
            <a:r>
              <a:rPr lang="en-GB" sz="1200" kern="1200" dirty="0" err="1">
                <a:solidFill>
                  <a:schemeClr val="tx1"/>
                </a:solidFill>
                <a:effectLst/>
                <a:latin typeface="+mn-lt"/>
                <a:ea typeface="+mn-ea"/>
                <a:cs typeface="+mn-cs"/>
              </a:rPr>
              <a:t>déja</a:t>
            </a:r>
            <a:r>
              <a:rPr lang="en-GB" sz="1200" kern="1200" dirty="0">
                <a:solidFill>
                  <a:schemeClr val="tx1"/>
                </a:solidFill>
                <a:effectLst/>
                <a:latin typeface="+mn-lt"/>
                <a:ea typeface="+mn-ea"/>
                <a:cs typeface="+mn-cs"/>
              </a:rPr>
              <a:t>-vu. Because the past, rather than merely preceding the present, effectively coexists with it, a recollection of the present can sometimes occur simultaneously with the present itself. </a:t>
            </a:r>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22</a:t>
            </a:fld>
            <a:endParaRPr lang="en-US"/>
          </a:p>
        </p:txBody>
      </p:sp>
    </p:spTree>
    <p:extLst>
      <p:ext uri="{BB962C8B-B14F-4D97-AF65-F5344CB8AC3E}">
        <p14:creationId xmlns:p14="http://schemas.microsoft.com/office/powerpoint/2010/main" val="34999337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sensation is caused by believing we are undergoing an experience that we have already lived through, when in fact what is happening is a perception of the duplication we do not normally perceive, that of time into the two aspects, the actual and the virtual.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We mistake current experience for the very faithful copy of an original that never really existed… a false recognition</a:t>
            </a:r>
          </a:p>
          <a:p>
            <a:pPr algn="l"/>
            <a:endParaRPr lang="en-US" sz="1200" dirty="0"/>
          </a:p>
          <a:p>
            <a:pPr algn="l"/>
            <a:endParaRPr lang="en-US" sz="1200"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23</a:t>
            </a:fld>
            <a:endParaRPr lang="en-US"/>
          </a:p>
        </p:txBody>
      </p:sp>
    </p:spTree>
    <p:extLst>
      <p:ext uri="{BB962C8B-B14F-4D97-AF65-F5344CB8AC3E}">
        <p14:creationId xmlns:p14="http://schemas.microsoft.com/office/powerpoint/2010/main" val="11192901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the important </a:t>
            </a:r>
            <a:r>
              <a:rPr lang="en-GB" sz="1200" kern="1200" dirty="0" err="1">
                <a:solidFill>
                  <a:schemeClr val="tx1"/>
                </a:solidFill>
                <a:effectLst/>
                <a:latin typeface="+mn-lt"/>
                <a:ea typeface="+mn-ea"/>
                <a:cs typeface="+mn-cs"/>
              </a:rPr>
              <a:t>Bergsonian</a:t>
            </a:r>
            <a:r>
              <a:rPr lang="en-GB" sz="1200" kern="1200" dirty="0">
                <a:solidFill>
                  <a:schemeClr val="tx1"/>
                </a:solidFill>
                <a:effectLst/>
                <a:latin typeface="+mn-lt"/>
                <a:ea typeface="+mn-ea"/>
                <a:cs typeface="+mn-cs"/>
              </a:rPr>
              <a:t> concept of contraction, which attests that there is a memory of the present in the actual moment itself.</a:t>
            </a: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24</a:t>
            </a:fld>
            <a:endParaRPr lang="en-US"/>
          </a:p>
        </p:txBody>
      </p:sp>
    </p:spTree>
    <p:extLst>
      <p:ext uri="{BB962C8B-B14F-4D97-AF65-F5344CB8AC3E}">
        <p14:creationId xmlns:p14="http://schemas.microsoft.com/office/powerpoint/2010/main" val="41383845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4400" kern="1200" dirty="0">
                <a:solidFill>
                  <a:schemeClr val="tx1"/>
                </a:solidFill>
                <a:effectLst/>
                <a:latin typeface="+mn-lt"/>
                <a:ea typeface="+mn-ea"/>
                <a:cs typeface="+mn-cs"/>
              </a:rPr>
              <a:t>In his book of 2009, </a:t>
            </a:r>
            <a:r>
              <a:rPr lang="en-GB" sz="4400" i="1" kern="1200" dirty="0">
                <a:solidFill>
                  <a:schemeClr val="tx1"/>
                </a:solidFill>
                <a:effectLst/>
                <a:latin typeface="+mn-lt"/>
                <a:ea typeface="+mn-ea"/>
                <a:cs typeface="+mn-cs"/>
              </a:rPr>
              <a:t>Photography, Cinema, Memory: The Crystal Image of Time</a:t>
            </a:r>
            <a:r>
              <a:rPr lang="en-GB" sz="4400" kern="1200" dirty="0">
                <a:solidFill>
                  <a:schemeClr val="tx1"/>
                </a:solidFill>
                <a:effectLst/>
                <a:latin typeface="+mn-lt"/>
                <a:ea typeface="+mn-ea"/>
                <a:cs typeface="+mn-cs"/>
              </a:rPr>
              <a:t>, Damian Sutton aligns the basis of this concept with photography, suggesting that “the photograph contracts all pertinent images of time: </a:t>
            </a:r>
          </a:p>
          <a:p>
            <a:endParaRPr lang="en-GB" sz="4400" kern="1200" dirty="0">
              <a:solidFill>
                <a:schemeClr val="tx1"/>
              </a:solidFill>
              <a:effectLst/>
              <a:latin typeface="+mn-lt"/>
              <a:ea typeface="+mn-ea"/>
              <a:cs typeface="+mn-cs"/>
            </a:endParaRPr>
          </a:p>
          <a:p>
            <a:r>
              <a:rPr lang="en-GB" sz="4400" kern="1200" dirty="0">
                <a:solidFill>
                  <a:schemeClr val="tx1"/>
                </a:solidFill>
                <a:effectLst/>
                <a:latin typeface="+mn-lt"/>
                <a:ea typeface="+mn-ea"/>
                <a:cs typeface="+mn-cs"/>
              </a:rPr>
              <a:t>there is the present of the photographic image, the past it represents, and the future of that past, which becomes the present of the image”. </a:t>
            </a:r>
          </a:p>
          <a:p>
            <a:endParaRPr lang="en-GB" sz="4400" kern="1200" dirty="0">
              <a:solidFill>
                <a:schemeClr val="tx1"/>
              </a:solidFill>
              <a:effectLst/>
              <a:latin typeface="+mn-lt"/>
              <a:ea typeface="+mn-ea"/>
              <a:cs typeface="+mn-cs"/>
            </a:endParaRPr>
          </a:p>
          <a:p>
            <a:r>
              <a:rPr lang="en-GB" sz="4400" kern="1200" dirty="0">
                <a:solidFill>
                  <a:schemeClr val="tx1"/>
                </a:solidFill>
                <a:effectLst/>
                <a:latin typeface="+mn-lt"/>
                <a:ea typeface="+mn-ea"/>
                <a:cs typeface="+mn-cs"/>
              </a:rPr>
              <a:t>He goes on to emphasise the connection, saying: “this contraction occurs with all photographs”, as every photograph contains this paradox of movement and time.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25</a:t>
            </a:fld>
            <a:endParaRPr lang="en-US"/>
          </a:p>
        </p:txBody>
      </p:sp>
    </p:spTree>
    <p:extLst>
      <p:ext uri="{BB962C8B-B14F-4D97-AF65-F5344CB8AC3E}">
        <p14:creationId xmlns:p14="http://schemas.microsoft.com/office/powerpoint/2010/main" val="6702681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Déjà vu – the re-evocation of what is happening right now – is the natural condition of memory.</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r>
              <a:rPr lang="en-US" dirty="0"/>
              <a:t>There would be no memory at all if it were not first of all memory of the present. But then why is déjà vu the exception and not the rule?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According to Bergson </a:t>
            </a:r>
            <a:r>
              <a:rPr lang="en-US" sz="1200" dirty="0"/>
              <a:t>“The important thing to know… is not why déjà vu arises in certain persons at particular moments, but why it is not being produced at every moment in everybody”</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26</a:t>
            </a:fld>
            <a:endParaRPr lang="en-US"/>
          </a:p>
        </p:txBody>
      </p:sp>
    </p:spTree>
    <p:extLst>
      <p:ext uri="{BB962C8B-B14F-4D97-AF65-F5344CB8AC3E}">
        <p14:creationId xmlns:p14="http://schemas.microsoft.com/office/powerpoint/2010/main" val="7511520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fundamental fact that we remember what is happening, </a:t>
            </a:r>
            <a:r>
              <a:rPr lang="en-US" b="1" dirty="0"/>
              <a:t>while it is happening</a:t>
            </a:r>
            <a:r>
              <a:rPr lang="en-US" dirty="0"/>
              <a:t>, disappears from view due to what has been described as our “attention to life” impulse – the practical impulse orientated towards the future and the impending tasks posed by perception. </a:t>
            </a:r>
          </a:p>
          <a:p>
            <a:endParaRPr lang="en-US" dirty="0"/>
          </a:p>
          <a:p>
            <a:r>
              <a:rPr lang="en-US" sz="1200" dirty="0"/>
              <a:t>So – déjà vu is like a slippage - a re-evocation of what is happening right now -  and seemingly occurs when the tension of life unexpectedly goes away… </a:t>
            </a:r>
            <a:endParaRPr lang="en-US" dirty="0"/>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27</a:t>
            </a:fld>
            <a:endParaRPr lang="en-US"/>
          </a:p>
        </p:txBody>
      </p:sp>
    </p:spTree>
    <p:extLst>
      <p:ext uri="{BB962C8B-B14F-4D97-AF65-F5344CB8AC3E}">
        <p14:creationId xmlns:p14="http://schemas.microsoft.com/office/powerpoint/2010/main" val="41047442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However, if we were constantly living in a re-evocation of what is happening right now, we would be “watching ourselves live” in a state of apathy, fatalism and indifference to the future...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...as it is impossible to change something that has taken on the appearance of memory.</a:t>
            </a:r>
            <a:endParaRPr lang="en-US" dirty="0"/>
          </a:p>
          <a:p>
            <a:endParaRPr lang="en-US" dirty="0"/>
          </a:p>
          <a:p>
            <a:r>
              <a:rPr lang="en-US" dirty="0"/>
              <a:t>In his book 'Deja Vu and the End of History', the contemporary Italian philosopher Paulo </a:t>
            </a:r>
            <a:r>
              <a:rPr lang="en-US" dirty="0" err="1"/>
              <a:t>Virno</a:t>
            </a:r>
            <a:r>
              <a:rPr lang="en-US" dirty="0"/>
              <a:t> employs this analogy and Bergson’s ideas, to talk of a contemporary society in constant state of déjà vu  </a:t>
            </a:r>
          </a:p>
        </p:txBody>
      </p:sp>
      <p:sp>
        <p:nvSpPr>
          <p:cNvPr id="4" name="Slide Number Placeholder 3"/>
          <p:cNvSpPr>
            <a:spLocks noGrp="1"/>
          </p:cNvSpPr>
          <p:nvPr>
            <p:ph type="sldNum" sz="quarter" idx="10"/>
          </p:nvPr>
        </p:nvSpPr>
        <p:spPr/>
        <p:txBody>
          <a:bodyPr/>
          <a:lstStyle/>
          <a:p>
            <a:fld id="{DDFEAB52-D71B-6B47-AB96-2EE7EE9DC8EF}" type="slidenum">
              <a:rPr lang="en-US" smtClean="0"/>
              <a:pPr/>
              <a:t>28</a:t>
            </a:fld>
            <a:endParaRPr lang="en-US"/>
          </a:p>
        </p:txBody>
      </p:sp>
    </p:spTree>
    <p:extLst>
      <p:ext uri="{BB962C8B-B14F-4D97-AF65-F5344CB8AC3E}">
        <p14:creationId xmlns:p14="http://schemas.microsoft.com/office/powerpoint/2010/main" val="11840400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enquiry into personal memories and their relationship to photography was initiated about 25 years ago when my father was first diagnosed with cancer. By that time, I had been living a long way from home for some time and had seen my parents only a few times a year for the previous decade. My father and I had not been very close for many years, but I had recently become a parent myself &amp; was starting to regret our distance.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 as a way to reconnect with my parents and my father particularly, I decided to review the family’s collection of photographs and cine-films. Up until the time myself &amp; my siblings had all left home, these photographic albums and films had been viewed quite regularly on special occasions throughout our years growing up.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Almost all of the photographs and films that I looked at were recorded by my father and therefore his image very rarely appears.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29</a:t>
            </a:fld>
            <a:endParaRPr lang="en-US"/>
          </a:p>
        </p:txBody>
      </p:sp>
    </p:spTree>
    <p:extLst>
      <p:ext uri="{BB962C8B-B14F-4D97-AF65-F5344CB8AC3E}">
        <p14:creationId xmlns:p14="http://schemas.microsoft.com/office/powerpoint/2010/main" val="25481996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9B5C6E4B-8A8B-8448-A335-6F4EC4D22E11}" type="slidenum">
              <a:rPr lang="en-US">
                <a:latin typeface="Arial" pitchFamily="-1" charset="0"/>
                <a:ea typeface="ＭＳ Ｐゴシック" pitchFamily="-1" charset="-128"/>
                <a:cs typeface="ＭＳ Ｐゴシック" pitchFamily="-1" charset="-128"/>
              </a:rPr>
              <a:pPr/>
              <a:t>30</a:t>
            </a:fld>
            <a:endParaRPr lang="en-US">
              <a:latin typeface="Arial" pitchFamily="-1" charset="0"/>
              <a:ea typeface="ＭＳ Ｐゴシック" pitchFamily="-1" charset="-128"/>
              <a:cs typeface="ＭＳ Ｐゴシック" pitchFamily="-1" charset="-128"/>
            </a:endParaRPr>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eaLnBrk="1" hangingPunct="1"/>
            <a:r>
              <a:rPr lang="en-US" dirty="0">
                <a:latin typeface="Arial" pitchFamily="-1" charset="0"/>
                <a:ea typeface="ＭＳ Ｐゴシック" pitchFamily="-1" charset="-128"/>
                <a:cs typeface="ＭＳ Ｐゴシック" pitchFamily="-1" charset="-128"/>
              </a:rPr>
              <a:t>I embarked upon a </a:t>
            </a:r>
            <a:r>
              <a:rPr lang="en-US" dirty="0" err="1">
                <a:latin typeface="Arial" pitchFamily="-1" charset="0"/>
                <a:ea typeface="ＭＳ Ｐゴシック" pitchFamily="-1" charset="-128"/>
                <a:cs typeface="ＭＳ Ｐゴシック" pitchFamily="-1" charset="-128"/>
              </a:rPr>
              <a:t>Barthesian</a:t>
            </a:r>
            <a:r>
              <a:rPr lang="en-US" dirty="0">
                <a:latin typeface="Arial" pitchFamily="-1" charset="0"/>
                <a:ea typeface="ＭＳ Ｐゴシック" pitchFamily="-1" charset="-128"/>
                <a:cs typeface="ＭＳ Ｐゴシック" pitchFamily="-1" charset="-128"/>
              </a:rPr>
              <a:t> quest to find my father… Just as Roland Barthes in his brilliant book Camera Lucida had sought to find the essence of his mother through photography, so I decided to look for my father… However, instead of looking for him within the image itself (as Barthes attempts to do) I looked to the images that he had made.</a:t>
            </a:r>
          </a:p>
        </p:txBody>
      </p:sp>
    </p:spTree>
    <p:extLst>
      <p:ext uri="{BB962C8B-B14F-4D97-AF65-F5344CB8AC3E}">
        <p14:creationId xmlns:p14="http://schemas.microsoft.com/office/powerpoint/2010/main" val="34294999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All of the photographs are placed in several dedicated, annotated albums and cover a period of approximately forty years. Although there are a few black and white images from the 1950s and early 1960s and some </a:t>
            </a:r>
            <a:r>
              <a:rPr lang="en-GB" sz="1200" i="1" kern="1200" dirty="0">
                <a:solidFill>
                  <a:schemeClr val="tx1"/>
                </a:solidFill>
                <a:effectLst/>
                <a:latin typeface="+mn-lt"/>
                <a:ea typeface="+mn-ea"/>
                <a:cs typeface="+mn-cs"/>
              </a:rPr>
              <a:t>Polaroid</a:t>
            </a:r>
            <a:r>
              <a:rPr lang="en-GB" sz="1200" kern="1200" dirty="0">
                <a:solidFill>
                  <a:schemeClr val="tx1"/>
                </a:solidFill>
                <a:effectLst/>
                <a:latin typeface="+mn-lt"/>
                <a:ea typeface="+mn-ea"/>
                <a:cs typeface="+mn-cs"/>
              </a:rPr>
              <a:t> instant images from the 1970s, the majority of the photographs are standard 6x4 or 7x5 commercially produced colour prints from 35mm negatives.  </a:t>
            </a:r>
          </a:p>
          <a:p>
            <a:endParaRPr lang="en-GB"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Interestingly, it appears that common to many photographic family archives, the initial recording was predominantly a patriarchal practice, i.e. Dad with the camera… However it seems that the subsequent selection, sequencing and display of the photographs within the albums and within the house (on the walls. fireplace or bedside table), was carried out by my mother.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31</a:t>
            </a:fld>
            <a:endParaRPr lang="en-US"/>
          </a:p>
        </p:txBody>
      </p:sp>
    </p:spTree>
    <p:extLst>
      <p:ext uri="{BB962C8B-B14F-4D97-AF65-F5344CB8AC3E}">
        <p14:creationId xmlns:p14="http://schemas.microsoft.com/office/powerpoint/2010/main" val="3860275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does seem quite an overlooked perspective: although my father very much considered himself in charge of the picture-making process, as husband and father he felt that he was duty-bound to capture these important family moments and memories, but once the simple work of recording had been done and the films dropped off to be processed, it was then my mother who took charge and decided what we see or don’t see, which images will become part of our history and what is best off forgotten. </a:t>
            </a:r>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32</a:t>
            </a:fld>
            <a:endParaRPr lang="en-US"/>
          </a:p>
        </p:txBody>
      </p:sp>
    </p:spTree>
    <p:extLst>
      <p:ext uri="{BB962C8B-B14F-4D97-AF65-F5344CB8AC3E}">
        <p14:creationId xmlns:p14="http://schemas.microsoft.com/office/powerpoint/2010/main" val="6137421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perspectives are discussed by a number of contemporary feminist theorists such as Martha Langford and </a:t>
            </a:r>
            <a:r>
              <a:rPr lang="en-GB" sz="1200" kern="1200" dirty="0" err="1">
                <a:solidFill>
                  <a:schemeClr val="tx1"/>
                </a:solidFill>
                <a:effectLst/>
                <a:latin typeface="+mn-lt"/>
                <a:ea typeface="+mn-ea"/>
                <a:cs typeface="+mn-cs"/>
              </a:rPr>
              <a:t>Marrianne</a:t>
            </a:r>
            <a:r>
              <a:rPr lang="en-GB" sz="1200" kern="1200" dirty="0">
                <a:solidFill>
                  <a:schemeClr val="tx1"/>
                </a:solidFill>
                <a:effectLst/>
                <a:latin typeface="+mn-lt"/>
                <a:ea typeface="+mn-ea"/>
                <a:cs typeface="+mn-cs"/>
              </a:rPr>
              <a:t> Hirsch.</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Looking at the albums, I quite quickly realised that although still intriguing to me, they were much more a reflection of my mother’s view of our family life than my father’s and therefore didn’t really help me in my </a:t>
            </a:r>
            <a:r>
              <a:rPr lang="en-GB" sz="1200" kern="1200" dirty="0" err="1">
                <a:solidFill>
                  <a:schemeClr val="tx1"/>
                </a:solidFill>
                <a:effectLst/>
                <a:latin typeface="+mn-lt"/>
                <a:ea typeface="+mn-ea"/>
                <a:cs typeface="+mn-cs"/>
              </a:rPr>
              <a:t>Barthesian</a:t>
            </a:r>
            <a:r>
              <a:rPr lang="en-GB" sz="1200" kern="1200" dirty="0">
                <a:solidFill>
                  <a:schemeClr val="tx1"/>
                </a:solidFill>
                <a:effectLst/>
                <a:latin typeface="+mn-lt"/>
                <a:ea typeface="+mn-ea"/>
                <a:cs typeface="+mn-cs"/>
              </a:rPr>
              <a:t> search for him or for his perspective. </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DDFEAB52-D71B-6B47-AB96-2EE7EE9DC8EF}" type="slidenum">
              <a:rPr lang="en-US" smtClean="0"/>
              <a:pPr/>
              <a:t>33</a:t>
            </a:fld>
            <a:endParaRPr lang="en-US"/>
          </a:p>
        </p:txBody>
      </p:sp>
    </p:spTree>
    <p:extLst>
      <p:ext uri="{BB962C8B-B14F-4D97-AF65-F5344CB8AC3E}">
        <p14:creationId xmlns:p14="http://schemas.microsoft.com/office/powerpoint/2010/main" val="23824125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other thing that I realised in reviewing these images for the first time in many years was that I knew them all so much better than I had thought, and that in fact, on the contrary, many of them were imbedded in my memory. The fascinating thing for me was the realisation that some of the images, particularly the ones that I actually appear in, </a:t>
            </a:r>
            <a:r>
              <a:rPr lang="en-GB" sz="1200" i="1" kern="1200" dirty="0">
                <a:solidFill>
                  <a:schemeClr val="tx1"/>
                </a:solidFill>
                <a:effectLst/>
                <a:latin typeface="+mn-lt"/>
                <a:ea typeface="+mn-ea"/>
                <a:cs typeface="+mn-cs"/>
              </a:rPr>
              <a:t>are</a:t>
            </a:r>
            <a:r>
              <a:rPr lang="en-GB" sz="1200" kern="1200" dirty="0">
                <a:solidFill>
                  <a:schemeClr val="tx1"/>
                </a:solidFill>
                <a:effectLst/>
                <a:latin typeface="+mn-lt"/>
                <a:ea typeface="+mn-ea"/>
                <a:cs typeface="+mn-cs"/>
              </a:rPr>
              <a:t> my memories</a:t>
            </a:r>
            <a:endParaRPr lang="en-US"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remember this moment for example, but my memory is of the image from the camera’s perspective, from the outside looking in, rather than from inside looking out past my brother in his cowboy suit.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subject of the photograph being both implicated in memory and antithetic to it has been very widely discussed, most notably by Walter Benjamin, Roland Barthes and Susan Sontag, all of whom start off by relating photography to memory and aligning the photograph with remembrance, before going on to conclude that in fact the photograph is in the service of forgetting…</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DFEAB52-D71B-6B47-AB96-2EE7EE9DC8EF}" type="slidenum">
              <a:rPr lang="en-US" smtClean="0"/>
              <a:pPr/>
              <a:t>34</a:t>
            </a:fld>
            <a:endParaRPr lang="en-US"/>
          </a:p>
        </p:txBody>
      </p:sp>
    </p:spTree>
    <p:extLst>
      <p:ext uri="{BB962C8B-B14F-4D97-AF65-F5344CB8AC3E}">
        <p14:creationId xmlns:p14="http://schemas.microsoft.com/office/powerpoint/2010/main" val="27288946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Barthes famously writes in </a:t>
            </a:r>
            <a:r>
              <a:rPr lang="en-GB" sz="1200" i="1" kern="1200" dirty="0">
                <a:solidFill>
                  <a:schemeClr val="tx1"/>
                </a:solidFill>
                <a:effectLst/>
                <a:latin typeface="+mn-lt"/>
                <a:ea typeface="+mn-ea"/>
                <a:cs typeface="+mn-cs"/>
              </a:rPr>
              <a:t>Camera Lucida</a:t>
            </a:r>
            <a:r>
              <a:rPr lang="en-GB" sz="1200" kern="1200" dirty="0">
                <a:solidFill>
                  <a:schemeClr val="tx1"/>
                </a:solidFill>
                <a:effectLst/>
                <a:latin typeface="+mn-lt"/>
                <a:ea typeface="+mn-ea"/>
                <a:cs typeface="+mn-cs"/>
              </a:rPr>
              <a:t>: “Not only is the photograph never, in essence, a memory … but it actually blocks memory, quickly becomes a counter-memory”.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the paradox: the photographs that we take in order to remember, that we turn to in order to re-live the memory of an event, unlike the actual memory-images of that event, these photographic images imprint themselves again and again without relinquishing any of their vividness, so that eventually they eclipse the original memory all together.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leads me to the other family archive that I started investigating which exists in a very different form. </a:t>
            </a:r>
          </a:p>
        </p:txBody>
      </p:sp>
      <p:sp>
        <p:nvSpPr>
          <p:cNvPr id="4" name="Slide Number Placeholder 3"/>
          <p:cNvSpPr>
            <a:spLocks noGrp="1"/>
          </p:cNvSpPr>
          <p:nvPr>
            <p:ph type="sldNum" sz="quarter" idx="10"/>
          </p:nvPr>
        </p:nvSpPr>
        <p:spPr/>
        <p:txBody>
          <a:bodyPr/>
          <a:lstStyle/>
          <a:p>
            <a:fld id="{DDFEAB52-D71B-6B47-AB96-2EE7EE9DC8EF}" type="slidenum">
              <a:rPr lang="en-US" smtClean="0"/>
              <a:pPr/>
              <a:t>35</a:t>
            </a:fld>
            <a:endParaRPr lang="en-US"/>
          </a:p>
        </p:txBody>
      </p:sp>
    </p:spTree>
    <p:extLst>
      <p:ext uri="{BB962C8B-B14F-4D97-AF65-F5344CB8AC3E}">
        <p14:creationId xmlns:p14="http://schemas.microsoft.com/office/powerpoint/2010/main" val="19313072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170" name="Rectangle 7"/>
          <p:cNvSpPr>
            <a:spLocks noGrp="1" noChangeArrowheads="1"/>
          </p:cNvSpPr>
          <p:nvPr>
            <p:ph type="sldNum" sz="quarter" idx="5"/>
          </p:nvPr>
        </p:nvSpPr>
        <p:spPr>
          <a:noFill/>
        </p:spPr>
        <p:txBody>
          <a:bodyPr/>
          <a:lstStyle/>
          <a:p>
            <a:fld id="{CA8F5011-D18D-194B-A705-270263966E28}" type="slidenum">
              <a:rPr lang="en-US">
                <a:latin typeface="Arial" charset="0"/>
                <a:ea typeface="ＭＳ Ｐゴシック" charset="-128"/>
                <a:cs typeface="ＭＳ Ｐゴシック" charset="-128"/>
              </a:rPr>
              <a:pPr/>
              <a:t>36</a:t>
            </a:fld>
            <a:endParaRPr lang="en-US">
              <a:latin typeface="Arial" charset="0"/>
              <a:ea typeface="ＭＳ Ｐゴシック" charset="-128"/>
              <a:cs typeface="ＭＳ Ｐゴシック" charset="-128"/>
            </a:endParaRPr>
          </a:p>
        </p:txBody>
      </p:sp>
      <p:sp>
        <p:nvSpPr>
          <p:cNvPr id="391171" name="Rectangle 2"/>
          <p:cNvSpPr>
            <a:spLocks noGrp="1" noRot="1" noChangeAspect="1" noChangeArrowheads="1" noTextEdit="1"/>
          </p:cNvSpPr>
          <p:nvPr>
            <p:ph type="sldImg"/>
          </p:nvPr>
        </p:nvSpPr>
        <p:spPr>
          <a:ln/>
        </p:spPr>
      </p:sp>
      <p:sp>
        <p:nvSpPr>
          <p:cNvPr id="391172" name="Rectangle 3"/>
          <p:cNvSpPr>
            <a:spLocks noGrp="1" noChangeArrowheads="1"/>
          </p:cNvSpPr>
          <p:nvPr>
            <p:ph type="body" idx="1"/>
          </p:nvPr>
        </p:nvSpPr>
        <p:spPr>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Along with the photographic albums, I also started reviewing my father’s cine-films.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Unlike the durable photographs so overtly displayed in the albums, the images captured upon these fine and delicate strips of film are, although positive transparencies, barely visible to the naked eye.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majority of the films are </a:t>
            </a:r>
            <a:r>
              <a:rPr lang="en-GB" sz="1200" i="1" kern="1200" dirty="0">
                <a:solidFill>
                  <a:schemeClr val="tx1"/>
                </a:solidFill>
                <a:effectLst/>
                <a:latin typeface="+mn-lt"/>
                <a:ea typeface="+mn-ea"/>
                <a:cs typeface="+mn-cs"/>
              </a:rPr>
              <a:t>Kodak Super 8</a:t>
            </a:r>
            <a:r>
              <a:rPr lang="en-GB" sz="1200" kern="1200" dirty="0">
                <a:solidFill>
                  <a:schemeClr val="tx1"/>
                </a:solidFill>
                <a:effectLst/>
                <a:latin typeface="+mn-lt"/>
                <a:ea typeface="+mn-ea"/>
                <a:cs typeface="+mn-cs"/>
              </a:rPr>
              <a:t> rolls, recorded between 1965 and 1985 and all the spools are regular 50ft process-paid amateur stock. </a:t>
            </a:r>
          </a:p>
          <a:p>
            <a:pPr eaLnBrk="1" hangingPunct="1"/>
            <a:endParaRPr lang="en-US" dirty="0">
              <a:latin typeface="Arial" charset="0"/>
              <a:ea typeface="ＭＳ Ｐゴシック" charset="-128"/>
              <a:cs typeface="ＭＳ Ｐゴシック" charset="-128"/>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By the mid 1960s this was the most popular and convenient method of cine recording. The </a:t>
            </a:r>
            <a:r>
              <a:rPr lang="en-GB" sz="1200" i="1" kern="1200" dirty="0">
                <a:solidFill>
                  <a:schemeClr val="tx1"/>
                </a:solidFill>
                <a:effectLst/>
                <a:latin typeface="+mn-lt"/>
                <a:ea typeface="+mn-ea"/>
                <a:cs typeface="+mn-cs"/>
              </a:rPr>
              <a:t>Super 8</a:t>
            </a:r>
            <a:r>
              <a:rPr lang="en-GB" sz="1200" kern="1200" dirty="0">
                <a:solidFill>
                  <a:schemeClr val="tx1"/>
                </a:solidFill>
                <a:effectLst/>
                <a:latin typeface="+mn-lt"/>
                <a:ea typeface="+mn-ea"/>
                <a:cs typeface="+mn-cs"/>
              </a:rPr>
              <a:t> cartridge could be loaded into the camera within seconds, and once shot, sent to the Kodak lab via a pre-paid envelope, whence it was processed and returned within a matter of days. Although amateur enthusiasts continued to cut and splice footage in order to create more coherent or inventive films, the inevitable tendency was to attempt to edit ‘in camera’ whilst recording, then live with the results. This is the case with almost all of my father’s films.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Unlike the still camera, occasionally operated by another member of the group or handed to a helpful passer-by for the purposes of capturing the whole family together, my father’s cine camera was operated only by he. Likewise, of the thousands of still photographic exposures that my father did make, only those that my mother subsequently selected have been imprinted onto my memory through the album, whereas the three-minute films he made are all his own work.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37</a:t>
            </a:fld>
            <a:endParaRPr lang="en-US"/>
          </a:p>
        </p:txBody>
      </p:sp>
    </p:spTree>
    <p:extLst>
      <p:ext uri="{BB962C8B-B14F-4D97-AF65-F5344CB8AC3E}">
        <p14:creationId xmlns:p14="http://schemas.microsoft.com/office/powerpoint/2010/main" val="29214021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offers a particular insight into his preferences and perspective, as during the making of the films, every short sequence must have been preceded by a moment of consideration on his part, and a decision as to whether the occasion could be deemed worthy of recording for posterity. The sense of re-experiencing my own memories whilst viewing the projected cine films again after many years was even more profound than looking at the photo albums had been. The vivid, vital, lifelike quality that the moving image has makes it an even more powerful counter-memory.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first experimental work I made with my father’s cine-films was soon after he was first diagnosed. I had just become a father myself for the second time, and on my visits to see my parents, I would set up his projector in order to re-photograph particular filmic moments that I recognised as being significant personal memories whilst they were projected onto an enlarged photograph of my father when he was at a similar age to myself. </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38</a:t>
            </a:fld>
            <a:endParaRPr lang="en-US"/>
          </a:p>
        </p:txBody>
      </p:sp>
    </p:spTree>
    <p:extLst>
      <p:ext uri="{BB962C8B-B14F-4D97-AF65-F5344CB8AC3E}">
        <p14:creationId xmlns:p14="http://schemas.microsoft.com/office/powerpoint/2010/main" val="16723622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most people will be aware, due to the heat produced by a projecting lamp, it is impossible to stop a cine-projector on a particular frame without melting the film and destroying the image forever, thus the irony of the term </a:t>
            </a:r>
            <a:r>
              <a:rPr lang="en-GB" sz="1200" i="1" kern="1200" dirty="0">
                <a:solidFill>
                  <a:schemeClr val="tx1"/>
                </a:solidFill>
                <a:effectLst/>
                <a:latin typeface="+mn-lt"/>
                <a:ea typeface="+mn-ea"/>
                <a:cs typeface="+mn-cs"/>
              </a:rPr>
              <a:t>freeze-frame.</a:t>
            </a:r>
            <a:r>
              <a:rPr lang="en-GB" sz="1200" kern="1200" dirty="0">
                <a:solidFill>
                  <a:schemeClr val="tx1"/>
                </a:solidFill>
                <a:effectLst/>
                <a:latin typeface="+mn-lt"/>
                <a:ea typeface="+mn-ea"/>
                <a:cs typeface="+mn-cs"/>
              </a:rPr>
              <a:t> So the extended exposures required in subdued light produce an inevitable </a:t>
            </a:r>
            <a:r>
              <a:rPr lang="en-GB" sz="1200" i="1" kern="1200" dirty="0">
                <a:solidFill>
                  <a:schemeClr val="tx1"/>
                </a:solidFill>
                <a:effectLst/>
                <a:latin typeface="+mn-lt"/>
                <a:ea typeface="+mn-ea"/>
                <a:cs typeface="+mn-cs"/>
              </a:rPr>
              <a:t>blur</a:t>
            </a:r>
            <a:r>
              <a:rPr lang="en-GB" sz="1200" kern="1200" dirty="0">
                <a:solidFill>
                  <a:schemeClr val="tx1"/>
                </a:solidFill>
                <a:effectLst/>
                <a:latin typeface="+mn-lt"/>
                <a:ea typeface="+mn-ea"/>
                <a:cs typeface="+mn-cs"/>
              </a:rPr>
              <a:t> in the re-photographed image. </a:t>
            </a:r>
          </a:p>
          <a:p>
            <a:endParaRPr lang="en-US" dirty="0"/>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39</a:t>
            </a:fld>
            <a:endParaRPr lang="en-US"/>
          </a:p>
        </p:txBody>
      </p:sp>
    </p:spTree>
    <p:extLst>
      <p:ext uri="{BB962C8B-B14F-4D97-AF65-F5344CB8AC3E}">
        <p14:creationId xmlns:p14="http://schemas.microsoft.com/office/powerpoint/2010/main" val="705405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stasis within the (still) image reveals a potential space of exploration between perception and recollection and between the cinematic and the photographic. </a:t>
            </a:r>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40</a:t>
            </a:fld>
            <a:endParaRPr lang="en-US"/>
          </a:p>
        </p:txBody>
      </p:sp>
    </p:spTree>
    <p:extLst>
      <p:ext uri="{BB962C8B-B14F-4D97-AF65-F5344CB8AC3E}">
        <p14:creationId xmlns:p14="http://schemas.microsoft.com/office/powerpoint/2010/main" val="366505535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41</a:t>
            </a:fld>
            <a:endParaRPr lang="en-US"/>
          </a:p>
        </p:txBody>
      </p:sp>
    </p:spTree>
    <p:extLst>
      <p:ext uri="{BB962C8B-B14F-4D97-AF65-F5344CB8AC3E}">
        <p14:creationId xmlns:p14="http://schemas.microsoft.com/office/powerpoint/2010/main" val="14854991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this potential conceptual space for exploration (between perception and recollection) that these works suggested, remained relevant and of interest to me.</a:t>
            </a: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42</a:t>
            </a:fld>
            <a:endParaRPr lang="en-US"/>
          </a:p>
        </p:txBody>
      </p:sp>
    </p:spTree>
    <p:extLst>
      <p:ext uri="{BB962C8B-B14F-4D97-AF65-F5344CB8AC3E}">
        <p14:creationId xmlns:p14="http://schemas.microsoft.com/office/powerpoint/2010/main" val="18053286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43</a:t>
            </a:fld>
            <a:endParaRPr lang="en-US"/>
          </a:p>
        </p:txBody>
      </p:sp>
    </p:spTree>
    <p:extLst>
      <p:ext uri="{BB962C8B-B14F-4D97-AF65-F5344CB8AC3E}">
        <p14:creationId xmlns:p14="http://schemas.microsoft.com/office/powerpoint/2010/main" val="412359150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also included some images of myself and my partner overlaid with projections of my parents’ wedding,</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44</a:t>
            </a:fld>
            <a:endParaRPr lang="en-US"/>
          </a:p>
        </p:txBody>
      </p:sp>
    </p:spTree>
    <p:extLst>
      <p:ext uri="{BB962C8B-B14F-4D97-AF65-F5344CB8AC3E}">
        <p14:creationId xmlns:p14="http://schemas.microsoft.com/office/powerpoint/2010/main" val="161745976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894C8643-A8B7-8D4A-8D49-730B0CFC4A3B}" type="slidenum">
              <a:rPr lang="en-US">
                <a:latin typeface="Arial" charset="0"/>
                <a:ea typeface="ＭＳ Ｐゴシック" charset="-128"/>
                <a:cs typeface="ＭＳ Ｐゴシック" charset="-128"/>
              </a:rPr>
              <a:pPr/>
              <a:t>45</a:t>
            </a:fld>
            <a:endParaRPr lang="en-US">
              <a:latin typeface="Arial" charset="0"/>
              <a:ea typeface="ＭＳ Ｐゴシック" charset="-128"/>
              <a:cs typeface="ＭＳ Ｐゴシック" charset="-128"/>
            </a:endParaRPr>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US" sz="1200" kern="1200" dirty="0">
                <a:solidFill>
                  <a:schemeClr val="tx1"/>
                </a:solidFill>
                <a:effectLst/>
                <a:latin typeface="+mn-lt"/>
                <a:ea typeface="+mn-ea"/>
                <a:cs typeface="+mn-cs"/>
              </a:rPr>
              <a:t>and projections of my most powerful, petrified memory of being taken for a ride on a camel, I photographed over a letter my father wrote to me when he was first diagnosed.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work was exhibited as a grid of large-scale prints along with the original film projections as part of a site-specific installation as part of Tactile Bosch in central Cardiff in 2003.</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After this initial investigation of the family archive, my practice shifted and I did not revisit the cine film collection for several years. </a:t>
            </a:r>
            <a:endParaRPr lang="en-US" dirty="0">
              <a:latin typeface="Arial" charset="0"/>
              <a:ea typeface="ＭＳ Ｐゴシック" charset="-128"/>
              <a:cs typeface="ＭＳ Ｐゴシック" charset="-128"/>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when my father died, his photographic equipment was passed to me. All of the cine films had long since been transferred to VHS by my mother, so along with his cameras, projector and screen, I was given the small leather suitcase that my father had inherited from his father and in which all of their cine-films were stored.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case then remained on the shelf in my studio for some time before, as part of the bereavement process for my father, I decided to explore his films once more</a:t>
            </a:r>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46</a:t>
            </a:fld>
            <a:endParaRPr lang="en-US"/>
          </a:p>
        </p:txBody>
      </p:sp>
    </p:spTree>
    <p:extLst>
      <p:ext uri="{BB962C8B-B14F-4D97-AF65-F5344CB8AC3E}">
        <p14:creationId xmlns:p14="http://schemas.microsoft.com/office/powerpoint/2010/main" val="17299076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was running an outreach workshop at Mission Gallery - working with asylum seekers making pin-hole cameras from shoe-boxes, and some of the images that they produced were quite evocative and beautiful. </a:t>
            </a: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47</a:t>
            </a:fld>
            <a:endParaRPr lang="en-US"/>
          </a:p>
        </p:txBody>
      </p:sp>
    </p:spTree>
    <p:extLst>
      <p:ext uri="{BB962C8B-B14F-4D97-AF65-F5344CB8AC3E}">
        <p14:creationId xmlns:p14="http://schemas.microsoft.com/office/powerpoint/2010/main" val="416745116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During my residency I struck-up a working relationship with the sales staff in Clarkes Shoes because their shoeboxes were superior quality for pin-hole cameras &amp; returned to my studio one day and couldn’t help noticing that much like the Clarkes shoe-boxes I had been collecting for the workshops, my dad’s leather cine-film case was the perfect size and shape to hold the 10x8 B&amp;W photographic paper that we were using to produce paper negatives.  </a:t>
            </a:r>
            <a:endParaRPr lang="en-US" dirty="0"/>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48</a:t>
            </a:fld>
            <a:endParaRPr lang="en-US"/>
          </a:p>
        </p:txBody>
      </p:sp>
    </p:spTree>
    <p:extLst>
      <p:ext uri="{BB962C8B-B14F-4D97-AF65-F5344CB8AC3E}">
        <p14:creationId xmlns:p14="http://schemas.microsoft.com/office/powerpoint/2010/main" val="321944163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struck me that it would be quite poetic and poignant to use this case, which had been a container of all these family memories or counter-memories, to become the genesis of new images. </a:t>
            </a:r>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49</a:t>
            </a:fld>
            <a:endParaRPr lang="en-US"/>
          </a:p>
        </p:txBody>
      </p:sp>
    </p:spTree>
    <p:extLst>
      <p:ext uri="{BB962C8B-B14F-4D97-AF65-F5344CB8AC3E}">
        <p14:creationId xmlns:p14="http://schemas.microsoft.com/office/powerpoint/2010/main" val="218280163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this case to me should be an important heirloom it took some deliberation before I decided to cut a hole in the front of the case in order to convert it into a camera.</a:t>
            </a: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50</a:t>
            </a:fld>
            <a:endParaRPr lang="en-US"/>
          </a:p>
        </p:txBody>
      </p:sp>
    </p:spTree>
    <p:extLst>
      <p:ext uri="{BB962C8B-B14F-4D97-AF65-F5344CB8AC3E}">
        <p14:creationId xmlns:p14="http://schemas.microsoft.com/office/powerpoint/2010/main" val="216645724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was whilst I was considering whether or not to transform the case that I also began thinking of how I could incorporate his films into the work. In the knowledge that pinhole exposures are inevitably quite long, I knew that there was no way in which any direct trace of the films imagery would be recorded. However, I was automatically reminded of the fantastic movie Theatre work of Hiroshi Sugimoto</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51</a:t>
            </a:fld>
            <a:endParaRPr lang="en-US"/>
          </a:p>
        </p:txBody>
      </p:sp>
    </p:spTree>
    <p:extLst>
      <p:ext uri="{BB962C8B-B14F-4D97-AF65-F5344CB8AC3E}">
        <p14:creationId xmlns:p14="http://schemas.microsoft.com/office/powerpoint/2010/main" val="253194520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Sugimoto went into cinemas across America and exposed his camera for the entire duration of a particular film, so that what is left is this one photograph depicting the theatre auditorium and a pure white screen that represents about two hours of cinema. </a:t>
            </a:r>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52</a:t>
            </a:fld>
            <a:endParaRPr lang="en-US"/>
          </a:p>
        </p:txBody>
      </p:sp>
    </p:spTree>
    <p:extLst>
      <p:ext uri="{BB962C8B-B14F-4D97-AF65-F5344CB8AC3E}">
        <p14:creationId xmlns:p14="http://schemas.microsoft.com/office/powerpoint/2010/main" val="128849383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simple yet brilliant act of contraction transforms thousands of images and snatches of time into the one single moment of the image. </a:t>
            </a:r>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53</a:t>
            </a:fld>
            <a:endParaRPr lang="en-US"/>
          </a:p>
        </p:txBody>
      </p:sp>
    </p:spTree>
    <p:extLst>
      <p:ext uri="{BB962C8B-B14F-4D97-AF65-F5344CB8AC3E}">
        <p14:creationId xmlns:p14="http://schemas.microsoft.com/office/powerpoint/2010/main" val="123513751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decided that I would work in a similar way by exposing new images for the entire duration of the projection of my father’s films.</a:t>
            </a: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54</a:t>
            </a:fld>
            <a:endParaRPr lang="en-US"/>
          </a:p>
        </p:txBody>
      </p:sp>
    </p:spTree>
    <p:extLst>
      <p:ext uri="{BB962C8B-B14F-4D97-AF65-F5344CB8AC3E}">
        <p14:creationId xmlns:p14="http://schemas.microsoft.com/office/powerpoint/2010/main" val="167845546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p:spPr>
        <p:txBody>
          <a:bodyPr/>
          <a:lstStyle/>
          <a:p>
            <a:fld id="{7B709FB9-B42F-5246-B12E-1A73B04CC852}" type="slidenum">
              <a:rPr lang="en-US">
                <a:solidFill>
                  <a:prstClr val="black"/>
                </a:solidFill>
              </a:rPr>
              <a:pPr/>
              <a:t>55</a:t>
            </a:fld>
            <a:endParaRPr lang="en-US">
              <a:solidFill>
                <a:prstClr val="black"/>
              </a:solidFill>
            </a:endParaRPr>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duration of a 50ft reel of super 8 if played at the standard speed of 18 frames per second (3600 frames) is three minutes and twenty seconds, or 200 Seconds, so I created a selection of 5 slightly different sized pin-holes (or apertures) in order to try to have some control over the length of the exposure. As you can imagine, there are a lot of wasted under or over exposed attempts for every reasonably successful image.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David Green has said that the majority of writing on photography has been impeded by an over-emphasis on </a:t>
            </a:r>
            <a:r>
              <a:rPr lang="en-GB" sz="1200" i="1" kern="1200" dirty="0">
                <a:solidFill>
                  <a:schemeClr val="tx1"/>
                </a:solidFill>
                <a:effectLst/>
                <a:latin typeface="+mn-lt"/>
                <a:ea typeface="+mn-ea"/>
                <a:cs typeface="+mn-cs"/>
              </a:rPr>
              <a:t>the instant, </a:t>
            </a:r>
            <a:r>
              <a:rPr lang="en-GB" sz="1200" kern="1200" dirty="0">
                <a:solidFill>
                  <a:schemeClr val="tx1"/>
                </a:solidFill>
                <a:effectLst/>
                <a:latin typeface="+mn-lt"/>
                <a:ea typeface="+mn-ea"/>
                <a:cs typeface="+mn-cs"/>
              </a:rPr>
              <a:t>with the still photograph’s significance so often correlated with its ability to freeze a fleeting moment forever.</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eaLnBrk="1" hangingPunct="1"/>
            <a:endParaRPr lang="en-US" dirty="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his famous 1978 essay Time-Exposure &amp; the Snapshot, </a:t>
            </a:r>
            <a:r>
              <a:rPr lang="en-GB" sz="1200" kern="1200" dirty="0">
                <a:solidFill>
                  <a:schemeClr val="tx1"/>
                </a:solidFill>
                <a:effectLst/>
                <a:latin typeface="+mn-lt"/>
                <a:ea typeface="+mn-ea"/>
                <a:cs typeface="+mn-cs"/>
              </a:rPr>
              <a:t>Thierry de</a:t>
            </a:r>
            <a:r>
              <a:rPr lang="en-US" dirty="0"/>
              <a:t> Duve references the long exposure images of Julia Margaret Cameron’s portraits.</a:t>
            </a:r>
          </a:p>
          <a:p>
            <a:endParaRPr lang="en-US" dirty="0"/>
          </a:p>
          <a:p>
            <a:r>
              <a:rPr lang="en-US" dirty="0"/>
              <a:t>NEXT</a:t>
            </a:r>
          </a:p>
          <a:p>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 Duve bemoans the snapshot and the aligns this ‘fascination with the instant’ to the success of </a:t>
            </a:r>
            <a:r>
              <a:rPr lang="en-GB" sz="1200" kern="1200" dirty="0" err="1">
                <a:solidFill>
                  <a:schemeClr val="tx1"/>
                </a:solidFill>
                <a:effectLst/>
                <a:latin typeface="+mn-lt"/>
                <a:ea typeface="+mn-ea"/>
                <a:cs typeface="+mn-cs"/>
              </a:rPr>
              <a:t>Eadvard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Muyerbridge’s</a:t>
            </a:r>
            <a:r>
              <a:rPr lang="en-GB" sz="1200" kern="1200" dirty="0">
                <a:solidFill>
                  <a:schemeClr val="tx1"/>
                </a:solidFill>
                <a:effectLst/>
                <a:latin typeface="+mn-lt"/>
                <a:ea typeface="+mn-ea"/>
                <a:cs typeface="+mn-cs"/>
              </a:rPr>
              <a:t> locomotion studies of the 1870s, which for many, rendered the daguerreotype and its drawn-out exposure process, as tired and unnecessary.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56</a:t>
            </a:fld>
            <a:endParaRPr lang="en-US"/>
          </a:p>
        </p:txBody>
      </p:sp>
    </p:spTree>
    <p:extLst>
      <p:ext uri="{BB962C8B-B14F-4D97-AF65-F5344CB8AC3E}">
        <p14:creationId xmlns:p14="http://schemas.microsoft.com/office/powerpoint/2010/main" val="304875630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p:spPr>
        <p:txBody>
          <a:bodyPr/>
          <a:lstStyle/>
          <a:p>
            <a:fld id="{173B61E0-FA13-404E-B9C3-F286644840B3}" type="slidenum">
              <a:rPr lang="en-US">
                <a:solidFill>
                  <a:prstClr val="black"/>
                </a:solidFill>
              </a:rPr>
              <a:pPr/>
              <a:t>57</a:t>
            </a:fld>
            <a:endParaRPr lang="en-US">
              <a:solidFill>
                <a:prstClr val="black"/>
              </a:solidFill>
            </a:endParaRPr>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And in his 1931 essay, A Short History of Photography, Walter Benjamin says  “The procedure itself taught the models to live inside rather than outside the moment. During the long duration of these shots they grew as it were into the picture and in this way presented an extreme opposite to the figures on a snapshot”.</a:t>
            </a:r>
            <a:r>
              <a:rPr lang="en-GB" dirty="0">
                <a:effectLst/>
              </a:rPr>
              <a:t> </a:t>
            </a:r>
            <a:endParaRPr lang="en-GB" sz="1200" kern="1200" dirty="0">
              <a:solidFill>
                <a:schemeClr val="tx1"/>
              </a:solidFill>
              <a:effectLst/>
              <a:latin typeface="+mn-lt"/>
              <a:ea typeface="+mn-ea"/>
              <a:cs typeface="+mn-cs"/>
            </a:endParaRPr>
          </a:p>
          <a:p>
            <a:pPr eaLnBrk="1" hangingPunct="1"/>
            <a:endParaRPr lang="en-US" sz="1200" kern="1200" dirty="0">
              <a:solidFill>
                <a:schemeClr val="tx1"/>
              </a:solidFill>
              <a:effectLst/>
              <a:latin typeface="+mn-lt"/>
              <a:ea typeface="+mn-ea"/>
              <a:cs typeface="+mn-cs"/>
            </a:endParaRPr>
          </a:p>
          <a:p>
            <a:pPr eaLnBrk="1" hangingPunct="1"/>
            <a:endParaRPr lang="en-US" sz="1200" kern="1200" dirty="0">
              <a:solidFill>
                <a:schemeClr val="tx1"/>
              </a:solidFill>
              <a:effectLst/>
              <a:latin typeface="+mn-lt"/>
              <a:ea typeface="+mn-ea"/>
              <a:cs typeface="+mn-cs"/>
            </a:endParaRPr>
          </a:p>
          <a:p>
            <a:pPr eaLnBrk="1" hangingPunct="1"/>
            <a:r>
              <a:rPr lang="en-US" sz="1200" kern="1200" dirty="0">
                <a:solidFill>
                  <a:schemeClr val="tx1"/>
                </a:solidFill>
                <a:effectLst/>
                <a:latin typeface="+mn-lt"/>
                <a:ea typeface="+mn-ea"/>
                <a:cs typeface="+mn-cs"/>
              </a:rPr>
              <a:t>Contemporary Deleuze scholar, Sandra Plummer, has aligned the ‘time exposure’ with Deleuze’s concept of the ‘Time-image’, developed within his study of cinema.</a:t>
            </a:r>
            <a:r>
              <a:rPr lang="en-GB" dirty="0">
                <a:effectLst/>
              </a:rPr>
              <a:t> </a:t>
            </a:r>
          </a:p>
          <a:p>
            <a:pPr eaLnBrk="1" hangingPunct="1"/>
            <a:endParaRPr lang="en-GB" dirty="0">
              <a:effectLst/>
            </a:endParaRPr>
          </a:p>
          <a:p>
            <a:pPr eaLnBrk="1" hangingPunct="1"/>
            <a:r>
              <a:rPr lang="en-US" sz="1200" kern="1200" dirty="0">
                <a:solidFill>
                  <a:schemeClr val="tx1"/>
                </a:solidFill>
                <a:effectLst/>
                <a:latin typeface="+mn-lt"/>
                <a:ea typeface="+mn-ea"/>
                <a:cs typeface="+mn-cs"/>
              </a:rPr>
              <a:t>Plummer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that, as Bergson points out, duration </a:t>
            </a:r>
            <a:r>
              <a:rPr lang="en-GB" sz="1200" kern="1200" dirty="0">
                <a:solidFill>
                  <a:schemeClr val="tx1"/>
                </a:solidFill>
                <a:effectLst/>
                <a:latin typeface="+mn-lt"/>
                <a:ea typeface="+mn-ea"/>
                <a:cs typeface="+mn-cs"/>
              </a:rPr>
              <a:t>(or </a:t>
            </a:r>
            <a:r>
              <a:rPr lang="en-GB" sz="1200" i="1" kern="1200" dirty="0" err="1">
                <a:solidFill>
                  <a:schemeClr val="tx1"/>
                </a:solidFill>
                <a:effectLst/>
                <a:latin typeface="+mn-lt"/>
                <a:ea typeface="+mn-ea"/>
                <a:cs typeface="+mn-cs"/>
              </a:rPr>
              <a:t>durée</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is “not simply consciousness, but entails lived experience”</a:t>
            </a:r>
            <a:r>
              <a:rPr lang="en-GB" dirty="0">
                <a:effectLst/>
              </a:rPr>
              <a:t> </a:t>
            </a:r>
          </a:p>
          <a:p>
            <a:pPr eaLnBrk="1" hangingPunct="1"/>
            <a:endParaRPr lang="en-GB" dirty="0">
              <a:effectLst/>
            </a:endParaRPr>
          </a:p>
          <a:p>
            <a:pPr eaLnBrk="1" hangingPunct="1"/>
            <a:endParaRPr lang="en-US"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Plummer reminds us that “we carry our past with us, and through memory we continuously bring the past into the future”.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She goes on to claim that the “operation of the long exposure photograph mirrors the </a:t>
            </a:r>
            <a:r>
              <a:rPr lang="en-US" sz="1200" kern="1200" dirty="0" err="1">
                <a:solidFill>
                  <a:schemeClr val="tx1"/>
                </a:solidFill>
                <a:effectLst/>
                <a:latin typeface="+mn-lt"/>
                <a:ea typeface="+mn-ea"/>
                <a:cs typeface="+mn-cs"/>
              </a:rPr>
              <a:t>Bergsonian</a:t>
            </a:r>
            <a:r>
              <a:rPr lang="en-US" sz="1200" kern="1200" dirty="0">
                <a:solidFill>
                  <a:schemeClr val="tx1"/>
                </a:solidFill>
                <a:effectLst/>
                <a:latin typeface="+mn-lt"/>
                <a:ea typeface="+mn-ea"/>
                <a:cs typeface="+mn-cs"/>
              </a:rPr>
              <a:t> account of time.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long exposure captures an extended duration of successive states and presents these as indivisible”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58</a:t>
            </a:fld>
            <a:endParaRPr lang="en-US"/>
          </a:p>
        </p:txBody>
      </p:sp>
    </p:spTree>
    <p:extLst>
      <p:ext uri="{BB962C8B-B14F-4D97-AF65-F5344CB8AC3E}">
        <p14:creationId xmlns:p14="http://schemas.microsoft.com/office/powerpoint/2010/main" val="80136287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several pertinent visual motifs that run through the </a:t>
            </a:r>
            <a:r>
              <a:rPr lang="en-US" sz="1200" i="1" kern="1200" dirty="0">
                <a:solidFill>
                  <a:schemeClr val="tx1"/>
                </a:solidFill>
                <a:effectLst/>
                <a:latin typeface="+mn-lt"/>
                <a:ea typeface="+mn-ea"/>
                <a:cs typeface="+mn-cs"/>
              </a:rPr>
              <a:t>200 Seconds</a:t>
            </a:r>
            <a:r>
              <a:rPr lang="en-US" sz="1200" kern="1200" dirty="0">
                <a:solidFill>
                  <a:schemeClr val="tx1"/>
                </a:solidFill>
                <a:effectLst/>
                <a:latin typeface="+mn-lt"/>
                <a:ea typeface="+mn-ea"/>
                <a:cs typeface="+mn-cs"/>
              </a:rPr>
              <a:t> series and refer either to previous work or allegorically reflect upon relevant ideas.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book that features in the image </a:t>
            </a:r>
            <a:r>
              <a:rPr lang="en-US" sz="1200" i="1" kern="1200" dirty="0">
                <a:solidFill>
                  <a:schemeClr val="tx1"/>
                </a:solidFill>
                <a:effectLst/>
                <a:latin typeface="+mn-lt"/>
                <a:ea typeface="+mn-ea"/>
                <a:cs typeface="+mn-cs"/>
              </a:rPr>
              <a:t>France, Summer 1979</a:t>
            </a:r>
            <a:r>
              <a:rPr lang="en-US" sz="1200" kern="1200" dirty="0">
                <a:solidFill>
                  <a:schemeClr val="tx1"/>
                </a:solidFill>
                <a:effectLst/>
                <a:latin typeface="+mn-lt"/>
                <a:ea typeface="+mn-ea"/>
                <a:cs typeface="+mn-cs"/>
              </a:rPr>
              <a:t> (Fig. 8) is entitled </a:t>
            </a:r>
            <a:r>
              <a:rPr lang="en-US" sz="1200" i="1" kern="1200" dirty="0">
                <a:solidFill>
                  <a:schemeClr val="tx1"/>
                </a:solidFill>
                <a:effectLst/>
                <a:latin typeface="+mn-lt"/>
                <a:ea typeface="+mn-ea"/>
                <a:cs typeface="+mn-cs"/>
              </a:rPr>
              <a:t>Life: A User’s Manual</a:t>
            </a:r>
            <a:r>
              <a:rPr lang="en-US" sz="1200" kern="1200" dirty="0">
                <a:solidFill>
                  <a:schemeClr val="tx1"/>
                </a:solidFill>
                <a:effectLst/>
                <a:latin typeface="+mn-lt"/>
                <a:ea typeface="+mn-ea"/>
                <a:cs typeface="+mn-cs"/>
              </a:rPr>
              <a:t> by the French writer Georges </a:t>
            </a:r>
            <a:r>
              <a:rPr lang="en-US" sz="1200" kern="1200" dirty="0" err="1">
                <a:solidFill>
                  <a:schemeClr val="tx1"/>
                </a:solidFill>
                <a:effectLst/>
                <a:latin typeface="+mn-lt"/>
                <a:ea typeface="+mn-ea"/>
                <a:cs typeface="+mn-cs"/>
              </a:rPr>
              <a:t>Perec</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59</a:t>
            </a:fld>
            <a:endParaRPr lang="en-US"/>
          </a:p>
        </p:txBody>
      </p:sp>
    </p:spTree>
    <p:extLst>
      <p:ext uri="{BB962C8B-B14F-4D97-AF65-F5344CB8AC3E}">
        <p14:creationId xmlns:p14="http://schemas.microsoft.com/office/powerpoint/2010/main" val="154317324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Perec</a:t>
            </a:r>
            <a:r>
              <a:rPr lang="en-US" sz="1200" kern="1200" dirty="0">
                <a:solidFill>
                  <a:schemeClr val="tx1"/>
                </a:solidFill>
                <a:effectLst/>
                <a:latin typeface="+mn-lt"/>
                <a:ea typeface="+mn-ea"/>
                <a:cs typeface="+mn-cs"/>
              </a:rPr>
              <a:t> was part of the </a:t>
            </a:r>
            <a:r>
              <a:rPr lang="en-US" sz="1200" kern="1200" dirty="0" err="1">
                <a:solidFill>
                  <a:schemeClr val="tx1"/>
                </a:solidFill>
                <a:effectLst/>
                <a:latin typeface="+mn-lt"/>
                <a:ea typeface="+mn-ea"/>
                <a:cs typeface="+mn-cs"/>
              </a:rPr>
              <a:t>Oulipo</a:t>
            </a:r>
            <a:r>
              <a:rPr lang="en-US" sz="1200" kern="1200" dirty="0">
                <a:solidFill>
                  <a:schemeClr val="tx1"/>
                </a:solidFill>
                <a:effectLst/>
                <a:latin typeface="+mn-lt"/>
                <a:ea typeface="+mn-ea"/>
                <a:cs typeface="+mn-cs"/>
              </a:rPr>
              <a:t> group of writers and Life has been heralded as one of the great novels of the last century is an incredibly large, complex book, which consists of numerous interwoven stories based on the lives of the inhabitants of a fictitious Parisian apartment building</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Told in six parts and ninety-nine chapters, it is a novel, a collection of many short stories, and an example of countless literary games, It begins with a jigsaw puzzle, and in fact the whole novel is a jigsaw puzzle, with pieces that can stand on their own but that also fit together in a larger design – much like the structure of my PhD itself. </a:t>
            </a:r>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60</a:t>
            </a:fld>
            <a:endParaRPr lang="en-US"/>
          </a:p>
        </p:txBody>
      </p:sp>
    </p:spTree>
    <p:extLst>
      <p:ext uri="{BB962C8B-B14F-4D97-AF65-F5344CB8AC3E}">
        <p14:creationId xmlns:p14="http://schemas.microsoft.com/office/powerpoint/2010/main" val="427831773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was first published in France in 1979, which coincides, incidentally, with the year of the French family holiday being projected onto it within the image</a:t>
            </a:r>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61</a:t>
            </a:fld>
            <a:endParaRPr lang="en-US"/>
          </a:p>
        </p:txBody>
      </p:sp>
    </p:spTree>
    <p:extLst>
      <p:ext uri="{BB962C8B-B14F-4D97-AF65-F5344CB8AC3E}">
        <p14:creationId xmlns:p14="http://schemas.microsoft.com/office/powerpoint/2010/main" val="381209394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Most pertinently, and particularly apposite with regard to the aforementioned association between photography and Bergson’s memory-related concept of contraction, at the conclusion of this brilliantly convoluted book, </a:t>
            </a:r>
            <a:r>
              <a:rPr lang="en-US" sz="1200" kern="1200" dirty="0" err="1">
                <a:solidFill>
                  <a:schemeClr val="tx1"/>
                </a:solidFill>
                <a:effectLst/>
                <a:latin typeface="+mn-lt"/>
                <a:ea typeface="+mn-ea"/>
                <a:cs typeface="+mn-cs"/>
              </a:rPr>
              <a:t>Perec</a:t>
            </a:r>
            <a:r>
              <a:rPr lang="en-US" sz="1200" kern="1200" dirty="0">
                <a:solidFill>
                  <a:schemeClr val="tx1"/>
                </a:solidFill>
                <a:effectLst/>
                <a:latin typeface="+mn-lt"/>
                <a:ea typeface="+mn-ea"/>
                <a:cs typeface="+mn-cs"/>
              </a:rPr>
              <a:t> reveals that the whole novel actually takes place in a single moment.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Beyond this direct reference to </a:t>
            </a:r>
            <a:r>
              <a:rPr lang="en-US" sz="1200" kern="1200" dirty="0" err="1">
                <a:solidFill>
                  <a:schemeClr val="tx1"/>
                </a:solidFill>
                <a:effectLst/>
                <a:latin typeface="+mn-lt"/>
                <a:ea typeface="+mn-ea"/>
                <a:cs typeface="+mn-cs"/>
              </a:rPr>
              <a:t>Perec</a:t>
            </a:r>
            <a:r>
              <a:rPr lang="en-US" sz="1200" kern="1200" dirty="0">
                <a:solidFill>
                  <a:schemeClr val="tx1"/>
                </a:solidFill>
                <a:effectLst/>
                <a:latin typeface="+mn-lt"/>
                <a:ea typeface="+mn-ea"/>
                <a:cs typeface="+mn-cs"/>
              </a:rPr>
              <a:t>, there are further, formal aspects, such as the domineering central presence of the book, and its stern-faced, white-cuffed reader, which purposely allude to the bible and preaching, and to a particular visual atmosphere so identifiable with the American South and early photography.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62</a:t>
            </a:fld>
            <a:endParaRPr lang="en-US"/>
          </a:p>
        </p:txBody>
      </p:sp>
    </p:spTree>
    <p:extLst>
      <p:ext uri="{BB962C8B-B14F-4D97-AF65-F5344CB8AC3E}">
        <p14:creationId xmlns:p14="http://schemas.microsoft.com/office/powerpoint/2010/main" val="126959131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marionette doll is another allegorical motif repeated within my work (see </a:t>
            </a:r>
            <a:r>
              <a:rPr lang="en-US" sz="1200" i="1" kern="1200" dirty="0">
                <a:solidFill>
                  <a:schemeClr val="tx1"/>
                </a:solidFill>
                <a:effectLst/>
                <a:latin typeface="+mn-lt"/>
                <a:ea typeface="+mn-ea"/>
                <a:cs typeface="+mn-cs"/>
              </a:rPr>
              <a:t>200 Seconds (Kitwe, Summer 1967)</a:t>
            </a:r>
            <a:r>
              <a:rPr lang="en-US" sz="1200" kern="1200" dirty="0">
                <a:solidFill>
                  <a:schemeClr val="tx1"/>
                </a:solidFill>
                <a:effectLst/>
                <a:latin typeface="+mn-lt"/>
                <a:ea typeface="+mn-ea"/>
                <a:cs typeface="+mn-cs"/>
              </a:rPr>
              <a:t>), (Fig. 13). The motif of the marionette suggests an association between puppetry and early portrait photography’s necessary use of constraints during long exposures.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63</a:t>
            </a:fld>
            <a:endParaRPr lang="en-US"/>
          </a:p>
        </p:txBody>
      </p:sp>
    </p:spTree>
    <p:extLst>
      <p:ext uri="{BB962C8B-B14F-4D97-AF65-F5344CB8AC3E}">
        <p14:creationId xmlns:p14="http://schemas.microsoft.com/office/powerpoint/2010/main" val="412753625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p:spPr>
        <p:txBody>
          <a:bodyPr/>
          <a:lstStyle/>
          <a:p>
            <a:fld id="{D021F8E2-5F75-034B-9CA6-0BD24DB0901A}" type="slidenum">
              <a:rPr lang="en-US">
                <a:latin typeface="Arial" charset="0"/>
                <a:ea typeface="ＭＳ Ｐゴシック" charset="-128"/>
                <a:cs typeface="ＭＳ Ｐゴシック" charset="-128"/>
              </a:rPr>
              <a:pPr/>
              <a:t>64</a:t>
            </a:fld>
            <a:endParaRPr lang="en-US">
              <a:latin typeface="Arial" charset="0"/>
              <a:ea typeface="ＭＳ Ｐゴシック" charset="-128"/>
              <a:cs typeface="ＭＳ Ｐゴシック" charset="-128"/>
            </a:endParaRPr>
          </a:p>
        </p:txBody>
      </p:sp>
      <p:sp>
        <p:nvSpPr>
          <p:cNvPr id="210947" name="Rectangle 2"/>
          <p:cNvSpPr>
            <a:spLocks noGrp="1" noRot="1" noChangeAspect="1" noChangeArrowheads="1" noTextEdit="1"/>
          </p:cNvSpPr>
          <p:nvPr>
            <p:ph type="sldImg"/>
          </p:nvPr>
        </p:nvSpPr>
        <p:spPr>
          <a:ln/>
        </p:spPr>
      </p:sp>
      <p:sp>
        <p:nvSpPr>
          <p:cNvPr id="210948" name="Rectangle 3"/>
          <p:cNvSpPr>
            <a:spLocks noGrp="1" noChangeArrowheads="1"/>
          </p:cNvSpPr>
          <p:nvPr>
            <p:ph type="body" idx="1"/>
          </p:nvPr>
        </p:nvSpPr>
        <p:spPr>
          <a:noFill/>
          <a:ln/>
        </p:spPr>
        <p:txBody>
          <a:bodyPr/>
          <a:lstStyle/>
          <a:p>
            <a:pPr eaLnBrk="1" hangingPunct="1"/>
            <a:r>
              <a:rPr lang="en-US" sz="1200" kern="1200" dirty="0">
                <a:solidFill>
                  <a:schemeClr val="tx1"/>
                </a:solidFill>
                <a:effectLst/>
                <a:latin typeface="+mn-lt"/>
                <a:ea typeface="+mn-ea"/>
                <a:cs typeface="+mn-cs"/>
              </a:rPr>
              <a:t>It is also featured in previous bodies of work as a play on the idea of a puppet master, and an ironic suggestion as to my true level (or lack) of control or influence within my immediate household, rather than an honest reflection of my patriarchal role. </a:t>
            </a:r>
            <a:endParaRPr lang="en-US" dirty="0">
              <a:latin typeface="Arial" charset="0"/>
              <a:ea typeface="ＭＳ Ｐゴシック" charset="-128"/>
              <a:cs typeface="ＭＳ Ｐゴシック" charset="-128"/>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Within the work there are very few obvious references to the contemporary world, therefore with the inevitable vignetting and technical flaws associated with pin-hole exposures, the images have an air of early photography.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her curator’s commentary for </a:t>
            </a:r>
            <a:r>
              <a:rPr lang="en-US" sz="1200" i="1" kern="1200" dirty="0">
                <a:solidFill>
                  <a:schemeClr val="tx1"/>
                </a:solidFill>
                <a:effectLst/>
                <a:latin typeface="+mn-lt"/>
                <a:ea typeface="+mn-ea"/>
                <a:cs typeface="+mn-cs"/>
              </a:rPr>
              <a:t>Open Frequency</a:t>
            </a:r>
            <a:r>
              <a:rPr lang="en-US" sz="1200" kern="1200" dirty="0">
                <a:solidFill>
                  <a:schemeClr val="tx1"/>
                </a:solidFill>
                <a:effectLst/>
                <a:latin typeface="+mn-lt"/>
                <a:ea typeface="+mn-ea"/>
                <a:cs typeface="+mn-cs"/>
              </a:rPr>
              <a:t>, Karen Ingham discusses this element of the work and identifies the hand on my daughter’s head in the image </a:t>
            </a:r>
            <a:r>
              <a:rPr lang="en-US" sz="1200" i="1" kern="1200" dirty="0">
                <a:solidFill>
                  <a:schemeClr val="tx1"/>
                </a:solidFill>
                <a:effectLst/>
                <a:latin typeface="+mn-lt"/>
                <a:ea typeface="+mn-ea"/>
                <a:cs typeface="+mn-cs"/>
              </a:rPr>
              <a:t>200 Seconds (Kew, July 1969),</a:t>
            </a:r>
            <a:r>
              <a:rPr lang="en-US" sz="1200" kern="1200" dirty="0">
                <a:solidFill>
                  <a:schemeClr val="tx1"/>
                </a:solidFill>
                <a:effectLst/>
                <a:latin typeface="+mn-lt"/>
                <a:ea typeface="+mn-ea"/>
                <a:cs typeface="+mn-cs"/>
              </a:rPr>
              <a:t> (Fig. 12), as “a gesture reminiscent of the head braces used by Victorian portrait photographers”.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historical association was also noted by Pippa Oldfield in her keynote speech at the </a:t>
            </a:r>
            <a:r>
              <a:rPr lang="en-US" sz="1200" i="1" kern="1200" dirty="0">
                <a:solidFill>
                  <a:schemeClr val="tx1"/>
                </a:solidFill>
                <a:effectLst/>
                <a:latin typeface="+mn-lt"/>
                <a:ea typeface="+mn-ea"/>
                <a:cs typeface="+mn-cs"/>
              </a:rPr>
              <a:t>Unreliable Truths </a:t>
            </a:r>
            <a:r>
              <a:rPr lang="en-US" sz="1200" kern="1200" dirty="0">
                <a:solidFill>
                  <a:schemeClr val="tx1"/>
                </a:solidFill>
                <a:effectLst/>
                <a:latin typeface="+mn-lt"/>
                <a:ea typeface="+mn-ea"/>
                <a:cs typeface="+mn-cs"/>
              </a:rPr>
              <a:t>symposium in 2008, referring to the series as an “unconventional family album… that alludes back to 19</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century portrait photography”. </a:t>
            </a:r>
          </a:p>
        </p:txBody>
      </p:sp>
      <p:sp>
        <p:nvSpPr>
          <p:cNvPr id="4" name="Slide Number Placeholder 3"/>
          <p:cNvSpPr>
            <a:spLocks noGrp="1"/>
          </p:cNvSpPr>
          <p:nvPr>
            <p:ph type="sldNum" sz="quarter" idx="10"/>
          </p:nvPr>
        </p:nvSpPr>
        <p:spPr/>
        <p:txBody>
          <a:bodyPr/>
          <a:lstStyle/>
          <a:p>
            <a:fld id="{DDFEAB52-D71B-6B47-AB96-2EE7EE9DC8EF}" type="slidenum">
              <a:rPr lang="en-US" smtClean="0"/>
              <a:pPr/>
              <a:t>67</a:t>
            </a:fld>
            <a:endParaRPr lang="en-US"/>
          </a:p>
        </p:txBody>
      </p:sp>
    </p:spTree>
    <p:extLst>
      <p:ext uri="{BB962C8B-B14F-4D97-AF65-F5344CB8AC3E}">
        <p14:creationId xmlns:p14="http://schemas.microsoft.com/office/powerpoint/2010/main" val="105711192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work is also a perfect example of a visual - mise-</a:t>
            </a:r>
            <a:r>
              <a:rPr lang="en-GB" dirty="0" err="1"/>
              <a:t>en</a:t>
            </a:r>
            <a:r>
              <a:rPr lang="en-GB" dirty="0"/>
              <a:t>-</a:t>
            </a:r>
            <a:r>
              <a:rPr lang="en-GB" dirty="0" err="1"/>
              <a:t>abîme</a:t>
            </a:r>
            <a:r>
              <a:rPr lang="en-GB" dirty="0"/>
              <a:t>. The phrase mise-</a:t>
            </a:r>
            <a:r>
              <a:rPr lang="en-GB" dirty="0" err="1"/>
              <a:t>en</a:t>
            </a:r>
            <a:r>
              <a:rPr lang="en-GB" dirty="0"/>
              <a:t>-</a:t>
            </a:r>
            <a:r>
              <a:rPr lang="en-GB" dirty="0" err="1"/>
              <a:t>abîme</a:t>
            </a:r>
            <a:r>
              <a:rPr lang="en-GB" dirty="0"/>
              <a:t> was originally employed in literary and critical theory as an expression denoting “self-reflection within the structure of a literary work”, particularly to describe ‘a story within a story’. </a:t>
            </a:r>
          </a:p>
          <a:p>
            <a:endParaRPr lang="en-GB" dirty="0"/>
          </a:p>
          <a:p>
            <a:r>
              <a:rPr lang="en-GB" dirty="0"/>
              <a:t>The French writer André Gide, regarded as the first to use the term in this context, cites Shakespeare’s use of the ‘play with a play’ in Hamlet as an example, where in a one famous scene, a theatre company perform a play, ‘The Murder of </a:t>
            </a:r>
            <a:r>
              <a:rPr lang="en-GB" dirty="0" err="1"/>
              <a:t>Gonzago</a:t>
            </a:r>
            <a:r>
              <a:rPr lang="en-GB" dirty="0"/>
              <a:t>’, in which the events mirror the happenings of the play itself. </a:t>
            </a:r>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68</a:t>
            </a:fld>
            <a:endParaRPr lang="en-US"/>
          </a:p>
        </p:txBody>
      </p:sp>
    </p:spTree>
    <p:extLst>
      <p:ext uri="{BB962C8B-B14F-4D97-AF65-F5344CB8AC3E}">
        <p14:creationId xmlns:p14="http://schemas.microsoft.com/office/powerpoint/2010/main" val="306481566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Within a year of my father’s death, my partner’s father also died quite suddenly and unexpectedly. This was obviously an enormous shock. An artist who had been a prolific portrait painter during the 70s, 80s &amp; 90s whilst my partner was a child. His studio was in the middle of the house she grew up in, so she would see him painting every day.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Although some of his paintings and drawings have remained with the family, much of his larger work was either painted for commission or sold at exhibition, and unfortunately there is no extensive photographic archive of his work. </a:t>
            </a:r>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69</a:t>
            </a:fld>
            <a:endParaRPr lang="en-US"/>
          </a:p>
        </p:txBody>
      </p:sp>
    </p:spTree>
    <p:extLst>
      <p:ext uri="{BB962C8B-B14F-4D97-AF65-F5344CB8AC3E}">
        <p14:creationId xmlns:p14="http://schemas.microsoft.com/office/powerpoint/2010/main" val="223694703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other important mnemonic element that exists in several of the </a:t>
            </a:r>
            <a:r>
              <a:rPr lang="en-US" sz="1200" i="1" kern="1200" dirty="0">
                <a:solidFill>
                  <a:schemeClr val="tx1"/>
                </a:solidFill>
                <a:effectLst/>
                <a:latin typeface="+mn-lt"/>
                <a:ea typeface="+mn-ea"/>
                <a:cs typeface="+mn-cs"/>
              </a:rPr>
              <a:t>200 Seconds</a:t>
            </a:r>
            <a:r>
              <a:rPr lang="en-US" sz="1200" kern="1200" dirty="0">
                <a:solidFill>
                  <a:schemeClr val="tx1"/>
                </a:solidFill>
                <a:effectLst/>
                <a:latin typeface="+mn-lt"/>
                <a:ea typeface="+mn-ea"/>
                <a:cs typeface="+mn-cs"/>
              </a:rPr>
              <a:t> images is that they are direct references to my partner’s memories of her father’s paintings</a:t>
            </a:r>
            <a:r>
              <a:rPr lang="en-GB" dirty="0">
                <a:effectLst/>
              </a:rPr>
              <a:t> </a:t>
            </a:r>
          </a:p>
          <a:p>
            <a:endParaRPr lang="en-GB" dirty="0">
              <a:effectLst/>
            </a:endParaRPr>
          </a:p>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70</a:t>
            </a:fld>
            <a:endParaRPr lang="en-US"/>
          </a:p>
        </p:txBody>
      </p:sp>
    </p:spTree>
    <p:extLst>
      <p:ext uri="{BB962C8B-B14F-4D97-AF65-F5344CB8AC3E}">
        <p14:creationId xmlns:p14="http://schemas.microsoft.com/office/powerpoint/2010/main" val="392270242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p:spPr>
        <p:txBody>
          <a:bodyPr/>
          <a:lstStyle/>
          <a:p>
            <a:fld id="{F3845A51-1A24-754E-8B47-C32DA46E70C5}" type="slidenum">
              <a:rPr lang="en-US">
                <a:solidFill>
                  <a:prstClr val="black"/>
                </a:solidFill>
              </a:rPr>
              <a:pPr/>
              <a:t>71</a:t>
            </a:fld>
            <a:endParaRPr lang="en-US">
              <a:solidFill>
                <a:prstClr val="black"/>
              </a:solidFill>
            </a:endParaRPr>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image, </a:t>
            </a:r>
            <a:r>
              <a:rPr lang="en-US" sz="1200" i="1" kern="1200" dirty="0">
                <a:solidFill>
                  <a:schemeClr val="tx1"/>
                </a:solidFill>
                <a:effectLst/>
                <a:latin typeface="+mn-lt"/>
                <a:ea typeface="+mn-ea"/>
                <a:cs typeface="+mn-cs"/>
              </a:rPr>
              <a:t>200 Seconds (Amsterdam 1973)</a:t>
            </a:r>
            <a:r>
              <a:rPr lang="en-US" sz="1200" kern="1200" dirty="0">
                <a:solidFill>
                  <a:schemeClr val="tx1"/>
                </a:solidFill>
                <a:effectLst/>
                <a:latin typeface="+mn-lt"/>
                <a:ea typeface="+mn-ea"/>
                <a:cs typeface="+mn-cs"/>
              </a:rPr>
              <a:t>, is loosely based upon the quick sketch that my partner made of a painting she remembers her father working on for several weeks or even months, commissioned in the 1970s by the proud owner of a prize-winning dog.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a:t>
            </a:r>
            <a:endParaRPr lang="en-US" dirty="0"/>
          </a:p>
        </p:txBody>
      </p:sp>
    </p:spTree>
    <p:extLst>
      <p:ext uri="{BB962C8B-B14F-4D97-AF65-F5344CB8AC3E}">
        <p14:creationId xmlns:p14="http://schemas.microsoft.com/office/powerpoint/2010/main" val="121046522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p:spPr>
        <p:txBody>
          <a:bodyPr/>
          <a:lstStyle/>
          <a:p>
            <a:fld id="{F3845A51-1A24-754E-8B47-C32DA46E70C5}" type="slidenum">
              <a:rPr lang="en-US">
                <a:solidFill>
                  <a:prstClr val="black"/>
                </a:solidFill>
              </a:rPr>
              <a:pPr/>
              <a:t>72</a:t>
            </a:fld>
            <a:endParaRPr lang="en-US">
              <a:solidFill>
                <a:prstClr val="black"/>
              </a:solidFill>
            </a:endParaRPr>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Through a complex constellation of mnemonic associations, within this image there is an articulation of Bergson’s ‘contraction’ of memory; my father’s cine film footage projected onto my partner’s enactment of her memory of a painting by her father, into the photographic present of the image itself, the seemingly straightforward depiction of our family pet.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another layer of reference, for the purposes of exhibition, this work has been </a:t>
            </a:r>
            <a:r>
              <a:rPr lang="en-GB" sz="1200" kern="1200" dirty="0">
                <a:solidFill>
                  <a:schemeClr val="tx1"/>
                </a:solidFill>
                <a:effectLst/>
                <a:latin typeface="+mn-lt"/>
                <a:ea typeface="+mn-ea"/>
                <a:cs typeface="+mn-cs"/>
              </a:rPr>
              <a:t>printed to the same scale and dimensions as the white projection screen on which the films were repeatedly viewed on family occasions.</a:t>
            </a: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73</a:t>
            </a:fld>
            <a:endParaRPr lang="en-US"/>
          </a:p>
        </p:txBody>
      </p:sp>
    </p:spTree>
    <p:extLst>
      <p:ext uri="{BB962C8B-B14F-4D97-AF65-F5344CB8AC3E}">
        <p14:creationId xmlns:p14="http://schemas.microsoft.com/office/powerpoint/2010/main" val="295765299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Damian Sutton concludes his significant study of photography, cinema and memory, by saying that photography’s “abundant richness is from time plunging into the photographic frame”.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Within the </a:t>
            </a:r>
            <a:r>
              <a:rPr lang="en-US" sz="1200" kern="1200" dirty="0">
                <a:solidFill>
                  <a:schemeClr val="tx1"/>
                </a:solidFill>
                <a:effectLst/>
                <a:latin typeface="+mn-lt"/>
                <a:ea typeface="+mn-ea"/>
                <a:cs typeface="+mn-cs"/>
              </a:rPr>
              <a:t>mise-</a:t>
            </a:r>
            <a:r>
              <a:rPr lang="en-US" sz="1200" kern="1200" dirty="0" err="1">
                <a:solidFill>
                  <a:schemeClr val="tx1"/>
                </a:solidFill>
                <a:effectLst/>
                <a:latin typeface="+mn-lt"/>
                <a:ea typeface="+mn-ea"/>
                <a:cs typeface="+mn-cs"/>
              </a:rPr>
              <a:t>en</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abîme</a:t>
            </a:r>
            <a:r>
              <a:rPr lang="en-US" sz="1200" kern="1200" dirty="0">
                <a:solidFill>
                  <a:schemeClr val="tx1"/>
                </a:solidFill>
                <a:effectLst/>
                <a:latin typeface="+mn-lt"/>
                <a:ea typeface="+mn-ea"/>
                <a:cs typeface="+mn-cs"/>
              </a:rPr>
              <a:t> photographs of </a:t>
            </a:r>
            <a:r>
              <a:rPr lang="en-US" sz="1200" i="1" kern="1200" dirty="0">
                <a:solidFill>
                  <a:schemeClr val="tx1"/>
                </a:solidFill>
                <a:effectLst/>
                <a:latin typeface="+mn-lt"/>
                <a:ea typeface="+mn-ea"/>
                <a:cs typeface="+mn-cs"/>
              </a:rPr>
              <a:t>200 Seconds</a:t>
            </a:r>
            <a:r>
              <a:rPr lang="en-US" sz="1200" kern="1200" dirty="0">
                <a:solidFill>
                  <a:schemeClr val="tx1"/>
                </a:solidFill>
                <a:effectLst/>
                <a:latin typeface="+mn-lt"/>
                <a:ea typeface="+mn-ea"/>
                <a:cs typeface="+mn-cs"/>
              </a:rPr>
              <a:t>, via Bergson’s mirroring of perception and recollection, of the virtual and the actual, there is a contraction of memory, and an amalgamation of photographic and cinematic time, offering new life to the images. </a:t>
            </a:r>
          </a:p>
          <a:p>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hypothesis in the title of this research appears to be under scrutiny with these dialectical images. There is a “drawing together” of the spaces of </a:t>
            </a:r>
            <a:r>
              <a:rPr lang="en-GB" sz="1200" i="1" kern="1200" dirty="0">
                <a:solidFill>
                  <a:schemeClr val="tx1"/>
                </a:solidFill>
                <a:effectLst/>
                <a:latin typeface="+mn-lt"/>
                <a:ea typeface="+mn-ea"/>
                <a:cs typeface="+mn-cs"/>
              </a:rPr>
              <a:t>contradiction</a:t>
            </a:r>
            <a:r>
              <a:rPr lang="en-GB" sz="1200" kern="1200" dirty="0">
                <a:solidFill>
                  <a:schemeClr val="tx1"/>
                </a:solidFill>
                <a:effectLst/>
                <a:latin typeface="+mn-lt"/>
                <a:ea typeface="+mn-ea"/>
                <a:cs typeface="+mn-cs"/>
              </a:rPr>
              <a:t> that are photography, melancholy and family, and a </a:t>
            </a:r>
            <a:r>
              <a:rPr lang="en-GB" sz="1200" i="1" kern="1200" dirty="0">
                <a:solidFill>
                  <a:schemeClr val="tx1"/>
                </a:solidFill>
                <a:effectLst/>
                <a:latin typeface="+mn-lt"/>
                <a:ea typeface="+mn-ea"/>
                <a:cs typeface="+mn-cs"/>
              </a:rPr>
              <a:t>contraction</a:t>
            </a:r>
            <a:r>
              <a:rPr lang="en-GB" sz="1200" kern="1200" dirty="0">
                <a:solidFill>
                  <a:schemeClr val="tx1"/>
                </a:solidFill>
                <a:effectLst/>
                <a:latin typeface="+mn-lt"/>
                <a:ea typeface="+mn-ea"/>
                <a:cs typeface="+mn-cs"/>
              </a:rPr>
              <a:t> of all three.</a:t>
            </a:r>
            <a:r>
              <a:rPr lang="en-GB" dirty="0">
                <a:effectLst/>
              </a:rPr>
              <a:t> </a:t>
            </a:r>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74</a:t>
            </a:fld>
            <a:endParaRPr lang="en-US"/>
          </a:p>
        </p:txBody>
      </p:sp>
    </p:spTree>
    <p:extLst>
      <p:ext uri="{BB962C8B-B14F-4D97-AF65-F5344CB8AC3E}">
        <p14:creationId xmlns:p14="http://schemas.microsoft.com/office/powerpoint/2010/main" val="83651318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p>
            <a:fld id="{C0DEEB60-CB49-D54D-BFA0-20A1ADB23889}" type="slidenum">
              <a:rPr lang="en-US">
                <a:solidFill>
                  <a:prstClr val="black"/>
                </a:solidFill>
              </a:rPr>
              <a:pPr/>
              <a:t>75</a:t>
            </a:fld>
            <a:endParaRPr lang="en-US">
              <a:solidFill>
                <a:prstClr val="black"/>
              </a:solidFill>
            </a:endParaRPr>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113682050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79</a:t>
            </a:fld>
            <a:endParaRPr lang="en-US"/>
          </a:p>
        </p:txBody>
      </p:sp>
    </p:spTree>
    <p:extLst>
      <p:ext uri="{BB962C8B-B14F-4D97-AF65-F5344CB8AC3E}">
        <p14:creationId xmlns:p14="http://schemas.microsoft.com/office/powerpoint/2010/main" val="77386235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effectLst/>
                <a:latin typeface="+mn-lt"/>
                <a:ea typeface="+mn-ea"/>
                <a:cs typeface="+mn-cs"/>
              </a:rPr>
              <a:t>Within </a:t>
            </a:r>
            <a:r>
              <a:rPr lang="en-GB" sz="1200" kern="1200" dirty="0">
                <a:solidFill>
                  <a:schemeClr val="tx1"/>
                </a:solidFill>
                <a:effectLst/>
                <a:latin typeface="+mn-lt"/>
                <a:ea typeface="+mn-ea"/>
                <a:cs typeface="+mn-cs"/>
              </a:rPr>
              <a:t>Green’</a:t>
            </a:r>
            <a:r>
              <a:rPr lang="en-US" sz="1200" kern="1200" dirty="0">
                <a:solidFill>
                  <a:schemeClr val="tx1"/>
                </a:solidFill>
                <a:effectLst/>
                <a:latin typeface="+mn-lt"/>
                <a:ea typeface="+mn-ea"/>
                <a:cs typeface="+mn-cs"/>
              </a:rPr>
              <a:t>s analysis of </a:t>
            </a:r>
            <a:r>
              <a:rPr lang="en-GB" sz="1200" kern="1200" dirty="0">
                <a:solidFill>
                  <a:schemeClr val="tx1"/>
                </a:solidFill>
                <a:effectLst/>
                <a:latin typeface="+mn-lt"/>
                <a:ea typeface="+mn-ea"/>
                <a:cs typeface="+mn-cs"/>
              </a:rPr>
              <a:t>Sugimoto’s </a:t>
            </a:r>
            <a:r>
              <a:rPr lang="en-GB" sz="1200" i="1" kern="1200" dirty="0">
                <a:solidFill>
                  <a:schemeClr val="tx1"/>
                </a:solidFill>
                <a:effectLst/>
                <a:latin typeface="+mn-lt"/>
                <a:ea typeface="+mn-ea"/>
                <a:cs typeface="+mn-cs"/>
              </a:rPr>
              <a:t>Theatres</a:t>
            </a:r>
            <a:r>
              <a:rPr lang="en-GB" sz="1200" kern="1200" dirty="0">
                <a:solidFill>
                  <a:schemeClr val="tx1"/>
                </a:solidFill>
                <a:effectLst/>
                <a:latin typeface="+mn-lt"/>
                <a:ea typeface="+mn-ea"/>
                <a:cs typeface="+mn-cs"/>
              </a:rPr>
              <a:t> photographs, similarly recorded during and within the projection of a film, he insists that “…life is given to the photograph through the death of the film”.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same way, </a:t>
            </a:r>
            <a:r>
              <a:rPr lang="en-US" sz="1200" kern="1200" dirty="0">
                <a:solidFill>
                  <a:schemeClr val="tx1"/>
                </a:solidFill>
                <a:effectLst/>
                <a:latin typeface="+mn-lt"/>
                <a:ea typeface="+mn-ea"/>
                <a:cs typeface="+mn-cs"/>
              </a:rPr>
              <a:t>the extended exposure photographs of </a:t>
            </a:r>
            <a:r>
              <a:rPr lang="en-US" sz="1200" i="1" kern="1200" dirty="0">
                <a:solidFill>
                  <a:schemeClr val="tx1"/>
                </a:solidFill>
                <a:effectLst/>
                <a:latin typeface="+mn-lt"/>
                <a:ea typeface="+mn-ea"/>
                <a:cs typeface="+mn-cs"/>
              </a:rPr>
              <a:t>200 Seconds</a:t>
            </a:r>
            <a:r>
              <a:rPr lang="en-US" sz="1200" kern="1200" dirty="0">
                <a:solidFill>
                  <a:schemeClr val="tx1"/>
                </a:solidFill>
                <a:effectLst/>
                <a:latin typeface="+mn-lt"/>
                <a:ea typeface="+mn-ea"/>
                <a:cs typeface="+mn-cs"/>
              </a:rPr>
              <a:t> are unquestionably not ‘still’. They exist within the space between photography and moving image, as Plummer has said, they are ‘already durational’, in fact they are, as Green describes, ‘</a:t>
            </a:r>
            <a:r>
              <a:rPr lang="en-GB" sz="1200" kern="1200" dirty="0">
                <a:solidFill>
                  <a:schemeClr val="tx1"/>
                </a:solidFill>
                <a:effectLst/>
                <a:latin typeface="+mn-lt"/>
                <a:ea typeface="+mn-ea"/>
                <a:cs typeface="+mn-cs"/>
              </a:rPr>
              <a:t>the embodiment of temporal duration’..</a:t>
            </a:r>
            <a:r>
              <a:rPr lang="en-GB" dirty="0">
                <a:effectLst/>
              </a:rPr>
              <a:t> </a:t>
            </a:r>
            <a:endParaRPr lang="en-US" dirty="0"/>
          </a:p>
        </p:txBody>
      </p:sp>
      <p:sp>
        <p:nvSpPr>
          <p:cNvPr id="4" name="Slide Number Placeholder 3"/>
          <p:cNvSpPr>
            <a:spLocks noGrp="1"/>
          </p:cNvSpPr>
          <p:nvPr>
            <p:ph type="sldNum" sz="quarter" idx="10"/>
          </p:nvPr>
        </p:nvSpPr>
        <p:spPr/>
        <p:txBody>
          <a:bodyPr/>
          <a:lstStyle/>
          <a:p>
            <a:fld id="{DDFEAB52-D71B-6B47-AB96-2EE7EE9DC8EF}" type="slidenum">
              <a:rPr lang="en-US" smtClean="0"/>
              <a:pPr/>
              <a:t>80</a:t>
            </a:fld>
            <a:endParaRPr lang="en-US"/>
          </a:p>
        </p:txBody>
      </p:sp>
    </p:spTree>
    <p:extLst>
      <p:ext uri="{BB962C8B-B14F-4D97-AF65-F5344CB8AC3E}">
        <p14:creationId xmlns:p14="http://schemas.microsoft.com/office/powerpoint/2010/main" val="200576117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conclude the series with a photograph made with my grandfather’s suitcase in homage to Sugimoto. Exposed for 200 seconds during the screening of my father’s cine footage, which has now been digitally converted. In a further contraction of family, photography, memory and time, this was the room where much of the </a:t>
            </a:r>
            <a:r>
              <a:rPr lang="en-US" sz="1200" i="1" kern="1200" dirty="0">
                <a:solidFill>
                  <a:schemeClr val="tx1"/>
                </a:solidFill>
                <a:effectLst/>
                <a:latin typeface="+mn-lt"/>
                <a:ea typeface="+mn-ea"/>
                <a:cs typeface="+mn-cs"/>
              </a:rPr>
              <a:t>200 Seconds</a:t>
            </a:r>
            <a:r>
              <a:rPr lang="en-US" sz="1200" kern="1200" dirty="0">
                <a:solidFill>
                  <a:schemeClr val="tx1"/>
                </a:solidFill>
                <a:effectLst/>
                <a:latin typeface="+mn-lt"/>
                <a:ea typeface="+mn-ea"/>
                <a:cs typeface="+mn-cs"/>
              </a:rPr>
              <a:t> work was created, and the room in which my children often watched their grandfather’s digitized, silent, cine recordings on a high-definition television.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DFEAB52-D71B-6B47-AB96-2EE7EE9DC8EF}" type="slidenum">
              <a:rPr lang="en-US" smtClean="0"/>
              <a:pPr/>
              <a:t>81</a:t>
            </a:fld>
            <a:endParaRPr lang="en-US"/>
          </a:p>
        </p:txBody>
      </p:sp>
    </p:spTree>
    <p:extLst>
      <p:ext uri="{BB962C8B-B14F-4D97-AF65-F5344CB8AC3E}">
        <p14:creationId xmlns:p14="http://schemas.microsoft.com/office/powerpoint/2010/main" val="85415548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this chapter, I will initially refer to the celebrated essay, ‘Photography and Fetish’ (1985), in which </a:t>
            </a:r>
            <a:r>
              <a:rPr lang="en-US" sz="1200" kern="1200" dirty="0">
                <a:solidFill>
                  <a:schemeClr val="tx1"/>
                </a:solidFill>
                <a:effectLst/>
                <a:latin typeface="+mn-lt"/>
                <a:ea typeface="+mn-ea"/>
                <a:cs typeface="+mn-cs"/>
              </a:rPr>
              <a:t>Christian Metz specifically refers to the relationship between cinema and photography, emphasizing some of the differences in their reception, whilst also acknowledging their shared qualities. Although he recognizes that both modes of expression are “fundamentally indexical”, he primarily associates cinema with fiction and collectivity, and photography with reality and privacy (and therefore “more capable of becoming a fetish”). Within the essay, he suggests that film “gives back to the dead a semblance of life”, while photography, through its stillness, “maintains the memory of the dead </a:t>
            </a:r>
            <a:r>
              <a:rPr lang="en-US" sz="1200" i="1" kern="1200" dirty="0">
                <a:solidFill>
                  <a:schemeClr val="tx1"/>
                </a:solidFill>
                <a:effectLst/>
                <a:latin typeface="+mn-lt"/>
                <a:ea typeface="+mn-ea"/>
                <a:cs typeface="+mn-cs"/>
              </a:rPr>
              <a:t>as being dead</a:t>
            </a:r>
            <a:r>
              <a:rPr lang="en-US" sz="1200" kern="1200" dirty="0">
                <a:solidFill>
                  <a:schemeClr val="tx1"/>
                </a:solidFill>
                <a:effectLst/>
                <a:latin typeface="+mn-lt"/>
                <a:ea typeface="+mn-ea"/>
                <a:cs typeface="+mn-cs"/>
              </a:rPr>
              <a:t>.” Although he acknowledges that the family is often privately celebrated with super-8 films, Metz also emphasizes that these films “</a:t>
            </a:r>
            <a:r>
              <a:rPr lang="en-US" sz="1200" i="1" kern="1200" dirty="0">
                <a:solidFill>
                  <a:schemeClr val="tx1"/>
                </a:solidFill>
                <a:effectLst/>
                <a:latin typeface="+mn-lt"/>
                <a:ea typeface="+mn-ea"/>
                <a:cs typeface="+mn-cs"/>
              </a:rPr>
              <a:t>are </a:t>
            </a:r>
            <a:r>
              <a:rPr lang="en-US" sz="1200" kern="1200" dirty="0">
                <a:solidFill>
                  <a:schemeClr val="tx1"/>
                </a:solidFill>
                <a:effectLst/>
                <a:latin typeface="+mn-lt"/>
                <a:ea typeface="+mn-ea"/>
                <a:cs typeface="+mn-cs"/>
              </a:rPr>
              <a:t>still cinema”. </a:t>
            </a:r>
          </a:p>
          <a:p>
            <a:endParaRPr lang="en-US" dirty="0"/>
          </a:p>
        </p:txBody>
      </p:sp>
      <p:sp>
        <p:nvSpPr>
          <p:cNvPr id="4" name="Slide Number Placeholder 3"/>
          <p:cNvSpPr>
            <a:spLocks noGrp="1"/>
          </p:cNvSpPr>
          <p:nvPr>
            <p:ph type="sldNum" sz="quarter" idx="5"/>
          </p:nvPr>
        </p:nvSpPr>
        <p:spPr/>
        <p:txBody>
          <a:bodyPr/>
          <a:lstStyle/>
          <a:p>
            <a:fld id="{DDFEAB52-D71B-6B47-AB96-2EE7EE9DC8EF}" type="slidenum">
              <a:rPr lang="en-US" smtClean="0"/>
              <a:pPr/>
              <a:t>82</a:t>
            </a:fld>
            <a:endParaRPr lang="en-US"/>
          </a:p>
        </p:txBody>
      </p:sp>
    </p:spTree>
    <p:extLst>
      <p:ext uri="{BB962C8B-B14F-4D97-AF65-F5344CB8AC3E}">
        <p14:creationId xmlns:p14="http://schemas.microsoft.com/office/powerpoint/2010/main" val="232096191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p:spPr>
        <p:txBody>
          <a:bodyPr/>
          <a:lstStyle/>
          <a:p>
            <a:fld id="{F3845A51-1A24-754E-8B47-C32DA46E70C5}" type="slidenum">
              <a:rPr lang="en-US">
                <a:solidFill>
                  <a:prstClr val="black"/>
                </a:solidFill>
              </a:rPr>
              <a:pPr/>
              <a:t>85</a:t>
            </a:fld>
            <a:endParaRPr lang="en-US">
              <a:solidFill>
                <a:prstClr val="black"/>
              </a:solidFill>
            </a:endParaRPr>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i="1" kern="1200" dirty="0">
                <a:solidFill>
                  <a:schemeClr val="tx1"/>
                </a:solidFill>
                <a:effectLst/>
                <a:latin typeface="+mn-lt"/>
                <a:ea typeface="+mn-ea"/>
                <a:cs typeface="+mn-cs"/>
              </a:rPr>
              <a:t>200 Seconds (Amsterdam 1973)</a:t>
            </a:r>
            <a:r>
              <a:rPr lang="en-US" sz="1200" kern="1200" dirty="0">
                <a:solidFill>
                  <a:schemeClr val="tx1"/>
                </a:solidFill>
                <a:effectLst/>
                <a:latin typeface="+mn-lt"/>
                <a:ea typeface="+mn-ea"/>
                <a:cs typeface="+mn-cs"/>
              </a:rPr>
              <a:t>, is loosely based upon the quick sketch that my partner made of a painting she remembers her father working on for several weeks or even months, commissioned in the 1970s by the proud owner of a prize-winning dog.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Through a complex constellation of mnemonic associations, within this image there is an articulation of Bergson’s ‘contraction’ of memory; my father’s cine film footage projected onto my partner’s enactment of her memory of a painting by her father, into the photographic present of the image itself, the seemingly straightforward depiction of our family pet.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another layer of reference, for the purposes of exhibition, this work has been </a:t>
            </a:r>
            <a:r>
              <a:rPr lang="en-GB" sz="1200" kern="1200" dirty="0">
                <a:solidFill>
                  <a:schemeClr val="tx1"/>
                </a:solidFill>
                <a:effectLst/>
                <a:latin typeface="+mn-lt"/>
                <a:ea typeface="+mn-ea"/>
                <a:cs typeface="+mn-cs"/>
              </a:rPr>
              <a:t>printed to the same scale and dimensions as the white projection screen on which the films were repeatedly viewed on family occasions.</a:t>
            </a:r>
          </a:p>
          <a:p>
            <a:pPr eaLnBrk="1" hangingPunct="1"/>
            <a:endParaRPr lang="en-US" dirty="0"/>
          </a:p>
        </p:txBody>
      </p:sp>
    </p:spTree>
    <p:extLst>
      <p:ext uri="{BB962C8B-B14F-4D97-AF65-F5344CB8AC3E}">
        <p14:creationId xmlns:p14="http://schemas.microsoft.com/office/powerpoint/2010/main" val="2950737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F041685-6929-5E4F-A1F7-364E110A37CC}" type="datetimeFigureOut">
              <a:rPr lang="en-US" smtClean="0"/>
              <a:pPr/>
              <a:t>10/13/22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F041685-6929-5E4F-A1F7-364E110A37CC}" type="datetimeFigureOut">
              <a:rPr lang="en-US" smtClean="0"/>
              <a:pPr/>
              <a:t>10/13/22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041685-6929-5E4F-A1F7-364E110A37CC}" type="datetimeFigureOut">
              <a:rPr lang="en-US" smtClean="0"/>
              <a:pPr/>
              <a:t>10/13/22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F041685-6929-5E4F-A1F7-364E110A37CC}" type="datetimeFigureOut">
              <a:rPr lang="en-US" smtClean="0"/>
              <a:pPr/>
              <a:t>10/13/22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F041685-6929-5E4F-A1F7-364E110A37CC}" type="datetimeFigureOut">
              <a:rPr lang="en-US" smtClean="0"/>
              <a:pPr/>
              <a:t>10/13/22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F041685-6929-5E4F-A1F7-364E110A37CC}" type="datetimeFigureOut">
              <a:rPr lang="en-US" smtClean="0"/>
              <a:pPr/>
              <a:t>10/13/22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F041685-6929-5E4F-A1F7-364E110A37CC}" type="datetimeFigureOut">
              <a:rPr lang="en-US" smtClean="0"/>
              <a:pPr/>
              <a:t>10/13/22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F041685-6929-5E4F-A1F7-364E110A37CC}" type="datetimeFigureOut">
              <a:rPr lang="en-US" smtClean="0"/>
              <a:pPr/>
              <a:t>10/13/22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F041685-6929-5E4F-A1F7-364E110A37CC}" type="datetimeFigureOut">
              <a:rPr lang="en-US" smtClean="0"/>
              <a:pPr/>
              <a:t>10/13/22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F041685-6929-5E4F-A1F7-364E110A37CC}" type="datetimeFigureOut">
              <a:rPr lang="en-US" smtClean="0"/>
              <a:pPr/>
              <a:t>10/13/22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8EC2D7-9CE5-6648-8248-4B03FE9ADE86}"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538CE96-9E35-D943-818B-0424C04B2D50}" type="slidenum">
              <a:rPr lang="en-US">
                <a:solidFill>
                  <a:srgbClr val="000000"/>
                </a:solidFill>
              </a:rPr>
              <a:pPr>
                <a:defRPr/>
              </a:pPr>
              <a:t>‹#›</a:t>
            </a:fld>
            <a:endParaRPr lang="en-US">
              <a:solidFill>
                <a:srgbClr val="000000"/>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041685-6929-5E4F-A1F7-364E110A37CC}" type="datetimeFigureOut">
              <a:rPr lang="en-US" smtClean="0"/>
              <a:pPr/>
              <a:t>10/13/22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8EC2D7-9CE5-6648-8248-4B03FE9ADE8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file:////Users/hamishgane/Desktop/academia/Lectures/In%20Light%20of%20the%20Past/clips/trim%20camera%2072.mov" TargetMode="External"/><Relationship Id="rId1" Type="http://schemas.microsoft.com/office/2007/relationships/media" Target="file:////Users/hamishgane/Desktop/academia/Lectures/In%20Light%20of%20the%20Past/clips/trim%20camera%2072.mov" TargetMode="External"/><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7.tif"/><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19.jpg"/></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24.pn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file:////Users/hamishgane/Desktop/academia/Lectures/In%20Light%20of%20the%20Past/clips/France%201979%20(7secs).mov" TargetMode="External"/><Relationship Id="rId1" Type="http://schemas.microsoft.com/office/2007/relationships/media" Target="file:////Users/hamishgane/Desktop/academia/Lectures/In%20Light%20of%20the%20Past/clips/France%201979%20(7secs).mov" TargetMode="External"/><Relationship Id="rId5" Type="http://schemas.openxmlformats.org/officeDocument/2006/relationships/image" Target="../media/image26.png"/><Relationship Id="rId4"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7.xml"/><Relationship Id="rId1" Type="http://schemas.openxmlformats.org/officeDocument/2006/relationships/slideLayout" Target="../slideLayouts/slideLayout12.xml"/><Relationship Id="rId4" Type="http://schemas.microsoft.com/office/2007/relationships/hdphoto" Target="../media/hdphoto1.wdp"/></Relationships>
</file>

<file path=ppt/slides/_rels/slide4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5.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57.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49.png"/></Relationships>
</file>

<file path=ppt/slides/_rels/slide6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65.xml"/><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9.xml"/><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0.xml"/><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72.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75.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328925-45A4-8045-80AD-3D8D1A2FDC0C}"/>
              </a:ext>
            </a:extLst>
          </p:cNvPr>
          <p:cNvSpPr txBox="1"/>
          <p:nvPr/>
        </p:nvSpPr>
        <p:spPr>
          <a:xfrm>
            <a:off x="389689" y="659437"/>
            <a:ext cx="8364621" cy="461665"/>
          </a:xfrm>
          <a:prstGeom prst="rect">
            <a:avLst/>
          </a:prstGeom>
          <a:noFill/>
        </p:spPr>
        <p:txBody>
          <a:bodyPr wrap="square" rtlCol="0">
            <a:spAutoFit/>
          </a:bodyPr>
          <a:lstStyle/>
          <a:p>
            <a:pPr algn="ctr"/>
            <a:r>
              <a:rPr lang="en-US" sz="2400" dirty="0">
                <a:solidFill>
                  <a:srgbClr val="FFFF00"/>
                </a:solidFill>
                <a:latin typeface="Calibri Light" panose="020F0302020204030204" pitchFamily="34" charset="0"/>
                <a:cs typeface="Calibri Light" panose="020F0302020204030204" pitchFamily="34" charset="0"/>
              </a:rPr>
              <a:t>CONFIRMATIVE PRAXIS M7X02024 – RESEARCH METHODOLOGIES</a:t>
            </a:r>
          </a:p>
        </p:txBody>
      </p:sp>
      <p:grpSp>
        <p:nvGrpSpPr>
          <p:cNvPr id="3" name="Group 2">
            <a:extLst>
              <a:ext uri="{FF2B5EF4-FFF2-40B4-BE49-F238E27FC236}">
                <a16:creationId xmlns:a16="http://schemas.microsoft.com/office/drawing/2014/main" id="{03D97DDD-D0D8-764F-BD39-EC4735DF5AA8}"/>
              </a:ext>
            </a:extLst>
          </p:cNvPr>
          <p:cNvGrpSpPr>
            <a:grpSpLocks noChangeAspect="1"/>
          </p:cNvGrpSpPr>
          <p:nvPr/>
        </p:nvGrpSpPr>
        <p:grpSpPr bwMode="auto">
          <a:xfrm>
            <a:off x="1841500" y="1652270"/>
            <a:ext cx="5461000" cy="4315460"/>
            <a:chOff x="1566" y="294"/>
            <a:chExt cx="8600" cy="6796"/>
          </a:xfrm>
        </p:grpSpPr>
        <p:pic>
          <p:nvPicPr>
            <p:cNvPr id="4" name="Picture 3">
              <a:extLst>
                <a:ext uri="{FF2B5EF4-FFF2-40B4-BE49-F238E27FC236}">
                  <a16:creationId xmlns:a16="http://schemas.microsoft.com/office/drawing/2014/main" id="{6D57295D-F76B-484E-97C7-5A5D01AD3779}"/>
                </a:ext>
              </a:extLst>
            </p:cNvPr>
            <p:cNvPicPr>
              <a:picLocks noChangeAspect="1" noEditPoint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766" y="576"/>
              <a:ext cx="8361" cy="626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E10F2DC-BD75-6F4A-88AE-597C089E5387}"/>
                </a:ext>
              </a:extLst>
            </p:cNvPr>
            <p:cNvPicPr>
              <a:picLocks noChangeAspect="1" noEditPoint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566" y="294"/>
              <a:ext cx="8600" cy="679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43464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5D4C1F-7C5C-A350-38BD-E23D1BC494A5}"/>
              </a:ext>
            </a:extLst>
          </p:cNvPr>
          <p:cNvSpPr txBox="1"/>
          <p:nvPr/>
        </p:nvSpPr>
        <p:spPr>
          <a:xfrm>
            <a:off x="349961" y="920621"/>
            <a:ext cx="8444078" cy="5016758"/>
          </a:xfrm>
          <a:prstGeom prst="rect">
            <a:avLst/>
          </a:prstGeom>
          <a:noFill/>
        </p:spPr>
        <p:txBody>
          <a:bodyPr wrap="square" rtlCol="0">
            <a:spAutoFit/>
          </a:bodyPr>
          <a:lstStyle/>
          <a:p>
            <a:pPr algn="ctr"/>
            <a:r>
              <a:rPr lang="en-US" sz="2000" dirty="0">
                <a:latin typeface="Century Gothic" panose="020B0502020202020204" pitchFamily="34" charset="0"/>
              </a:rPr>
              <a:t>Thursday 13</a:t>
            </a:r>
            <a:r>
              <a:rPr lang="en-US" sz="2000" baseline="30000" dirty="0">
                <a:latin typeface="Century Gothic" panose="020B0502020202020204" pitchFamily="34" charset="0"/>
              </a:rPr>
              <a:t>th</a:t>
            </a:r>
            <a:r>
              <a:rPr lang="en-US" sz="2000" dirty="0">
                <a:latin typeface="Century Gothic" panose="020B0502020202020204" pitchFamily="34" charset="0"/>
              </a:rPr>
              <a:t> October : </a:t>
            </a:r>
            <a:r>
              <a:rPr lang="en-GB" sz="2000" i="1" dirty="0">
                <a:effectLst/>
                <a:latin typeface="Century Gothic" panose="020B0502020202020204" pitchFamily="34" charset="0"/>
                <a:ea typeface="Times New Roman" panose="02020603050405020304" pitchFamily="18" charset="0"/>
                <a:cs typeface="Calibri Light" panose="020F0302020204030204" pitchFamily="34" charset="0"/>
              </a:rPr>
              <a:t>Writing Through the Lens</a:t>
            </a:r>
            <a:r>
              <a:rPr lang="en-GB" sz="2000" dirty="0">
                <a:effectLst/>
                <a:latin typeface="Century Gothic" panose="020B0502020202020204" pitchFamily="34" charset="0"/>
                <a:ea typeface="Times New Roman" panose="02020603050405020304" pitchFamily="18" charset="0"/>
                <a:cs typeface="Calibri Light" panose="020F0302020204030204" pitchFamily="34" charset="0"/>
              </a:rPr>
              <a:t> </a:t>
            </a:r>
          </a:p>
          <a:p>
            <a:pPr algn="ctr"/>
            <a:endParaRPr lang="en-GB" sz="2000" dirty="0">
              <a:effectLst/>
              <a:latin typeface="Century Gothic" panose="020B0502020202020204" pitchFamily="34" charset="0"/>
              <a:ea typeface="Times New Roman" panose="02020603050405020304" pitchFamily="18" charset="0"/>
            </a:endParaRPr>
          </a:p>
          <a:p>
            <a:pPr algn="ctr"/>
            <a:r>
              <a:rPr lang="en-US" sz="2000" dirty="0">
                <a:latin typeface="Century Gothic" panose="020B0502020202020204" pitchFamily="34" charset="0"/>
              </a:rPr>
              <a:t>Thursday 20</a:t>
            </a:r>
            <a:r>
              <a:rPr lang="en-US" sz="2000" baseline="30000" dirty="0">
                <a:latin typeface="Century Gothic" panose="020B0502020202020204" pitchFamily="34" charset="0"/>
              </a:rPr>
              <a:t>th</a:t>
            </a:r>
            <a:r>
              <a:rPr lang="en-US" sz="2000" dirty="0">
                <a:latin typeface="Century Gothic" panose="020B0502020202020204" pitchFamily="34" charset="0"/>
              </a:rPr>
              <a:t> October : </a:t>
            </a:r>
            <a:r>
              <a:rPr lang="en-GB" sz="2000" i="1" dirty="0">
                <a:effectLst/>
                <a:latin typeface="Century Gothic" panose="020B0502020202020204" pitchFamily="34" charset="0"/>
                <a:ea typeface="Times New Roman" panose="02020603050405020304" pitchFamily="18" charset="0"/>
                <a:cs typeface="Calibri Light" panose="020F0302020204030204" pitchFamily="34" charset="0"/>
              </a:rPr>
              <a:t>Writing Through the Digital</a:t>
            </a:r>
          </a:p>
          <a:p>
            <a:pPr algn="ctr"/>
            <a:endParaRPr lang="en-GB" sz="2000" i="1" dirty="0">
              <a:effectLst/>
              <a:latin typeface="Century Gothic" panose="020B0502020202020204" pitchFamily="34" charset="0"/>
              <a:ea typeface="Times New Roman" panose="02020603050405020304" pitchFamily="18" charset="0"/>
              <a:cs typeface="Calibri Light" panose="020F0302020204030204" pitchFamily="34" charset="0"/>
            </a:endParaRPr>
          </a:p>
          <a:p>
            <a:pPr algn="ctr"/>
            <a:r>
              <a:rPr lang="en-US" sz="2000" dirty="0">
                <a:latin typeface="Century Gothic" panose="020B0502020202020204" pitchFamily="34" charset="0"/>
              </a:rPr>
              <a:t>Thursday 27</a:t>
            </a:r>
            <a:r>
              <a:rPr lang="en-US" sz="2000" baseline="30000" dirty="0">
                <a:latin typeface="Century Gothic" panose="020B0502020202020204" pitchFamily="34" charset="0"/>
              </a:rPr>
              <a:t>th</a:t>
            </a:r>
            <a:r>
              <a:rPr lang="en-US" sz="2000" dirty="0">
                <a:latin typeface="Century Gothic" panose="020B0502020202020204" pitchFamily="34" charset="0"/>
              </a:rPr>
              <a:t> October :</a:t>
            </a:r>
            <a:r>
              <a:rPr lang="en-GB" sz="2000" i="1" dirty="0">
                <a:latin typeface="Century Gothic" panose="020B0502020202020204" pitchFamily="34" charset="0"/>
                <a:cs typeface="Calibri Light" panose="020F0302020204030204" pitchFamily="34" charset="0"/>
              </a:rPr>
              <a:t> </a:t>
            </a:r>
            <a:r>
              <a:rPr lang="en-GB" sz="2000" i="1" dirty="0">
                <a:effectLst/>
                <a:latin typeface="Century Gothic" panose="020B0502020202020204" pitchFamily="34" charset="0"/>
                <a:ea typeface="Times New Roman" panose="02020603050405020304" pitchFamily="18" charset="0"/>
                <a:cs typeface="Calibri Light" panose="020F0302020204030204" pitchFamily="34" charset="0"/>
              </a:rPr>
              <a:t>Writing Through Film</a:t>
            </a:r>
          </a:p>
          <a:p>
            <a:pPr algn="ctr"/>
            <a:endParaRPr lang="en-GB" sz="2000" i="1" dirty="0">
              <a:effectLst/>
              <a:latin typeface="Century Gothic" panose="020B0502020202020204" pitchFamily="34" charset="0"/>
              <a:ea typeface="Times New Roman" panose="02020603050405020304" pitchFamily="18" charset="0"/>
              <a:cs typeface="Calibri Light" panose="020F0302020204030204" pitchFamily="34" charset="0"/>
            </a:endParaRPr>
          </a:p>
          <a:p>
            <a:pPr algn="ctr"/>
            <a:r>
              <a:rPr lang="en-US" sz="2000" dirty="0">
                <a:latin typeface="Century Gothic" panose="020B0502020202020204" pitchFamily="34" charset="0"/>
              </a:rPr>
              <a:t>Thursday 3</a:t>
            </a:r>
            <a:r>
              <a:rPr lang="en-US" sz="2000" baseline="30000" dirty="0">
                <a:latin typeface="Century Gothic" panose="020B0502020202020204" pitchFamily="34" charset="0"/>
              </a:rPr>
              <a:t>rd</a:t>
            </a:r>
            <a:r>
              <a:rPr lang="en-US" sz="2000" dirty="0">
                <a:latin typeface="Century Gothic" panose="020B0502020202020204" pitchFamily="34" charset="0"/>
              </a:rPr>
              <a:t> November :</a:t>
            </a:r>
            <a:r>
              <a:rPr lang="en-GB" sz="2000" i="1" dirty="0">
                <a:latin typeface="Century Gothic" panose="020B0502020202020204" pitchFamily="34" charset="0"/>
                <a:cs typeface="Calibri Light" panose="020F0302020204030204" pitchFamily="34" charset="0"/>
              </a:rPr>
              <a:t> </a:t>
            </a:r>
            <a:r>
              <a:rPr lang="en-GB" sz="2000" i="1" dirty="0">
                <a:effectLst/>
                <a:latin typeface="Century Gothic" panose="020B0502020202020204" pitchFamily="34" charset="0"/>
                <a:ea typeface="Times New Roman" panose="02020603050405020304" pitchFamily="18" charset="0"/>
                <a:cs typeface="Calibri Light" panose="020F0302020204030204" pitchFamily="34" charset="0"/>
              </a:rPr>
              <a:t>Writing Through Textiles</a:t>
            </a:r>
          </a:p>
          <a:p>
            <a:pPr algn="ctr"/>
            <a:endParaRPr lang="en-GB" sz="2000" i="1" dirty="0">
              <a:effectLst/>
              <a:latin typeface="Century Gothic" panose="020B0502020202020204" pitchFamily="34" charset="0"/>
              <a:ea typeface="Times New Roman" panose="02020603050405020304" pitchFamily="18" charset="0"/>
              <a:cs typeface="Calibri Light" panose="020F0302020204030204" pitchFamily="34" charset="0"/>
            </a:endParaRPr>
          </a:p>
          <a:p>
            <a:pPr algn="ctr"/>
            <a:r>
              <a:rPr lang="en-GB" sz="2000" dirty="0">
                <a:effectLst/>
                <a:latin typeface="Century Gothic" panose="020B0502020202020204" pitchFamily="34" charset="0"/>
                <a:ea typeface="Times New Roman" panose="02020603050405020304" pitchFamily="18" charset="0"/>
                <a:cs typeface="Arial" panose="020B0604020202020204" pitchFamily="34" charset="0"/>
              </a:rPr>
              <a:t>Thursday 10</a:t>
            </a:r>
            <a:r>
              <a:rPr lang="en-GB" sz="2000" baseline="30000" dirty="0">
                <a:effectLst/>
                <a:latin typeface="Century Gothic" panose="020B0502020202020204" pitchFamily="34" charset="0"/>
                <a:ea typeface="Times New Roman" panose="02020603050405020304" pitchFamily="18" charset="0"/>
                <a:cs typeface="Arial" panose="020B0604020202020204" pitchFamily="34" charset="0"/>
              </a:rPr>
              <a:t>th</a:t>
            </a:r>
            <a:r>
              <a:rPr lang="en-GB" sz="2000" dirty="0">
                <a:effectLst/>
                <a:latin typeface="Century Gothic" panose="020B0502020202020204" pitchFamily="34" charset="0"/>
                <a:ea typeface="Times New Roman" panose="02020603050405020304" pitchFamily="18" charset="0"/>
                <a:cs typeface="Arial" panose="020B0604020202020204" pitchFamily="34" charset="0"/>
              </a:rPr>
              <a:t> November : </a:t>
            </a:r>
            <a:r>
              <a:rPr lang="en-GB" sz="2000" i="1" dirty="0">
                <a:effectLst/>
                <a:latin typeface="Century Gothic" panose="020B0502020202020204" pitchFamily="34" charset="0"/>
                <a:ea typeface="Times New Roman" panose="02020603050405020304" pitchFamily="18" charset="0"/>
                <a:cs typeface="Arial" panose="020B0604020202020204" pitchFamily="34" charset="0"/>
              </a:rPr>
              <a:t>Reports, Praxis &amp; Consolidation</a:t>
            </a:r>
          </a:p>
          <a:p>
            <a:pPr algn="ctr"/>
            <a:endParaRPr lang="en-GB" sz="2000" dirty="0">
              <a:effectLst/>
              <a:latin typeface="Times New Roman" panose="02020603050405020304" pitchFamily="18" charset="0"/>
              <a:ea typeface="Times New Roman" panose="02020603050405020304" pitchFamily="18" charset="0"/>
            </a:endParaRPr>
          </a:p>
          <a:p>
            <a:pPr algn="ctr"/>
            <a:r>
              <a:rPr lang="en-GB" sz="2000" dirty="0">
                <a:effectLst/>
                <a:latin typeface="Century Gothic" panose="020B0502020202020204" pitchFamily="34" charset="0"/>
                <a:ea typeface="Times New Roman" panose="02020603050405020304" pitchFamily="18" charset="0"/>
                <a:cs typeface="Arial" panose="020B0604020202020204" pitchFamily="34" charset="0"/>
              </a:rPr>
              <a:t>Thursday 17</a:t>
            </a:r>
            <a:r>
              <a:rPr lang="en-GB" sz="2000" baseline="30000" dirty="0">
                <a:effectLst/>
                <a:latin typeface="Century Gothic" panose="020B0502020202020204" pitchFamily="34" charset="0"/>
                <a:ea typeface="Times New Roman" panose="02020603050405020304" pitchFamily="18" charset="0"/>
                <a:cs typeface="Arial" panose="020B0604020202020204" pitchFamily="34" charset="0"/>
              </a:rPr>
              <a:t>th</a:t>
            </a:r>
            <a:r>
              <a:rPr lang="en-GB" sz="2000" dirty="0">
                <a:effectLst/>
                <a:latin typeface="Century Gothic" panose="020B0502020202020204" pitchFamily="34" charset="0"/>
                <a:ea typeface="Times New Roman" panose="02020603050405020304" pitchFamily="18" charset="0"/>
                <a:cs typeface="Arial" panose="020B0604020202020204" pitchFamily="34" charset="0"/>
              </a:rPr>
              <a:t> November : W-</a:t>
            </a:r>
            <a:r>
              <a:rPr lang="en-GB" sz="2000" dirty="0" err="1">
                <a:effectLst/>
                <a:latin typeface="Century Gothic" panose="020B0502020202020204" pitchFamily="34" charset="0"/>
                <a:ea typeface="Times New Roman" panose="02020603050405020304" pitchFamily="18" charset="0"/>
                <a:cs typeface="Arial" panose="020B0604020202020204" pitchFamily="34" charset="0"/>
              </a:rPr>
              <a:t>i</a:t>
            </a:r>
            <a:r>
              <a:rPr lang="en-GB" sz="2000" dirty="0">
                <a:effectLst/>
                <a:latin typeface="Century Gothic" panose="020B0502020202020204" pitchFamily="34" charset="0"/>
                <a:ea typeface="Times New Roman" panose="02020603050405020304" pitchFamily="18" charset="0"/>
                <a:cs typeface="Arial" panose="020B0604020202020204" pitchFamily="34" charset="0"/>
              </a:rPr>
              <a:t>-P Symposium</a:t>
            </a:r>
          </a:p>
          <a:p>
            <a:pPr algn="ctr"/>
            <a:r>
              <a:rPr lang="en-GB" sz="2000" dirty="0">
                <a:latin typeface="Century Gothic" panose="020B0502020202020204" pitchFamily="34" charset="0"/>
                <a:ea typeface="Times New Roman" panose="02020603050405020304" pitchFamily="18" charset="0"/>
                <a:cs typeface="Arial" panose="020B0604020202020204" pitchFamily="34" charset="0"/>
              </a:rPr>
              <a:t>Friday 18</a:t>
            </a:r>
            <a:r>
              <a:rPr lang="en-GB" sz="2000" baseline="30000" dirty="0">
                <a:latin typeface="Century Gothic" panose="020B0502020202020204" pitchFamily="34" charset="0"/>
                <a:ea typeface="Times New Roman" panose="02020603050405020304" pitchFamily="18" charset="0"/>
                <a:cs typeface="Arial" panose="020B0604020202020204" pitchFamily="34" charset="0"/>
              </a:rPr>
              <a:t>th</a:t>
            </a:r>
            <a:r>
              <a:rPr lang="en-GB" sz="2000" dirty="0">
                <a:latin typeface="Century Gothic" panose="020B0502020202020204" pitchFamily="34" charset="0"/>
                <a:ea typeface="Times New Roman" panose="02020603050405020304" pitchFamily="18" charset="0"/>
                <a:cs typeface="Arial" panose="020B0604020202020204" pitchFamily="34" charset="0"/>
              </a:rPr>
              <a:t> November : W-</a:t>
            </a:r>
            <a:r>
              <a:rPr lang="en-GB" sz="2000" dirty="0" err="1">
                <a:latin typeface="Century Gothic" panose="020B0502020202020204" pitchFamily="34" charset="0"/>
                <a:ea typeface="Times New Roman" panose="02020603050405020304" pitchFamily="18" charset="0"/>
                <a:cs typeface="Arial" panose="020B0604020202020204" pitchFamily="34" charset="0"/>
              </a:rPr>
              <a:t>i</a:t>
            </a:r>
            <a:r>
              <a:rPr lang="en-GB" sz="2000" dirty="0">
                <a:latin typeface="Century Gothic" panose="020B0502020202020204" pitchFamily="34" charset="0"/>
                <a:ea typeface="Times New Roman" panose="02020603050405020304" pitchFamily="18" charset="0"/>
                <a:cs typeface="Arial" panose="020B0604020202020204" pitchFamily="34" charset="0"/>
              </a:rPr>
              <a:t>-P Symposium</a:t>
            </a:r>
            <a:endParaRPr lang="en-GB" sz="2000" dirty="0">
              <a:effectLst/>
              <a:latin typeface="Century Gothic" panose="020B0502020202020204" pitchFamily="34" charset="0"/>
              <a:ea typeface="Times New Roman" panose="02020603050405020304" pitchFamily="18" charset="0"/>
              <a:cs typeface="Arial" panose="020B0604020202020204" pitchFamily="34" charset="0"/>
            </a:endParaRPr>
          </a:p>
          <a:p>
            <a:pPr algn="ctr"/>
            <a:endParaRPr lang="en-GB" sz="2000" dirty="0">
              <a:effectLst/>
              <a:latin typeface="Century Gothic" panose="020B0502020202020204" pitchFamily="34" charset="0"/>
              <a:ea typeface="Times New Roman" panose="02020603050405020304" pitchFamily="18" charset="0"/>
              <a:cs typeface="Arial" panose="020B0604020202020204" pitchFamily="34" charset="0"/>
            </a:endParaRPr>
          </a:p>
          <a:p>
            <a:pPr algn="ctr"/>
            <a:r>
              <a:rPr lang="en-GB" sz="2000" dirty="0">
                <a:effectLst/>
                <a:latin typeface="Century Gothic" panose="020B0502020202020204" pitchFamily="34" charset="0"/>
                <a:ea typeface="Times New Roman" panose="02020603050405020304" pitchFamily="18" charset="0"/>
                <a:cs typeface="Arial" panose="020B0604020202020204" pitchFamily="34" charset="0"/>
              </a:rPr>
              <a:t>Friday 25</a:t>
            </a:r>
            <a:r>
              <a:rPr lang="en-GB" sz="2000" baseline="30000" dirty="0">
                <a:effectLst/>
                <a:latin typeface="Century Gothic" panose="020B0502020202020204" pitchFamily="34" charset="0"/>
                <a:ea typeface="Times New Roman" panose="02020603050405020304" pitchFamily="18" charset="0"/>
                <a:cs typeface="Arial" panose="020B0604020202020204" pitchFamily="34" charset="0"/>
              </a:rPr>
              <a:t>th</a:t>
            </a:r>
            <a:r>
              <a:rPr lang="en-GB" sz="2000" dirty="0">
                <a:effectLst/>
                <a:latin typeface="Century Gothic" panose="020B0502020202020204" pitchFamily="34" charset="0"/>
                <a:ea typeface="Times New Roman" panose="02020603050405020304" pitchFamily="18" charset="0"/>
                <a:cs typeface="Arial" panose="020B0604020202020204" pitchFamily="34" charset="0"/>
              </a:rPr>
              <a:t> November : </a:t>
            </a:r>
            <a:r>
              <a:rPr lang="en-GB" sz="2000" dirty="0">
                <a:effectLst/>
                <a:latin typeface="Century Gothic" panose="020B0502020202020204" pitchFamily="34" charset="0"/>
                <a:ea typeface="Times New Roman" panose="02020603050405020304" pitchFamily="18" charset="0"/>
                <a:cs typeface="Calibri Light" panose="020F0302020204030204" pitchFamily="34" charset="0"/>
              </a:rPr>
              <a:t>Workshop: </a:t>
            </a:r>
            <a:r>
              <a:rPr lang="en-GB" sz="2000" i="1" dirty="0">
                <a:effectLst/>
                <a:latin typeface="Century Gothic" panose="020B0502020202020204" pitchFamily="34" charset="0"/>
                <a:ea typeface="Times New Roman" panose="02020603050405020304" pitchFamily="18" charset="0"/>
                <a:cs typeface="Arial" panose="020B0604020202020204" pitchFamily="34" charset="0"/>
              </a:rPr>
              <a:t>Reports, Praxis &amp; Consolidation</a:t>
            </a:r>
          </a:p>
          <a:p>
            <a:pPr algn="ctr"/>
            <a:endParaRPr lang="en-GB" sz="2000" i="1" dirty="0">
              <a:effectLst/>
              <a:latin typeface="Century Gothic" panose="020B0502020202020204" pitchFamily="34" charset="0"/>
              <a:ea typeface="Times New Roman" panose="02020603050405020304" pitchFamily="18" charset="0"/>
              <a:cs typeface="Arial" panose="020B0604020202020204" pitchFamily="34" charset="0"/>
            </a:endParaRPr>
          </a:p>
          <a:p>
            <a:pPr algn="ctr"/>
            <a:r>
              <a:rPr lang="en-GB" sz="2000" dirty="0">
                <a:latin typeface="Century Gothic" panose="020B0502020202020204" pitchFamily="34" charset="0"/>
                <a:ea typeface="Times New Roman" panose="02020603050405020304" pitchFamily="18" charset="0"/>
                <a:cs typeface="Arial" panose="020B0604020202020204" pitchFamily="34" charset="0"/>
              </a:rPr>
              <a:t>Thursday 1</a:t>
            </a:r>
            <a:r>
              <a:rPr lang="en-GB" sz="2000" baseline="30000" dirty="0">
                <a:latin typeface="Century Gothic" panose="020B0502020202020204" pitchFamily="34" charset="0"/>
                <a:ea typeface="Times New Roman" panose="02020603050405020304" pitchFamily="18" charset="0"/>
                <a:cs typeface="Arial" panose="020B0604020202020204" pitchFamily="34" charset="0"/>
              </a:rPr>
              <a:t>st</a:t>
            </a:r>
            <a:r>
              <a:rPr lang="en-GB" sz="2000" dirty="0">
                <a:latin typeface="Century Gothic" panose="020B0502020202020204" pitchFamily="34" charset="0"/>
                <a:ea typeface="Times New Roman" panose="02020603050405020304" pitchFamily="18" charset="0"/>
                <a:cs typeface="Arial" panose="020B0604020202020204" pitchFamily="34" charset="0"/>
              </a:rPr>
              <a:t> December : Visiting Lecturer (TBC)</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59255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9F2C25-9ECE-F844-B85E-0628360AA4E2}"/>
              </a:ext>
            </a:extLst>
          </p:cNvPr>
          <p:cNvSpPr/>
          <p:nvPr/>
        </p:nvSpPr>
        <p:spPr>
          <a:xfrm>
            <a:off x="342900" y="1603275"/>
            <a:ext cx="8458200" cy="3651449"/>
          </a:xfrm>
          <a:prstGeom prst="rect">
            <a:avLst/>
          </a:prstGeom>
        </p:spPr>
        <p:txBody>
          <a:bodyPr wrap="square">
            <a:spAutoFit/>
          </a:bodyPr>
          <a:lstStyle/>
          <a:p>
            <a:pPr algn="ctr">
              <a:lnSpc>
                <a:spcPct val="150000"/>
              </a:lnSpc>
              <a:spcAft>
                <a:spcPts val="1000"/>
              </a:spcAft>
            </a:pPr>
            <a:r>
              <a:rPr lang="en-GB" dirty="0">
                <a:latin typeface="Calibri Light" panose="020F0302020204030204" pitchFamily="34" charset="0"/>
                <a:ea typeface="MS Mincho" panose="02020609040205080304" pitchFamily="49" charset="-128"/>
                <a:cs typeface="Calibri Light" panose="020F0302020204030204" pitchFamily="34" charset="0"/>
              </a:rPr>
              <a:t> </a:t>
            </a:r>
            <a:r>
              <a:rPr lang="en-GB" sz="4400" b="1" dirty="0">
                <a:latin typeface="Calibri Light" panose="020F0302020204030204" pitchFamily="34" charset="0"/>
                <a:ea typeface="MS Mincho" panose="02020609040205080304" pitchFamily="49" charset="-128"/>
                <a:cs typeface="Calibri Light" panose="020F0302020204030204" pitchFamily="34" charset="0"/>
              </a:rPr>
              <a:t>THE REPORT</a:t>
            </a:r>
          </a:p>
          <a:p>
            <a:pPr>
              <a:lnSpc>
                <a:spcPct val="150000"/>
              </a:lnSpc>
              <a:spcAft>
                <a:spcPts val="1000"/>
              </a:spcAft>
            </a:pPr>
            <a:endParaRPr lang="en-GB" sz="2400" dirty="0">
              <a:solidFill>
                <a:srgbClr val="000000"/>
              </a:solidFill>
              <a:latin typeface="Calibri Light" panose="020F0302020204030204" pitchFamily="34" charset="0"/>
              <a:ea typeface="MS Mincho" panose="02020609040205080304" pitchFamily="49" charset="-128"/>
              <a:cs typeface="Calibri Light" panose="020F0302020204030204" pitchFamily="34" charset="0"/>
            </a:endParaRPr>
          </a:p>
          <a:p>
            <a:pPr>
              <a:lnSpc>
                <a:spcPct val="150000"/>
              </a:lnSpc>
              <a:spcAft>
                <a:spcPts val="1000"/>
              </a:spcAft>
            </a:pPr>
            <a:r>
              <a:rPr lang="en-GB" sz="2400" dirty="0">
                <a:solidFill>
                  <a:srgbClr val="000000"/>
                </a:solidFill>
                <a:latin typeface="Calibri Light" panose="020F0302020204030204" pitchFamily="34" charset="0"/>
                <a:ea typeface="MS Mincho" panose="02020609040205080304" pitchFamily="49" charset="-128"/>
                <a:cs typeface="Calibri Light" panose="020F0302020204030204" pitchFamily="34" charset="0"/>
              </a:rPr>
              <a:t>The Confirmative Praxis module is awarded one </a:t>
            </a:r>
            <a:r>
              <a:rPr lang="en-GB" sz="2400" b="1" dirty="0">
                <a:solidFill>
                  <a:srgbClr val="000000"/>
                </a:solidFill>
                <a:latin typeface="Calibri Light" panose="020F0302020204030204" pitchFamily="34" charset="0"/>
                <a:ea typeface="MS Mincho" panose="02020609040205080304" pitchFamily="49" charset="-128"/>
                <a:cs typeface="Calibri Light" panose="020F0302020204030204" pitchFamily="34" charset="0"/>
              </a:rPr>
              <a:t>holistic </a:t>
            </a:r>
            <a:r>
              <a:rPr lang="en-GB" sz="2400" dirty="0">
                <a:solidFill>
                  <a:srgbClr val="000000"/>
                </a:solidFill>
                <a:latin typeface="Calibri Light" panose="020F0302020204030204" pitchFamily="34" charset="0"/>
                <a:ea typeface="MS Mincho" panose="02020609040205080304" pitchFamily="49" charset="-128"/>
                <a:cs typeface="Calibri Light" panose="020F0302020204030204" pitchFamily="34" charset="0"/>
              </a:rPr>
              <a:t>grade to promote a creative synthesis between </a:t>
            </a:r>
            <a:r>
              <a:rPr lang="en-GB" sz="2400" b="1" dirty="0">
                <a:solidFill>
                  <a:srgbClr val="000000"/>
                </a:solidFill>
                <a:latin typeface="Calibri Light" panose="020F0302020204030204" pitchFamily="34" charset="0"/>
                <a:ea typeface="MS Mincho" panose="02020609040205080304" pitchFamily="49" charset="-128"/>
                <a:cs typeface="Calibri Light" panose="020F0302020204030204" pitchFamily="34" charset="0"/>
              </a:rPr>
              <a:t>Practice and Theory</a:t>
            </a:r>
            <a:r>
              <a:rPr lang="en-GB" sz="2400" dirty="0">
                <a:solidFill>
                  <a:srgbClr val="000000"/>
                </a:solidFill>
                <a:latin typeface="Calibri Light" panose="020F0302020204030204" pitchFamily="34" charset="0"/>
                <a:ea typeface="MS Mincho" panose="02020609040205080304" pitchFamily="49" charset="-128"/>
                <a:cs typeface="Calibri Light" panose="020F0302020204030204" pitchFamily="34" charset="0"/>
              </a:rPr>
              <a:t>.</a:t>
            </a:r>
          </a:p>
          <a:p>
            <a:pPr>
              <a:lnSpc>
                <a:spcPct val="150000"/>
              </a:lnSpc>
              <a:spcAft>
                <a:spcPts val="1000"/>
              </a:spcAft>
            </a:pPr>
            <a:r>
              <a:rPr lang="en-GB" sz="2400" dirty="0">
                <a:solidFill>
                  <a:srgbClr val="000000"/>
                </a:solidFill>
                <a:latin typeface="Calibri Light" panose="020F0302020204030204" pitchFamily="34" charset="0"/>
                <a:ea typeface="MS Mincho" panose="02020609040205080304" pitchFamily="49" charset="-128"/>
                <a:cs typeface="Calibri Light" panose="020F0302020204030204" pitchFamily="34" charset="0"/>
              </a:rPr>
              <a:t> </a:t>
            </a:r>
            <a:endParaRPr lang="en-GB" sz="2400" dirty="0">
              <a:latin typeface="Calibri Light" panose="020F0302020204030204" pitchFamily="34" charset="0"/>
              <a:ea typeface="MS Mincho" panose="02020609040205080304" pitchFamily="49" charset="-128"/>
              <a:cs typeface="Calibri Light" panose="020F0302020204030204" pitchFamily="34" charset="0"/>
            </a:endParaRPr>
          </a:p>
        </p:txBody>
      </p:sp>
    </p:spTree>
    <p:extLst>
      <p:ext uri="{BB962C8B-B14F-4D97-AF65-F5344CB8AC3E}">
        <p14:creationId xmlns:p14="http://schemas.microsoft.com/office/powerpoint/2010/main" val="811693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DBEB7FE-CF22-1243-8A96-E48AA86EE339}"/>
              </a:ext>
            </a:extLst>
          </p:cNvPr>
          <p:cNvSpPr txBox="1"/>
          <p:nvPr/>
        </p:nvSpPr>
        <p:spPr>
          <a:xfrm>
            <a:off x="368300" y="1520785"/>
            <a:ext cx="8407400" cy="3816429"/>
          </a:xfrm>
          <a:prstGeom prst="rect">
            <a:avLst/>
          </a:prstGeom>
          <a:noFill/>
        </p:spPr>
        <p:txBody>
          <a:bodyPr wrap="square" rtlCol="0">
            <a:spAutoFit/>
          </a:bodyPr>
          <a:lstStyle/>
          <a:p>
            <a:pPr algn="ctr"/>
            <a:r>
              <a:rPr lang="en-GB" sz="4400" b="1" dirty="0">
                <a:latin typeface="Calibri Light" panose="020F0302020204030204" pitchFamily="34" charset="0"/>
                <a:cs typeface="Calibri Light" panose="020F0302020204030204" pitchFamily="34" charset="0"/>
              </a:rPr>
              <a:t>PRAXIS</a:t>
            </a:r>
            <a:r>
              <a:rPr lang="en-GB" sz="4400" dirty="0">
                <a:latin typeface="Calibri Light" panose="020F0302020204030204" pitchFamily="34" charset="0"/>
                <a:cs typeface="Calibri Light" panose="020F0302020204030204" pitchFamily="34" charset="0"/>
              </a:rPr>
              <a:t> </a:t>
            </a:r>
          </a:p>
          <a:p>
            <a:pPr algn="ctr"/>
            <a:endParaRPr lang="en-GB" dirty="0">
              <a:latin typeface="Calibri Light" panose="020F0302020204030204" pitchFamily="34" charset="0"/>
              <a:cs typeface="Calibri Light" panose="020F0302020204030204" pitchFamily="34" charset="0"/>
            </a:endParaRPr>
          </a:p>
          <a:p>
            <a:pPr algn="ctr"/>
            <a:endParaRPr lang="en-GB" sz="2400" dirty="0">
              <a:latin typeface="Calibri Light" panose="020F0302020204030204" pitchFamily="34" charset="0"/>
              <a:cs typeface="Calibri Light" panose="020F0302020204030204" pitchFamily="34" charset="0"/>
            </a:endParaRPr>
          </a:p>
          <a:p>
            <a:pPr algn="ctr"/>
            <a:r>
              <a:rPr lang="en-GB" sz="2400" dirty="0">
                <a:latin typeface="Calibri Light" panose="020F0302020204030204" pitchFamily="34" charset="0"/>
                <a:cs typeface="Calibri Light" panose="020F0302020204030204" pitchFamily="34" charset="0"/>
              </a:rPr>
              <a:t>Theory and Practice are interrelated</a:t>
            </a:r>
          </a:p>
          <a:p>
            <a:pPr algn="ctr"/>
            <a:endParaRPr lang="en-GB" sz="2400" dirty="0">
              <a:latin typeface="Calibri Light" panose="020F0302020204030204" pitchFamily="34" charset="0"/>
              <a:cs typeface="Calibri Light" panose="020F0302020204030204" pitchFamily="34" charset="0"/>
            </a:endParaRPr>
          </a:p>
          <a:p>
            <a:pPr algn="ctr"/>
            <a:endParaRPr lang="en-GB" sz="2400" dirty="0">
              <a:latin typeface="Calibri Light" panose="020F0302020204030204" pitchFamily="34" charset="0"/>
              <a:cs typeface="Calibri Light" panose="020F0302020204030204" pitchFamily="34" charset="0"/>
            </a:endParaRPr>
          </a:p>
          <a:p>
            <a:pPr algn="ctr"/>
            <a:r>
              <a:rPr lang="en-GB" sz="2400" dirty="0">
                <a:latin typeface="Calibri Light" panose="020F0302020204030204" pitchFamily="34" charset="0"/>
                <a:cs typeface="Calibri Light" panose="020F0302020204030204" pitchFamily="34" charset="0"/>
              </a:rPr>
              <a:t>It is the task of the sophisticated artist/designer to seamlessly form a cultural synthesis of their practical and theoretical concerns</a:t>
            </a:r>
          </a:p>
          <a:p>
            <a:endParaRPr lang="en-GB" dirty="0">
              <a:latin typeface="Calibri Light" panose="020F0302020204030204" pitchFamily="34" charset="0"/>
              <a:cs typeface="Calibri Light" panose="020F0302020204030204" pitchFamily="34" charset="0"/>
            </a:endParaRPr>
          </a:p>
          <a:p>
            <a:endParaRPr lang="en-US" dirty="0"/>
          </a:p>
        </p:txBody>
      </p:sp>
    </p:spTree>
    <p:extLst>
      <p:ext uri="{BB962C8B-B14F-4D97-AF65-F5344CB8AC3E}">
        <p14:creationId xmlns:p14="http://schemas.microsoft.com/office/powerpoint/2010/main" val="3862447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08546" name="Picture 7" descr="amsterdam, 1973"/>
          <p:cNvPicPr>
            <a:picLocks noGrp="1" noChangeAspect="1" noChangeArrowheads="1"/>
          </p:cNvPicPr>
          <p:nvPr>
            <p:ph/>
          </p:nvPr>
        </p:nvPicPr>
        <p:blipFill>
          <a:blip r:embed="rId3"/>
          <a:srcRect/>
          <a:stretch>
            <a:fillRect/>
          </a:stretch>
        </p:blipFill>
        <p:spPr>
          <a:xfrm>
            <a:off x="1691680" y="260648"/>
            <a:ext cx="5972472" cy="5972472"/>
          </a:xfrm>
        </p:spPr>
      </p:pic>
      <p:sp>
        <p:nvSpPr>
          <p:cNvPr id="108547" name="TextBox 2"/>
          <p:cNvSpPr txBox="1">
            <a:spLocks noChangeArrowheads="1"/>
          </p:cNvSpPr>
          <p:nvPr/>
        </p:nvSpPr>
        <p:spPr bwMode="auto">
          <a:xfrm>
            <a:off x="3886200" y="6396038"/>
            <a:ext cx="1355722" cy="430887"/>
          </a:xfrm>
          <a:prstGeom prst="rect">
            <a:avLst/>
          </a:prstGeom>
          <a:noFill/>
          <a:ln w="9525">
            <a:noFill/>
            <a:miter lim="800000"/>
            <a:headEnd/>
            <a:tailEnd/>
          </a:ln>
        </p:spPr>
        <p:txBody>
          <a:bodyPr wrap="none">
            <a:prstTxWarp prst="textNoShape">
              <a:avLst/>
            </a:prstTxWarp>
            <a:spAutoFit/>
          </a:bodyPr>
          <a:lstStyle/>
          <a:p>
            <a:r>
              <a:rPr lang="en-US" sz="1000" i="1" dirty="0">
                <a:solidFill>
                  <a:srgbClr val="BFBFBF"/>
                </a:solidFill>
                <a:latin typeface="Baskerville"/>
                <a:cs typeface="Baskerville"/>
              </a:rPr>
              <a:t>Amsterdam, 1973 </a:t>
            </a:r>
            <a:r>
              <a:rPr lang="en-US" sz="1000" dirty="0">
                <a:solidFill>
                  <a:srgbClr val="BFBFBF"/>
                </a:solidFill>
                <a:latin typeface="Baskerville"/>
                <a:cs typeface="Baskerville"/>
              </a:rPr>
              <a:t>(2008)</a:t>
            </a:r>
          </a:p>
          <a:p>
            <a:endParaRPr lang="en-US" dirty="0">
              <a:solidFill>
                <a:srgbClr val="BFBFBF"/>
              </a:solidFill>
            </a:endParaRPr>
          </a:p>
        </p:txBody>
      </p:sp>
      <p:sp>
        <p:nvSpPr>
          <p:cNvPr id="2" name="Rectangle 1"/>
          <p:cNvSpPr/>
          <p:nvPr/>
        </p:nvSpPr>
        <p:spPr>
          <a:xfrm>
            <a:off x="2267744" y="260648"/>
            <a:ext cx="4662264" cy="5940088"/>
          </a:xfrm>
          <a:prstGeom prst="rect">
            <a:avLst/>
          </a:prstGeom>
        </p:spPr>
        <p:txBody>
          <a:bodyPr wrap="square">
            <a:spAutoFit/>
          </a:bodyPr>
          <a:lstStyle/>
          <a:p>
            <a:pPr algn="ctr"/>
            <a:r>
              <a:rPr lang="en-US" sz="4000" dirty="0">
                <a:solidFill>
                  <a:schemeClr val="bg1"/>
                </a:solidFill>
                <a:latin typeface="Baskerville"/>
                <a:cs typeface="Baskerville"/>
              </a:rPr>
              <a:t>Photography, Melancholy, Family: </a:t>
            </a:r>
          </a:p>
          <a:p>
            <a:pPr algn="ctr"/>
            <a:endParaRPr lang="en-US" sz="4000" dirty="0">
              <a:solidFill>
                <a:schemeClr val="bg1"/>
              </a:solidFill>
              <a:latin typeface="Baskerville"/>
              <a:cs typeface="Baskerville"/>
            </a:endParaRPr>
          </a:p>
          <a:p>
            <a:pPr algn="ctr"/>
            <a:endParaRPr lang="en-US" sz="4000" dirty="0">
              <a:solidFill>
                <a:schemeClr val="bg1"/>
              </a:solidFill>
              <a:latin typeface="Baskerville"/>
              <a:cs typeface="Baskerville"/>
            </a:endParaRPr>
          </a:p>
          <a:p>
            <a:pPr algn="ctr"/>
            <a:endParaRPr lang="en-US" sz="4000" dirty="0">
              <a:solidFill>
                <a:schemeClr val="bg1"/>
              </a:solidFill>
              <a:latin typeface="Baskerville"/>
              <a:cs typeface="Baskerville"/>
            </a:endParaRPr>
          </a:p>
          <a:p>
            <a:pPr algn="ctr"/>
            <a:endParaRPr lang="en-US" sz="4000" dirty="0">
              <a:solidFill>
                <a:schemeClr val="bg1"/>
              </a:solidFill>
              <a:latin typeface="Baskerville"/>
              <a:cs typeface="Baskerville"/>
            </a:endParaRPr>
          </a:p>
          <a:p>
            <a:pPr algn="ctr"/>
            <a:endParaRPr lang="en-US" sz="4000" dirty="0">
              <a:solidFill>
                <a:schemeClr val="bg1"/>
              </a:solidFill>
              <a:latin typeface="Baskerville"/>
              <a:cs typeface="Baskerville"/>
            </a:endParaRPr>
          </a:p>
          <a:p>
            <a:pPr algn="ctr"/>
            <a:r>
              <a:rPr lang="en-US" sz="4000" dirty="0">
                <a:solidFill>
                  <a:schemeClr val="bg1"/>
                </a:solidFill>
                <a:latin typeface="Baskerville"/>
                <a:cs typeface="Baskerville"/>
              </a:rPr>
              <a:t>Spaces Beyond Representation</a:t>
            </a:r>
            <a:br>
              <a:rPr lang="en-GB" sz="4000" dirty="0">
                <a:solidFill>
                  <a:schemeClr val="bg1"/>
                </a:solidFill>
                <a:latin typeface="Baskerville"/>
                <a:cs typeface="Baskerville"/>
              </a:rPr>
            </a:br>
            <a:r>
              <a:rPr lang="en-US" sz="800" dirty="0"/>
              <a:t> </a:t>
            </a:r>
            <a:br>
              <a:rPr lang="en-GB" sz="800" dirty="0"/>
            </a:br>
            <a:endParaRPr lang="en-US" dirty="0"/>
          </a:p>
        </p:txBody>
      </p:sp>
    </p:spTree>
    <p:extLst>
      <p:ext uri="{BB962C8B-B14F-4D97-AF65-F5344CB8AC3E}">
        <p14:creationId xmlns:p14="http://schemas.microsoft.com/office/powerpoint/2010/main" val="1722605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F329E7-BF36-8947-ADE3-9361408365E5}"/>
              </a:ext>
            </a:extLst>
          </p:cNvPr>
          <p:cNvSpPr txBox="1"/>
          <p:nvPr/>
        </p:nvSpPr>
        <p:spPr>
          <a:xfrm>
            <a:off x="364211" y="330201"/>
            <a:ext cx="8415578" cy="5509200"/>
          </a:xfrm>
          <a:prstGeom prst="rect">
            <a:avLst/>
          </a:prstGeom>
          <a:noFill/>
        </p:spPr>
        <p:txBody>
          <a:bodyPr wrap="square" rtlCol="0">
            <a:spAutoFit/>
          </a:bodyPr>
          <a:lstStyle/>
          <a:p>
            <a:pPr algn="ctr"/>
            <a:r>
              <a:rPr lang="en-US" sz="4400" dirty="0">
                <a:latin typeface="Calibri Light" panose="020F0302020204030204" pitchFamily="34" charset="0"/>
                <a:cs typeface="Calibri Light" panose="020F0302020204030204" pitchFamily="34" charset="0"/>
              </a:rPr>
              <a:t>                                                                                               or: </a:t>
            </a:r>
          </a:p>
          <a:p>
            <a:pPr algn="ctr"/>
            <a:endParaRPr lang="en-US" sz="4400" dirty="0">
              <a:latin typeface="Calibri Light" panose="020F0302020204030204" pitchFamily="34" charset="0"/>
              <a:cs typeface="Calibri Light" panose="020F0302020204030204" pitchFamily="34" charset="0"/>
            </a:endParaRPr>
          </a:p>
          <a:p>
            <a:pPr algn="ctr"/>
            <a:r>
              <a:rPr lang="en-US" sz="4400" dirty="0">
                <a:latin typeface="Calibri Light" panose="020F0302020204030204" pitchFamily="34" charset="0"/>
                <a:cs typeface="Calibri Light" panose="020F0302020204030204" pitchFamily="34" charset="0"/>
              </a:rPr>
              <a:t>Photography, Melancholy, Family: </a:t>
            </a:r>
          </a:p>
          <a:p>
            <a:pPr algn="ctr"/>
            <a:endParaRPr lang="en-US" sz="4400" dirty="0">
              <a:latin typeface="Calibri Light" panose="020F0302020204030204" pitchFamily="34" charset="0"/>
              <a:cs typeface="Calibri Light" panose="020F0302020204030204" pitchFamily="34" charset="0"/>
            </a:endParaRPr>
          </a:p>
          <a:p>
            <a:pPr algn="ctr"/>
            <a:r>
              <a:rPr lang="en-US" sz="4400" dirty="0">
                <a:latin typeface="Calibri Light" panose="020F0302020204030204" pitchFamily="34" charset="0"/>
                <a:cs typeface="Calibri Light" panose="020F0302020204030204" pitchFamily="34" charset="0"/>
              </a:rPr>
              <a:t>					  [di]</a:t>
            </a:r>
          </a:p>
          <a:p>
            <a:pPr algn="ctr"/>
            <a:r>
              <a:rPr lang="en-US" sz="4400" dirty="0">
                <a:latin typeface="Calibri Light" panose="020F0302020204030204" pitchFamily="34" charset="0"/>
                <a:cs typeface="Calibri Light" panose="020F0302020204030204" pitchFamily="34" charset="0"/>
              </a:rPr>
              <a:t>Spaces of </a:t>
            </a:r>
            <a:r>
              <a:rPr lang="en-US" sz="4400" dirty="0" err="1">
                <a:latin typeface="Calibri Light" panose="020F0302020204030204" pitchFamily="34" charset="0"/>
                <a:cs typeface="Calibri Light" panose="020F0302020204030204" pitchFamily="34" charset="0"/>
              </a:rPr>
              <a:t>Contra^ction</a:t>
            </a:r>
            <a:endParaRPr lang="en-US" sz="4400" dirty="0">
              <a:latin typeface="Calibri Light" panose="020F0302020204030204" pitchFamily="34" charset="0"/>
              <a:cs typeface="Calibri Light" panose="020F0302020204030204" pitchFamily="34" charset="0"/>
            </a:endParaRPr>
          </a:p>
          <a:p>
            <a:endParaRPr lang="en-US" sz="4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434716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rowd&#10;&#10;Description automatically generated">
            <a:extLst>
              <a:ext uri="{FF2B5EF4-FFF2-40B4-BE49-F238E27FC236}">
                <a16:creationId xmlns:a16="http://schemas.microsoft.com/office/drawing/2014/main" id="{51689247-7490-424C-8B98-46E7FAAD0820}"/>
              </a:ext>
            </a:extLst>
          </p:cNvPr>
          <p:cNvPicPr>
            <a:picLocks noChangeAspect="1"/>
          </p:cNvPicPr>
          <p:nvPr/>
        </p:nvPicPr>
        <p:blipFill>
          <a:blip r:embed="rId3"/>
          <a:stretch>
            <a:fillRect/>
          </a:stretch>
        </p:blipFill>
        <p:spPr>
          <a:xfrm>
            <a:off x="0" y="-262829"/>
            <a:ext cx="9144000" cy="7383658"/>
          </a:xfrm>
          <a:prstGeom prst="rect">
            <a:avLst/>
          </a:prstGeom>
        </p:spPr>
      </p:pic>
      <p:sp>
        <p:nvSpPr>
          <p:cNvPr id="4" name="TextBox 3">
            <a:extLst>
              <a:ext uri="{FF2B5EF4-FFF2-40B4-BE49-F238E27FC236}">
                <a16:creationId xmlns:a16="http://schemas.microsoft.com/office/drawing/2014/main" id="{7E3D5F7E-A8AC-7840-B3F1-FEA49F627734}"/>
              </a:ext>
            </a:extLst>
          </p:cNvPr>
          <p:cNvSpPr txBox="1"/>
          <p:nvPr/>
        </p:nvSpPr>
        <p:spPr>
          <a:xfrm>
            <a:off x="707748" y="466781"/>
            <a:ext cx="8065476" cy="5601533"/>
          </a:xfrm>
          <a:prstGeom prst="rect">
            <a:avLst/>
          </a:prstGeom>
          <a:noFill/>
        </p:spPr>
        <p:txBody>
          <a:bodyPr wrap="square" rtlCol="0">
            <a:spAutoFit/>
          </a:bodyPr>
          <a:lstStyle/>
          <a:p>
            <a:pPr lvl="0">
              <a:defRPr/>
            </a:pPr>
            <a:endParaRPr lang="en-US" sz="3200" dirty="0">
              <a:solidFill>
                <a:srgbClr val="FFFF00"/>
              </a:solidFill>
            </a:endParaRPr>
          </a:p>
          <a:p>
            <a:pPr lvl="0">
              <a:defRPr/>
            </a:pPr>
            <a:r>
              <a:rPr lang="en-US" sz="3200" b="1" dirty="0">
                <a:solidFill>
                  <a:srgbClr val="FFFF00"/>
                </a:solidFill>
              </a:rPr>
              <a:t>A </a:t>
            </a:r>
            <a:r>
              <a:rPr lang="en-GB" sz="3200" b="1" dirty="0">
                <a:solidFill>
                  <a:srgbClr val="FFFF00"/>
                </a:solidFill>
              </a:rPr>
              <a:t>poetic construction </a:t>
            </a:r>
          </a:p>
          <a:p>
            <a:pPr lvl="0">
              <a:defRPr/>
            </a:pPr>
            <a:endParaRPr lang="en-GB" sz="3200" b="1" dirty="0">
              <a:solidFill>
                <a:srgbClr val="FFFF00"/>
              </a:solidFill>
            </a:endParaRPr>
          </a:p>
          <a:p>
            <a:pPr lvl="0">
              <a:defRPr/>
            </a:pPr>
            <a:r>
              <a:rPr lang="en-GB" sz="2400" b="1" dirty="0">
                <a:solidFill>
                  <a:srgbClr val="FFFF00"/>
                </a:solidFill>
              </a:rPr>
              <a:t>                                             </a:t>
            </a:r>
            <a:r>
              <a:rPr lang="en-GB" sz="3200" b="1" dirty="0">
                <a:solidFill>
                  <a:srgbClr val="FFFF00"/>
                </a:solidFill>
              </a:rPr>
              <a:t>that takes the form of a</a:t>
            </a:r>
          </a:p>
          <a:p>
            <a:pPr lvl="0">
              <a:defRPr/>
            </a:pPr>
            <a:endParaRPr lang="en-GB" sz="3200" b="1" dirty="0">
              <a:solidFill>
                <a:srgbClr val="FFFF00"/>
              </a:solidFill>
            </a:endParaRPr>
          </a:p>
          <a:p>
            <a:pPr lvl="0">
              <a:defRPr/>
            </a:pPr>
            <a:r>
              <a:rPr lang="en-GB" sz="6600" b="1" dirty="0">
                <a:solidFill>
                  <a:srgbClr val="00FC00"/>
                </a:solidFill>
              </a:rPr>
              <a:t>constellation</a:t>
            </a:r>
            <a:r>
              <a:rPr lang="en-GB" sz="4400" b="1" dirty="0">
                <a:solidFill>
                  <a:srgbClr val="FFFF00"/>
                </a:solidFill>
              </a:rPr>
              <a:t> </a:t>
            </a:r>
          </a:p>
          <a:p>
            <a:pPr lvl="0">
              <a:defRPr/>
            </a:pPr>
            <a:endParaRPr lang="en-GB" sz="3200" b="1" dirty="0">
              <a:solidFill>
                <a:srgbClr val="FFFF00"/>
              </a:solidFill>
            </a:endParaRPr>
          </a:p>
          <a:p>
            <a:pPr lvl="0">
              <a:defRPr/>
            </a:pPr>
            <a:endParaRPr lang="en-GB" sz="3200" b="1" dirty="0">
              <a:solidFill>
                <a:srgbClr val="FFFF00"/>
              </a:solidFill>
            </a:endParaRPr>
          </a:p>
          <a:p>
            <a:pPr lvl="0">
              <a:defRPr/>
            </a:pPr>
            <a:r>
              <a:rPr lang="en-GB" sz="3200" b="1" dirty="0">
                <a:solidFill>
                  <a:srgbClr val="FFFF00"/>
                </a:solidFill>
              </a:rPr>
              <a:t>                       of thirteen ‘thetic’ chapters </a:t>
            </a:r>
          </a:p>
          <a:p>
            <a:pPr lvl="0" algn="ctr">
              <a:defRPr/>
            </a:pPr>
            <a:endParaRPr lang="en-GB" dirty="0">
              <a:solidFill>
                <a:srgbClr val="FFFF00"/>
              </a:solidFill>
            </a:endParaRPr>
          </a:p>
          <a:p>
            <a:endParaRPr lang="en-US" dirty="0"/>
          </a:p>
        </p:txBody>
      </p:sp>
    </p:spTree>
    <p:extLst>
      <p:ext uri="{BB962C8B-B14F-4D97-AF65-F5344CB8AC3E}">
        <p14:creationId xmlns:p14="http://schemas.microsoft.com/office/powerpoint/2010/main" val="1184277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arge group of people&#10;&#10;Description automatically generated with low confidence">
            <a:extLst>
              <a:ext uri="{FF2B5EF4-FFF2-40B4-BE49-F238E27FC236}">
                <a16:creationId xmlns:a16="http://schemas.microsoft.com/office/drawing/2014/main" id="{403AC936-0C2B-8D4D-99B2-AA8E7C11DEE7}"/>
              </a:ext>
            </a:extLst>
          </p:cNvPr>
          <p:cNvPicPr>
            <a:picLocks noChangeAspect="1"/>
          </p:cNvPicPr>
          <p:nvPr/>
        </p:nvPicPr>
        <p:blipFill>
          <a:blip r:embed="rId3"/>
          <a:stretch>
            <a:fillRect/>
          </a:stretch>
        </p:blipFill>
        <p:spPr>
          <a:xfrm>
            <a:off x="832585" y="621322"/>
            <a:ext cx="7478830" cy="5615355"/>
          </a:xfrm>
          <a:prstGeom prst="rect">
            <a:avLst/>
          </a:prstGeom>
        </p:spPr>
      </p:pic>
    </p:spTree>
    <p:extLst>
      <p:ext uri="{BB962C8B-B14F-4D97-AF65-F5344CB8AC3E}">
        <p14:creationId xmlns:p14="http://schemas.microsoft.com/office/powerpoint/2010/main" val="2152519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window&#10;&#10;Description automatically generated">
            <a:extLst>
              <a:ext uri="{FF2B5EF4-FFF2-40B4-BE49-F238E27FC236}">
                <a16:creationId xmlns:a16="http://schemas.microsoft.com/office/drawing/2014/main" id="{E08A5346-703D-E449-BF3A-5DFB09768457}"/>
              </a:ext>
            </a:extLst>
          </p:cNvPr>
          <p:cNvPicPr>
            <a:picLocks noChangeAspect="1"/>
          </p:cNvPicPr>
          <p:nvPr/>
        </p:nvPicPr>
        <p:blipFill>
          <a:blip r:embed="rId3"/>
          <a:stretch>
            <a:fillRect/>
          </a:stretch>
        </p:blipFill>
        <p:spPr>
          <a:xfrm>
            <a:off x="977900" y="730250"/>
            <a:ext cx="7188200" cy="5397500"/>
          </a:xfrm>
          <a:prstGeom prst="rect">
            <a:avLst/>
          </a:prstGeom>
        </p:spPr>
      </p:pic>
    </p:spTree>
    <p:extLst>
      <p:ext uri="{BB962C8B-B14F-4D97-AF65-F5344CB8AC3E}">
        <p14:creationId xmlns:p14="http://schemas.microsoft.com/office/powerpoint/2010/main" val="101241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arge group of people&#10;&#10;Description automatically generated with low confidence">
            <a:extLst>
              <a:ext uri="{FF2B5EF4-FFF2-40B4-BE49-F238E27FC236}">
                <a16:creationId xmlns:a16="http://schemas.microsoft.com/office/drawing/2014/main" id="{403AC936-0C2B-8D4D-99B2-AA8E7C11DEE7}"/>
              </a:ext>
            </a:extLst>
          </p:cNvPr>
          <p:cNvPicPr>
            <a:picLocks noChangeAspect="1"/>
          </p:cNvPicPr>
          <p:nvPr/>
        </p:nvPicPr>
        <p:blipFill>
          <a:blip r:embed="rId3"/>
          <a:stretch>
            <a:fillRect/>
          </a:stretch>
        </p:blipFill>
        <p:spPr>
          <a:xfrm>
            <a:off x="832585" y="621322"/>
            <a:ext cx="7478830" cy="5615355"/>
          </a:xfrm>
          <a:prstGeom prst="rect">
            <a:avLst/>
          </a:prstGeom>
        </p:spPr>
      </p:pic>
    </p:spTree>
    <p:extLst>
      <p:ext uri="{BB962C8B-B14F-4D97-AF65-F5344CB8AC3E}">
        <p14:creationId xmlns:p14="http://schemas.microsoft.com/office/powerpoint/2010/main" val="3263243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p:cNvSpPr txBox="1"/>
          <p:nvPr/>
        </p:nvSpPr>
        <p:spPr>
          <a:xfrm>
            <a:off x="914223" y="600800"/>
            <a:ext cx="7253583" cy="769441"/>
          </a:xfrm>
          <a:prstGeom prst="rect">
            <a:avLst/>
          </a:prstGeom>
          <a:noFill/>
        </p:spPr>
        <p:txBody>
          <a:bodyPr wrap="none" rtlCol="0">
            <a:spAutoFit/>
          </a:bodyPr>
          <a:lstStyle/>
          <a:p>
            <a:r>
              <a:rPr lang="en-US" sz="4400" b="1" dirty="0">
                <a:latin typeface="Gill Sans"/>
                <a:cs typeface="Gill Sans"/>
              </a:rPr>
              <a:t>IN LIGHT OF THE PAST</a:t>
            </a:r>
          </a:p>
        </p:txBody>
      </p:sp>
      <p:pic>
        <p:nvPicPr>
          <p:cNvPr id="5" name="trim camera 72.mov">
            <a:hlinkClick r:id="" action="ppaction://media"/>
          </p:cNvPr>
          <p:cNvPicPr/>
          <p:nvPr>
            <a:videoFile r:link="rId2"/>
            <p:extLst>
              <p:ext uri="{DAA4B4D4-6D71-4841-9C94-3DE7FCFB9230}">
                <p14:media xmlns:p14="http://schemas.microsoft.com/office/powerpoint/2010/main" r:link="rId1"/>
              </p:ext>
            </p:extLst>
          </p:nvPr>
        </p:nvPicPr>
        <p:blipFill>
          <a:blip r:embed="rId5"/>
          <a:stretch>
            <a:fillRect/>
          </a:stretch>
        </p:blipFill>
        <p:spPr>
          <a:xfrm>
            <a:off x="545070" y="391633"/>
            <a:ext cx="8128000" cy="6096000"/>
          </a:xfrm>
          <a:prstGeom prst="rect">
            <a:avLst/>
          </a:prstGeom>
        </p:spPr>
      </p:pic>
      <p:sp>
        <p:nvSpPr>
          <p:cNvPr id="2" name="TextBox 1">
            <a:extLst>
              <a:ext uri="{FF2B5EF4-FFF2-40B4-BE49-F238E27FC236}">
                <a16:creationId xmlns:a16="http://schemas.microsoft.com/office/drawing/2014/main" id="{235DF9B7-ADC5-614F-93D1-6636C1ED5A01}"/>
              </a:ext>
            </a:extLst>
          </p:cNvPr>
          <p:cNvSpPr txBox="1"/>
          <p:nvPr/>
        </p:nvSpPr>
        <p:spPr>
          <a:xfrm>
            <a:off x="914223" y="754687"/>
            <a:ext cx="6870357" cy="461665"/>
          </a:xfrm>
          <a:prstGeom prst="rect">
            <a:avLst/>
          </a:prstGeom>
          <a:noFill/>
        </p:spPr>
        <p:txBody>
          <a:bodyPr wrap="square" rtlCol="0">
            <a:spAutoFit/>
          </a:bodyPr>
          <a:lstStyle/>
          <a:p>
            <a:pPr algn="ctr"/>
            <a:r>
              <a:rPr lang="en-US" sz="2400" dirty="0">
                <a:latin typeface="Gill Sans MT" panose="020B0502020104020203" pitchFamily="34" charset="77"/>
              </a:rPr>
              <a:t>BETWEEN THE </a:t>
            </a:r>
            <a:r>
              <a:rPr lang="en-US" sz="2400" b="1" dirty="0">
                <a:solidFill>
                  <a:srgbClr val="FF0000"/>
                </a:solidFill>
                <a:latin typeface="Gill Sans MT" panose="020B0502020104020203" pitchFamily="34" charset="77"/>
              </a:rPr>
              <a:t>ACTUAL</a:t>
            </a:r>
            <a:r>
              <a:rPr lang="en-US" sz="2400" dirty="0">
                <a:latin typeface="Gill Sans MT" panose="020B0502020104020203" pitchFamily="34" charset="77"/>
              </a:rPr>
              <a:t> &amp; THE </a:t>
            </a:r>
            <a:r>
              <a:rPr lang="en-US" sz="2400" b="1" dirty="0">
                <a:solidFill>
                  <a:srgbClr val="FF0000"/>
                </a:solidFill>
                <a:latin typeface="Gill Sans MT" panose="020B0502020104020203" pitchFamily="34" charset="77"/>
              </a:rPr>
              <a:t>VIRTUAL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8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OliverWendellHolmesdaguerreotype.jpg"/>
          <p:cNvPicPr>
            <a:picLocks noChangeAspect="1"/>
          </p:cNvPicPr>
          <p:nvPr/>
        </p:nvPicPr>
        <p:blipFill>
          <a:blip r:embed="rId3"/>
          <a:stretch>
            <a:fillRect/>
          </a:stretch>
        </p:blipFill>
        <p:spPr>
          <a:xfrm>
            <a:off x="2355273" y="361683"/>
            <a:ext cx="4421909" cy="5780267"/>
          </a:xfrm>
          <a:prstGeom prst="rect">
            <a:avLst/>
          </a:prstGeom>
        </p:spPr>
      </p:pic>
      <p:sp>
        <p:nvSpPr>
          <p:cNvPr id="3" name="TextBox 2"/>
          <p:cNvSpPr txBox="1"/>
          <p:nvPr/>
        </p:nvSpPr>
        <p:spPr>
          <a:xfrm>
            <a:off x="2355273" y="6141950"/>
            <a:ext cx="4540137" cy="246221"/>
          </a:xfrm>
          <a:prstGeom prst="rect">
            <a:avLst/>
          </a:prstGeom>
          <a:noFill/>
        </p:spPr>
        <p:txBody>
          <a:bodyPr wrap="none" rtlCol="0">
            <a:spAutoFit/>
          </a:bodyPr>
          <a:lstStyle/>
          <a:p>
            <a:r>
              <a:rPr lang="en-US" sz="1000" dirty="0">
                <a:solidFill>
                  <a:srgbClr val="BFBFBF"/>
                </a:solidFill>
              </a:rPr>
              <a:t>Josiah Johnson Hawes: </a:t>
            </a:r>
            <a:r>
              <a:rPr lang="en-US" sz="1000" i="1" dirty="0">
                <a:solidFill>
                  <a:srgbClr val="BFBFBF"/>
                </a:solidFill>
              </a:rPr>
              <a:t>Daguerreotype of Oliver Wendell Holmes Sr</a:t>
            </a:r>
            <a:r>
              <a:rPr lang="en-US" sz="1000" dirty="0">
                <a:solidFill>
                  <a:srgbClr val="BFBFBF"/>
                </a:solidFill>
              </a:rPr>
              <a:t>. (</a:t>
            </a:r>
            <a:r>
              <a:rPr lang="en-US" sz="1000" dirty="0" err="1">
                <a:solidFill>
                  <a:srgbClr val="BFBFBF"/>
                </a:solidFill>
              </a:rPr>
              <a:t>c</a:t>
            </a:r>
            <a:r>
              <a:rPr lang="en-US" sz="1000" dirty="0">
                <a:solidFill>
                  <a:srgbClr val="BFBFBF"/>
                </a:solidFill>
              </a:rPr>
              <a:t>. 1850 – 1856)</a:t>
            </a:r>
            <a:endParaRPr lang="en-GB" sz="1000" dirty="0">
              <a:solidFill>
                <a:srgbClr val="BFBFB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D59770-9FF1-F84B-B285-F03B46708C93}"/>
              </a:ext>
            </a:extLst>
          </p:cNvPr>
          <p:cNvSpPr txBox="1"/>
          <p:nvPr/>
        </p:nvSpPr>
        <p:spPr>
          <a:xfrm>
            <a:off x="700088" y="944134"/>
            <a:ext cx="7858125" cy="4370427"/>
          </a:xfrm>
          <a:prstGeom prst="rect">
            <a:avLst/>
          </a:prstGeom>
          <a:noFill/>
        </p:spPr>
        <p:txBody>
          <a:bodyPr wrap="square" rtlCol="0">
            <a:spAutoFit/>
          </a:bodyPr>
          <a:lstStyle/>
          <a:p>
            <a:pPr algn="ctr"/>
            <a:endParaRPr lang="en-US" sz="2400" dirty="0"/>
          </a:p>
          <a:p>
            <a:pPr algn="ctr"/>
            <a:endParaRPr lang="en-US" sz="2400" dirty="0">
              <a:solidFill>
                <a:srgbClr val="FF0000"/>
              </a:solidFill>
              <a:latin typeface="Calibri Light" panose="020F0302020204030204" pitchFamily="34" charset="0"/>
              <a:cs typeface="Calibri Light" panose="020F0302020204030204" pitchFamily="34" charset="0"/>
            </a:endParaRPr>
          </a:p>
          <a:p>
            <a:pPr algn="ctr"/>
            <a:r>
              <a:rPr lang="en-US" sz="4400" dirty="0">
                <a:solidFill>
                  <a:srgbClr val="FF0000"/>
                </a:solidFill>
                <a:latin typeface="Calibri Light" panose="020F0302020204030204" pitchFamily="34" charset="0"/>
                <a:cs typeface="Calibri Light" panose="020F0302020204030204" pitchFamily="34" charset="0"/>
              </a:rPr>
              <a:t>Memory</a:t>
            </a:r>
            <a:r>
              <a:rPr lang="en-US" sz="4400" dirty="0">
                <a:latin typeface="Calibri Light" panose="020F0302020204030204" pitchFamily="34" charset="0"/>
                <a:cs typeface="Calibri Light" panose="020F0302020204030204" pitchFamily="34" charset="0"/>
              </a:rPr>
              <a:t>  </a:t>
            </a:r>
            <a:r>
              <a:rPr lang="en-US" sz="4400" dirty="0">
                <a:solidFill>
                  <a:schemeClr val="bg1">
                    <a:lumMod val="75000"/>
                  </a:schemeClr>
                </a:solidFill>
                <a:latin typeface="Calibri Light" panose="020F0302020204030204" pitchFamily="34" charset="0"/>
                <a:cs typeface="Calibri Light" panose="020F0302020204030204" pitchFamily="34" charset="0"/>
              </a:rPr>
              <a:t>Perception  Imagination </a:t>
            </a: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r>
              <a:rPr lang="en-US" sz="2400" dirty="0">
                <a:latin typeface="Calibri Light" panose="020F0302020204030204" pitchFamily="34" charset="0"/>
                <a:cs typeface="Calibri Light" panose="020F0302020204030204" pitchFamily="34" charset="0"/>
              </a:rPr>
              <a:t>“a diverse set of cognitive capacities by which we retain information and reconstruct past experiences, usually for present purposes”. </a:t>
            </a:r>
            <a:endParaRPr lang="en-GB"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endParaRPr lang="en-US" dirty="0"/>
          </a:p>
        </p:txBody>
      </p:sp>
    </p:spTree>
    <p:extLst>
      <p:ext uri="{BB962C8B-B14F-4D97-AF65-F5344CB8AC3E}">
        <p14:creationId xmlns:p14="http://schemas.microsoft.com/office/powerpoint/2010/main" val="920162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D59770-9FF1-F84B-B285-F03B46708C93}"/>
              </a:ext>
            </a:extLst>
          </p:cNvPr>
          <p:cNvSpPr txBox="1"/>
          <p:nvPr/>
        </p:nvSpPr>
        <p:spPr>
          <a:xfrm>
            <a:off x="700088" y="944134"/>
            <a:ext cx="7858125" cy="2893100"/>
          </a:xfrm>
          <a:prstGeom prst="rect">
            <a:avLst/>
          </a:prstGeom>
          <a:noFill/>
        </p:spPr>
        <p:txBody>
          <a:bodyPr wrap="square" rtlCol="0">
            <a:spAutoFit/>
          </a:bodyPr>
          <a:lstStyle/>
          <a:p>
            <a:pPr algn="ctr"/>
            <a:endParaRPr lang="en-US" sz="2400" dirty="0"/>
          </a:p>
          <a:p>
            <a:pPr algn="ctr"/>
            <a:endParaRPr lang="en-US" sz="2400" dirty="0">
              <a:solidFill>
                <a:srgbClr val="FF0000"/>
              </a:solidFill>
              <a:latin typeface="Calibri Light" panose="020F0302020204030204" pitchFamily="34" charset="0"/>
              <a:cs typeface="Calibri Light" panose="020F0302020204030204" pitchFamily="34" charset="0"/>
            </a:endParaRPr>
          </a:p>
          <a:p>
            <a:pPr algn="ctr"/>
            <a:r>
              <a:rPr lang="en-US" sz="4400" dirty="0">
                <a:solidFill>
                  <a:srgbClr val="FF0000"/>
                </a:solidFill>
                <a:latin typeface="Calibri Light" panose="020F0302020204030204" pitchFamily="34" charset="0"/>
                <a:cs typeface="Calibri Light" panose="020F0302020204030204" pitchFamily="34" charset="0"/>
              </a:rPr>
              <a:t>Memory</a:t>
            </a:r>
            <a:r>
              <a:rPr lang="en-US" sz="4400" dirty="0">
                <a:latin typeface="Calibri Light" panose="020F0302020204030204" pitchFamily="34" charset="0"/>
                <a:cs typeface="Calibri Light" panose="020F0302020204030204" pitchFamily="34" charset="0"/>
              </a:rPr>
              <a:t>  Perception </a:t>
            </a:r>
            <a:r>
              <a:rPr lang="en-US" sz="4400" dirty="0">
                <a:solidFill>
                  <a:schemeClr val="bg1">
                    <a:lumMod val="75000"/>
                  </a:schemeClr>
                </a:solidFill>
                <a:latin typeface="Calibri Light" panose="020F0302020204030204" pitchFamily="34" charset="0"/>
                <a:cs typeface="Calibri Light" panose="020F0302020204030204" pitchFamily="34" charset="0"/>
              </a:rPr>
              <a:t> Imagination </a:t>
            </a: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endParaRPr lang="en-US" dirty="0"/>
          </a:p>
        </p:txBody>
      </p:sp>
    </p:spTree>
    <p:extLst>
      <p:ext uri="{BB962C8B-B14F-4D97-AF65-F5344CB8AC3E}">
        <p14:creationId xmlns:p14="http://schemas.microsoft.com/office/powerpoint/2010/main" val="41238060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D59770-9FF1-F84B-B285-F03B46708C93}"/>
              </a:ext>
            </a:extLst>
          </p:cNvPr>
          <p:cNvSpPr txBox="1"/>
          <p:nvPr/>
        </p:nvSpPr>
        <p:spPr>
          <a:xfrm>
            <a:off x="700088" y="944134"/>
            <a:ext cx="7858125" cy="4370427"/>
          </a:xfrm>
          <a:prstGeom prst="rect">
            <a:avLst/>
          </a:prstGeom>
          <a:noFill/>
        </p:spPr>
        <p:txBody>
          <a:bodyPr wrap="square" rtlCol="0">
            <a:spAutoFit/>
          </a:bodyPr>
          <a:lstStyle/>
          <a:p>
            <a:pPr algn="ctr"/>
            <a:endParaRPr lang="en-US" sz="2400" dirty="0"/>
          </a:p>
          <a:p>
            <a:pPr algn="ctr"/>
            <a:endParaRPr lang="en-US" sz="2400" dirty="0">
              <a:solidFill>
                <a:srgbClr val="FF0000"/>
              </a:solidFill>
              <a:latin typeface="Calibri Light" panose="020F0302020204030204" pitchFamily="34" charset="0"/>
              <a:cs typeface="Calibri Light" panose="020F0302020204030204" pitchFamily="34" charset="0"/>
            </a:endParaRPr>
          </a:p>
          <a:p>
            <a:pPr algn="ctr"/>
            <a:r>
              <a:rPr lang="en-US" sz="4400" dirty="0">
                <a:solidFill>
                  <a:srgbClr val="FF0000"/>
                </a:solidFill>
                <a:latin typeface="Calibri Light" panose="020F0302020204030204" pitchFamily="34" charset="0"/>
                <a:cs typeface="Calibri Light" panose="020F0302020204030204" pitchFamily="34" charset="0"/>
              </a:rPr>
              <a:t>Memory</a:t>
            </a:r>
            <a:r>
              <a:rPr lang="en-US" sz="4400" dirty="0">
                <a:latin typeface="Calibri Light" panose="020F0302020204030204" pitchFamily="34" charset="0"/>
                <a:cs typeface="Calibri Light" panose="020F0302020204030204" pitchFamily="34" charset="0"/>
              </a:rPr>
              <a:t>  Perception  </a:t>
            </a:r>
            <a:r>
              <a:rPr lang="en-US" sz="4400" dirty="0">
                <a:solidFill>
                  <a:srgbClr val="FF0000"/>
                </a:solidFill>
                <a:latin typeface="Calibri Light" panose="020F0302020204030204" pitchFamily="34" charset="0"/>
                <a:cs typeface="Calibri Light" panose="020F0302020204030204" pitchFamily="34" charset="0"/>
              </a:rPr>
              <a:t>Imagination </a:t>
            </a: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r>
              <a:rPr lang="en-US" sz="2400" dirty="0">
                <a:solidFill>
                  <a:schemeClr val="bg1">
                    <a:lumMod val="75000"/>
                  </a:schemeClr>
                </a:solidFill>
                <a:latin typeface="Calibri Light" panose="020F0302020204030204" pitchFamily="34" charset="0"/>
                <a:cs typeface="Calibri Light" panose="020F0302020204030204" pitchFamily="34" charset="0"/>
              </a:rPr>
              <a:t>“Memory is often suffused with emotion, and is closely involved in extended affective states - love and grief - and socially significant practices - promising and commemorating.”</a:t>
            </a:r>
          </a:p>
          <a:p>
            <a:pPr algn="ctr"/>
            <a:endParaRPr lang="en-US" sz="2400" dirty="0">
              <a:latin typeface="Calibri Light" panose="020F0302020204030204" pitchFamily="34" charset="0"/>
              <a:cs typeface="Calibri Light" panose="020F0302020204030204" pitchFamily="34" charset="0"/>
            </a:endParaRPr>
          </a:p>
          <a:p>
            <a:endParaRPr lang="en-US" dirty="0"/>
          </a:p>
        </p:txBody>
      </p:sp>
    </p:spTree>
    <p:extLst>
      <p:ext uri="{BB962C8B-B14F-4D97-AF65-F5344CB8AC3E}">
        <p14:creationId xmlns:p14="http://schemas.microsoft.com/office/powerpoint/2010/main" val="869691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D59770-9FF1-F84B-B285-F03B46708C93}"/>
              </a:ext>
            </a:extLst>
          </p:cNvPr>
          <p:cNvSpPr txBox="1"/>
          <p:nvPr/>
        </p:nvSpPr>
        <p:spPr>
          <a:xfrm>
            <a:off x="700088" y="944134"/>
            <a:ext cx="7858125" cy="3262432"/>
          </a:xfrm>
          <a:prstGeom prst="rect">
            <a:avLst/>
          </a:prstGeom>
          <a:noFill/>
        </p:spPr>
        <p:txBody>
          <a:bodyPr wrap="square" rtlCol="0">
            <a:spAutoFit/>
          </a:bodyPr>
          <a:lstStyle/>
          <a:p>
            <a:pPr algn="ctr"/>
            <a:endParaRPr lang="en-US" sz="2400" dirty="0"/>
          </a:p>
          <a:p>
            <a:pPr algn="ctr"/>
            <a:endParaRPr lang="en-US" sz="2400" dirty="0">
              <a:solidFill>
                <a:srgbClr val="FF0000"/>
              </a:solidFill>
              <a:latin typeface="Calibri Light" panose="020F0302020204030204" pitchFamily="34" charset="0"/>
              <a:cs typeface="Calibri Light" panose="020F0302020204030204" pitchFamily="34" charset="0"/>
            </a:endParaRPr>
          </a:p>
          <a:p>
            <a:pPr algn="ctr"/>
            <a:r>
              <a:rPr lang="en-US" sz="4400" dirty="0">
                <a:solidFill>
                  <a:srgbClr val="FF0000"/>
                </a:solidFill>
                <a:latin typeface="Calibri Light" panose="020F0302020204030204" pitchFamily="34" charset="0"/>
                <a:cs typeface="Calibri Light" panose="020F0302020204030204" pitchFamily="34" charset="0"/>
              </a:rPr>
              <a:t>Memory</a:t>
            </a:r>
            <a:r>
              <a:rPr lang="en-US" sz="4400" dirty="0">
                <a:latin typeface="Calibri Light" panose="020F0302020204030204" pitchFamily="34" charset="0"/>
                <a:cs typeface="Calibri Light" panose="020F0302020204030204" pitchFamily="34" charset="0"/>
              </a:rPr>
              <a:t>  Perception  </a:t>
            </a:r>
            <a:r>
              <a:rPr lang="en-US" sz="4400" dirty="0">
                <a:solidFill>
                  <a:srgbClr val="FF0000"/>
                </a:solidFill>
                <a:latin typeface="Calibri Light" panose="020F0302020204030204" pitchFamily="34" charset="0"/>
                <a:cs typeface="Calibri Light" panose="020F0302020204030204" pitchFamily="34" charset="0"/>
              </a:rPr>
              <a:t>Imagination </a:t>
            </a: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r>
              <a:rPr lang="en-US" sz="2400" dirty="0">
                <a:latin typeface="Calibri Light" panose="020F0302020204030204" pitchFamily="34" charset="0"/>
                <a:cs typeface="Calibri Light" panose="020F0302020204030204" pitchFamily="34" charset="0"/>
              </a:rPr>
              <a:t>memory emotion affect love grief promise commemorate</a:t>
            </a:r>
          </a:p>
          <a:p>
            <a:endParaRPr lang="en-US" dirty="0"/>
          </a:p>
        </p:txBody>
      </p:sp>
    </p:spTree>
    <p:extLst>
      <p:ext uri="{BB962C8B-B14F-4D97-AF65-F5344CB8AC3E}">
        <p14:creationId xmlns:p14="http://schemas.microsoft.com/office/powerpoint/2010/main" val="868770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3" name="Picture 2" descr="A close up of a person&#10;&#10;Description automatically generated">
            <a:extLst>
              <a:ext uri="{FF2B5EF4-FFF2-40B4-BE49-F238E27FC236}">
                <a16:creationId xmlns:a16="http://schemas.microsoft.com/office/drawing/2014/main" id="{4EC8BC8C-4B3D-BE47-B5DA-A0844FDC8E7C}"/>
              </a:ext>
            </a:extLst>
          </p:cNvPr>
          <p:cNvPicPr>
            <a:picLocks noChangeAspect="1"/>
          </p:cNvPicPr>
          <p:nvPr/>
        </p:nvPicPr>
        <p:blipFill>
          <a:blip r:embed="rId3"/>
          <a:stretch>
            <a:fillRect/>
          </a:stretch>
        </p:blipFill>
        <p:spPr>
          <a:xfrm>
            <a:off x="874240" y="1762905"/>
            <a:ext cx="7395520" cy="4226011"/>
          </a:xfrm>
          <a:prstGeom prst="rect">
            <a:avLst/>
          </a:prstGeom>
        </p:spPr>
      </p:pic>
      <p:sp>
        <p:nvSpPr>
          <p:cNvPr id="4" name="TextBox 3">
            <a:extLst>
              <a:ext uri="{FF2B5EF4-FFF2-40B4-BE49-F238E27FC236}">
                <a16:creationId xmlns:a16="http://schemas.microsoft.com/office/drawing/2014/main" id="{C46F8ABD-A99F-2D4C-9709-E11CEC08C700}"/>
              </a:ext>
            </a:extLst>
          </p:cNvPr>
          <p:cNvSpPr txBox="1"/>
          <p:nvPr/>
        </p:nvSpPr>
        <p:spPr>
          <a:xfrm>
            <a:off x="775386" y="654909"/>
            <a:ext cx="7395520" cy="1107996"/>
          </a:xfrm>
          <a:prstGeom prst="rect">
            <a:avLst/>
          </a:prstGeom>
          <a:noFill/>
        </p:spPr>
        <p:txBody>
          <a:bodyPr wrap="square" rtlCol="0">
            <a:spAutoFit/>
          </a:bodyPr>
          <a:lstStyle/>
          <a:p>
            <a:pPr algn="ctr"/>
            <a:r>
              <a:rPr lang="en-US" sz="2400" dirty="0">
                <a:latin typeface="Calibri Light" panose="020F0302020204030204" pitchFamily="34" charset="0"/>
                <a:cs typeface="Calibri Light" panose="020F0302020204030204" pitchFamily="34" charset="0"/>
              </a:rPr>
              <a:t>Much of our moral and social life depends on the peculiar ways in which we are embedded in time. </a:t>
            </a:r>
          </a:p>
          <a:p>
            <a:endParaRPr lang="en-US" dirty="0"/>
          </a:p>
        </p:txBody>
      </p:sp>
    </p:spTree>
    <p:extLst>
      <p:ext uri="{BB962C8B-B14F-4D97-AF65-F5344CB8AC3E}">
        <p14:creationId xmlns:p14="http://schemas.microsoft.com/office/powerpoint/2010/main" val="2772391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09EEC7-5E4C-7347-97B7-58BE3E0348BF}"/>
              </a:ext>
            </a:extLst>
          </p:cNvPr>
          <p:cNvSpPr txBox="1"/>
          <p:nvPr/>
        </p:nvSpPr>
        <p:spPr>
          <a:xfrm>
            <a:off x="559144" y="632126"/>
            <a:ext cx="8072438" cy="5416868"/>
          </a:xfrm>
          <a:prstGeom prst="rect">
            <a:avLst/>
          </a:prstGeom>
          <a:noFill/>
        </p:spPr>
        <p:txBody>
          <a:bodyPr wrap="square" rtlCol="0">
            <a:spAutoFit/>
          </a:bodyPr>
          <a:lstStyle/>
          <a:p>
            <a:pPr algn="ctr"/>
            <a:endParaRPr lang="en-US" sz="2400" dirty="0"/>
          </a:p>
          <a:p>
            <a:pPr algn="ctr"/>
            <a:endParaRPr lang="en-US" sz="2400" dirty="0"/>
          </a:p>
          <a:p>
            <a:pPr algn="ctr"/>
            <a:endParaRPr lang="en-US" sz="2400" dirty="0"/>
          </a:p>
          <a:p>
            <a:pPr algn="ctr"/>
            <a:endParaRPr lang="en-US" sz="2400" dirty="0"/>
          </a:p>
          <a:p>
            <a:pPr algn="ctr"/>
            <a:r>
              <a:rPr lang="en-US" sz="3200" dirty="0">
                <a:latin typeface="Calibri Light" panose="020F0302020204030204" pitchFamily="34" charset="0"/>
                <a:cs typeface="Calibri Light" panose="020F0302020204030204" pitchFamily="34" charset="0"/>
              </a:rPr>
              <a:t>“An understanding of memory has often been curiously neglected by philosophers… </a:t>
            </a:r>
          </a:p>
          <a:p>
            <a:pPr algn="ctr"/>
            <a:endParaRPr lang="en-US" sz="2400" dirty="0">
              <a:latin typeface="Calibri Light" panose="020F0302020204030204" pitchFamily="34" charset="0"/>
              <a:cs typeface="Calibri Light" panose="020F0302020204030204" pitchFamily="34" charset="0"/>
            </a:endParaRPr>
          </a:p>
          <a:p>
            <a:pPr algn="ctr"/>
            <a:r>
              <a:rPr lang="en-US" sz="2400" dirty="0">
                <a:latin typeface="Calibri Light" panose="020F0302020204030204" pitchFamily="34" charset="0"/>
                <a:cs typeface="Calibri Light" panose="020F0302020204030204" pitchFamily="34" charset="0"/>
              </a:rPr>
              <a:t>…even though it is so important in making sense of the continuity of the self, of the relation between mind and body, and of our experience of time.”</a:t>
            </a:r>
            <a:r>
              <a:rPr lang="en-GB" sz="2400" dirty="0">
                <a:latin typeface="Calibri Light" panose="020F0302020204030204" pitchFamily="34" charset="0"/>
                <a:cs typeface="Calibri Light" panose="020F0302020204030204" pitchFamily="34" charset="0"/>
              </a:rPr>
              <a:t> </a:t>
            </a: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endParaRPr lang="en-GB" sz="2400" dirty="0"/>
          </a:p>
          <a:p>
            <a:endParaRPr lang="en-GB" dirty="0"/>
          </a:p>
        </p:txBody>
      </p:sp>
    </p:spTree>
    <p:extLst>
      <p:ext uri="{BB962C8B-B14F-4D97-AF65-F5344CB8AC3E}">
        <p14:creationId xmlns:p14="http://schemas.microsoft.com/office/powerpoint/2010/main" val="1939228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AD50CA-5AB0-3B4E-AAB2-3210D22010AC}"/>
              </a:ext>
            </a:extLst>
          </p:cNvPr>
          <p:cNvPicPr>
            <a:picLocks noChangeAspect="1"/>
          </p:cNvPicPr>
          <p:nvPr/>
        </p:nvPicPr>
        <p:blipFill>
          <a:blip r:embed="rId3"/>
          <a:stretch>
            <a:fillRect/>
          </a:stretch>
        </p:blipFill>
        <p:spPr>
          <a:xfrm>
            <a:off x="1093694" y="509877"/>
            <a:ext cx="6956611" cy="5797177"/>
          </a:xfrm>
          <a:prstGeom prst="rect">
            <a:avLst/>
          </a:prstGeom>
        </p:spPr>
      </p:pic>
      <p:sp>
        <p:nvSpPr>
          <p:cNvPr id="2" name="TextBox 1">
            <a:extLst>
              <a:ext uri="{FF2B5EF4-FFF2-40B4-BE49-F238E27FC236}">
                <a16:creationId xmlns:a16="http://schemas.microsoft.com/office/drawing/2014/main" id="{98A3A214-383D-9349-9D1C-EC11D9C63257}"/>
              </a:ext>
            </a:extLst>
          </p:cNvPr>
          <p:cNvSpPr txBox="1"/>
          <p:nvPr/>
        </p:nvSpPr>
        <p:spPr>
          <a:xfrm>
            <a:off x="1443036" y="6367164"/>
            <a:ext cx="6257925" cy="369332"/>
          </a:xfrm>
          <a:prstGeom prst="rect">
            <a:avLst/>
          </a:prstGeom>
          <a:noFill/>
        </p:spPr>
        <p:txBody>
          <a:bodyPr wrap="square" rtlCol="0">
            <a:spAutoFit/>
          </a:bodyPr>
          <a:lstStyle/>
          <a:p>
            <a:pPr algn="ctr"/>
            <a:r>
              <a:rPr lang="en-GB" dirty="0">
                <a:solidFill>
                  <a:srgbClr val="FF0000"/>
                </a:solidFill>
                <a:latin typeface="Calibri Light" panose="020F0302020204030204" pitchFamily="34" charset="0"/>
                <a:cs typeface="Calibri Light" panose="020F0302020204030204" pitchFamily="34" charset="0"/>
              </a:rPr>
              <a:t>Henri Bergson</a:t>
            </a:r>
            <a:endParaRPr lang="en-US" dirty="0">
              <a:solidFill>
                <a:srgbClr val="FF0000"/>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868504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7FD774-BA42-A34C-DBEA-B101E5D59362}"/>
              </a:ext>
            </a:extLst>
          </p:cNvPr>
          <p:cNvSpPr txBox="1"/>
          <p:nvPr/>
        </p:nvSpPr>
        <p:spPr>
          <a:xfrm>
            <a:off x="1416423" y="1089898"/>
            <a:ext cx="6311153" cy="4678204"/>
          </a:xfrm>
          <a:prstGeom prst="rect">
            <a:avLst/>
          </a:prstGeom>
          <a:noFill/>
        </p:spPr>
        <p:txBody>
          <a:bodyPr wrap="square" rtlCol="0">
            <a:spAutoFit/>
          </a:bodyPr>
          <a:lstStyle/>
          <a:p>
            <a:pPr algn="ctr"/>
            <a:r>
              <a:rPr lang="en-GB" sz="4000" dirty="0">
                <a:solidFill>
                  <a:srgbClr val="FF0000"/>
                </a:solidFill>
                <a:latin typeface="Calibri Light" panose="020F0302020204030204" pitchFamily="34" charset="0"/>
                <a:cs typeface="Calibri Light" panose="020F0302020204030204" pitchFamily="34" charset="0"/>
              </a:rPr>
              <a:t>Henri Bergson : </a:t>
            </a:r>
            <a:r>
              <a:rPr lang="en-GB" sz="4000" dirty="0">
                <a:latin typeface="Calibri Light" panose="020F0302020204030204" pitchFamily="34" charset="0"/>
                <a:cs typeface="Calibri Light" panose="020F0302020204030204" pitchFamily="34" charset="0"/>
              </a:rPr>
              <a:t>we should think of time in terms of duration (durée): “the preservation or prolongation of the past and entailing the co-existence of past and present”. </a:t>
            </a:r>
            <a:r>
              <a:rPr lang="en-GB" sz="4000" dirty="0">
                <a:solidFill>
                  <a:srgbClr val="FF0000"/>
                </a:solidFill>
                <a:latin typeface="Calibri Light" panose="020F0302020204030204" pitchFamily="34" charset="0"/>
                <a:cs typeface="Calibri Light" panose="020F0302020204030204" pitchFamily="34" charset="0"/>
              </a:rPr>
              <a:t> </a:t>
            </a:r>
            <a:endParaRPr lang="en-US" sz="4000" dirty="0">
              <a:solidFill>
                <a:srgbClr val="FF0000"/>
              </a:solidFill>
              <a:latin typeface="Calibri Light" panose="020F0302020204030204" pitchFamily="34" charset="0"/>
              <a:cs typeface="Calibri Light" panose="020F0302020204030204" pitchFamily="34" charset="0"/>
            </a:endParaRPr>
          </a:p>
          <a:p>
            <a:endParaRPr lang="en-GB" dirty="0"/>
          </a:p>
        </p:txBody>
      </p:sp>
    </p:spTree>
    <p:extLst>
      <p:ext uri="{BB962C8B-B14F-4D97-AF65-F5344CB8AC3E}">
        <p14:creationId xmlns:p14="http://schemas.microsoft.com/office/powerpoint/2010/main" val="9014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Randy Mora:YCN.jpg"/>
          <p:cNvPicPr>
            <a:picLocks noChangeAspect="1"/>
          </p:cNvPicPr>
          <p:nvPr/>
        </p:nvPicPr>
        <p:blipFill>
          <a:blip r:embed="rId3"/>
          <a:stretch>
            <a:fillRect/>
          </a:stretch>
        </p:blipFill>
        <p:spPr>
          <a:xfrm>
            <a:off x="2193181" y="1662546"/>
            <a:ext cx="4595980" cy="3117273"/>
          </a:xfrm>
          <a:prstGeom prst="rect">
            <a:avLst/>
          </a:prstGeom>
        </p:spPr>
      </p:pic>
      <p:sp>
        <p:nvSpPr>
          <p:cNvPr id="3" name="TextBox 2"/>
          <p:cNvSpPr txBox="1"/>
          <p:nvPr/>
        </p:nvSpPr>
        <p:spPr>
          <a:xfrm>
            <a:off x="2193181" y="4779819"/>
            <a:ext cx="1197864" cy="215444"/>
          </a:xfrm>
          <a:prstGeom prst="rect">
            <a:avLst/>
          </a:prstGeom>
          <a:noFill/>
        </p:spPr>
        <p:txBody>
          <a:bodyPr wrap="none" rtlCol="0">
            <a:spAutoFit/>
          </a:bodyPr>
          <a:lstStyle/>
          <a:p>
            <a:r>
              <a:rPr lang="en-US" sz="800" dirty="0">
                <a:solidFill>
                  <a:schemeClr val="tx1">
                    <a:lumMod val="65000"/>
                    <a:lumOff val="35000"/>
                  </a:schemeClr>
                </a:solidFill>
              </a:rPr>
              <a:t>Photo: Randy Mora/YCN</a:t>
            </a:r>
          </a:p>
        </p:txBody>
      </p:sp>
      <p:sp>
        <p:nvSpPr>
          <p:cNvPr id="6" name="TextBox 5"/>
          <p:cNvSpPr txBox="1"/>
          <p:nvPr/>
        </p:nvSpPr>
        <p:spPr>
          <a:xfrm>
            <a:off x="1086977" y="646883"/>
            <a:ext cx="6889927" cy="461665"/>
          </a:xfrm>
          <a:prstGeom prst="rect">
            <a:avLst/>
          </a:prstGeom>
          <a:noFill/>
        </p:spPr>
        <p:txBody>
          <a:bodyPr wrap="square" rtlCol="0">
            <a:spAutoFit/>
          </a:bodyPr>
          <a:lstStyle/>
          <a:p>
            <a:pPr algn="ctr"/>
            <a:r>
              <a:rPr lang="en-GB" sz="2400" dirty="0">
                <a:solidFill>
                  <a:schemeClr val="bg1">
                    <a:lumMod val="65000"/>
                  </a:schemeClr>
                </a:solidFill>
                <a:latin typeface="Calibri Light" panose="020F0302020204030204" pitchFamily="34" charset="0"/>
                <a:cs typeface="Calibri Light" panose="020F0302020204030204" pitchFamily="34" charset="0"/>
              </a:rPr>
              <a:t>“there is no perception which is not full of memories”</a:t>
            </a:r>
          </a:p>
        </p:txBody>
      </p:sp>
      <p:sp>
        <p:nvSpPr>
          <p:cNvPr id="8" name="TextBox 7"/>
          <p:cNvSpPr txBox="1"/>
          <p:nvPr/>
        </p:nvSpPr>
        <p:spPr>
          <a:xfrm>
            <a:off x="1758243" y="5333817"/>
            <a:ext cx="5465855" cy="461665"/>
          </a:xfrm>
          <a:prstGeom prst="rect">
            <a:avLst/>
          </a:prstGeom>
          <a:noFill/>
        </p:spPr>
        <p:txBody>
          <a:bodyPr wrap="none" rtlCol="0">
            <a:spAutoFit/>
          </a:bodyPr>
          <a:lstStyle/>
          <a:p>
            <a:r>
              <a:rPr lang="en-GB" sz="2400" dirty="0">
                <a:solidFill>
                  <a:schemeClr val="bg1">
                    <a:lumMod val="65000"/>
                  </a:schemeClr>
                </a:solidFill>
                <a:latin typeface="Calibri Light" panose="020F0302020204030204" pitchFamily="34" charset="0"/>
                <a:cs typeface="Calibri Light" panose="020F0302020204030204" pitchFamily="34" charset="0"/>
              </a:rPr>
              <a:t>Henri Bergson, Matter and Memory (1912)</a:t>
            </a:r>
            <a:endParaRPr lang="en-US" sz="2400" dirty="0">
              <a:solidFill>
                <a:schemeClr val="bg1">
                  <a:lumMod val="65000"/>
                </a:schemeClr>
              </a:solidFill>
              <a:latin typeface="Calibri Light" panose="020F0302020204030204" pitchFamily="34" charset="0"/>
              <a:cs typeface="Calibri Light" panose="020F030202020403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19C198-ABE8-7E4B-A97F-4F97D2B269A4}"/>
              </a:ext>
            </a:extLst>
          </p:cNvPr>
          <p:cNvSpPr txBox="1"/>
          <p:nvPr/>
        </p:nvSpPr>
        <p:spPr>
          <a:xfrm>
            <a:off x="781879" y="568640"/>
            <a:ext cx="7765774" cy="5324535"/>
          </a:xfrm>
          <a:prstGeom prst="rect">
            <a:avLst/>
          </a:prstGeom>
          <a:noFill/>
        </p:spPr>
        <p:txBody>
          <a:bodyPr wrap="square" rtlCol="0">
            <a:spAutoFit/>
          </a:bodyPr>
          <a:lstStyle/>
          <a:p>
            <a:pPr algn="ctr"/>
            <a:endParaRPr lang="en-US" sz="2400" dirty="0">
              <a:latin typeface="Calibri Light" panose="020F0302020204030204" pitchFamily="34" charset="0"/>
              <a:cs typeface="Calibri Light" panose="020F0302020204030204" pitchFamily="34" charset="0"/>
            </a:endParaRPr>
          </a:p>
          <a:p>
            <a:pPr algn="ctr"/>
            <a:r>
              <a:rPr lang="en-GB" sz="2400" dirty="0">
                <a:latin typeface="Calibri Light" panose="020F0302020204030204" pitchFamily="34" charset="0"/>
                <a:cs typeface="Calibri Light" panose="020F0302020204030204" pitchFamily="34" charset="0"/>
              </a:rPr>
              <a:t>Every moment presents two aspects</a:t>
            </a:r>
          </a:p>
          <a:p>
            <a:pPr algn="ctr"/>
            <a:r>
              <a:rPr lang="en-GB" sz="2400" dirty="0">
                <a:latin typeface="Calibri Light" panose="020F0302020204030204" pitchFamily="34" charset="0"/>
                <a:cs typeface="Calibri Light" panose="020F0302020204030204" pitchFamily="34" charset="0"/>
              </a:rPr>
              <a:t> </a:t>
            </a:r>
          </a:p>
          <a:p>
            <a:pPr algn="ctr"/>
            <a:endParaRPr lang="en-GB" sz="2400" dirty="0">
              <a:latin typeface="Calibri Light" panose="020F0302020204030204" pitchFamily="34" charset="0"/>
              <a:cs typeface="Calibri Light" panose="020F0302020204030204" pitchFamily="34" charset="0"/>
            </a:endParaRPr>
          </a:p>
          <a:p>
            <a:pPr algn="ctr"/>
            <a:r>
              <a:rPr lang="en-GB" sz="3200" dirty="0">
                <a:solidFill>
                  <a:srgbClr val="FF0000"/>
                </a:solidFill>
                <a:latin typeface="Calibri Light" panose="020F0302020204030204" pitchFamily="34" charset="0"/>
                <a:cs typeface="Calibri Light" panose="020F0302020204030204" pitchFamily="34" charset="0"/>
              </a:rPr>
              <a:t>actual</a:t>
            </a:r>
            <a:r>
              <a:rPr lang="en-GB" sz="2400" dirty="0">
                <a:latin typeface="Calibri Light" panose="020F0302020204030204" pitchFamily="34" charset="0"/>
                <a:cs typeface="Calibri Light" panose="020F0302020204030204" pitchFamily="34" charset="0"/>
              </a:rPr>
              <a:t> and </a:t>
            </a:r>
            <a:r>
              <a:rPr lang="en-GB" sz="3200" dirty="0">
                <a:solidFill>
                  <a:srgbClr val="00B050"/>
                </a:solidFill>
                <a:latin typeface="Calibri Light" panose="020F0302020204030204" pitchFamily="34" charset="0"/>
                <a:cs typeface="Calibri Light" panose="020F0302020204030204" pitchFamily="34" charset="0"/>
              </a:rPr>
              <a:t>virtual</a:t>
            </a:r>
          </a:p>
          <a:p>
            <a:pPr algn="ctr"/>
            <a:endParaRPr lang="en-GB" sz="2400" dirty="0">
              <a:solidFill>
                <a:srgbClr val="00B050"/>
              </a:solidFill>
              <a:latin typeface="Calibri Light" panose="020F0302020204030204" pitchFamily="34" charset="0"/>
              <a:cs typeface="Calibri Light" panose="020F0302020204030204" pitchFamily="34" charset="0"/>
            </a:endParaRPr>
          </a:p>
          <a:p>
            <a:pPr algn="ctr"/>
            <a:endParaRPr lang="en-GB" sz="2400" dirty="0">
              <a:latin typeface="Calibri Light" panose="020F0302020204030204" pitchFamily="34" charset="0"/>
              <a:cs typeface="Calibri Light" panose="020F0302020204030204" pitchFamily="34" charset="0"/>
            </a:endParaRPr>
          </a:p>
          <a:p>
            <a:pPr algn="ctr"/>
            <a:r>
              <a:rPr lang="en-GB" sz="2400" dirty="0">
                <a:solidFill>
                  <a:srgbClr val="FF0000"/>
                </a:solidFill>
                <a:latin typeface="Calibri Light" panose="020F0302020204030204" pitchFamily="34" charset="0"/>
                <a:cs typeface="Calibri Light" panose="020F0302020204030204" pitchFamily="34" charset="0"/>
              </a:rPr>
              <a:t>Perception										</a:t>
            </a:r>
            <a:r>
              <a:rPr lang="en-GB" sz="2400" dirty="0">
                <a:latin typeface="Calibri Light" panose="020F0302020204030204" pitchFamily="34" charset="0"/>
                <a:cs typeface="Calibri Light" panose="020F0302020204030204" pitchFamily="34" charset="0"/>
              </a:rPr>
              <a:t>  </a:t>
            </a:r>
            <a:r>
              <a:rPr lang="en-GB" sz="2400" dirty="0">
                <a:solidFill>
                  <a:srgbClr val="00B050"/>
                </a:solidFill>
                <a:latin typeface="Calibri Light" panose="020F0302020204030204" pitchFamily="34" charset="0"/>
                <a:cs typeface="Calibri Light" panose="020F0302020204030204" pitchFamily="34" charset="0"/>
              </a:rPr>
              <a:t>Memory</a:t>
            </a:r>
            <a:endParaRPr lang="en-GB" sz="2400" dirty="0">
              <a:latin typeface="Calibri Light" panose="020F0302020204030204" pitchFamily="34" charset="0"/>
              <a:cs typeface="Calibri Light" panose="020F0302020204030204" pitchFamily="34" charset="0"/>
            </a:endParaRPr>
          </a:p>
          <a:p>
            <a:pPr algn="ctr"/>
            <a:endParaRPr lang="en-GB" sz="2400" dirty="0">
              <a:latin typeface="Calibri Light" panose="020F0302020204030204" pitchFamily="34" charset="0"/>
              <a:cs typeface="Calibri Light" panose="020F0302020204030204" pitchFamily="34" charset="0"/>
            </a:endParaRPr>
          </a:p>
          <a:p>
            <a:pPr algn="ctr"/>
            <a:r>
              <a:rPr lang="en-GB" sz="2400" dirty="0">
                <a:latin typeface="Calibri Light" panose="020F0302020204030204" pitchFamily="34" charset="0"/>
                <a:cs typeface="Calibri Light" panose="020F0302020204030204" pitchFamily="34" charset="0"/>
              </a:rPr>
              <a:t>Every moment consists in this very splitting</a:t>
            </a:r>
          </a:p>
          <a:p>
            <a:pPr algn="ctr"/>
            <a:endParaRPr lang="en-GB" sz="2400" dirty="0">
              <a:latin typeface="Calibri Light" panose="020F0302020204030204" pitchFamily="34" charset="0"/>
              <a:cs typeface="Calibri Light" panose="020F0302020204030204" pitchFamily="34" charset="0"/>
            </a:endParaRPr>
          </a:p>
          <a:p>
            <a:pPr algn="ctr"/>
            <a:endParaRPr lang="en-GB" sz="2400" dirty="0">
              <a:latin typeface="Calibri Light" panose="020F0302020204030204" pitchFamily="34" charset="0"/>
              <a:cs typeface="Calibri Light" panose="020F0302020204030204" pitchFamily="34" charset="0"/>
            </a:endParaRPr>
          </a:p>
          <a:p>
            <a:pPr algn="ctr"/>
            <a:r>
              <a:rPr lang="en-GB" sz="4400" dirty="0">
                <a:latin typeface="Calibri Light" panose="020F0302020204030204" pitchFamily="34" charset="0"/>
                <a:cs typeface="Calibri Light" panose="020F0302020204030204" pitchFamily="34" charset="0"/>
              </a:rPr>
              <a:t>paramnesia</a:t>
            </a:r>
          </a:p>
        </p:txBody>
      </p:sp>
    </p:spTree>
    <p:extLst>
      <p:ext uri="{BB962C8B-B14F-4D97-AF65-F5344CB8AC3E}">
        <p14:creationId xmlns:p14="http://schemas.microsoft.com/office/powerpoint/2010/main" val="1869571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B716B1-FD51-E240-A82A-84558CE0EC89}"/>
              </a:ext>
            </a:extLst>
          </p:cNvPr>
          <p:cNvSpPr txBox="1"/>
          <p:nvPr/>
        </p:nvSpPr>
        <p:spPr>
          <a:xfrm>
            <a:off x="863600" y="889000"/>
            <a:ext cx="7467600" cy="4216539"/>
          </a:xfrm>
          <a:prstGeom prst="rect">
            <a:avLst/>
          </a:prstGeom>
          <a:noFill/>
        </p:spPr>
        <p:txBody>
          <a:bodyPr wrap="square" rtlCol="0">
            <a:spAutoFit/>
          </a:bodyPr>
          <a:lstStyle/>
          <a:p>
            <a:pPr algn="ctr"/>
            <a:r>
              <a:rPr lang="en-US" sz="4400" dirty="0">
                <a:solidFill>
                  <a:srgbClr val="FF0000"/>
                </a:solidFill>
                <a:latin typeface="Calibri Light" panose="020F0302020204030204" pitchFamily="34" charset="0"/>
                <a:cs typeface="Calibri Light" panose="020F0302020204030204" pitchFamily="34" charset="0"/>
              </a:rPr>
              <a:t>DÉJÀ VU</a:t>
            </a:r>
          </a:p>
          <a:p>
            <a:pPr algn="ctr"/>
            <a:endParaRPr lang="en-US" dirty="0">
              <a:latin typeface="Calibri Light" panose="020F0302020204030204" pitchFamily="34" charset="0"/>
              <a:cs typeface="Calibri Light" panose="020F0302020204030204" pitchFamily="34" charset="0"/>
            </a:endParaRPr>
          </a:p>
          <a:p>
            <a:pPr algn="ctr"/>
            <a:endParaRPr lang="en-US" dirty="0">
              <a:latin typeface="Calibri Light" panose="020F0302020204030204" pitchFamily="34" charset="0"/>
              <a:cs typeface="Calibri Light" panose="020F0302020204030204" pitchFamily="34" charset="0"/>
            </a:endParaRPr>
          </a:p>
          <a:p>
            <a:pPr algn="ctr"/>
            <a:r>
              <a:rPr lang="en-US" sz="2400" dirty="0">
                <a:latin typeface="Calibri Light" panose="020F0302020204030204" pitchFamily="34" charset="0"/>
                <a:cs typeface="Calibri Light" panose="020F0302020204030204" pitchFamily="34" charset="0"/>
              </a:rPr>
              <a:t>We believe that we have already experienced something that is, in fact, happening for the very first time at this very moment. </a:t>
            </a:r>
          </a:p>
          <a:p>
            <a:pPr algn="ctr"/>
            <a:endParaRPr lang="en-US" sz="2400" dirty="0">
              <a:latin typeface="Calibri Light" panose="020F0302020204030204" pitchFamily="34" charset="0"/>
              <a:cs typeface="Calibri Light" panose="020F0302020204030204" pitchFamily="34" charset="0"/>
            </a:endParaRPr>
          </a:p>
          <a:p>
            <a:pPr algn="ctr"/>
            <a:endParaRPr lang="en-US" sz="2400" dirty="0">
              <a:latin typeface="Calibri Light" panose="020F0302020204030204" pitchFamily="34" charset="0"/>
              <a:cs typeface="Calibri Light" panose="020F0302020204030204" pitchFamily="34" charset="0"/>
            </a:endParaRPr>
          </a:p>
          <a:p>
            <a:pPr algn="ctr"/>
            <a:r>
              <a:rPr lang="en-US" sz="4400" dirty="0">
                <a:latin typeface="Calibri Light" panose="020F0302020204030204" pitchFamily="34" charset="0"/>
                <a:cs typeface="Calibri Light" panose="020F0302020204030204" pitchFamily="34" charset="0"/>
              </a:rPr>
              <a:t>A FALSE RECOGNITION</a:t>
            </a:r>
          </a:p>
          <a:p>
            <a:pPr algn="ctr"/>
            <a:endParaRPr lang="en-US"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1440760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353682-3286-224B-98DD-AE7C5F513037}"/>
              </a:ext>
            </a:extLst>
          </p:cNvPr>
          <p:cNvSpPr txBox="1"/>
          <p:nvPr/>
        </p:nvSpPr>
        <p:spPr>
          <a:xfrm>
            <a:off x="790414" y="743919"/>
            <a:ext cx="7609667" cy="2954655"/>
          </a:xfrm>
          <a:prstGeom prst="rect">
            <a:avLst/>
          </a:prstGeom>
          <a:noFill/>
        </p:spPr>
        <p:txBody>
          <a:bodyPr wrap="square" rtlCol="0">
            <a:spAutoFit/>
          </a:bodyPr>
          <a:lstStyle/>
          <a:p>
            <a:endParaRPr lang="en-GB" dirty="0">
              <a:latin typeface="Calibri Light" panose="020F0302020204030204" pitchFamily="34" charset="0"/>
              <a:cs typeface="Calibri Light" panose="020F0302020204030204" pitchFamily="34" charset="0"/>
            </a:endParaRPr>
          </a:p>
          <a:p>
            <a:pPr algn="ctr"/>
            <a:r>
              <a:rPr lang="en-GB" sz="7200" dirty="0">
                <a:latin typeface="Calibri Light" panose="020F0302020204030204" pitchFamily="34" charset="0"/>
                <a:cs typeface="Calibri Light" panose="020F0302020204030204" pitchFamily="34" charset="0"/>
              </a:rPr>
              <a:t>CONTRACTION</a:t>
            </a: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pPr algn="ctr"/>
            <a:r>
              <a:rPr lang="en-GB" sz="2400" dirty="0">
                <a:latin typeface="Calibri Light" panose="020F0302020204030204" pitchFamily="34" charset="0"/>
                <a:cs typeface="Calibri Light" panose="020F0302020204030204" pitchFamily="34" charset="0"/>
              </a:rPr>
              <a:t> a memory of the present in the actual moment itself</a:t>
            </a:r>
            <a:endParaRPr lang="en-US"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04049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9C7BD3-28DC-1E43-9954-B9A380B4CF07}"/>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421228" y="203471"/>
            <a:ext cx="4243998" cy="6364754"/>
          </a:xfrm>
          <a:prstGeom prst="rect">
            <a:avLst/>
          </a:prstGeom>
        </p:spPr>
      </p:pic>
    </p:spTree>
    <p:extLst>
      <p:ext uri="{BB962C8B-B14F-4D97-AF65-F5344CB8AC3E}">
        <p14:creationId xmlns:p14="http://schemas.microsoft.com/office/powerpoint/2010/main" val="301508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9C21EC-39F9-C14D-A3E3-EC5EB0B37856}"/>
              </a:ext>
            </a:extLst>
          </p:cNvPr>
          <p:cNvSpPr txBox="1"/>
          <p:nvPr/>
        </p:nvSpPr>
        <p:spPr>
          <a:xfrm>
            <a:off x="882203" y="1613118"/>
            <a:ext cx="7379593" cy="3631763"/>
          </a:xfrm>
          <a:prstGeom prst="rect">
            <a:avLst/>
          </a:prstGeom>
          <a:noFill/>
        </p:spPr>
        <p:txBody>
          <a:bodyPr wrap="square" rtlCol="0">
            <a:spAutoFit/>
          </a:bodyPr>
          <a:lstStyle/>
          <a:p>
            <a:pPr algn="ctr"/>
            <a:endParaRPr lang="en-US" sz="2400" dirty="0">
              <a:latin typeface="Calibri Light" panose="020F0302020204030204" pitchFamily="34" charset="0"/>
              <a:cs typeface="Calibri Light" panose="020F0302020204030204" pitchFamily="34" charset="0"/>
            </a:endParaRPr>
          </a:p>
          <a:p>
            <a:pPr algn="ctr"/>
            <a:r>
              <a:rPr lang="en-US" sz="4400" dirty="0">
                <a:latin typeface="Calibri Light" panose="020F0302020204030204" pitchFamily="34" charset="0"/>
                <a:cs typeface="Calibri Light" panose="020F0302020204030204" pitchFamily="34" charset="0"/>
              </a:rPr>
              <a:t>Déjà vu </a:t>
            </a:r>
          </a:p>
          <a:p>
            <a:pPr algn="ctr"/>
            <a:endParaRPr lang="en-US" sz="2400" dirty="0">
              <a:latin typeface="Calibri Light" panose="020F0302020204030204" pitchFamily="34" charset="0"/>
              <a:cs typeface="Calibri Light" panose="020F0302020204030204" pitchFamily="34" charset="0"/>
            </a:endParaRPr>
          </a:p>
          <a:p>
            <a:pPr algn="ctr"/>
            <a:r>
              <a:rPr lang="en-US" sz="2400" dirty="0">
                <a:latin typeface="Calibri Light" panose="020F0302020204030204" pitchFamily="34" charset="0"/>
                <a:cs typeface="Calibri Light" panose="020F0302020204030204" pitchFamily="34" charset="0"/>
              </a:rPr>
              <a:t>There would be no memory if it were not, first of all, a memory of the present. </a:t>
            </a:r>
          </a:p>
          <a:p>
            <a:pPr algn="ctr"/>
            <a:endParaRPr lang="en-US" sz="2400" dirty="0">
              <a:latin typeface="Calibri Light" panose="020F0302020204030204" pitchFamily="34" charset="0"/>
              <a:cs typeface="Calibri Light" panose="020F0302020204030204" pitchFamily="34" charset="0"/>
            </a:endParaRPr>
          </a:p>
          <a:p>
            <a:pPr algn="ctr"/>
            <a:r>
              <a:rPr lang="en-US" sz="2400" dirty="0">
                <a:solidFill>
                  <a:srgbClr val="FF0000"/>
                </a:solidFill>
                <a:latin typeface="Calibri Light" panose="020F0302020204030204" pitchFamily="34" charset="0"/>
                <a:cs typeface="Calibri Light" panose="020F0302020204030204" pitchFamily="34" charset="0"/>
              </a:rPr>
              <a:t>Why is déjà vu the exception and not the rule?</a:t>
            </a:r>
          </a:p>
          <a:p>
            <a:pPr algn="ctr"/>
            <a:endParaRPr lang="en-US" sz="2400" dirty="0">
              <a:latin typeface="Calibri Light" panose="020F0302020204030204" pitchFamily="34" charset="0"/>
              <a:cs typeface="Calibri Light" panose="020F0302020204030204" pitchFamily="34" charset="0"/>
            </a:endParaRPr>
          </a:p>
          <a:p>
            <a:pPr algn="ctr"/>
            <a:endParaRPr lang="en-US" dirty="0"/>
          </a:p>
        </p:txBody>
      </p:sp>
    </p:spTree>
    <p:extLst>
      <p:ext uri="{BB962C8B-B14F-4D97-AF65-F5344CB8AC3E}">
        <p14:creationId xmlns:p14="http://schemas.microsoft.com/office/powerpoint/2010/main" val="4202224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5629A3-48B5-2DF4-C7AE-FBBE2CDD08CC}"/>
              </a:ext>
            </a:extLst>
          </p:cNvPr>
          <p:cNvSpPr txBox="1"/>
          <p:nvPr/>
        </p:nvSpPr>
        <p:spPr>
          <a:xfrm>
            <a:off x="1326776" y="2136338"/>
            <a:ext cx="6490448" cy="2585323"/>
          </a:xfrm>
          <a:prstGeom prst="rect">
            <a:avLst/>
          </a:prstGeom>
          <a:noFill/>
        </p:spPr>
        <p:txBody>
          <a:bodyPr wrap="square" rtlCol="0">
            <a:spAutoFit/>
          </a:bodyPr>
          <a:lstStyle/>
          <a:p>
            <a:pPr algn="ctr"/>
            <a:endParaRPr lang="en-US" sz="2400" dirty="0">
              <a:latin typeface="Calibri Light" panose="020F0302020204030204" pitchFamily="34" charset="0"/>
              <a:cs typeface="Calibri Light" panose="020F0302020204030204" pitchFamily="34" charset="0"/>
            </a:endParaRPr>
          </a:p>
          <a:p>
            <a:pPr algn="ctr"/>
            <a:r>
              <a:rPr lang="en-US" sz="2400" dirty="0">
                <a:latin typeface="Calibri Light" panose="020F0302020204030204" pitchFamily="34" charset="0"/>
                <a:cs typeface="Calibri Light" panose="020F0302020204030204" pitchFamily="34" charset="0"/>
              </a:rPr>
              <a:t>The fact that we remember what is happening, </a:t>
            </a:r>
            <a:r>
              <a:rPr lang="en-US" sz="2400" b="1" i="1" dirty="0">
                <a:latin typeface="Calibri Light" panose="020F0302020204030204" pitchFamily="34" charset="0"/>
                <a:cs typeface="Calibri Light" panose="020F0302020204030204" pitchFamily="34" charset="0"/>
              </a:rPr>
              <a:t>while it is happening</a:t>
            </a:r>
            <a:r>
              <a:rPr lang="en-US" sz="2400" b="1" dirty="0">
                <a:latin typeface="Calibri Light" panose="020F0302020204030204" pitchFamily="34" charset="0"/>
                <a:cs typeface="Calibri Light" panose="020F0302020204030204" pitchFamily="34" charset="0"/>
              </a:rPr>
              <a:t>, </a:t>
            </a:r>
            <a:r>
              <a:rPr lang="en-US" sz="2400" dirty="0">
                <a:latin typeface="Calibri Light" panose="020F0302020204030204" pitchFamily="34" charset="0"/>
                <a:cs typeface="Calibri Light" panose="020F0302020204030204" pitchFamily="34" charset="0"/>
              </a:rPr>
              <a:t>disappears from view due to our </a:t>
            </a:r>
          </a:p>
          <a:p>
            <a:pPr algn="ctr"/>
            <a:endParaRPr lang="en-US" sz="2400" dirty="0">
              <a:solidFill>
                <a:srgbClr val="FF0000"/>
              </a:solidFill>
              <a:latin typeface="Calibri Light" panose="020F0302020204030204" pitchFamily="34" charset="0"/>
              <a:cs typeface="Calibri Light" panose="020F0302020204030204" pitchFamily="34" charset="0"/>
            </a:endParaRPr>
          </a:p>
          <a:p>
            <a:pPr algn="ctr"/>
            <a:r>
              <a:rPr lang="en-US" sz="2400" dirty="0">
                <a:solidFill>
                  <a:srgbClr val="FF0000"/>
                </a:solidFill>
                <a:latin typeface="Calibri Light" panose="020F0302020204030204" pitchFamily="34" charset="0"/>
                <a:cs typeface="Calibri Light" panose="020F0302020204030204" pitchFamily="34" charset="0"/>
              </a:rPr>
              <a:t>“attention to life” </a:t>
            </a:r>
            <a:r>
              <a:rPr lang="en-US" sz="2400" dirty="0">
                <a:latin typeface="Calibri Light" panose="020F0302020204030204" pitchFamily="34" charset="0"/>
                <a:cs typeface="Calibri Light" panose="020F0302020204030204" pitchFamily="34" charset="0"/>
              </a:rPr>
              <a:t>impulse</a:t>
            </a:r>
          </a:p>
          <a:p>
            <a:endParaRPr lang="en-US" dirty="0"/>
          </a:p>
        </p:txBody>
      </p:sp>
    </p:spTree>
    <p:extLst>
      <p:ext uri="{BB962C8B-B14F-4D97-AF65-F5344CB8AC3E}">
        <p14:creationId xmlns:p14="http://schemas.microsoft.com/office/powerpoint/2010/main" val="34894464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9F0A97-11A6-3D46-A13E-EC5FADF57464}"/>
              </a:ext>
            </a:extLst>
          </p:cNvPr>
          <p:cNvPicPr>
            <a:picLocks noChangeAspect="1"/>
          </p:cNvPicPr>
          <p:nvPr/>
        </p:nvPicPr>
        <p:blipFill>
          <a:blip r:embed="rId3"/>
          <a:stretch>
            <a:fillRect/>
          </a:stretch>
        </p:blipFill>
        <p:spPr>
          <a:xfrm>
            <a:off x="2520185" y="386024"/>
            <a:ext cx="4185415" cy="6129076"/>
          </a:xfrm>
          <a:prstGeom prst="rect">
            <a:avLst/>
          </a:prstGeom>
        </p:spPr>
      </p:pic>
    </p:spTree>
    <p:extLst>
      <p:ext uri="{BB962C8B-B14F-4D97-AF65-F5344CB8AC3E}">
        <p14:creationId xmlns:p14="http://schemas.microsoft.com/office/powerpoint/2010/main" val="10076484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3AE020-A12F-F641-AA68-17E467E753AE}"/>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165231" y="149707"/>
            <a:ext cx="2813538" cy="6558585"/>
          </a:xfrm>
          <a:prstGeom prst="rect">
            <a:avLst/>
          </a:prstGeom>
        </p:spPr>
      </p:pic>
    </p:spTree>
    <p:extLst>
      <p:ext uri="{BB962C8B-B14F-4D97-AF65-F5344CB8AC3E}">
        <p14:creationId xmlns:p14="http://schemas.microsoft.com/office/powerpoint/2010/main" val="14594856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7042" name="Picture 5" descr="Untitled-1"/>
          <p:cNvPicPr>
            <a:picLocks noGrp="1" noChangeAspect="1" noChangeArrowheads="1"/>
          </p:cNvPicPr>
          <p:nvPr>
            <p:ph/>
          </p:nvPr>
        </p:nvPicPr>
        <p:blipFill>
          <a:blip r:embed="rId3"/>
          <a:srcRect/>
          <a:stretch>
            <a:fillRect/>
          </a:stretch>
        </p:blipFill>
        <p:spPr>
          <a:xfrm>
            <a:off x="2805113" y="609600"/>
            <a:ext cx="3532187" cy="5486400"/>
          </a:xfrm>
        </p:spPr>
      </p:pic>
    </p:spTree>
    <p:extLst>
      <p:ext uri="{BB962C8B-B14F-4D97-AF65-F5344CB8AC3E}">
        <p14:creationId xmlns:p14="http://schemas.microsoft.com/office/powerpoint/2010/main" val="2207637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descr="_JMP7746.jpg"/>
          <p:cNvPicPr>
            <a:picLocks noChangeAspect="1"/>
          </p:cNvPicPr>
          <p:nvPr/>
        </p:nvPicPr>
        <p:blipFill>
          <a:blip r:embed="rId3"/>
          <a:stretch>
            <a:fillRect/>
          </a:stretch>
        </p:blipFill>
        <p:spPr>
          <a:xfrm>
            <a:off x="715107" y="761317"/>
            <a:ext cx="7713785" cy="5335366"/>
          </a:xfrm>
          <a:prstGeom prst="rect">
            <a:avLst/>
          </a:prstGeom>
          <a:noFill/>
          <a:ln>
            <a:solidFill>
              <a:schemeClr val="accent1"/>
            </a:solid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pic>
        <p:nvPicPr>
          <p:cNvPr id="3" name="Picture 2" descr="A person person and children sitting on a couch&#10;&#10;Description automatically generated with low confidence">
            <a:extLst>
              <a:ext uri="{FF2B5EF4-FFF2-40B4-BE49-F238E27FC236}">
                <a16:creationId xmlns:a16="http://schemas.microsoft.com/office/drawing/2014/main" id="{E15992BD-FE1D-D14C-AD62-9C0AA81A12E3}"/>
              </a:ext>
            </a:extLst>
          </p:cNvPr>
          <p:cNvPicPr>
            <a:picLocks noChangeAspect="1"/>
          </p:cNvPicPr>
          <p:nvPr/>
        </p:nvPicPr>
        <p:blipFill>
          <a:blip r:embed="rId3"/>
          <a:stretch>
            <a:fillRect/>
          </a:stretch>
        </p:blipFill>
        <p:spPr>
          <a:xfrm>
            <a:off x="1137138" y="15867"/>
            <a:ext cx="6869723" cy="6842133"/>
          </a:xfrm>
          <a:prstGeom prst="rect">
            <a:avLst/>
          </a:prstGeom>
        </p:spPr>
      </p:pic>
    </p:spTree>
    <p:extLst>
      <p:ext uri="{BB962C8B-B14F-4D97-AF65-F5344CB8AC3E}">
        <p14:creationId xmlns:p14="http://schemas.microsoft.com/office/powerpoint/2010/main" val="31440431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3" name="Picture 2" descr="A close up of text on a black surface&#13;&#10;&#13;&#10;Description automatically generated">
            <a:extLst>
              <a:ext uri="{FF2B5EF4-FFF2-40B4-BE49-F238E27FC236}">
                <a16:creationId xmlns:a16="http://schemas.microsoft.com/office/drawing/2014/main" id="{0B3B356E-67C9-184B-BC1C-C627BFC34BB5}"/>
              </a:ext>
            </a:extLst>
          </p:cNvPr>
          <p:cNvPicPr>
            <a:picLocks noChangeAspect="1"/>
          </p:cNvPicPr>
          <p:nvPr/>
        </p:nvPicPr>
        <p:blipFill>
          <a:blip r:embed="rId3"/>
          <a:stretch>
            <a:fillRect/>
          </a:stretch>
        </p:blipFill>
        <p:spPr>
          <a:xfrm>
            <a:off x="252627" y="1143000"/>
            <a:ext cx="5080000" cy="4572000"/>
          </a:xfrm>
          <a:prstGeom prst="rect">
            <a:avLst/>
          </a:prstGeom>
        </p:spPr>
      </p:pic>
      <p:pic>
        <p:nvPicPr>
          <p:cNvPr id="5" name="Picture 4" descr="A picture containing photo, text&#13;&#10;&#13;&#10;Description automatically generated">
            <a:extLst>
              <a:ext uri="{FF2B5EF4-FFF2-40B4-BE49-F238E27FC236}">
                <a16:creationId xmlns:a16="http://schemas.microsoft.com/office/drawing/2014/main" id="{9D16319C-FA92-BE45-90C8-40B822DD186B}"/>
              </a:ext>
            </a:extLst>
          </p:cNvPr>
          <p:cNvPicPr>
            <a:picLocks noChangeAspect="1"/>
          </p:cNvPicPr>
          <p:nvPr/>
        </p:nvPicPr>
        <p:blipFill>
          <a:blip r:embed="rId4"/>
          <a:stretch>
            <a:fillRect/>
          </a:stretch>
        </p:blipFill>
        <p:spPr>
          <a:xfrm>
            <a:off x="5686821" y="1131285"/>
            <a:ext cx="3031557" cy="4583715"/>
          </a:xfrm>
          <a:prstGeom prst="rect">
            <a:avLst/>
          </a:prstGeom>
        </p:spPr>
      </p:pic>
    </p:spTree>
    <p:extLst>
      <p:ext uri="{BB962C8B-B14F-4D97-AF65-F5344CB8AC3E}">
        <p14:creationId xmlns:p14="http://schemas.microsoft.com/office/powerpoint/2010/main" val="33424356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gunman.jpg"/>
          <p:cNvPicPr>
            <a:picLocks noChangeAspect="1"/>
          </p:cNvPicPr>
          <p:nvPr/>
        </p:nvPicPr>
        <p:blipFill>
          <a:blip r:embed="rId3"/>
          <a:stretch>
            <a:fillRect/>
          </a:stretch>
        </p:blipFill>
        <p:spPr>
          <a:xfrm>
            <a:off x="2465302" y="193945"/>
            <a:ext cx="4241800" cy="6350000"/>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20E5AB94-80ED-5840-90B7-86FD1A2DFD3F}"/>
              </a:ext>
            </a:extLst>
          </p:cNvPr>
          <p:cNvSpPr txBox="1">
            <a:spLocks noChangeArrowheads="1"/>
          </p:cNvSpPr>
          <p:nvPr/>
        </p:nvSpPr>
        <p:spPr>
          <a:xfrm>
            <a:off x="685800" y="609600"/>
            <a:ext cx="7772400" cy="56388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altLang="en-US" sz="3200" dirty="0">
                <a:solidFill>
                  <a:srgbClr val="FFFFFF"/>
                </a:solidFill>
                <a:latin typeface="+mn-lt"/>
              </a:rPr>
              <a:t>“Not only is the Photograph never, in essence, a memory but it actually blocks memory, quickly becomes a </a:t>
            </a:r>
          </a:p>
          <a:p>
            <a:r>
              <a:rPr lang="en-GB" altLang="en-US" sz="3200" dirty="0">
                <a:solidFill>
                  <a:srgbClr val="FFFF00"/>
                </a:solidFill>
                <a:latin typeface="+mn-lt"/>
              </a:rPr>
              <a:t>counter-memory</a:t>
            </a:r>
            <a:r>
              <a:rPr lang="en-GB" altLang="en-US" sz="3200" dirty="0">
                <a:solidFill>
                  <a:srgbClr val="FFFFFF"/>
                </a:solidFill>
                <a:latin typeface="+mn-lt"/>
              </a:rPr>
              <a:t>”</a:t>
            </a:r>
            <a:br>
              <a:rPr lang="en-GB" altLang="en-US" sz="2400" dirty="0">
                <a:solidFill>
                  <a:srgbClr val="FFFFFF"/>
                </a:solidFill>
                <a:latin typeface="+mn-lt"/>
              </a:rPr>
            </a:br>
            <a:br>
              <a:rPr lang="en-GB" altLang="en-US" sz="2400" dirty="0">
                <a:solidFill>
                  <a:srgbClr val="FFFFFF"/>
                </a:solidFill>
                <a:latin typeface="+mn-lt"/>
              </a:rPr>
            </a:br>
            <a:r>
              <a:rPr lang="en-GB" altLang="en-US" sz="2400" dirty="0">
                <a:solidFill>
                  <a:srgbClr val="FFFFFF"/>
                </a:solidFill>
                <a:latin typeface="+mn-lt"/>
              </a:rPr>
              <a:t>Roland Barthes, </a:t>
            </a:r>
            <a:r>
              <a:rPr lang="en-GB" altLang="en-US" sz="2400" i="1" dirty="0">
                <a:solidFill>
                  <a:srgbClr val="FFFFFF"/>
                </a:solidFill>
                <a:latin typeface="+mn-lt"/>
              </a:rPr>
              <a:t>Camera Lucida</a:t>
            </a:r>
            <a:endParaRPr lang="en-US" altLang="en-US" dirty="0">
              <a:solidFill>
                <a:srgbClr val="FFFFFF"/>
              </a:solidFill>
              <a:latin typeface="+mn-lt"/>
            </a:endParaRPr>
          </a:p>
        </p:txBody>
      </p:sp>
    </p:spTree>
    <p:extLst>
      <p:ext uri="{BB962C8B-B14F-4D97-AF65-F5344CB8AC3E}">
        <p14:creationId xmlns:p14="http://schemas.microsoft.com/office/powerpoint/2010/main" val="39106133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90146" name="Picture 3" descr="1"/>
          <p:cNvPicPr>
            <a:picLocks noGrp="1" noChangeAspect="1" noChangeArrowheads="1"/>
          </p:cNvPicPr>
          <p:nvPr>
            <p:ph/>
          </p:nvPr>
        </p:nvPicPr>
        <p:blipFill>
          <a:blip r:embed="rId3"/>
          <a:srcRect/>
          <a:stretch>
            <a:fillRect/>
          </a:stretch>
        </p:blipFill>
        <p:spPr>
          <a:xfrm>
            <a:off x="-187568" y="-44500"/>
            <a:ext cx="9668692" cy="6902500"/>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8mm.jpg"/>
          <p:cNvPicPr>
            <a:picLocks noChangeAspect="1"/>
          </p:cNvPicPr>
          <p:nvPr/>
        </p:nvPicPr>
        <p:blipFill>
          <a:blip r:embed="rId3"/>
          <a:stretch>
            <a:fillRect/>
          </a:stretch>
        </p:blipFill>
        <p:spPr>
          <a:xfrm>
            <a:off x="299071" y="591776"/>
            <a:ext cx="8545857" cy="5674448"/>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salesman.jpg"/>
          <p:cNvPicPr>
            <a:picLocks noChangeAspect="1"/>
          </p:cNvPicPr>
          <p:nvPr/>
        </p:nvPicPr>
        <p:blipFill>
          <a:blip r:embed="rId3"/>
          <a:stretch>
            <a:fillRect/>
          </a:stretch>
        </p:blipFill>
        <p:spPr>
          <a:xfrm>
            <a:off x="1119743" y="247480"/>
            <a:ext cx="6936945" cy="6333431"/>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Short bicycle.mov" descr="Short bicycle.mov">
            <a:hlinkClick r:id="" action="ppaction://media"/>
            <a:extLst>
              <a:ext uri="{FF2B5EF4-FFF2-40B4-BE49-F238E27FC236}">
                <a16:creationId xmlns:a16="http://schemas.microsoft.com/office/drawing/2014/main" id="{73C469CB-23AA-5C95-A8C7-084D37373DF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8000" y="381000"/>
            <a:ext cx="8128000" cy="6096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6a.jpg"/>
          <p:cNvPicPr>
            <a:picLocks noChangeAspect="1"/>
          </p:cNvPicPr>
          <p:nvPr/>
        </p:nvPicPr>
        <p:blipFill>
          <a:blip r:embed="rId3"/>
          <a:stretch>
            <a:fillRect/>
          </a:stretch>
        </p:blipFill>
        <p:spPr>
          <a:xfrm>
            <a:off x="368694" y="654018"/>
            <a:ext cx="8344800" cy="5524270"/>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France 1979 (7secs).mov">
            <a:hlinkClick r:id="" action="ppaction://media"/>
          </p:cNvPr>
          <p:cNvPicPr/>
          <p:nvPr>
            <a:videoFile r:link="rId2"/>
            <p:extLst>
              <p:ext uri="{DAA4B4D4-6D71-4841-9C94-3DE7FCFB9230}">
                <p14:media xmlns:p14="http://schemas.microsoft.com/office/powerpoint/2010/main" r:link="rId1"/>
              </p:ext>
            </p:extLst>
          </p:nvPr>
        </p:nvPicPr>
        <p:blipFill>
          <a:blip r:embed="rId5"/>
          <a:stretch>
            <a:fillRect/>
          </a:stretch>
        </p:blipFill>
        <p:spPr>
          <a:xfrm>
            <a:off x="508000" y="381000"/>
            <a:ext cx="8128000" cy="6096000"/>
          </a:xfrm>
          <a:prstGeom prst="rect">
            <a:avLst/>
          </a:prstGeom>
        </p:spPr>
      </p:pic>
      <p:sp>
        <p:nvSpPr>
          <p:cNvPr id="4" name="TextBox 3"/>
          <p:cNvSpPr txBox="1"/>
          <p:nvPr/>
        </p:nvSpPr>
        <p:spPr>
          <a:xfrm>
            <a:off x="508000" y="6440205"/>
            <a:ext cx="1565478" cy="276999"/>
          </a:xfrm>
          <a:prstGeom prst="rect">
            <a:avLst/>
          </a:prstGeom>
          <a:noFill/>
        </p:spPr>
        <p:txBody>
          <a:bodyPr wrap="none" rtlCol="0">
            <a:spAutoFit/>
          </a:bodyPr>
          <a:lstStyle/>
          <a:p>
            <a:r>
              <a:rPr lang="en-US" sz="1200" i="1" dirty="0">
                <a:solidFill>
                  <a:schemeClr val="tx1">
                    <a:lumMod val="65000"/>
                    <a:lumOff val="35000"/>
                  </a:schemeClr>
                </a:solidFill>
              </a:rPr>
              <a:t>France, summer 1979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Next" delay="0">
                      <p:tgtEl>
                        <p:sldTgt/>
                      </p:tgtEl>
                    </p:cond>
                    <p:cond evt="onPrev" delay="0">
                      <p:tgtEl>
                        <p:sldTgt/>
                      </p:tgtEl>
                    </p:cond>
                  </p:end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a.jpg"/>
          <p:cNvPicPr>
            <a:picLocks noChangeAspect="1"/>
          </p:cNvPicPr>
          <p:nvPr/>
        </p:nvPicPr>
        <p:blipFill>
          <a:blip r:embed="rId3"/>
          <a:stretch>
            <a:fillRect/>
          </a:stretch>
        </p:blipFill>
        <p:spPr>
          <a:xfrm>
            <a:off x="418104" y="610850"/>
            <a:ext cx="8351334" cy="5562000"/>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a.jpg"/>
          <p:cNvPicPr>
            <a:picLocks noChangeAspect="1"/>
          </p:cNvPicPr>
          <p:nvPr/>
        </p:nvPicPr>
        <p:blipFill>
          <a:blip r:embed="rId3"/>
          <a:stretch>
            <a:fillRect/>
          </a:stretch>
        </p:blipFill>
        <p:spPr>
          <a:xfrm>
            <a:off x="423243" y="665928"/>
            <a:ext cx="8351568" cy="5562145"/>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7a.jpg"/>
          <p:cNvPicPr>
            <a:picLocks noChangeAspect="1"/>
          </p:cNvPicPr>
          <p:nvPr/>
        </p:nvPicPr>
        <p:blipFill>
          <a:blip r:embed="rId3"/>
          <a:stretch>
            <a:fillRect/>
          </a:stretch>
        </p:blipFill>
        <p:spPr>
          <a:xfrm>
            <a:off x="410678" y="474454"/>
            <a:ext cx="8322644" cy="5909092"/>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3" descr="letter"/>
          <p:cNvPicPr>
            <a:picLocks noGrp="1" noChangeAspect="1" noChangeArrowheads="1"/>
          </p:cNvPicPr>
          <p:nvPr>
            <p:ph/>
          </p:nvPr>
        </p:nvPicPr>
        <p:blipFill>
          <a:blip r:embed="rId3"/>
          <a:srcRect/>
          <a:stretch>
            <a:fillRect/>
          </a:stretch>
        </p:blipFill>
        <p:spPr>
          <a:xfrm>
            <a:off x="685800" y="665163"/>
            <a:ext cx="7772400" cy="5375275"/>
          </a:xfr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pic>
        <p:nvPicPr>
          <p:cNvPr id="124930" name="Picture 3" descr="6"/>
          <p:cNvPicPr>
            <a:picLocks noGrp="1" noChangeAspect="1" noChangeArrowheads="1"/>
          </p:cNvPicPr>
          <p:nvPr>
            <p:ph/>
          </p:nvPr>
        </p:nvPicPr>
        <p:blipFill>
          <a:blip r:embed="rId3"/>
          <a:srcRect/>
          <a:stretch>
            <a:fillRect/>
          </a:stretch>
        </p:blipFill>
        <p:spPr>
          <a:xfrm>
            <a:off x="685800" y="644525"/>
            <a:ext cx="7772400" cy="5414963"/>
          </a:xfr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3187" name="Picture 1027">
            <a:extLst>
              <a:ext uri="{FF2B5EF4-FFF2-40B4-BE49-F238E27FC236}">
                <a16:creationId xmlns:a16="http://schemas.microsoft.com/office/drawing/2014/main" id="{A0F2A2BC-EDF9-4A46-A5DA-FCF7D5EF95FB}"/>
              </a:ext>
            </a:extLst>
          </p:cNvPr>
          <p:cNvPicPr>
            <a:picLocks noGrp="1" noChangeAspect="1" noChangeArrowheads="1"/>
          </p:cNvPicPr>
          <p:nvPr>
            <p:ph/>
          </p:nvPr>
        </p:nvPicPr>
        <p:blipFill>
          <a:blip r:embed="rId3">
            <a:grayscl/>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rcRect/>
          <a:stretch>
            <a:fillRect/>
          </a:stretch>
        </p:blipFill>
        <p:spPr>
          <a:xfrm>
            <a:off x="685800" y="1762125"/>
            <a:ext cx="7772400" cy="3179763"/>
          </a:xfrm>
        </p:spPr>
      </p:pic>
      <p:sp>
        <p:nvSpPr>
          <p:cNvPr id="2" name="TextBox 1">
            <a:extLst>
              <a:ext uri="{FF2B5EF4-FFF2-40B4-BE49-F238E27FC236}">
                <a16:creationId xmlns:a16="http://schemas.microsoft.com/office/drawing/2014/main" id="{E473F9C0-AB4C-4647-9B69-71F3EDD0EB8C}"/>
              </a:ext>
            </a:extLst>
          </p:cNvPr>
          <p:cNvSpPr txBox="1"/>
          <p:nvPr/>
        </p:nvSpPr>
        <p:spPr>
          <a:xfrm>
            <a:off x="2238284" y="900351"/>
            <a:ext cx="4667432" cy="861774"/>
          </a:xfrm>
          <a:prstGeom prst="rect">
            <a:avLst/>
          </a:prstGeom>
          <a:noFill/>
        </p:spPr>
        <p:txBody>
          <a:bodyPr wrap="none" rtlCol="0">
            <a:spAutoFit/>
          </a:bodyPr>
          <a:lstStyle/>
          <a:p>
            <a:r>
              <a:rPr lang="en-US" altLang="en-US" sz="3200" dirty="0" err="1">
                <a:solidFill>
                  <a:schemeClr val="bg1"/>
                </a:solidFill>
                <a:latin typeface="+mj-lt"/>
              </a:rPr>
              <a:t>harbour</a:t>
            </a:r>
            <a:r>
              <a:rPr lang="en-US" altLang="en-US" sz="3200" dirty="0">
                <a:solidFill>
                  <a:schemeClr val="bg1"/>
                </a:solidFill>
                <a:latin typeface="+mj-lt"/>
              </a:rPr>
              <a:t> art </a:t>
            </a:r>
            <a:r>
              <a:rPr lang="en-US" altLang="en-US" sz="3200" dirty="0">
                <a:solidFill>
                  <a:schemeClr val="accent1"/>
                </a:solidFill>
                <a:latin typeface="+mj-lt"/>
              </a:rPr>
              <a:t>mission gallery</a:t>
            </a:r>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Tm="5000"/>
    </mc:Choice>
    <mc:Fallback xmlns="">
      <p:transition spd="slow" advTm="500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2163" name="Picture 3">
            <a:extLst>
              <a:ext uri="{FF2B5EF4-FFF2-40B4-BE49-F238E27FC236}">
                <a16:creationId xmlns:a16="http://schemas.microsoft.com/office/drawing/2014/main" id="{AF94F216-B967-0A42-B827-8F0DD92DA0DA}"/>
              </a:ext>
            </a:extLst>
          </p:cNvPr>
          <p:cNvPicPr>
            <a:picLocks noGrp="1"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1338640" y="1192857"/>
            <a:ext cx="6466720" cy="4472286"/>
          </a:xfrm>
        </p:spPr>
      </p:pic>
    </p:spTree>
  </p:cSld>
  <p:clrMapOvr>
    <a:masterClrMapping/>
  </p:clrMapOvr>
  <mc:AlternateContent xmlns:mc="http://schemas.openxmlformats.org/markup-compatibility/2006" xmlns:p14="http://schemas.microsoft.com/office/powerpoint/2010/main">
    <mc:Choice Requires="p14">
      <p:transition spd="slow" p14:dur="2000" advTm="5000"/>
    </mc:Choice>
    <mc:Fallback xmlns="">
      <p:transition spd="slow" advTm="500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lagos, 1970.jpg"/>
          <p:cNvPicPr>
            <a:picLocks noChangeAspect="1"/>
          </p:cNvPicPr>
          <p:nvPr/>
        </p:nvPicPr>
        <p:blipFill>
          <a:blip r:embed="rId3"/>
          <a:stretch>
            <a:fillRect/>
          </a:stretch>
        </p:blipFill>
        <p:spPr>
          <a:xfrm>
            <a:off x="1488831" y="348911"/>
            <a:ext cx="6166338" cy="6160178"/>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4211" name="Picture 3">
            <a:extLst>
              <a:ext uri="{FF2B5EF4-FFF2-40B4-BE49-F238E27FC236}">
                <a16:creationId xmlns:a16="http://schemas.microsoft.com/office/drawing/2014/main" id="{184A7877-ED9F-2141-B020-1507D9170648}"/>
              </a:ext>
            </a:extLst>
          </p:cNvPr>
          <p:cNvPicPr>
            <a:picLocks noGrp="1"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685800" y="1985963"/>
            <a:ext cx="7772400" cy="2733675"/>
          </a:xfrm>
        </p:spPr>
      </p:pic>
    </p:spTree>
  </p:cSld>
  <p:clrMapOvr>
    <a:masterClrMapping/>
  </p:clrMapOvr>
  <mc:AlternateContent xmlns:mc="http://schemas.openxmlformats.org/markup-compatibility/2006" xmlns:p14="http://schemas.microsoft.com/office/powerpoint/2010/main">
    <mc:Choice Requires="p14">
      <p:transition spd="slow" p14:dur="2000" advTm="5000"/>
    </mc:Choice>
    <mc:Fallback xmlns="">
      <p:transition spd="slow" advTm="500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ine box 3.jpg"/>
          <p:cNvPicPr>
            <a:picLocks noChangeAspect="1"/>
          </p:cNvPicPr>
          <p:nvPr/>
        </p:nvPicPr>
        <p:blipFill>
          <a:blip r:embed="rId3"/>
          <a:stretch>
            <a:fillRect/>
          </a:stretch>
        </p:blipFill>
        <p:spPr>
          <a:xfrm>
            <a:off x="1351885" y="1"/>
            <a:ext cx="6517682" cy="6517682"/>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54287" y="6488668"/>
            <a:ext cx="3912900" cy="246221"/>
          </a:xfrm>
          <a:prstGeom prst="rect">
            <a:avLst/>
          </a:prstGeom>
          <a:noFill/>
        </p:spPr>
        <p:txBody>
          <a:bodyPr wrap="square" rtlCol="0">
            <a:spAutoFit/>
          </a:bodyPr>
          <a:lstStyle/>
          <a:p>
            <a:r>
              <a:rPr lang="en-US" sz="1000" dirty="0">
                <a:solidFill>
                  <a:schemeClr val="bg1">
                    <a:lumMod val="85000"/>
                    <a:lumOff val="15000"/>
                  </a:schemeClr>
                </a:solidFill>
              </a:rPr>
              <a:t>Hiroshi Sugimoto, </a:t>
            </a:r>
            <a:r>
              <a:rPr lang="en-US" sz="1000" i="1" dirty="0">
                <a:solidFill>
                  <a:schemeClr val="bg1">
                    <a:lumMod val="85000"/>
                    <a:lumOff val="15000"/>
                  </a:schemeClr>
                </a:solidFill>
              </a:rPr>
              <a:t>Theatres</a:t>
            </a:r>
            <a:r>
              <a:rPr lang="en-US" sz="1000" dirty="0">
                <a:solidFill>
                  <a:schemeClr val="bg1">
                    <a:lumMod val="85000"/>
                    <a:lumOff val="15000"/>
                  </a:schemeClr>
                </a:solidFill>
              </a:rPr>
              <a:t> (1978</a:t>
            </a:r>
            <a:r>
              <a:rPr lang="en-US" sz="1000" dirty="0">
                <a:solidFill>
                  <a:srgbClr val="BFBFBF"/>
                </a:solidFill>
              </a:rPr>
              <a:t>)</a:t>
            </a:r>
          </a:p>
        </p:txBody>
      </p:sp>
      <p:pic>
        <p:nvPicPr>
          <p:cNvPr id="6" name="Picture 5" descr="sugimoto.jpg"/>
          <p:cNvPicPr>
            <a:picLocks noChangeAspect="1"/>
          </p:cNvPicPr>
          <p:nvPr/>
        </p:nvPicPr>
        <p:blipFill>
          <a:blip r:embed="rId3"/>
          <a:stretch>
            <a:fillRect/>
          </a:stretch>
        </p:blipFill>
        <p:spPr>
          <a:xfrm>
            <a:off x="654287" y="216606"/>
            <a:ext cx="7902777" cy="6065999"/>
          </a:xfrm>
          <a:prstGeom prst="rect">
            <a:avLst/>
          </a:prstGeom>
        </p:spPr>
      </p:pic>
      <p:sp>
        <p:nvSpPr>
          <p:cNvPr id="4" name="TextBox 3"/>
          <p:cNvSpPr txBox="1"/>
          <p:nvPr/>
        </p:nvSpPr>
        <p:spPr>
          <a:xfrm>
            <a:off x="654287" y="6282605"/>
            <a:ext cx="3878886" cy="276999"/>
          </a:xfrm>
          <a:prstGeom prst="rect">
            <a:avLst/>
          </a:prstGeom>
          <a:noFill/>
        </p:spPr>
        <p:txBody>
          <a:bodyPr wrap="none" rtlCol="0">
            <a:spAutoFit/>
          </a:bodyPr>
          <a:lstStyle/>
          <a:p>
            <a:r>
              <a:rPr lang="en-US" sz="1200" dirty="0">
                <a:solidFill>
                  <a:srgbClr val="595959"/>
                </a:solidFill>
              </a:rPr>
              <a:t>Hiroshi Sugimoto, </a:t>
            </a:r>
            <a:r>
              <a:rPr lang="en-US" sz="1200" i="1" dirty="0">
                <a:solidFill>
                  <a:schemeClr val="tx1">
                    <a:lumMod val="65000"/>
                    <a:lumOff val="35000"/>
                  </a:schemeClr>
                </a:solidFill>
              </a:rPr>
              <a:t>Movie Theatre - Akron Civic, Ohio, (1980)</a:t>
            </a:r>
            <a:endParaRPr lang="en-US" sz="1200" dirty="0">
              <a:solidFill>
                <a:srgbClr val="595959"/>
              </a:solidFill>
            </a:endParaRPr>
          </a:p>
        </p:txBody>
      </p:sp>
    </p:spTree>
    <p:extLst>
      <p:ext uri="{BB962C8B-B14F-4D97-AF65-F5344CB8AC3E}">
        <p14:creationId xmlns:p14="http://schemas.microsoft.com/office/powerpoint/2010/main" val="6817076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ark, black, arch&#10;&#10;Description automatically generated">
            <a:extLst>
              <a:ext uri="{FF2B5EF4-FFF2-40B4-BE49-F238E27FC236}">
                <a16:creationId xmlns:a16="http://schemas.microsoft.com/office/drawing/2014/main" id="{7BA241DA-DF36-A84B-8FC5-DE2C5C8917C6}"/>
              </a:ext>
            </a:extLst>
          </p:cNvPr>
          <p:cNvPicPr>
            <a:picLocks noChangeAspect="1"/>
          </p:cNvPicPr>
          <p:nvPr/>
        </p:nvPicPr>
        <p:blipFill>
          <a:blip r:embed="rId3"/>
          <a:stretch>
            <a:fillRect/>
          </a:stretch>
        </p:blipFill>
        <p:spPr>
          <a:xfrm>
            <a:off x="657774" y="251012"/>
            <a:ext cx="7828451" cy="6060142"/>
          </a:xfrm>
          <a:prstGeom prst="rect">
            <a:avLst/>
          </a:prstGeom>
        </p:spPr>
      </p:pic>
      <p:sp>
        <p:nvSpPr>
          <p:cNvPr id="4" name="TextBox 3">
            <a:extLst>
              <a:ext uri="{FF2B5EF4-FFF2-40B4-BE49-F238E27FC236}">
                <a16:creationId xmlns:a16="http://schemas.microsoft.com/office/drawing/2014/main" id="{70C48C2B-B35F-2C40-AFE6-09D012F6541B}"/>
              </a:ext>
            </a:extLst>
          </p:cNvPr>
          <p:cNvSpPr txBox="1"/>
          <p:nvPr/>
        </p:nvSpPr>
        <p:spPr>
          <a:xfrm>
            <a:off x="657774" y="6311154"/>
            <a:ext cx="4828626" cy="553998"/>
          </a:xfrm>
          <a:prstGeom prst="rect">
            <a:avLst/>
          </a:prstGeom>
          <a:noFill/>
        </p:spPr>
        <p:txBody>
          <a:bodyPr wrap="square" rtlCol="0">
            <a:spAutoFit/>
          </a:bodyPr>
          <a:lstStyle/>
          <a:p>
            <a:r>
              <a:rPr lang="en-US" sz="1200" dirty="0">
                <a:solidFill>
                  <a:srgbClr val="595959"/>
                </a:solidFill>
              </a:rPr>
              <a:t>Hiroshi Sugimoto, </a:t>
            </a:r>
            <a:r>
              <a:rPr lang="en-US" sz="1200" i="1" dirty="0">
                <a:solidFill>
                  <a:srgbClr val="595959"/>
                </a:solidFill>
              </a:rPr>
              <a:t>U.A. Playhouse </a:t>
            </a:r>
            <a:r>
              <a:rPr lang="en-US" sz="1200" i="1" dirty="0">
                <a:solidFill>
                  <a:schemeClr val="tx1">
                    <a:lumMod val="65000"/>
                    <a:lumOff val="35000"/>
                  </a:schemeClr>
                </a:solidFill>
              </a:rPr>
              <a:t>(1978)</a:t>
            </a:r>
            <a:endParaRPr lang="en-US" sz="1200" dirty="0">
              <a:solidFill>
                <a:srgbClr val="595959"/>
              </a:solidFill>
            </a:endParaRPr>
          </a:p>
          <a:p>
            <a:endParaRPr lang="en-US" dirty="0"/>
          </a:p>
        </p:txBody>
      </p:sp>
    </p:spTree>
    <p:extLst>
      <p:ext uri="{BB962C8B-B14F-4D97-AF65-F5344CB8AC3E}">
        <p14:creationId xmlns:p14="http://schemas.microsoft.com/office/powerpoint/2010/main" val="10009009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auditorium&#10;&#10;Description automatically generated">
            <a:extLst>
              <a:ext uri="{FF2B5EF4-FFF2-40B4-BE49-F238E27FC236}">
                <a16:creationId xmlns:a16="http://schemas.microsoft.com/office/drawing/2014/main" id="{5BF4FB71-7C40-6745-94C5-1179995E8812}"/>
              </a:ext>
            </a:extLst>
          </p:cNvPr>
          <p:cNvPicPr>
            <a:picLocks noChangeAspect="1"/>
          </p:cNvPicPr>
          <p:nvPr/>
        </p:nvPicPr>
        <p:blipFill>
          <a:blip r:embed="rId3"/>
          <a:stretch>
            <a:fillRect/>
          </a:stretch>
        </p:blipFill>
        <p:spPr>
          <a:xfrm>
            <a:off x="653909" y="233081"/>
            <a:ext cx="7836182" cy="6131859"/>
          </a:xfrm>
          <a:prstGeom prst="rect">
            <a:avLst/>
          </a:prstGeom>
        </p:spPr>
      </p:pic>
      <p:sp>
        <p:nvSpPr>
          <p:cNvPr id="4" name="TextBox 3">
            <a:extLst>
              <a:ext uri="{FF2B5EF4-FFF2-40B4-BE49-F238E27FC236}">
                <a16:creationId xmlns:a16="http://schemas.microsoft.com/office/drawing/2014/main" id="{C586E95B-2D7A-CC45-BEFE-6A8686C06A48}"/>
              </a:ext>
            </a:extLst>
          </p:cNvPr>
          <p:cNvSpPr txBox="1"/>
          <p:nvPr/>
        </p:nvSpPr>
        <p:spPr>
          <a:xfrm>
            <a:off x="653909" y="6364940"/>
            <a:ext cx="3702938" cy="553998"/>
          </a:xfrm>
          <a:prstGeom prst="rect">
            <a:avLst/>
          </a:prstGeom>
          <a:noFill/>
        </p:spPr>
        <p:txBody>
          <a:bodyPr wrap="square" rtlCol="0">
            <a:spAutoFit/>
          </a:bodyPr>
          <a:lstStyle/>
          <a:p>
            <a:r>
              <a:rPr lang="en-US" sz="1200" dirty="0">
                <a:solidFill>
                  <a:srgbClr val="595959"/>
                </a:solidFill>
              </a:rPr>
              <a:t>Hiroshi Sugimoto, </a:t>
            </a:r>
            <a:r>
              <a:rPr lang="en-US" sz="1200" i="1" dirty="0">
                <a:solidFill>
                  <a:srgbClr val="595959"/>
                </a:solidFill>
              </a:rPr>
              <a:t>Cinerama Dome, Hollywood </a:t>
            </a:r>
            <a:r>
              <a:rPr lang="en-US" sz="1200" i="1" dirty="0">
                <a:solidFill>
                  <a:schemeClr val="tx1">
                    <a:lumMod val="65000"/>
                    <a:lumOff val="35000"/>
                  </a:schemeClr>
                </a:solidFill>
              </a:rPr>
              <a:t>(1993)</a:t>
            </a:r>
            <a:endParaRPr lang="en-US" sz="1200" dirty="0">
              <a:solidFill>
                <a:srgbClr val="595959"/>
              </a:solidFill>
            </a:endParaRPr>
          </a:p>
          <a:p>
            <a:endParaRPr lang="en-US" dirty="0"/>
          </a:p>
        </p:txBody>
      </p:sp>
    </p:spTree>
    <p:extLst>
      <p:ext uri="{BB962C8B-B14F-4D97-AF65-F5344CB8AC3E}">
        <p14:creationId xmlns:p14="http://schemas.microsoft.com/office/powerpoint/2010/main" val="42849881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3" descr="6"/>
          <p:cNvPicPr>
            <a:picLocks noGrp="1" noChangeAspect="1" noChangeArrowheads="1"/>
          </p:cNvPicPr>
          <p:nvPr>
            <p:ph/>
          </p:nvPr>
        </p:nvPicPr>
        <p:blipFill>
          <a:blip r:embed="rId3"/>
          <a:srcRect/>
          <a:stretch>
            <a:fillRect/>
          </a:stretch>
        </p:blipFill>
        <p:spPr>
          <a:xfrm>
            <a:off x="1510471" y="291271"/>
            <a:ext cx="6174967" cy="6174967"/>
          </a:xfrm>
        </p:spPr>
      </p:pic>
      <p:sp>
        <p:nvSpPr>
          <p:cNvPr id="4" name="TextBox 3"/>
          <p:cNvSpPr txBox="1"/>
          <p:nvPr/>
        </p:nvSpPr>
        <p:spPr>
          <a:xfrm>
            <a:off x="1510471" y="6466238"/>
            <a:ext cx="2607004" cy="276999"/>
          </a:xfrm>
          <a:prstGeom prst="rect">
            <a:avLst/>
          </a:prstGeom>
          <a:noFill/>
        </p:spPr>
        <p:txBody>
          <a:bodyPr wrap="none" rtlCol="0">
            <a:spAutoFit/>
          </a:bodyPr>
          <a:lstStyle/>
          <a:p>
            <a:r>
              <a:rPr lang="en-US" sz="1200" i="1" dirty="0">
                <a:solidFill>
                  <a:srgbClr val="595959"/>
                </a:solidFill>
              </a:rPr>
              <a:t>200 Seconds - London, Christmas 1977</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6CE46F-5C2C-254D-8D02-8DC25D49EC56}"/>
              </a:ext>
            </a:extLst>
          </p:cNvPr>
          <p:cNvSpPr txBox="1"/>
          <p:nvPr/>
        </p:nvSpPr>
        <p:spPr>
          <a:xfrm>
            <a:off x="1540933" y="254000"/>
            <a:ext cx="5586465" cy="646331"/>
          </a:xfrm>
          <a:prstGeom prst="rect">
            <a:avLst/>
          </a:prstGeom>
          <a:noFill/>
        </p:spPr>
        <p:txBody>
          <a:bodyPr wrap="none" rtlCol="0">
            <a:spAutoFit/>
          </a:bodyPr>
          <a:lstStyle/>
          <a:p>
            <a:pPr lvl="0" algn="ctr">
              <a:defRPr/>
            </a:pPr>
            <a:r>
              <a:rPr lang="en-GB" b="1" i="1" dirty="0">
                <a:solidFill>
                  <a:schemeClr val="bg1">
                    <a:lumMod val="75000"/>
                  </a:schemeClr>
                </a:solidFill>
              </a:rPr>
              <a:t> T</a:t>
            </a:r>
            <a:r>
              <a:rPr lang="en-GB" i="1" dirty="0">
                <a:solidFill>
                  <a:schemeClr val="bg1">
                    <a:lumMod val="75000"/>
                  </a:schemeClr>
                </a:solidFill>
                <a:latin typeface="Calibri Light" panose="020F0302020204030204" pitchFamily="34" charset="0"/>
                <a:cs typeface="Calibri Light" panose="020F0302020204030204" pitchFamily="34" charset="0"/>
              </a:rPr>
              <a:t>ime-Exposure &amp; the Snapshot : Photograph as Parado</a:t>
            </a:r>
            <a:r>
              <a:rPr lang="en-GB" dirty="0">
                <a:solidFill>
                  <a:schemeClr val="bg1">
                    <a:lumMod val="75000"/>
                  </a:schemeClr>
                </a:solidFill>
                <a:latin typeface="Calibri Light" panose="020F0302020204030204" pitchFamily="34" charset="0"/>
                <a:cs typeface="Calibri Light" panose="020F0302020204030204" pitchFamily="34" charset="0"/>
              </a:rPr>
              <a:t>x</a:t>
            </a:r>
            <a:endParaRPr lang="en-GB" i="1" dirty="0">
              <a:solidFill>
                <a:schemeClr val="bg1">
                  <a:lumMod val="75000"/>
                </a:schemeClr>
              </a:solidFill>
              <a:latin typeface="Calibri Light" panose="020F0302020204030204" pitchFamily="34" charset="0"/>
              <a:cs typeface="Calibri Light" panose="020F0302020204030204" pitchFamily="34" charset="0"/>
            </a:endParaRPr>
          </a:p>
          <a:p>
            <a:pPr lvl="0" algn="ctr">
              <a:defRPr/>
            </a:pPr>
            <a:r>
              <a:rPr lang="en-GB" dirty="0">
                <a:solidFill>
                  <a:schemeClr val="bg1">
                    <a:lumMod val="75000"/>
                  </a:schemeClr>
                </a:solidFill>
                <a:latin typeface="Calibri Light" panose="020F0302020204030204" pitchFamily="34" charset="0"/>
                <a:cs typeface="Calibri Light" panose="020F0302020204030204" pitchFamily="34" charset="0"/>
              </a:rPr>
              <a:t>Thierry de Duve 1978</a:t>
            </a:r>
          </a:p>
        </p:txBody>
      </p:sp>
      <p:pic>
        <p:nvPicPr>
          <p:cNvPr id="4" name="Picture 3" descr="A person looking at the camera&#13;&#10;&#13;&#10;Description automatically generated">
            <a:extLst>
              <a:ext uri="{FF2B5EF4-FFF2-40B4-BE49-F238E27FC236}">
                <a16:creationId xmlns:a16="http://schemas.microsoft.com/office/drawing/2014/main" id="{9B61A3F0-6618-494E-8055-1EFDF252366A}"/>
              </a:ext>
            </a:extLst>
          </p:cNvPr>
          <p:cNvPicPr>
            <a:picLocks noChangeAspect="1"/>
          </p:cNvPicPr>
          <p:nvPr/>
        </p:nvPicPr>
        <p:blipFill>
          <a:blip r:embed="rId3"/>
          <a:stretch>
            <a:fillRect/>
          </a:stretch>
        </p:blipFill>
        <p:spPr>
          <a:xfrm>
            <a:off x="2542591" y="1094383"/>
            <a:ext cx="4058818" cy="5171235"/>
          </a:xfrm>
          <a:prstGeom prst="rect">
            <a:avLst/>
          </a:prstGeom>
        </p:spPr>
      </p:pic>
    </p:spTree>
    <p:extLst>
      <p:ext uri="{BB962C8B-B14F-4D97-AF65-F5344CB8AC3E}">
        <p14:creationId xmlns:p14="http://schemas.microsoft.com/office/powerpoint/2010/main" val="369183254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5" descr="benjamin's christening, 1979"/>
          <p:cNvPicPr>
            <a:picLocks noGrp="1" noChangeAspect="1" noChangeArrowheads="1"/>
          </p:cNvPicPr>
          <p:nvPr>
            <p:ph/>
          </p:nvPr>
        </p:nvPicPr>
        <p:blipFill>
          <a:blip r:embed="rId3"/>
          <a:srcRect/>
          <a:stretch>
            <a:fillRect/>
          </a:stretch>
        </p:blipFill>
        <p:spPr>
          <a:xfrm>
            <a:off x="1584687" y="365487"/>
            <a:ext cx="6175623" cy="6175623"/>
          </a:xfrm>
        </p:spPr>
      </p:pic>
      <p:sp>
        <p:nvSpPr>
          <p:cNvPr id="3" name="TextBox 2"/>
          <p:cNvSpPr txBox="1"/>
          <p:nvPr/>
        </p:nvSpPr>
        <p:spPr>
          <a:xfrm>
            <a:off x="1584687" y="6531740"/>
            <a:ext cx="2870447" cy="276999"/>
          </a:xfrm>
          <a:prstGeom prst="rect">
            <a:avLst/>
          </a:prstGeom>
          <a:noFill/>
        </p:spPr>
        <p:txBody>
          <a:bodyPr wrap="none" rtlCol="0">
            <a:spAutoFit/>
          </a:bodyPr>
          <a:lstStyle/>
          <a:p>
            <a:r>
              <a:rPr lang="en-US" sz="1200" i="1" dirty="0">
                <a:solidFill>
                  <a:srgbClr val="595959"/>
                </a:solidFill>
              </a:rPr>
              <a:t>200 Seconds - Benjamin’s Christening 1979</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E531CAA-EF24-7C40-A2D5-2A767CD772EB}"/>
              </a:ext>
            </a:extLst>
          </p:cNvPr>
          <p:cNvSpPr txBox="1"/>
          <p:nvPr/>
        </p:nvSpPr>
        <p:spPr>
          <a:xfrm>
            <a:off x="914400" y="304800"/>
            <a:ext cx="7315200" cy="1477328"/>
          </a:xfrm>
          <a:prstGeom prst="rect">
            <a:avLst/>
          </a:prstGeom>
          <a:noFill/>
        </p:spPr>
        <p:txBody>
          <a:bodyPr wrap="square" rtlCol="0">
            <a:spAutoFit/>
          </a:bodyPr>
          <a:lstStyle/>
          <a:p>
            <a:pPr algn="ctr"/>
            <a:r>
              <a:rPr lang="en-US" dirty="0">
                <a:solidFill>
                  <a:schemeClr val="bg1">
                    <a:lumMod val="75000"/>
                  </a:schemeClr>
                </a:solidFill>
              </a:rPr>
              <a:t>Sandra Plummer;</a:t>
            </a:r>
          </a:p>
          <a:p>
            <a:pPr algn="ctr"/>
            <a:endParaRPr lang="en-US" dirty="0">
              <a:solidFill>
                <a:schemeClr val="bg1">
                  <a:lumMod val="75000"/>
                </a:schemeClr>
              </a:solidFill>
            </a:endParaRPr>
          </a:p>
          <a:p>
            <a:pPr algn="ctr"/>
            <a:r>
              <a:rPr lang="en-GB" i="1" dirty="0">
                <a:solidFill>
                  <a:srgbClr val="FF0000"/>
                </a:solidFill>
              </a:rPr>
              <a:t>‘Photography and Duration: Time Exposure and Time-Image’</a:t>
            </a:r>
          </a:p>
          <a:p>
            <a:pPr algn="ctr"/>
            <a:endParaRPr lang="en-US" dirty="0">
              <a:solidFill>
                <a:schemeClr val="bg1">
                  <a:lumMod val="75000"/>
                </a:schemeClr>
              </a:solidFill>
            </a:endParaRPr>
          </a:p>
          <a:p>
            <a:pPr algn="ctr"/>
            <a:r>
              <a:rPr lang="en-US" i="1" dirty="0">
                <a:solidFill>
                  <a:schemeClr val="bg1">
                    <a:lumMod val="75000"/>
                  </a:schemeClr>
                </a:solidFill>
              </a:rPr>
              <a:t>Rhizomes </a:t>
            </a:r>
            <a:r>
              <a:rPr lang="en-US" dirty="0">
                <a:solidFill>
                  <a:schemeClr val="bg1">
                    <a:lumMod val="75000"/>
                  </a:schemeClr>
                </a:solidFill>
              </a:rPr>
              <a:t>2012</a:t>
            </a:r>
          </a:p>
        </p:txBody>
      </p:sp>
      <p:pic>
        <p:nvPicPr>
          <p:cNvPr id="6" name="Picture 3" descr="large square">
            <a:extLst>
              <a:ext uri="{FF2B5EF4-FFF2-40B4-BE49-F238E27FC236}">
                <a16:creationId xmlns:a16="http://schemas.microsoft.com/office/drawing/2014/main" id="{1EFCD92B-1B61-8344-A7DE-D0E470B2CD90}"/>
              </a:ext>
            </a:extLst>
          </p:cNvPr>
          <p:cNvPicPr>
            <a:picLocks noChangeAspect="1" noChangeArrowheads="1"/>
          </p:cNvPicPr>
          <p:nvPr/>
        </p:nvPicPr>
        <p:blipFill>
          <a:blip r:embed="rId3"/>
          <a:srcRect/>
          <a:stretch>
            <a:fillRect/>
          </a:stretch>
        </p:blipFill>
        <p:spPr>
          <a:xfrm>
            <a:off x="2604753" y="2022760"/>
            <a:ext cx="4207703" cy="4207703"/>
          </a:xfrm>
          <a:prstGeom prst="rect">
            <a:avLst/>
          </a:prstGeom>
        </p:spPr>
      </p:pic>
      <p:sp>
        <p:nvSpPr>
          <p:cNvPr id="7" name="TextBox 6">
            <a:extLst>
              <a:ext uri="{FF2B5EF4-FFF2-40B4-BE49-F238E27FC236}">
                <a16:creationId xmlns:a16="http://schemas.microsoft.com/office/drawing/2014/main" id="{1C47296D-C549-3945-BA85-8880C6821E2F}"/>
              </a:ext>
            </a:extLst>
          </p:cNvPr>
          <p:cNvSpPr txBox="1"/>
          <p:nvPr/>
        </p:nvSpPr>
        <p:spPr>
          <a:xfrm>
            <a:off x="3625516" y="6230463"/>
            <a:ext cx="2149642" cy="553998"/>
          </a:xfrm>
          <a:prstGeom prst="rect">
            <a:avLst/>
          </a:prstGeom>
          <a:noFill/>
        </p:spPr>
        <p:txBody>
          <a:bodyPr wrap="square" rtlCol="0">
            <a:spAutoFit/>
          </a:bodyPr>
          <a:lstStyle/>
          <a:p>
            <a:pPr algn="ctr"/>
            <a:r>
              <a:rPr lang="en-US" sz="1200" i="1" dirty="0">
                <a:solidFill>
                  <a:srgbClr val="595959"/>
                </a:solidFill>
              </a:rPr>
              <a:t>200 Seconds – Pisa, Italy 1985</a:t>
            </a:r>
          </a:p>
          <a:p>
            <a:endParaRPr lang="en-US" dirty="0"/>
          </a:p>
        </p:txBody>
      </p:sp>
    </p:spTree>
    <p:extLst>
      <p:ext uri="{BB962C8B-B14F-4D97-AF65-F5344CB8AC3E}">
        <p14:creationId xmlns:p14="http://schemas.microsoft.com/office/powerpoint/2010/main" val="17457025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rance, summer 1979.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76505" y="275645"/>
            <a:ext cx="6248850" cy="6248850"/>
          </a:xfrm>
          <a:prstGeom prst="rect">
            <a:avLst/>
          </a:prstGeom>
        </p:spPr>
      </p:pic>
      <p:sp>
        <p:nvSpPr>
          <p:cNvPr id="4" name="TextBox 3"/>
          <p:cNvSpPr txBox="1"/>
          <p:nvPr/>
        </p:nvSpPr>
        <p:spPr>
          <a:xfrm>
            <a:off x="1476505" y="6488668"/>
            <a:ext cx="2453867" cy="276999"/>
          </a:xfrm>
          <a:prstGeom prst="rect">
            <a:avLst/>
          </a:prstGeom>
          <a:noFill/>
        </p:spPr>
        <p:txBody>
          <a:bodyPr wrap="none" rtlCol="0">
            <a:spAutoFit/>
          </a:bodyPr>
          <a:lstStyle/>
          <a:p>
            <a:r>
              <a:rPr lang="en-US" sz="1200" i="1" dirty="0">
                <a:solidFill>
                  <a:srgbClr val="595959"/>
                </a:solidFill>
              </a:rPr>
              <a:t>200 Seconds - </a:t>
            </a:r>
            <a:r>
              <a:rPr lang="en-US" sz="1200" i="1" dirty="0">
                <a:solidFill>
                  <a:schemeClr val="tx1">
                    <a:lumMod val="65000"/>
                    <a:lumOff val="35000"/>
                  </a:schemeClr>
                </a:solidFill>
              </a:rPr>
              <a:t>France, summer 1979</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F9800"/>
        </a:solidFill>
        <a:effectLst/>
      </p:bgPr>
    </p:bg>
    <p:spTree>
      <p:nvGrpSpPr>
        <p:cNvPr id="1" name=""/>
        <p:cNvGrpSpPr/>
        <p:nvPr/>
      </p:nvGrpSpPr>
      <p:grpSpPr>
        <a:xfrm>
          <a:off x="0" y="0"/>
          <a:ext cx="0" cy="0"/>
          <a:chOff x="0" y="0"/>
          <a:chExt cx="0" cy="0"/>
        </a:xfrm>
      </p:grpSpPr>
      <p:pic>
        <p:nvPicPr>
          <p:cNvPr id="3" name="Picture 2" descr="A picture containing text, blue&#10;&#10;Description automatically generated">
            <a:extLst>
              <a:ext uri="{FF2B5EF4-FFF2-40B4-BE49-F238E27FC236}">
                <a16:creationId xmlns:a16="http://schemas.microsoft.com/office/drawing/2014/main" id="{709C4C9A-CCBD-E04C-9EF1-EC854CF5AC98}"/>
              </a:ext>
            </a:extLst>
          </p:cNvPr>
          <p:cNvPicPr>
            <a:picLocks noChangeAspect="1"/>
          </p:cNvPicPr>
          <p:nvPr/>
        </p:nvPicPr>
        <p:blipFill>
          <a:blip r:embed="rId3"/>
          <a:stretch>
            <a:fillRect/>
          </a:stretch>
        </p:blipFill>
        <p:spPr>
          <a:xfrm>
            <a:off x="2438874" y="0"/>
            <a:ext cx="4266252" cy="6858000"/>
          </a:xfrm>
          <a:prstGeom prst="rect">
            <a:avLst/>
          </a:prstGeom>
        </p:spPr>
      </p:pic>
    </p:spTree>
    <p:extLst>
      <p:ext uri="{BB962C8B-B14F-4D97-AF65-F5344CB8AC3E}">
        <p14:creationId xmlns:p14="http://schemas.microsoft.com/office/powerpoint/2010/main" val="11065360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9B1FD75C-8D26-5044-929F-5F20D7BABE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9211" y="0"/>
            <a:ext cx="462557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74736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rance, summer 1979.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76505" y="275645"/>
            <a:ext cx="6248850" cy="6248850"/>
          </a:xfrm>
          <a:prstGeom prst="rect">
            <a:avLst/>
          </a:prstGeom>
        </p:spPr>
      </p:pic>
      <p:sp>
        <p:nvSpPr>
          <p:cNvPr id="4" name="TextBox 3"/>
          <p:cNvSpPr txBox="1"/>
          <p:nvPr/>
        </p:nvSpPr>
        <p:spPr>
          <a:xfrm>
            <a:off x="1476505" y="6488668"/>
            <a:ext cx="2453867" cy="276999"/>
          </a:xfrm>
          <a:prstGeom prst="rect">
            <a:avLst/>
          </a:prstGeom>
          <a:noFill/>
        </p:spPr>
        <p:txBody>
          <a:bodyPr wrap="none" rtlCol="0">
            <a:spAutoFit/>
          </a:bodyPr>
          <a:lstStyle/>
          <a:p>
            <a:r>
              <a:rPr lang="en-US" sz="1200" i="1" dirty="0">
                <a:solidFill>
                  <a:srgbClr val="595959"/>
                </a:solidFill>
              </a:rPr>
              <a:t>200 Seconds - </a:t>
            </a:r>
            <a:r>
              <a:rPr lang="en-US" sz="1200" i="1" dirty="0">
                <a:solidFill>
                  <a:schemeClr val="tx1">
                    <a:lumMod val="65000"/>
                    <a:lumOff val="35000"/>
                  </a:schemeClr>
                </a:solidFill>
              </a:rPr>
              <a:t>France, summer 1979</a:t>
            </a:r>
          </a:p>
        </p:txBody>
      </p:sp>
    </p:spTree>
    <p:extLst>
      <p:ext uri="{BB962C8B-B14F-4D97-AF65-F5344CB8AC3E}">
        <p14:creationId xmlns:p14="http://schemas.microsoft.com/office/powerpoint/2010/main" val="5204785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kitwe, summer 1967a.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03123" y="233019"/>
            <a:ext cx="6264858" cy="6264858"/>
          </a:xfrm>
          <a:prstGeom prst="rect">
            <a:avLst/>
          </a:prstGeom>
        </p:spPr>
      </p:pic>
      <p:sp>
        <p:nvSpPr>
          <p:cNvPr id="4" name="TextBox 3"/>
          <p:cNvSpPr txBox="1"/>
          <p:nvPr/>
        </p:nvSpPr>
        <p:spPr>
          <a:xfrm>
            <a:off x="1503123" y="6488764"/>
            <a:ext cx="2787149" cy="276999"/>
          </a:xfrm>
          <a:prstGeom prst="rect">
            <a:avLst/>
          </a:prstGeom>
          <a:noFill/>
        </p:spPr>
        <p:txBody>
          <a:bodyPr wrap="square" rtlCol="0">
            <a:spAutoFit/>
          </a:bodyPr>
          <a:lstStyle/>
          <a:p>
            <a:r>
              <a:rPr lang="en-US" sz="1200" i="1" dirty="0">
                <a:solidFill>
                  <a:srgbClr val="595959"/>
                </a:solidFill>
              </a:rPr>
              <a:t>200 Seconds - Kitwe, summer 1967</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922" name="Picture 2"/>
          <p:cNvPicPr>
            <a:picLocks noGrp="1" noChangeAspect="1" noChangeArrowheads="1"/>
          </p:cNvPicPr>
          <p:nvPr>
            <p:ph/>
          </p:nvPr>
        </p:nvPicPr>
        <p:blipFill>
          <a:blip r:embed="rId3">
            <a:lum bright="-6000"/>
          </a:blip>
          <a:srcRect/>
          <a:stretch>
            <a:fillRect/>
          </a:stretch>
        </p:blipFill>
        <p:spPr>
          <a:xfrm>
            <a:off x="619985" y="380999"/>
            <a:ext cx="7969833" cy="5994285"/>
          </a:xfrm>
        </p:spPr>
      </p:pic>
      <p:sp>
        <p:nvSpPr>
          <p:cNvPr id="3" name="TextBox 2"/>
          <p:cNvSpPr txBox="1"/>
          <p:nvPr/>
        </p:nvSpPr>
        <p:spPr>
          <a:xfrm>
            <a:off x="619985" y="6428763"/>
            <a:ext cx="1950624" cy="276999"/>
          </a:xfrm>
          <a:prstGeom prst="rect">
            <a:avLst/>
          </a:prstGeom>
          <a:noFill/>
        </p:spPr>
        <p:txBody>
          <a:bodyPr wrap="none" rtlCol="0">
            <a:spAutoFit/>
          </a:bodyPr>
          <a:lstStyle/>
          <a:p>
            <a:r>
              <a:rPr lang="en-US" sz="1200" dirty="0">
                <a:solidFill>
                  <a:srgbClr val="595959"/>
                </a:solidFill>
              </a:rPr>
              <a:t>From the series </a:t>
            </a:r>
            <a:r>
              <a:rPr lang="en-US" sz="1200" i="1" dirty="0">
                <a:solidFill>
                  <a:srgbClr val="595959"/>
                </a:solidFill>
              </a:rPr>
              <a:t>Apron</a:t>
            </a:r>
            <a:r>
              <a:rPr lang="en-US" sz="1200" dirty="0">
                <a:solidFill>
                  <a:srgbClr val="595959"/>
                </a:solidFill>
              </a:rPr>
              <a:t>, 2005</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Marionette shorter.mov" descr="Marionette shorter.mov">
            <a:hlinkClick r:id="" action="ppaction://media"/>
            <a:extLst>
              <a:ext uri="{FF2B5EF4-FFF2-40B4-BE49-F238E27FC236}">
                <a16:creationId xmlns:a16="http://schemas.microsoft.com/office/drawing/2014/main" id="{F7B37630-0DF2-8608-FDD7-9337D2D2117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8000" y="381000"/>
            <a:ext cx="8128000" cy="6096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kitwe, summer 1967a.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03123" y="233019"/>
            <a:ext cx="6264858" cy="6264858"/>
          </a:xfrm>
          <a:prstGeom prst="rect">
            <a:avLst/>
          </a:prstGeom>
        </p:spPr>
      </p:pic>
      <p:sp>
        <p:nvSpPr>
          <p:cNvPr id="4" name="TextBox 3"/>
          <p:cNvSpPr txBox="1"/>
          <p:nvPr/>
        </p:nvSpPr>
        <p:spPr>
          <a:xfrm>
            <a:off x="1503123" y="6488764"/>
            <a:ext cx="2581216" cy="276999"/>
          </a:xfrm>
          <a:prstGeom prst="rect">
            <a:avLst/>
          </a:prstGeom>
          <a:noFill/>
        </p:spPr>
        <p:txBody>
          <a:bodyPr wrap="square" rtlCol="0">
            <a:spAutoFit/>
          </a:bodyPr>
          <a:lstStyle/>
          <a:p>
            <a:r>
              <a:rPr lang="en-US" sz="1200" i="1" dirty="0">
                <a:solidFill>
                  <a:srgbClr val="595959"/>
                </a:solidFill>
              </a:rPr>
              <a:t>200 Seconds - Kitwe, summer 1967</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kew, july 1969.jpg"/>
          <p:cNvPicPr>
            <a:picLocks noGrp="1" noChangeAspect="1"/>
          </p:cNvPicPr>
          <p:nvPr>
            <p:ph/>
          </p:nvPr>
        </p:nvPicPr>
        <p:blipFill>
          <a:blip r:embed="rId3">
            <a:extLst>
              <a:ext uri="{28A0092B-C50C-407E-A947-70E740481C1C}">
                <a14:useLocalDpi xmlns:a14="http://schemas.microsoft.com/office/drawing/2010/main"/>
              </a:ext>
            </a:extLst>
          </a:blip>
          <a:srcRect l="-20763" r="-20763"/>
          <a:stretch>
            <a:fillRect/>
          </a:stretch>
        </p:blipFill>
        <p:spPr>
          <a:xfrm>
            <a:off x="267846" y="314574"/>
            <a:ext cx="8876154" cy="6265520"/>
          </a:xfrm>
        </p:spPr>
      </p:pic>
      <p:sp>
        <p:nvSpPr>
          <p:cNvPr id="4" name="TextBox 3"/>
          <p:cNvSpPr txBox="1"/>
          <p:nvPr/>
        </p:nvSpPr>
        <p:spPr>
          <a:xfrm>
            <a:off x="1589454" y="6580094"/>
            <a:ext cx="2011588" cy="276999"/>
          </a:xfrm>
          <a:prstGeom prst="rect">
            <a:avLst/>
          </a:prstGeom>
          <a:noFill/>
        </p:spPr>
        <p:txBody>
          <a:bodyPr wrap="none" rtlCol="0">
            <a:spAutoFit/>
          </a:bodyPr>
          <a:lstStyle/>
          <a:p>
            <a:r>
              <a:rPr lang="en-US" sz="1200" i="1" dirty="0">
                <a:solidFill>
                  <a:srgbClr val="595959"/>
                </a:solidFill>
              </a:rPr>
              <a:t>200 Seconds - Kew, July 1969</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1371600"/>
            <a:ext cx="7772400" cy="5486400"/>
          </a:xfrm>
        </p:spPr>
        <p:txBody>
          <a:bodyPr>
            <a:normAutofit/>
          </a:bodyPr>
          <a:lstStyle/>
          <a:p>
            <a:pPr algn="ctr">
              <a:buNone/>
            </a:pPr>
            <a:r>
              <a:rPr lang="en-US" sz="7200" dirty="0" err="1">
                <a:solidFill>
                  <a:srgbClr val="BFBFBF"/>
                </a:solidFill>
              </a:rPr>
              <a:t>mise-en-abîme</a:t>
            </a:r>
            <a:endParaRPr lang="en-US" sz="7200" dirty="0">
              <a:solidFill>
                <a:srgbClr val="BFBFBF"/>
              </a:solidFill>
            </a:endParaRPr>
          </a:p>
          <a:p>
            <a:pPr algn="ctr">
              <a:buNone/>
            </a:pPr>
            <a:endParaRPr lang="en-US" sz="2400" b="1" dirty="0">
              <a:solidFill>
                <a:srgbClr val="BFBFBF"/>
              </a:solidFill>
            </a:endParaRPr>
          </a:p>
          <a:p>
            <a:pPr algn="ctr">
              <a:buNone/>
            </a:pPr>
            <a:r>
              <a:rPr lang="en-US" sz="2400" dirty="0">
                <a:solidFill>
                  <a:srgbClr val="BFBFBF"/>
                </a:solidFill>
              </a:rPr>
              <a:t>‘to place into the abyss’</a:t>
            </a:r>
          </a:p>
          <a:p>
            <a:pPr algn="ctr">
              <a:buNone/>
            </a:pPr>
            <a:endParaRPr lang="en-US" sz="2400" b="1" dirty="0">
              <a:solidFill>
                <a:srgbClr val="BFBFBF"/>
              </a:solidFill>
            </a:endParaRPr>
          </a:p>
          <a:p>
            <a:pPr algn="ctr">
              <a:buNone/>
            </a:pPr>
            <a:r>
              <a:rPr lang="en-US" sz="2400" dirty="0">
                <a:solidFill>
                  <a:srgbClr val="BFBFBF"/>
                </a:solidFill>
              </a:rPr>
              <a:t>a story within a story within a story</a:t>
            </a:r>
          </a:p>
          <a:p>
            <a:pPr algn="ctr">
              <a:buNone/>
            </a:pPr>
            <a:endParaRPr lang="en-US" sz="2400" b="1" dirty="0">
              <a:solidFill>
                <a:srgbClr val="BFBFBF"/>
              </a:solidFill>
            </a:endParaRPr>
          </a:p>
          <a:p>
            <a:pPr algn="ctr">
              <a:buNone/>
            </a:pPr>
            <a:r>
              <a:rPr lang="en-GB" sz="2400" dirty="0">
                <a:solidFill>
                  <a:schemeClr val="bg1">
                    <a:lumMod val="85000"/>
                  </a:schemeClr>
                </a:solidFill>
              </a:rPr>
              <a:t>André Gide</a:t>
            </a:r>
            <a:endParaRPr lang="en-US" sz="2400" b="1" dirty="0">
              <a:solidFill>
                <a:schemeClr val="bg1">
                  <a:lumMod val="85000"/>
                </a:schemeClr>
              </a:solidFill>
            </a:endParaRPr>
          </a:p>
          <a:p>
            <a:pPr algn="ctr">
              <a:buNone/>
            </a:pPr>
            <a:endParaRPr lang="en-US" sz="4000" b="1" dirty="0"/>
          </a:p>
        </p:txBody>
      </p:sp>
    </p:spTree>
    <p:extLst>
      <p:ext uri="{BB962C8B-B14F-4D97-AF65-F5344CB8AC3E}">
        <p14:creationId xmlns:p14="http://schemas.microsoft.com/office/powerpoint/2010/main" val="6130174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martin small.jpg"/>
          <p:cNvPicPr>
            <a:picLocks noChangeAspect="1"/>
          </p:cNvPicPr>
          <p:nvPr/>
        </p:nvPicPr>
        <p:blipFill>
          <a:blip r:embed="rId3"/>
          <a:stretch>
            <a:fillRect/>
          </a:stretch>
        </p:blipFill>
        <p:spPr>
          <a:xfrm>
            <a:off x="929439" y="864637"/>
            <a:ext cx="7285635" cy="5129087"/>
          </a:xfrm>
          <a:prstGeom prst="rect">
            <a:avLst/>
          </a:prstGeom>
        </p:spPr>
      </p:pic>
      <p:sp>
        <p:nvSpPr>
          <p:cNvPr id="4" name="TextBox 3"/>
          <p:cNvSpPr txBox="1"/>
          <p:nvPr/>
        </p:nvSpPr>
        <p:spPr>
          <a:xfrm>
            <a:off x="929439" y="5993724"/>
            <a:ext cx="1562146" cy="276999"/>
          </a:xfrm>
          <a:prstGeom prst="rect">
            <a:avLst/>
          </a:prstGeom>
          <a:noFill/>
        </p:spPr>
        <p:txBody>
          <a:bodyPr wrap="none" rtlCol="0">
            <a:spAutoFit/>
          </a:bodyPr>
          <a:lstStyle/>
          <a:p>
            <a:r>
              <a:rPr lang="en-US" sz="1200" dirty="0">
                <a:solidFill>
                  <a:schemeClr val="tx1">
                    <a:lumMod val="50000"/>
                    <a:lumOff val="50000"/>
                  </a:schemeClr>
                </a:solidFill>
              </a:rPr>
              <a:t>Martin </a:t>
            </a:r>
            <a:r>
              <a:rPr lang="en-US" sz="1200" dirty="0" err="1">
                <a:solidFill>
                  <a:schemeClr val="tx1">
                    <a:lumMod val="50000"/>
                    <a:lumOff val="50000"/>
                  </a:schemeClr>
                </a:solidFill>
              </a:rPr>
              <a:t>Simonds</a:t>
            </a:r>
            <a:r>
              <a:rPr lang="en-US" sz="1200" dirty="0">
                <a:solidFill>
                  <a:schemeClr val="tx1">
                    <a:lumMod val="50000"/>
                    <a:lumOff val="50000"/>
                  </a:schemeClr>
                </a:solidFill>
              </a:rPr>
              <a:t>, 1989</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dog sketch.jpg"/>
          <p:cNvPicPr>
            <a:picLocks noChangeAspect="1"/>
          </p:cNvPicPr>
          <p:nvPr/>
        </p:nvPicPr>
        <p:blipFill>
          <a:blip r:embed="rId3"/>
          <a:stretch>
            <a:fillRect/>
          </a:stretch>
        </p:blipFill>
        <p:spPr>
          <a:xfrm>
            <a:off x="1513303" y="425360"/>
            <a:ext cx="5958632" cy="5851376"/>
          </a:xfrm>
          <a:prstGeom prst="rect">
            <a:avLst/>
          </a:prstGeom>
        </p:spPr>
      </p:pic>
      <p:sp>
        <p:nvSpPr>
          <p:cNvPr id="4" name="TextBox 3"/>
          <p:cNvSpPr txBox="1"/>
          <p:nvPr/>
        </p:nvSpPr>
        <p:spPr>
          <a:xfrm>
            <a:off x="1513303" y="6276736"/>
            <a:ext cx="2570686" cy="276999"/>
          </a:xfrm>
          <a:prstGeom prst="rect">
            <a:avLst/>
          </a:prstGeom>
          <a:noFill/>
        </p:spPr>
        <p:txBody>
          <a:bodyPr wrap="none" rtlCol="0">
            <a:spAutoFit/>
          </a:bodyPr>
          <a:lstStyle/>
          <a:p>
            <a:r>
              <a:rPr lang="en-US" sz="1200" dirty="0">
                <a:solidFill>
                  <a:schemeClr val="tx1">
                    <a:lumMod val="50000"/>
                    <a:lumOff val="50000"/>
                  </a:schemeClr>
                </a:solidFill>
              </a:rPr>
              <a:t>Sketch of recollected painting (c.1978)</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7" descr="amsterdam, 1973"/>
          <p:cNvPicPr>
            <a:picLocks noGrp="1" noChangeAspect="1" noChangeArrowheads="1"/>
          </p:cNvPicPr>
          <p:nvPr>
            <p:ph/>
          </p:nvPr>
        </p:nvPicPr>
        <p:blipFill>
          <a:blip r:embed="rId3"/>
          <a:srcRect/>
          <a:stretch>
            <a:fillRect/>
          </a:stretch>
        </p:blipFill>
        <p:spPr>
          <a:xfrm>
            <a:off x="1514775" y="295575"/>
            <a:ext cx="6233884" cy="6233884"/>
          </a:xfrm>
        </p:spPr>
      </p:pic>
      <p:sp>
        <p:nvSpPr>
          <p:cNvPr id="3" name="TextBox 2"/>
          <p:cNvSpPr txBox="1"/>
          <p:nvPr/>
        </p:nvSpPr>
        <p:spPr>
          <a:xfrm>
            <a:off x="1514775" y="6529459"/>
            <a:ext cx="2219202" cy="276999"/>
          </a:xfrm>
          <a:prstGeom prst="rect">
            <a:avLst/>
          </a:prstGeom>
          <a:noFill/>
        </p:spPr>
        <p:txBody>
          <a:bodyPr wrap="none" rtlCol="0">
            <a:spAutoFit/>
          </a:bodyPr>
          <a:lstStyle/>
          <a:p>
            <a:r>
              <a:rPr lang="en-US" sz="1200" i="1" dirty="0">
                <a:solidFill>
                  <a:srgbClr val="595959"/>
                </a:solidFill>
              </a:rPr>
              <a:t>200 Seconds - Amsterdam, 1973</a:t>
            </a:r>
          </a:p>
        </p:txBody>
      </p:sp>
    </p:spTree>
    <p:extLst>
      <p:ext uri="{BB962C8B-B14F-4D97-AF65-F5344CB8AC3E}">
        <p14:creationId xmlns:p14="http://schemas.microsoft.com/office/powerpoint/2010/main" val="287435784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7" descr="amsterdam, 1973"/>
          <p:cNvPicPr>
            <a:picLocks noGrp="1" noChangeAspect="1" noChangeArrowheads="1"/>
          </p:cNvPicPr>
          <p:nvPr>
            <p:ph/>
          </p:nvPr>
        </p:nvPicPr>
        <p:blipFill>
          <a:blip r:embed="rId3"/>
          <a:srcRect/>
          <a:stretch>
            <a:fillRect/>
          </a:stretch>
        </p:blipFill>
        <p:spPr>
          <a:xfrm>
            <a:off x="1514775" y="295575"/>
            <a:ext cx="6233884" cy="6233884"/>
          </a:xfrm>
        </p:spPr>
      </p:pic>
      <p:sp>
        <p:nvSpPr>
          <p:cNvPr id="3" name="TextBox 2"/>
          <p:cNvSpPr txBox="1"/>
          <p:nvPr/>
        </p:nvSpPr>
        <p:spPr>
          <a:xfrm>
            <a:off x="1514775" y="6529459"/>
            <a:ext cx="2219202" cy="276999"/>
          </a:xfrm>
          <a:prstGeom prst="rect">
            <a:avLst/>
          </a:prstGeom>
          <a:noFill/>
        </p:spPr>
        <p:txBody>
          <a:bodyPr wrap="none" rtlCol="0">
            <a:spAutoFit/>
          </a:bodyPr>
          <a:lstStyle/>
          <a:p>
            <a:r>
              <a:rPr lang="en-US" sz="1200" i="1" dirty="0">
                <a:solidFill>
                  <a:srgbClr val="595959"/>
                </a:solidFill>
              </a:rPr>
              <a:t>200 Seconds - Amsterdam, 1973</a:t>
            </a:r>
          </a:p>
        </p:txBody>
      </p:sp>
      <p:sp>
        <p:nvSpPr>
          <p:cNvPr id="2" name="TextBox 1">
            <a:extLst>
              <a:ext uri="{FF2B5EF4-FFF2-40B4-BE49-F238E27FC236}">
                <a16:creationId xmlns:a16="http://schemas.microsoft.com/office/drawing/2014/main" id="{3BD8F0D9-6A11-730B-45E5-77F0BE5FE430}"/>
              </a:ext>
            </a:extLst>
          </p:cNvPr>
          <p:cNvSpPr txBox="1"/>
          <p:nvPr/>
        </p:nvSpPr>
        <p:spPr>
          <a:xfrm>
            <a:off x="3902528" y="555172"/>
            <a:ext cx="1338943" cy="369332"/>
          </a:xfrm>
          <a:prstGeom prst="rect">
            <a:avLst/>
          </a:prstGeom>
          <a:noFill/>
        </p:spPr>
        <p:txBody>
          <a:bodyPr wrap="square" rtlCol="0">
            <a:spAutoFit/>
          </a:bodyPr>
          <a:lstStyle/>
          <a:p>
            <a:r>
              <a:rPr lang="en-US" dirty="0">
                <a:solidFill>
                  <a:schemeClr val="bg1"/>
                </a:solidFill>
              </a:rPr>
              <a:t>Contraction</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UnreliableTruth 018.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381000"/>
            <a:ext cx="9144000" cy="6096000"/>
          </a:xfrm>
          <a:prstGeom prst="rect">
            <a:avLst/>
          </a:prstGeom>
        </p:spPr>
      </p:pic>
      <p:sp>
        <p:nvSpPr>
          <p:cNvPr id="3" name="TextBox 2"/>
          <p:cNvSpPr txBox="1"/>
          <p:nvPr/>
        </p:nvSpPr>
        <p:spPr>
          <a:xfrm>
            <a:off x="0" y="6477000"/>
            <a:ext cx="3843533" cy="276999"/>
          </a:xfrm>
          <a:prstGeom prst="rect">
            <a:avLst/>
          </a:prstGeom>
          <a:noFill/>
        </p:spPr>
        <p:txBody>
          <a:bodyPr wrap="none" rtlCol="0">
            <a:spAutoFit/>
          </a:bodyPr>
          <a:lstStyle/>
          <a:p>
            <a:r>
              <a:rPr lang="en-US" sz="1200" i="1" dirty="0">
                <a:solidFill>
                  <a:schemeClr val="tx1">
                    <a:lumMod val="50000"/>
                    <a:lumOff val="50000"/>
                  </a:schemeClr>
                </a:solidFill>
                <a:latin typeface="+mj-lt"/>
                <a:cs typeface="Gill Sans Light"/>
              </a:rPr>
              <a:t>Unreliable Truths,</a:t>
            </a:r>
            <a:r>
              <a:rPr lang="en-US" sz="1200" dirty="0">
                <a:solidFill>
                  <a:schemeClr val="tx1">
                    <a:lumMod val="50000"/>
                    <a:lumOff val="50000"/>
                  </a:schemeClr>
                </a:solidFill>
                <a:latin typeface="+mj-lt"/>
                <a:cs typeface="Gill Sans Light"/>
              </a:rPr>
              <a:t> Glynn Vivian Art Gallery,  Swansea, 2009</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4-polly's cottage, new year 1982.jpg"/>
          <p:cNvPicPr>
            <a:picLocks noChangeAspect="1"/>
          </p:cNvPicPr>
          <p:nvPr/>
        </p:nvPicPr>
        <p:blipFill>
          <a:blip r:embed="rId3"/>
          <a:stretch>
            <a:fillRect/>
          </a:stretch>
        </p:blipFill>
        <p:spPr>
          <a:xfrm>
            <a:off x="1503642" y="381000"/>
            <a:ext cx="6096000" cy="6096000"/>
          </a:xfrm>
          <a:prstGeom prst="rect">
            <a:avLst/>
          </a:prstGeom>
        </p:spPr>
      </p:pic>
      <p:sp>
        <p:nvSpPr>
          <p:cNvPr id="3" name="TextBox 2"/>
          <p:cNvSpPr txBox="1"/>
          <p:nvPr/>
        </p:nvSpPr>
        <p:spPr>
          <a:xfrm>
            <a:off x="1524000" y="6488668"/>
            <a:ext cx="3027642" cy="276999"/>
          </a:xfrm>
          <a:prstGeom prst="rect">
            <a:avLst/>
          </a:prstGeom>
          <a:noFill/>
        </p:spPr>
        <p:txBody>
          <a:bodyPr wrap="none" rtlCol="0">
            <a:spAutoFit/>
          </a:bodyPr>
          <a:lstStyle/>
          <a:p>
            <a:r>
              <a:rPr lang="en-US" sz="1200" i="1" dirty="0">
                <a:solidFill>
                  <a:srgbClr val="595959"/>
                </a:solidFill>
              </a:rPr>
              <a:t>200 Seconds - Polly’s Cottage, New Year 1982</a:t>
            </a:r>
          </a:p>
        </p:txBody>
      </p:sp>
      <p:sp>
        <p:nvSpPr>
          <p:cNvPr id="5" name="TextBox 4">
            <a:extLst>
              <a:ext uri="{FF2B5EF4-FFF2-40B4-BE49-F238E27FC236}">
                <a16:creationId xmlns:a16="http://schemas.microsoft.com/office/drawing/2014/main" id="{1CAA8138-684D-714C-BA9D-38A846139ADE}"/>
              </a:ext>
            </a:extLst>
          </p:cNvPr>
          <p:cNvSpPr txBox="1"/>
          <p:nvPr/>
        </p:nvSpPr>
        <p:spPr>
          <a:xfrm>
            <a:off x="3425197" y="551315"/>
            <a:ext cx="4572000" cy="369332"/>
          </a:xfrm>
          <a:prstGeom prst="rect">
            <a:avLst/>
          </a:prstGeom>
          <a:noFill/>
        </p:spPr>
        <p:txBody>
          <a:bodyPr wrap="square">
            <a:spAutoFit/>
          </a:bodyPr>
          <a:lstStyle/>
          <a:p>
            <a:r>
              <a:rPr lang="en-GB" sz="1800" kern="1200" dirty="0">
                <a:solidFill>
                  <a:srgbClr val="FFFF00"/>
                </a:solidFill>
                <a:effectLst/>
                <a:latin typeface="+mn-lt"/>
                <a:ea typeface="+mn-ea"/>
                <a:cs typeface="+mn-cs"/>
              </a:rPr>
              <a:t>the embodiment of temporal duration</a:t>
            </a:r>
            <a:endParaRPr lang="en-US" dirty="0">
              <a:solidFill>
                <a:srgbClr val="FFFF00"/>
              </a:solidFill>
            </a:endParaRPr>
          </a:p>
        </p:txBody>
      </p:sp>
    </p:spTree>
    <p:extLst>
      <p:ext uri="{BB962C8B-B14F-4D97-AF65-F5344CB8AC3E}">
        <p14:creationId xmlns:p14="http://schemas.microsoft.com/office/powerpoint/2010/main" val="203459705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685800" y="609600"/>
            <a:ext cx="7772400" cy="5181600"/>
          </a:xfrm>
        </p:spPr>
        <p:txBody>
          <a:bodyPr/>
          <a:lstStyle/>
          <a:p>
            <a:pPr eaLnBrk="1" hangingPunct="1"/>
            <a:r>
              <a:rPr lang="en-US" sz="3200" dirty="0">
                <a:solidFill>
                  <a:schemeClr val="bg1">
                    <a:lumMod val="95000"/>
                  </a:schemeClr>
                </a:solidFill>
                <a:latin typeface="News Gothic MT"/>
                <a:ea typeface="Cambria" charset="0"/>
                <a:cs typeface="News Gothic MT"/>
              </a:rPr>
              <a:t>Ultimately, Photography is subversive not when it frightens, repels, or even stigmatizes, but when it is </a:t>
            </a:r>
            <a:r>
              <a:rPr lang="en-US" sz="3200" i="1" dirty="0">
                <a:solidFill>
                  <a:schemeClr val="bg1">
                    <a:lumMod val="95000"/>
                  </a:schemeClr>
                </a:solidFill>
                <a:latin typeface="News Gothic MT"/>
                <a:ea typeface="Cambria" charset="0"/>
                <a:cs typeface="News Gothic MT"/>
              </a:rPr>
              <a:t>pensive</a:t>
            </a:r>
            <a:r>
              <a:rPr lang="en-US" sz="3200" dirty="0">
                <a:solidFill>
                  <a:schemeClr val="bg1">
                    <a:lumMod val="95000"/>
                  </a:schemeClr>
                </a:solidFill>
                <a:latin typeface="News Gothic MT"/>
                <a:ea typeface="Cambria" charset="0"/>
                <a:cs typeface="News Gothic MT"/>
              </a:rPr>
              <a:t>, when it thinks</a:t>
            </a:r>
            <a:br>
              <a:rPr lang="en-US" sz="2400" dirty="0">
                <a:solidFill>
                  <a:schemeClr val="bg1">
                    <a:lumMod val="95000"/>
                  </a:schemeClr>
                </a:solidFill>
                <a:latin typeface="News Gothic MT"/>
                <a:ea typeface="Cambria" charset="0"/>
                <a:cs typeface="News Gothic MT"/>
              </a:rPr>
            </a:br>
            <a:br>
              <a:rPr lang="en-US" sz="2400" dirty="0">
                <a:solidFill>
                  <a:schemeClr val="bg1">
                    <a:lumMod val="95000"/>
                  </a:schemeClr>
                </a:solidFill>
                <a:latin typeface="News Gothic MT"/>
                <a:ea typeface="Cambria" charset="0"/>
                <a:cs typeface="News Gothic MT"/>
              </a:rPr>
            </a:br>
            <a:r>
              <a:rPr lang="en-US" sz="1400" dirty="0">
                <a:solidFill>
                  <a:schemeClr val="bg1">
                    <a:lumMod val="95000"/>
                  </a:schemeClr>
                </a:solidFill>
                <a:latin typeface="News Gothic MT"/>
                <a:ea typeface="Cambria" charset="0"/>
                <a:cs typeface="News Gothic MT"/>
              </a:rPr>
              <a:t>Barthes, </a:t>
            </a:r>
            <a:r>
              <a:rPr lang="en-US" sz="1400" i="1" dirty="0">
                <a:solidFill>
                  <a:schemeClr val="bg1">
                    <a:lumMod val="95000"/>
                  </a:schemeClr>
                </a:solidFill>
                <a:latin typeface="News Gothic MT"/>
                <a:ea typeface="Cambria" charset="0"/>
                <a:cs typeface="News Gothic MT"/>
              </a:rPr>
              <a:t>Camera Lucida</a:t>
            </a:r>
          </a:p>
        </p:txBody>
      </p:sp>
    </p:spTree>
    <p:extLst>
      <p:ext uri="{BB962C8B-B14F-4D97-AF65-F5344CB8AC3E}">
        <p14:creationId xmlns:p14="http://schemas.microsoft.com/office/powerpoint/2010/main" val="328786671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7EA70-0C3E-1EAA-A378-0DBC7E9386EE}"/>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91544774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BE3FA-78AE-FB52-F813-8D1DBA56F542}"/>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16402148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D0898-7652-EEDE-F839-3E757E80F4AA}"/>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88011133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781937-3578-8D40-A808-CB475DF49C77}"/>
              </a:ext>
            </a:extLst>
          </p:cNvPr>
          <p:cNvSpPr txBox="1"/>
          <p:nvPr/>
        </p:nvSpPr>
        <p:spPr>
          <a:xfrm>
            <a:off x="774700" y="965200"/>
            <a:ext cx="7670800" cy="5170646"/>
          </a:xfrm>
          <a:prstGeom prst="rect">
            <a:avLst/>
          </a:prstGeom>
          <a:noFill/>
        </p:spPr>
        <p:txBody>
          <a:bodyPr wrap="square" rtlCol="0">
            <a:spAutoFit/>
          </a:bodyPr>
          <a:lstStyle/>
          <a:p>
            <a:pPr algn="ctr"/>
            <a:endParaRPr lang="en-US" sz="4000" dirty="0"/>
          </a:p>
          <a:p>
            <a:pPr algn="ctr"/>
            <a:r>
              <a:rPr lang="en-US" sz="4000" dirty="0"/>
              <a:t>HITO STEYERL</a:t>
            </a:r>
          </a:p>
          <a:p>
            <a:pPr algn="ctr"/>
            <a:endParaRPr lang="en-US" sz="2400" dirty="0"/>
          </a:p>
          <a:p>
            <a:pPr algn="ctr"/>
            <a:r>
              <a:rPr lang="en-US" sz="2400" dirty="0">
                <a:solidFill>
                  <a:srgbClr val="FF0000"/>
                </a:solidFill>
              </a:rPr>
              <a:t>Computational Photography</a:t>
            </a:r>
          </a:p>
          <a:p>
            <a:pPr algn="ctr"/>
            <a:endParaRPr lang="en-US" sz="2400" dirty="0"/>
          </a:p>
          <a:p>
            <a:pPr algn="ctr"/>
            <a:r>
              <a:rPr lang="en-US" sz="2400" dirty="0"/>
              <a:t>smartphone camera technology is being developed in which an algorithm guesses what you wanted to photograph based on your/its memory…</a:t>
            </a:r>
          </a:p>
          <a:p>
            <a:pPr algn="ctr"/>
            <a:endParaRPr lang="en-US" sz="2400" dirty="0"/>
          </a:p>
          <a:p>
            <a:pPr algn="ctr"/>
            <a:endParaRPr lang="en-US" sz="2400" dirty="0"/>
          </a:p>
          <a:p>
            <a:pPr algn="ctr"/>
            <a:r>
              <a:rPr lang="en-US" i="1" dirty="0"/>
              <a:t>Duty Free Art: Art in the Age of Planetary Civil War </a:t>
            </a:r>
            <a:r>
              <a:rPr lang="en-US" dirty="0"/>
              <a:t>(Verso 2017)</a:t>
            </a:r>
          </a:p>
          <a:p>
            <a:pPr algn="ctr"/>
            <a:endParaRPr lang="en-US" sz="4000" dirty="0"/>
          </a:p>
        </p:txBody>
      </p:sp>
    </p:spTree>
    <p:extLst>
      <p:ext uri="{BB962C8B-B14F-4D97-AF65-F5344CB8AC3E}">
        <p14:creationId xmlns:p14="http://schemas.microsoft.com/office/powerpoint/2010/main" val="103063125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4-polly's cottage, new year 1982.jpg"/>
          <p:cNvPicPr>
            <a:picLocks noChangeAspect="1"/>
          </p:cNvPicPr>
          <p:nvPr/>
        </p:nvPicPr>
        <p:blipFill>
          <a:blip r:embed="rId3"/>
          <a:stretch>
            <a:fillRect/>
          </a:stretch>
        </p:blipFill>
        <p:spPr>
          <a:xfrm>
            <a:off x="1524000" y="381000"/>
            <a:ext cx="6096000" cy="6096000"/>
          </a:xfrm>
          <a:prstGeom prst="rect">
            <a:avLst/>
          </a:prstGeom>
        </p:spPr>
      </p:pic>
      <p:sp>
        <p:nvSpPr>
          <p:cNvPr id="3" name="TextBox 2"/>
          <p:cNvSpPr txBox="1"/>
          <p:nvPr/>
        </p:nvSpPr>
        <p:spPr>
          <a:xfrm>
            <a:off x="1524000" y="6488668"/>
            <a:ext cx="3027642" cy="276999"/>
          </a:xfrm>
          <a:prstGeom prst="rect">
            <a:avLst/>
          </a:prstGeom>
          <a:noFill/>
        </p:spPr>
        <p:txBody>
          <a:bodyPr wrap="none" rtlCol="0">
            <a:spAutoFit/>
          </a:bodyPr>
          <a:lstStyle/>
          <a:p>
            <a:r>
              <a:rPr lang="en-US" sz="1200" i="1" dirty="0">
                <a:solidFill>
                  <a:srgbClr val="595959"/>
                </a:solidFill>
              </a:rPr>
              <a:t>200 Seconds - Polly’s Cottage, New Year 1982</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iving room.jpg"/>
          <p:cNvPicPr>
            <a:picLocks noChangeAspect="1"/>
          </p:cNvPicPr>
          <p:nvPr/>
        </p:nvPicPr>
        <p:blipFill>
          <a:blip r:embed="rId3"/>
          <a:stretch>
            <a:fillRect/>
          </a:stretch>
        </p:blipFill>
        <p:spPr>
          <a:xfrm>
            <a:off x="1433211" y="290211"/>
            <a:ext cx="6257187" cy="6257187"/>
          </a:xfrm>
          <a:prstGeom prst="rect">
            <a:avLst/>
          </a:prstGeom>
        </p:spPr>
      </p:pic>
      <p:sp>
        <p:nvSpPr>
          <p:cNvPr id="3" name="TextBox 2"/>
          <p:cNvSpPr txBox="1"/>
          <p:nvPr/>
        </p:nvSpPr>
        <p:spPr>
          <a:xfrm>
            <a:off x="1433211" y="6547398"/>
            <a:ext cx="3178750" cy="276999"/>
          </a:xfrm>
          <a:prstGeom prst="rect">
            <a:avLst/>
          </a:prstGeom>
          <a:noFill/>
        </p:spPr>
        <p:txBody>
          <a:bodyPr wrap="none" rtlCol="0">
            <a:spAutoFit/>
          </a:bodyPr>
          <a:lstStyle/>
          <a:p>
            <a:r>
              <a:rPr lang="en-US" sz="1200" i="1" dirty="0">
                <a:solidFill>
                  <a:srgbClr val="595959"/>
                </a:solidFill>
              </a:rPr>
              <a:t>200 Seconds - Rose’s 50th, Yorkshire 1982 (VHS)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64043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578836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298649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7" descr="amsterdam, 1973"/>
          <p:cNvPicPr>
            <a:picLocks noGrp="1" noChangeAspect="1" noChangeArrowheads="1"/>
          </p:cNvPicPr>
          <p:nvPr>
            <p:ph/>
          </p:nvPr>
        </p:nvPicPr>
        <p:blipFill>
          <a:blip r:embed="rId3"/>
          <a:srcRect/>
          <a:stretch>
            <a:fillRect/>
          </a:stretch>
        </p:blipFill>
        <p:spPr>
          <a:xfrm>
            <a:off x="1514775" y="295575"/>
            <a:ext cx="6233884" cy="6233884"/>
          </a:xfrm>
        </p:spPr>
      </p:pic>
      <p:sp>
        <p:nvSpPr>
          <p:cNvPr id="3" name="TextBox 2"/>
          <p:cNvSpPr txBox="1"/>
          <p:nvPr/>
        </p:nvSpPr>
        <p:spPr>
          <a:xfrm>
            <a:off x="1514775" y="6529459"/>
            <a:ext cx="2219202" cy="276999"/>
          </a:xfrm>
          <a:prstGeom prst="rect">
            <a:avLst/>
          </a:prstGeom>
          <a:noFill/>
        </p:spPr>
        <p:txBody>
          <a:bodyPr wrap="none" rtlCol="0">
            <a:spAutoFit/>
          </a:bodyPr>
          <a:lstStyle/>
          <a:p>
            <a:r>
              <a:rPr lang="en-US" sz="1200" i="1" dirty="0">
                <a:solidFill>
                  <a:srgbClr val="595959"/>
                </a:solidFill>
              </a:rPr>
              <a:t>200 Seconds - Amsterdam, 1973</a:t>
            </a:r>
          </a:p>
        </p:txBody>
      </p:sp>
    </p:spTree>
    <p:extLst>
      <p:ext uri="{BB962C8B-B14F-4D97-AF65-F5344CB8AC3E}">
        <p14:creationId xmlns:p14="http://schemas.microsoft.com/office/powerpoint/2010/main" val="31817505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24232</TotalTime>
  <Words>6596</Words>
  <Application>Microsoft Macintosh PowerPoint</Application>
  <PresentationFormat>On-screen Show (4:3)</PresentationFormat>
  <Paragraphs>487</Paragraphs>
  <Slides>85</Slides>
  <Notes>78</Notes>
  <HiddenSlides>0</HiddenSlides>
  <MMClips>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85</vt:i4>
      </vt:variant>
    </vt:vector>
  </HeadingPairs>
  <TitlesOfParts>
    <vt:vector size="95" baseType="lpstr">
      <vt:lpstr>Arial</vt:lpstr>
      <vt:lpstr>Baskerville</vt:lpstr>
      <vt:lpstr>Calibri</vt:lpstr>
      <vt:lpstr>Calibri Light</vt:lpstr>
      <vt:lpstr>Century Gothic</vt:lpstr>
      <vt:lpstr>Gill Sans</vt:lpstr>
      <vt:lpstr>Gill Sans MT</vt:lpstr>
      <vt:lpstr>News Gothic MT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Ultimately, Photography is subversive not when it frightens, repels, or even stigmatizes, but when it is pensive, when it thinks  Barthes, Camera Lucida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Hamish Gane</dc:creator>
  <cp:lastModifiedBy>Hamish Gane</cp:lastModifiedBy>
  <cp:revision>169</cp:revision>
  <dcterms:created xsi:type="dcterms:W3CDTF">2012-03-09T09:07:03Z</dcterms:created>
  <dcterms:modified xsi:type="dcterms:W3CDTF">2022-10-13T10:46:51Z</dcterms:modified>
</cp:coreProperties>
</file>