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3"/>
  </p:notesMasterIdLst>
  <p:handoutMasterIdLst>
    <p:handoutMasterId r:id="rId24"/>
  </p:handoutMasterIdLst>
  <p:sldIdLst>
    <p:sldId id="277" r:id="rId2"/>
    <p:sldId id="260" r:id="rId3"/>
    <p:sldId id="338" r:id="rId4"/>
    <p:sldId id="530" r:id="rId5"/>
    <p:sldId id="531" r:id="rId6"/>
    <p:sldId id="367" r:id="rId7"/>
    <p:sldId id="532" r:id="rId8"/>
    <p:sldId id="369" r:id="rId9"/>
    <p:sldId id="370" r:id="rId10"/>
    <p:sldId id="371" r:id="rId11"/>
    <p:sldId id="373" r:id="rId12"/>
    <p:sldId id="332" r:id="rId13"/>
    <p:sldId id="333" r:id="rId14"/>
    <p:sldId id="334" r:id="rId15"/>
    <p:sldId id="352" r:id="rId16"/>
    <p:sldId id="354" r:id="rId17"/>
    <p:sldId id="362" r:id="rId18"/>
    <p:sldId id="363" r:id="rId19"/>
    <p:sldId id="364" r:id="rId20"/>
    <p:sldId id="372" r:id="rId21"/>
    <p:sldId id="529" r:id="rId22"/>
  </p:sldIdLst>
  <p:sldSz cx="9144000" cy="6858000" type="screen4x3"/>
  <p:notesSz cx="6746875" cy="99139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3">
          <p15:clr>
            <a:srgbClr val="A4A3A4"/>
          </p15:clr>
        </p15:guide>
        <p15:guide id="2" pos="2125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744F038-FE02-43EB-912B-4D782458CB1D}" v="33" dt="2025-06-02T11:26:19.19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FD0F851-EC5A-4D38-B0AD-8093EC10F338}" styleName="Light Style 1 –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9582" autoAdjust="0"/>
    <p:restoredTop sz="94576" autoAdjust="0"/>
  </p:normalViewPr>
  <p:slideViewPr>
    <p:cSldViewPr>
      <p:cViewPr varScale="1">
        <p:scale>
          <a:sx n="86" d="100"/>
          <a:sy n="86" d="100"/>
        </p:scale>
        <p:origin x="642" y="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-5544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3"/>
        <p:guide pos="2125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ila Maazouz" userId="78f83201-ce9e-46c5-9371-8a0736bf557c" providerId="ADAL" clId="{1744F038-FE02-43EB-912B-4D782458CB1D}"/>
    <pc:docChg chg="undo custSel modSld">
      <pc:chgData name="Laila Maazouz" userId="78f83201-ce9e-46c5-9371-8a0736bf557c" providerId="ADAL" clId="{1744F038-FE02-43EB-912B-4D782458CB1D}" dt="2025-06-02T11:26:25.484" v="110" actId="1076"/>
      <pc:docMkLst>
        <pc:docMk/>
      </pc:docMkLst>
      <pc:sldChg chg="modSp mod">
        <pc:chgData name="Laila Maazouz" userId="78f83201-ce9e-46c5-9371-8a0736bf557c" providerId="ADAL" clId="{1744F038-FE02-43EB-912B-4D782458CB1D}" dt="2025-06-02T11:16:22.338" v="21" actId="20577"/>
        <pc:sldMkLst>
          <pc:docMk/>
          <pc:sldMk cId="0" sldId="260"/>
        </pc:sldMkLst>
        <pc:spChg chg="mod">
          <ac:chgData name="Laila Maazouz" userId="78f83201-ce9e-46c5-9371-8a0736bf557c" providerId="ADAL" clId="{1744F038-FE02-43EB-912B-4D782458CB1D}" dt="2025-06-02T11:16:22.338" v="21" actId="20577"/>
          <ac:spMkLst>
            <pc:docMk/>
            <pc:sldMk cId="0" sldId="260"/>
            <ac:spMk id="21506" creationId="{956558CC-49AE-B6F4-0DB8-F2FB33F06E1E}"/>
          </ac:spMkLst>
        </pc:spChg>
      </pc:sldChg>
      <pc:sldChg chg="modSp">
        <pc:chgData name="Laila Maazouz" userId="78f83201-ce9e-46c5-9371-8a0736bf557c" providerId="ADAL" clId="{1744F038-FE02-43EB-912B-4D782458CB1D}" dt="2025-06-02T11:18:27.803" v="39" actId="20577"/>
        <pc:sldMkLst>
          <pc:docMk/>
          <pc:sldMk cId="0" sldId="332"/>
        </pc:sldMkLst>
        <pc:spChg chg="mod">
          <ac:chgData name="Laila Maazouz" userId="78f83201-ce9e-46c5-9371-8a0736bf557c" providerId="ADAL" clId="{1744F038-FE02-43EB-912B-4D782458CB1D}" dt="2025-06-02T11:18:27.803" v="39" actId="20577"/>
          <ac:spMkLst>
            <pc:docMk/>
            <pc:sldMk cId="0" sldId="332"/>
            <ac:spMk id="8195" creationId="{57412B15-669A-184A-8676-F27E03651329}"/>
          </ac:spMkLst>
        </pc:spChg>
      </pc:sldChg>
      <pc:sldChg chg="modSp">
        <pc:chgData name="Laila Maazouz" userId="78f83201-ce9e-46c5-9371-8a0736bf557c" providerId="ADAL" clId="{1744F038-FE02-43EB-912B-4D782458CB1D}" dt="2025-06-02T11:16:39.478" v="30" actId="20577"/>
        <pc:sldMkLst>
          <pc:docMk/>
          <pc:sldMk cId="0" sldId="338"/>
        </pc:sldMkLst>
        <pc:spChg chg="mod">
          <ac:chgData name="Laila Maazouz" userId="78f83201-ce9e-46c5-9371-8a0736bf557c" providerId="ADAL" clId="{1744F038-FE02-43EB-912B-4D782458CB1D}" dt="2025-06-02T11:16:39.478" v="30" actId="20577"/>
          <ac:spMkLst>
            <pc:docMk/>
            <pc:sldMk cId="0" sldId="338"/>
            <ac:spMk id="38914" creationId="{09F3B064-2667-5E15-A6E5-02ADB8BE69AA}"/>
          </ac:spMkLst>
        </pc:spChg>
      </pc:sldChg>
      <pc:sldChg chg="addSp modSp mod">
        <pc:chgData name="Laila Maazouz" userId="78f83201-ce9e-46c5-9371-8a0736bf557c" providerId="ADAL" clId="{1744F038-FE02-43EB-912B-4D782458CB1D}" dt="2025-06-02T11:26:25.484" v="110" actId="1076"/>
        <pc:sldMkLst>
          <pc:docMk/>
          <pc:sldMk cId="2207744378" sldId="362"/>
        </pc:sldMkLst>
        <pc:spChg chg="mod">
          <ac:chgData name="Laila Maazouz" userId="78f83201-ce9e-46c5-9371-8a0736bf557c" providerId="ADAL" clId="{1744F038-FE02-43EB-912B-4D782458CB1D}" dt="2025-06-02T11:20:47.042" v="48" actId="20577"/>
          <ac:spMkLst>
            <pc:docMk/>
            <pc:sldMk cId="2207744378" sldId="362"/>
            <ac:spMk id="3" creationId="{671D5EC2-07E0-1B56-9996-657D0B9DBFB0}"/>
          </ac:spMkLst>
        </pc:spChg>
        <pc:picChg chg="add mod">
          <ac:chgData name="Laila Maazouz" userId="78f83201-ce9e-46c5-9371-8a0736bf557c" providerId="ADAL" clId="{1744F038-FE02-43EB-912B-4D782458CB1D}" dt="2025-06-02T11:26:25.484" v="110" actId="1076"/>
          <ac:picMkLst>
            <pc:docMk/>
            <pc:sldMk cId="2207744378" sldId="362"/>
            <ac:picMk id="6" creationId="{51EA3A40-9BDF-278A-68B6-CD9F1B8E7954}"/>
          </ac:picMkLst>
        </pc:picChg>
      </pc:sldChg>
      <pc:sldChg chg="addSp delSp modSp mod">
        <pc:chgData name="Laila Maazouz" userId="78f83201-ce9e-46c5-9371-8a0736bf557c" providerId="ADAL" clId="{1744F038-FE02-43EB-912B-4D782458CB1D}" dt="2025-06-02T11:22:30.731" v="72" actId="20577"/>
        <pc:sldMkLst>
          <pc:docMk/>
          <pc:sldMk cId="1918182761" sldId="363"/>
        </pc:sldMkLst>
        <pc:spChg chg="add del mod">
          <ac:chgData name="Laila Maazouz" userId="78f83201-ce9e-46c5-9371-8a0736bf557c" providerId="ADAL" clId="{1744F038-FE02-43EB-912B-4D782458CB1D}" dt="2025-06-02T11:22:30.731" v="72" actId="20577"/>
          <ac:spMkLst>
            <pc:docMk/>
            <pc:sldMk cId="1918182761" sldId="363"/>
            <ac:spMk id="3" creationId="{C7697CD6-4B6B-1978-9010-643DFA063A76}"/>
          </ac:spMkLst>
        </pc:spChg>
        <pc:spChg chg="add">
          <ac:chgData name="Laila Maazouz" userId="78f83201-ce9e-46c5-9371-8a0736bf557c" providerId="ADAL" clId="{1744F038-FE02-43EB-912B-4D782458CB1D}" dt="2025-06-02T11:21:41.202" v="49"/>
          <ac:spMkLst>
            <pc:docMk/>
            <pc:sldMk cId="1918182761" sldId="363"/>
            <ac:spMk id="6" creationId="{F9D553A4-F573-C567-C7CA-4435DE979D05}"/>
          </ac:spMkLst>
        </pc:spChg>
        <pc:spChg chg="add">
          <ac:chgData name="Laila Maazouz" userId="78f83201-ce9e-46c5-9371-8a0736bf557c" providerId="ADAL" clId="{1744F038-FE02-43EB-912B-4D782458CB1D}" dt="2025-06-02T11:21:47.564" v="50"/>
          <ac:spMkLst>
            <pc:docMk/>
            <pc:sldMk cId="1918182761" sldId="363"/>
            <ac:spMk id="7" creationId="{21CD9543-FCD5-2C19-541F-56AECA15189E}"/>
          </ac:spMkLst>
        </pc:spChg>
        <pc:spChg chg="add mod">
          <ac:chgData name="Laila Maazouz" userId="78f83201-ce9e-46c5-9371-8a0736bf557c" providerId="ADAL" clId="{1744F038-FE02-43EB-912B-4D782458CB1D}" dt="2025-06-02T11:21:56.778" v="53"/>
          <ac:spMkLst>
            <pc:docMk/>
            <pc:sldMk cId="1918182761" sldId="363"/>
            <ac:spMk id="8" creationId="{256E02B3-BB0E-21A5-7B39-D17D20AF58FD}"/>
          </ac:spMkLst>
        </pc:spChg>
      </pc:sldChg>
      <pc:sldChg chg="addSp delSp modSp mod">
        <pc:chgData name="Laila Maazouz" userId="78f83201-ce9e-46c5-9371-8a0736bf557c" providerId="ADAL" clId="{1744F038-FE02-43EB-912B-4D782458CB1D}" dt="2025-06-02T11:25:26.405" v="106" actId="1076"/>
        <pc:sldMkLst>
          <pc:docMk/>
          <pc:sldMk cId="953317377" sldId="364"/>
        </pc:sldMkLst>
        <pc:spChg chg="add del mod">
          <ac:chgData name="Laila Maazouz" userId="78f83201-ce9e-46c5-9371-8a0736bf557c" providerId="ADAL" clId="{1744F038-FE02-43EB-912B-4D782458CB1D}" dt="2025-06-02T11:24:25.113" v="98" actId="20577"/>
          <ac:spMkLst>
            <pc:docMk/>
            <pc:sldMk cId="953317377" sldId="364"/>
            <ac:spMk id="3" creationId="{DE366EF4-B4A8-EAF9-FB9B-B80AE1B671B9}"/>
          </ac:spMkLst>
        </pc:spChg>
        <pc:spChg chg="add">
          <ac:chgData name="Laila Maazouz" userId="78f83201-ce9e-46c5-9371-8a0736bf557c" providerId="ADAL" clId="{1744F038-FE02-43EB-912B-4D782458CB1D}" dt="2025-06-02T11:23:10.883" v="73"/>
          <ac:spMkLst>
            <pc:docMk/>
            <pc:sldMk cId="953317377" sldId="364"/>
            <ac:spMk id="6" creationId="{EF915F59-FC47-B933-D244-9E13C82D5244}"/>
          </ac:spMkLst>
        </pc:spChg>
        <pc:spChg chg="add">
          <ac:chgData name="Laila Maazouz" userId="78f83201-ce9e-46c5-9371-8a0736bf557c" providerId="ADAL" clId="{1744F038-FE02-43EB-912B-4D782458CB1D}" dt="2025-06-02T11:23:16.925" v="74"/>
          <ac:spMkLst>
            <pc:docMk/>
            <pc:sldMk cId="953317377" sldId="364"/>
            <ac:spMk id="7" creationId="{FA4042BD-B8FD-12A5-BB9C-20B2D02474AF}"/>
          </ac:spMkLst>
        </pc:spChg>
        <pc:spChg chg="add mod">
          <ac:chgData name="Laila Maazouz" userId="78f83201-ce9e-46c5-9371-8a0736bf557c" providerId="ADAL" clId="{1744F038-FE02-43EB-912B-4D782458CB1D}" dt="2025-06-02T11:23:23.887" v="77"/>
          <ac:spMkLst>
            <pc:docMk/>
            <pc:sldMk cId="953317377" sldId="364"/>
            <ac:spMk id="8" creationId="{0E4EC0C7-B3B5-20B3-9F79-6B02E5F1A19B}"/>
          </ac:spMkLst>
        </pc:spChg>
        <pc:picChg chg="add mod">
          <ac:chgData name="Laila Maazouz" userId="78f83201-ce9e-46c5-9371-8a0736bf557c" providerId="ADAL" clId="{1744F038-FE02-43EB-912B-4D782458CB1D}" dt="2025-06-02T11:25:26.405" v="106" actId="1076"/>
          <ac:picMkLst>
            <pc:docMk/>
            <pc:sldMk cId="953317377" sldId="364"/>
            <ac:picMk id="9" creationId="{720610BC-8DFA-6236-2A20-B94752EF268A}"/>
          </ac:picMkLst>
        </pc:picChg>
      </pc:sldChg>
      <pc:sldChg chg="modSp">
        <pc:chgData name="Laila Maazouz" userId="78f83201-ce9e-46c5-9371-8a0736bf557c" providerId="ADAL" clId="{1744F038-FE02-43EB-912B-4D782458CB1D}" dt="2025-06-02T11:17:37.907" v="36" actId="1076"/>
        <pc:sldMkLst>
          <pc:docMk/>
          <pc:sldMk cId="1939014622" sldId="371"/>
        </pc:sldMkLst>
        <pc:spChg chg="mod">
          <ac:chgData name="Laila Maazouz" userId="78f83201-ce9e-46c5-9371-8a0736bf557c" providerId="ADAL" clId="{1744F038-FE02-43EB-912B-4D782458CB1D}" dt="2025-06-02T11:17:37.907" v="36" actId="1076"/>
          <ac:spMkLst>
            <pc:docMk/>
            <pc:sldMk cId="1939014622" sldId="371"/>
            <ac:spMk id="3" creationId="{D01DE5DD-E72C-A3C8-D33A-150AE343DD6F}"/>
          </ac:spMkLst>
        </pc:spChg>
      </pc:sldChg>
      <pc:sldChg chg="modSp mod">
        <pc:chgData name="Laila Maazouz" userId="78f83201-ce9e-46c5-9371-8a0736bf557c" providerId="ADAL" clId="{1744F038-FE02-43EB-912B-4D782458CB1D}" dt="2025-06-02T11:24:33.711" v="99" actId="404"/>
        <pc:sldMkLst>
          <pc:docMk/>
          <pc:sldMk cId="308681813" sldId="372"/>
        </pc:sldMkLst>
        <pc:spChg chg="mod">
          <ac:chgData name="Laila Maazouz" userId="78f83201-ce9e-46c5-9371-8a0736bf557c" providerId="ADAL" clId="{1744F038-FE02-43EB-912B-4D782458CB1D}" dt="2025-06-02T11:24:33.711" v="99" actId="404"/>
          <ac:spMkLst>
            <pc:docMk/>
            <pc:sldMk cId="308681813" sldId="372"/>
            <ac:spMk id="3" creationId="{E3B528D7-2F00-33E6-7346-396AF2CC57B2}"/>
          </ac:spMkLst>
        </pc:spChg>
      </pc:sldChg>
      <pc:sldChg chg="modSp">
        <pc:chgData name="Laila Maazouz" userId="78f83201-ce9e-46c5-9371-8a0736bf557c" providerId="ADAL" clId="{1744F038-FE02-43EB-912B-4D782458CB1D}" dt="2025-06-02T11:16:45.501" v="32" actId="1035"/>
        <pc:sldMkLst>
          <pc:docMk/>
          <pc:sldMk cId="3915745025" sldId="530"/>
        </pc:sldMkLst>
        <pc:picChg chg="mod">
          <ac:chgData name="Laila Maazouz" userId="78f83201-ce9e-46c5-9371-8a0736bf557c" providerId="ADAL" clId="{1744F038-FE02-43EB-912B-4D782458CB1D}" dt="2025-06-02T11:16:45.501" v="32" actId="1035"/>
          <ac:picMkLst>
            <pc:docMk/>
            <pc:sldMk cId="3915745025" sldId="530"/>
            <ac:picMk id="6" creationId="{9D163906-AA8A-21EB-E69C-879547A436F6}"/>
          </ac:picMkLst>
        </pc:picChg>
      </pc:sldChg>
      <pc:sldChg chg="modSp">
        <pc:chgData name="Laila Maazouz" userId="78f83201-ce9e-46c5-9371-8a0736bf557c" providerId="ADAL" clId="{1744F038-FE02-43EB-912B-4D782458CB1D}" dt="2025-06-02T11:16:52.343" v="33" actId="14100"/>
        <pc:sldMkLst>
          <pc:docMk/>
          <pc:sldMk cId="3111324000" sldId="531"/>
        </pc:sldMkLst>
        <pc:picChg chg="mod">
          <ac:chgData name="Laila Maazouz" userId="78f83201-ce9e-46c5-9371-8a0736bf557c" providerId="ADAL" clId="{1744F038-FE02-43EB-912B-4D782458CB1D}" dt="2025-06-02T11:16:52.343" v="33" actId="14100"/>
          <ac:picMkLst>
            <pc:docMk/>
            <pc:sldMk cId="3111324000" sldId="531"/>
            <ac:picMk id="9" creationId="{16AA37AF-37EA-4674-9730-B3D8DCB381AA}"/>
          </ac:picMkLst>
        </pc:picChg>
      </pc:sldChg>
      <pc:sldChg chg="addSp modSp mod">
        <pc:chgData name="Laila Maazouz" userId="78f83201-ce9e-46c5-9371-8a0736bf557c" providerId="ADAL" clId="{1744F038-FE02-43EB-912B-4D782458CB1D}" dt="2025-06-02T11:17:11.436" v="35" actId="1076"/>
        <pc:sldMkLst>
          <pc:docMk/>
          <pc:sldMk cId="1867845814" sldId="532"/>
        </pc:sldMkLst>
        <pc:spChg chg="add mod">
          <ac:chgData name="Laila Maazouz" userId="78f83201-ce9e-46c5-9371-8a0736bf557c" providerId="ADAL" clId="{1744F038-FE02-43EB-912B-4D782458CB1D}" dt="2025-06-02T11:17:11.436" v="35" actId="1076"/>
          <ac:spMkLst>
            <pc:docMk/>
            <pc:sldMk cId="1867845814" sldId="532"/>
            <ac:spMk id="3" creationId="{EEEAF9D5-6601-2431-84A2-FAC46C91F633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A9FA8D21-1AB0-7D45-B88F-C9DC3C022BDE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9A922C0F-9AB8-8441-B4B5-98372030E2D7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3E0A8C05-C599-5A40-B16D-6760CE91C7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E0E75DC1-C240-FB45-8ACD-762A705AB583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1C1AF5A5-A9EC-DC4D-8F21-6517CC2C928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C85F4DAA-3148-9746-979B-8A6B369E093F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CF7D9B2-B703-CD41-AA78-CB34B4AFA84A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6388" name="Rectangle 4">
            <a:extLst>
              <a:ext uri="{FF2B5EF4-FFF2-40B4-BE49-F238E27FC236}">
                <a16:creationId xmlns:a16="http://schemas.microsoft.com/office/drawing/2014/main" id="{33C0913E-F575-E821-65EF-3D1A5926B776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42950"/>
            <a:ext cx="4957763" cy="37179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3CA88B4B-5670-FF4B-BADA-BAB07534F230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E6A646B4-6C0C-2942-951D-D1B77C7A8A9C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921DBE63-3C87-9248-8BD7-EA44B3293B1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fld id="{8CFAF236-F3FE-6840-873D-C8FC52C55A9B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Slide Image Placeholder 1">
            <a:extLst>
              <a:ext uri="{FF2B5EF4-FFF2-40B4-BE49-F238E27FC236}">
                <a16:creationId xmlns:a16="http://schemas.microsoft.com/office/drawing/2014/main" id="{6BFC27C7-5CAC-6F53-7509-087481E2331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3ECB97A-34B1-4978-9206-19D074C7413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altLang="en-US" dirty="0">
              <a:solidFill>
                <a:schemeClr val="tx1">
                  <a:lumMod val="75000"/>
                  <a:lumOff val="25000"/>
                </a:schemeClr>
              </a:solidFill>
              <a:ea typeface="ＭＳ Ｐゴシック" pitchFamily="34" charset="-128"/>
              <a:cs typeface="Lucida Sans Unicode" pitchFamily="34" charset="0"/>
            </a:endParaRPr>
          </a:p>
        </p:txBody>
      </p:sp>
      <p:sp>
        <p:nvSpPr>
          <p:cNvPr id="22531" name="Slide Number Placeholder 3">
            <a:extLst>
              <a:ext uri="{FF2B5EF4-FFF2-40B4-BE49-F238E27FC236}">
                <a16:creationId xmlns:a16="http://schemas.microsoft.com/office/drawing/2014/main" id="{E6CB8F82-0BBD-F3BE-312F-4F3EF2BCE9D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BCB35D12-A74D-7A4A-98DB-95B029C03635}" type="slidenum">
              <a:rPr lang="en-US" altLang="en-US"/>
              <a:pPr/>
              <a:t>2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Rectangle 2">
            <a:extLst>
              <a:ext uri="{FF2B5EF4-FFF2-40B4-BE49-F238E27FC236}">
                <a16:creationId xmlns:a16="http://schemas.microsoft.com/office/drawing/2014/main" id="{7EE2EDCF-138E-C6DC-1EF1-5745888095A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38" name="Rectangle 3">
            <a:extLst>
              <a:ext uri="{FF2B5EF4-FFF2-40B4-BE49-F238E27FC236}">
                <a16:creationId xmlns:a16="http://schemas.microsoft.com/office/drawing/2014/main" id="{93057870-D513-678A-0AAA-C073AEAED20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>
            <a:extLst>
              <a:ext uri="{FF2B5EF4-FFF2-40B4-BE49-F238E27FC236}">
                <a16:creationId xmlns:a16="http://schemas.microsoft.com/office/drawing/2014/main" id="{2BD59B6C-F446-6BD7-9B50-610FD4AFE35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6" name="Rectangle 3">
            <a:extLst>
              <a:ext uri="{FF2B5EF4-FFF2-40B4-BE49-F238E27FC236}">
                <a16:creationId xmlns:a16="http://schemas.microsoft.com/office/drawing/2014/main" id="{3E7C82A6-6B8A-0F5F-AB3F-60B7C6B7008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2">
            <a:extLst>
              <a:ext uri="{FF2B5EF4-FFF2-40B4-BE49-F238E27FC236}">
                <a16:creationId xmlns:a16="http://schemas.microsoft.com/office/drawing/2014/main" id="{529EE933-AD63-EBC9-4580-E0EABFFB85F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0" name="Rectangle 3">
            <a:extLst>
              <a:ext uri="{FF2B5EF4-FFF2-40B4-BE49-F238E27FC236}">
                <a16:creationId xmlns:a16="http://schemas.microsoft.com/office/drawing/2014/main" id="{8D2D5FF1-E2B4-5DC8-54A6-2639080C0B7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Rectangle 2">
            <a:extLst>
              <a:ext uri="{FF2B5EF4-FFF2-40B4-BE49-F238E27FC236}">
                <a16:creationId xmlns:a16="http://schemas.microsoft.com/office/drawing/2014/main" id="{174ABDE2-623C-E7B7-7A9C-EEA1A8A1D70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6" name="Rectangle 3">
            <a:extLst>
              <a:ext uri="{FF2B5EF4-FFF2-40B4-BE49-F238E27FC236}">
                <a16:creationId xmlns:a16="http://schemas.microsoft.com/office/drawing/2014/main" id="{5A9DA4FB-3106-F8D4-7CC1-A22AC70BCF1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2">
            <a:extLst>
              <a:ext uri="{FF2B5EF4-FFF2-40B4-BE49-F238E27FC236}">
                <a16:creationId xmlns:a16="http://schemas.microsoft.com/office/drawing/2014/main" id="{CDA95468-635F-A530-E3DE-0FA69069301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698" name="Rectangle 3">
            <a:extLst>
              <a:ext uri="{FF2B5EF4-FFF2-40B4-BE49-F238E27FC236}">
                <a16:creationId xmlns:a16="http://schemas.microsoft.com/office/drawing/2014/main" id="{6E5140E9-C421-B806-1980-9E2AC8B9B93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Rectangle 2">
            <a:extLst>
              <a:ext uri="{FF2B5EF4-FFF2-40B4-BE49-F238E27FC236}">
                <a16:creationId xmlns:a16="http://schemas.microsoft.com/office/drawing/2014/main" id="{2B665A03-15BD-DF5F-D568-5D2E1ECF4C9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0" name="Rectangle 3">
            <a:extLst>
              <a:ext uri="{FF2B5EF4-FFF2-40B4-BE49-F238E27FC236}">
                <a16:creationId xmlns:a16="http://schemas.microsoft.com/office/drawing/2014/main" id="{5DD9E289-91C3-437B-04FB-2FD129B07AB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7F68D1-C9EF-C5BF-6B86-E22ADE1076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D725DB-9434-9E40-910D-552C92E96466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08A3DC-98AF-0103-A8EE-9E8B90CF40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1788F0-8CBE-5B2D-DA4D-97D0749023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4BF1B37-6047-0C40-B146-BD0797D33D4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169749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46B949-B9A1-8009-E03A-691F937D1F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E0DDAB-A32E-B14F-91CA-5FA0E5E6B533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EC05D0-CC7B-2D9E-50C0-0ED6619A53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00297A-53BB-2423-7844-92375BAE52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303284-BC89-9B48-ACE6-6FC76F777A5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803278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3247AD-12C7-056A-E44C-70982C722A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1B13CB-00B8-BB48-876B-235D695F2686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934A01E-22D6-251F-1C62-186BB2E5467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7990F904-8A8B-964F-991F-B337FC229E0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700990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3563408-4243-5B74-FB74-ED54840929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CD7E73-1383-B14E-B93C-E86EAF70C60B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5FC6ED-04C2-A5B2-EE18-A6B68C4B40E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727C47E-247F-2148-826E-9BAC868CB4B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176003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F17A7E04-3325-66C5-CFA7-20EB63946C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A1DE43-58FC-9F46-9983-621F6E0DF579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7DCFFAF-8CC5-CF0C-177D-028AE336888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5ED5D59-2533-0F41-80C3-DFD2781DA6D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4993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7AE921A9-E28D-B536-ECB1-859E1650E3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5152C8-6B08-064A-B8B2-77ABAE347BF7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9F89C9C-7A99-2EA3-18E2-937EEC6D88B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F03B679-6076-4547-AF38-221A34A50A6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041434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D33EFC9-3C72-DEF3-82A2-6BFC5B1901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15314F-E86B-BA4C-A0A5-C545DD2AC7A4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29FD9F15-9EF0-4219-B364-34140A6B47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85B10083-6BA3-1F4F-ACA1-E8C9FF1002D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141614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8E01D03-30FE-D546-7716-2D28802BE4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3E6CDD-91CC-3348-A1EA-D07ACBC2A386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E30337-F86A-3478-1036-B7D43AE234B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341A7B4-1484-B341-AF18-53A64D3ADCC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38633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DEBC9FD-2D4B-FD76-3221-8A54BA9F27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5DFC0D-76DE-724F-9984-1C74AFACBEDD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81D364-9CE8-5CD0-9521-2F2632E2DFE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45793A0-6593-5C46-A5DD-9DCC985E6BE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37586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955FEC-C35D-B263-BDE1-B109EE4241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D81A49-552C-5E44-B8A0-F16B223B8371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E5D13A4E-3CB3-D16C-DA5B-955DE463714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6D4AFFF8-0DDC-3244-B32D-112A00F7F0F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803396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7E6341-6F3B-B19B-3981-FD22C6C9B2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E9CCB7-23DA-D044-9CC0-7AB005F76FD3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5807814B-379A-57DD-CE55-CE9AEB0449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D37BCB2-441E-2546-AD4C-ECE33633EC4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745352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D5966F9C-1016-52FD-D3EA-98CA5A615831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036FC95C-B1DE-4267-C2FD-B1F9684F0543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8A315C-F0A9-AC48-B00E-A7350FF9A8A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8898F46-EC1A-C346-9543-8108ABAFACC2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7C49BF-FAB6-7B4A-83A3-D916BB22484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B1C340DF-AE25-834E-A9B1-621D31FF76C3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0" r:id="rId1"/>
    <p:sldLayoutId id="2147483901" r:id="rId2"/>
    <p:sldLayoutId id="2147483891" r:id="rId3"/>
    <p:sldLayoutId id="2147483892" r:id="rId4"/>
    <p:sldLayoutId id="2147483893" r:id="rId5"/>
    <p:sldLayoutId id="2147483894" r:id="rId6"/>
    <p:sldLayoutId id="2147483895" r:id="rId7"/>
    <p:sldLayoutId id="2147483896" r:id="rId8"/>
    <p:sldLayoutId id="2147483897" r:id="rId9"/>
    <p:sldLayoutId id="2147483898" r:id="rId10"/>
    <p:sldLayoutId id="2147483899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5772/intechopen.104266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itle 1">
            <a:extLst>
              <a:ext uri="{FF2B5EF4-FFF2-40B4-BE49-F238E27FC236}">
                <a16:creationId xmlns:a16="http://schemas.microsoft.com/office/drawing/2014/main" id="{504F13E9-35A0-0273-2E2C-DA2EE030782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47813" y="830263"/>
            <a:ext cx="7772400" cy="1512887"/>
          </a:xfrm>
        </p:spPr>
        <p:txBody>
          <a:bodyPr/>
          <a:lstStyle/>
          <a:p>
            <a:pPr eaLnBrk="1" hangingPunct="1"/>
            <a:br>
              <a:rPr lang="en-GB" altLang="en-US" sz="3600" b="1" dirty="0"/>
            </a:br>
            <a:br>
              <a:rPr lang="en-GB" altLang="en-US" sz="3600" b="1" dirty="0"/>
            </a:br>
            <a:r>
              <a:rPr lang="en-GB" altLang="en-US" sz="3600" b="1" dirty="0"/>
              <a:t>LCBB6003</a:t>
            </a:r>
            <a:br>
              <a:rPr lang="en-GB" altLang="en-US" sz="3600" b="1" dirty="0"/>
            </a:br>
            <a:r>
              <a:rPr lang="en-GB" altLang="en-US" sz="3600" b="1" dirty="0"/>
              <a:t>Leadership and management, theory and practice</a:t>
            </a:r>
            <a:r>
              <a:rPr lang="en-GB" altLang="en-US" sz="3600" dirty="0"/>
              <a:t> </a:t>
            </a:r>
            <a:br>
              <a:rPr lang="en-GB" altLang="en-US" sz="3600" dirty="0"/>
            </a:br>
            <a:endParaRPr lang="en-GB" altLang="en-US" sz="3600" dirty="0"/>
          </a:p>
        </p:txBody>
      </p:sp>
      <p:sp>
        <p:nvSpPr>
          <p:cNvPr id="18434" name="Subtitle 4">
            <a:extLst>
              <a:ext uri="{FF2B5EF4-FFF2-40B4-BE49-F238E27FC236}">
                <a16:creationId xmlns:a16="http://schemas.microsoft.com/office/drawing/2014/main" id="{D3C8BEB6-58B8-FA36-5D23-7050BA2B9DE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32138" y="1484313"/>
            <a:ext cx="6400800" cy="3363912"/>
          </a:xfrm>
        </p:spPr>
        <p:txBody>
          <a:bodyPr/>
          <a:lstStyle/>
          <a:p>
            <a:pPr eaLnBrk="1" hangingPunct="1"/>
            <a:endParaRPr lang="en-US" altLang="en-US" b="1" dirty="0">
              <a:solidFill>
                <a:schemeClr val="tx1"/>
              </a:solidFill>
            </a:endParaRPr>
          </a:p>
          <a:p>
            <a:pPr eaLnBrk="1" hangingPunct="1"/>
            <a:endParaRPr lang="en-US" altLang="en-US" b="1" dirty="0">
              <a:solidFill>
                <a:schemeClr val="tx1"/>
              </a:solidFill>
            </a:endParaRPr>
          </a:p>
          <a:p>
            <a:pPr eaLnBrk="1" hangingPunct="1"/>
            <a:r>
              <a:rPr lang="en-US" altLang="en-US" b="1" dirty="0">
                <a:solidFill>
                  <a:schemeClr val="tx1"/>
                </a:solidFill>
              </a:rPr>
              <a:t>WEEK 2</a:t>
            </a:r>
          </a:p>
          <a:p>
            <a:pPr eaLnBrk="1" hangingPunct="1"/>
            <a:r>
              <a:rPr lang="en-US" altLang="en-US" b="1" dirty="0">
                <a:solidFill>
                  <a:schemeClr val="tx1"/>
                </a:solidFill>
              </a:rPr>
              <a:t>Session 1:</a:t>
            </a:r>
          </a:p>
          <a:p>
            <a:r>
              <a:rPr lang="en-US" altLang="en-US" sz="2800" b="1" i="1" dirty="0">
                <a:solidFill>
                  <a:schemeClr val="tx1"/>
                </a:solidFill>
              </a:rPr>
              <a:t>Management Roles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E09ED6B-6DEB-B646-9AB4-8420EC3475B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18436" name="Slide Number Placeholder 5">
            <a:extLst>
              <a:ext uri="{FF2B5EF4-FFF2-40B4-BE49-F238E27FC236}">
                <a16:creationId xmlns:a16="http://schemas.microsoft.com/office/drawing/2014/main" id="{C957FBB2-47EA-2356-FBF7-B0A7AC7907E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77F03F9-E484-9844-873E-0E6DF20799D3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Title 1">
            <a:extLst>
              <a:ext uri="{FF2B5EF4-FFF2-40B4-BE49-F238E27FC236}">
                <a16:creationId xmlns:a16="http://schemas.microsoft.com/office/drawing/2014/main" id="{945AE18E-893F-BD53-701B-38B937C1D2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 b="1" dirty="0"/>
              <a:t>Content of the Session</a:t>
            </a:r>
            <a:endParaRPr lang="en-IN" altLang="en-US" sz="3600" b="1" dirty="0"/>
          </a:p>
        </p:txBody>
      </p:sp>
      <p:sp>
        <p:nvSpPr>
          <p:cNvPr id="21506" name="Content Placeholder 2">
            <a:extLst>
              <a:ext uri="{FF2B5EF4-FFF2-40B4-BE49-F238E27FC236}">
                <a16:creationId xmlns:a16="http://schemas.microsoft.com/office/drawing/2014/main" id="{956558CC-49AE-B6F4-0DB8-F2FB33F06E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defTabSz="576263">
              <a:tabLst>
                <a:tab pos="542925" algn="l"/>
              </a:tabLst>
            </a:pPr>
            <a:r>
              <a:rPr lang="en-US" altLang="en-US" sz="2800" dirty="0"/>
              <a:t>Understanding manager’s roles</a:t>
            </a:r>
          </a:p>
          <a:p>
            <a:pPr lvl="1" defTabSz="576263">
              <a:tabLst>
                <a:tab pos="542925" algn="l"/>
              </a:tabLst>
            </a:pPr>
            <a:r>
              <a:rPr lang="en-US" altLang="en-US" sz="2400" dirty="0"/>
              <a:t>Interpersonal roles</a:t>
            </a:r>
          </a:p>
          <a:p>
            <a:pPr lvl="1" defTabSz="576263">
              <a:tabLst>
                <a:tab pos="542925" algn="l"/>
              </a:tabLst>
            </a:pPr>
            <a:r>
              <a:rPr lang="en-US" altLang="en-US" sz="2400" dirty="0"/>
              <a:t>Decisional roles</a:t>
            </a:r>
          </a:p>
          <a:p>
            <a:pPr lvl="1" defTabSz="576263">
              <a:tabLst>
                <a:tab pos="542925" algn="l"/>
              </a:tabLst>
            </a:pPr>
            <a:r>
              <a:rPr lang="en-US" altLang="en-US" sz="2400" dirty="0"/>
              <a:t>Informational roles</a:t>
            </a:r>
          </a:p>
          <a:p>
            <a:pPr defTabSz="576263">
              <a:tabLst>
                <a:tab pos="542925" algn="l"/>
              </a:tabLst>
            </a:pPr>
            <a:r>
              <a:rPr lang="en-US" altLang="en-US" sz="2800" dirty="0"/>
              <a:t>Understanding the triple bottom line</a:t>
            </a:r>
          </a:p>
          <a:p>
            <a:pPr lvl="1" defTabSz="576263">
              <a:tabLst>
                <a:tab pos="542925" algn="l"/>
              </a:tabLst>
            </a:pPr>
            <a:r>
              <a:rPr lang="en-US" altLang="en-US" sz="2400" dirty="0"/>
              <a:t>Profit</a:t>
            </a:r>
          </a:p>
          <a:p>
            <a:pPr lvl="1" defTabSz="576263">
              <a:tabLst>
                <a:tab pos="542925" algn="l"/>
              </a:tabLst>
            </a:pPr>
            <a:r>
              <a:rPr lang="en-US" altLang="en-US" sz="2400" dirty="0"/>
              <a:t>People</a:t>
            </a:r>
          </a:p>
          <a:p>
            <a:pPr lvl="1" defTabSz="576263">
              <a:tabLst>
                <a:tab pos="542925" algn="l"/>
              </a:tabLst>
            </a:pPr>
            <a:r>
              <a:rPr lang="en-US" altLang="en-US" sz="2400" dirty="0"/>
              <a:t>Planet</a:t>
            </a:r>
          </a:p>
          <a:p>
            <a:pPr marL="685800" indent="-685800" defTabSz="576263">
              <a:buFont typeface="Arial" panose="020B0604020202020204" pitchFamily="34" charset="0"/>
              <a:buNone/>
              <a:tabLst>
                <a:tab pos="542925" algn="l"/>
              </a:tabLst>
            </a:pPr>
            <a:endParaRPr lang="en-US" altLang="en-US" dirty="0"/>
          </a:p>
        </p:txBody>
      </p:sp>
    </p:spTree>
  </p:cSld>
  <p:clrMapOvr>
    <a:masterClrMapping/>
  </p:clrMapOvr>
  <p:transition spd="slow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Rectangle 2">
            <a:extLst>
              <a:ext uri="{FF2B5EF4-FFF2-40B4-BE49-F238E27FC236}">
                <a16:creationId xmlns:a16="http://schemas.microsoft.com/office/drawing/2014/main" id="{53FAD80C-569D-3121-CFB2-92BEC53AF2D3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457200" y="177800"/>
            <a:ext cx="8229600" cy="1190625"/>
          </a:xfrm>
        </p:spPr>
        <p:txBody>
          <a:bodyPr/>
          <a:lstStyle/>
          <a:p>
            <a:pPr eaLnBrk="1" hangingPunct="1"/>
            <a:r>
              <a:rPr lang="en-US" altLang="en-US" sz="3600" b="1" dirty="0">
                <a:ea typeface="+mn-ea"/>
                <a:cs typeface="Arial" panose="020B0604020202020204" pitchFamily="34" charset="0"/>
              </a:rPr>
              <a:t>Influencing</a:t>
            </a:r>
            <a:r>
              <a:rPr lang="en-US" altLang="en-US" sz="3600" dirty="0"/>
              <a:t> </a:t>
            </a:r>
            <a:r>
              <a:rPr lang="en-US" altLang="en-US" sz="3600" b="1" dirty="0">
                <a:ea typeface="+mn-ea"/>
                <a:cs typeface="Arial" panose="020B0604020202020204" pitchFamily="34" charset="0"/>
              </a:rPr>
              <a:t>through</a:t>
            </a:r>
            <a:r>
              <a:rPr lang="en-US" altLang="en-US" sz="3600" dirty="0"/>
              <a:t> </a:t>
            </a:r>
            <a:r>
              <a:rPr lang="en-US" altLang="en-US" sz="3600" b="1" dirty="0">
                <a:ea typeface="+mn-ea"/>
                <a:cs typeface="Arial" panose="020B0604020202020204" pitchFamily="34" charset="0"/>
              </a:rPr>
              <a:t>the</a:t>
            </a:r>
            <a:br>
              <a:rPr lang="en-US" altLang="en-US" sz="3600" dirty="0"/>
            </a:br>
            <a:r>
              <a:rPr lang="en-US" altLang="en-US" sz="3600" b="1" dirty="0">
                <a:ea typeface="+mn-ea"/>
                <a:cs typeface="Arial" panose="020B0604020202020204" pitchFamily="34" charset="0"/>
              </a:rPr>
              <a:t>process</a:t>
            </a:r>
            <a:r>
              <a:rPr lang="en-US" altLang="en-US" sz="3600" dirty="0"/>
              <a:t> </a:t>
            </a:r>
            <a:r>
              <a:rPr lang="en-US" altLang="en-US" sz="3600" b="1" dirty="0">
                <a:ea typeface="+mn-ea"/>
                <a:cs typeface="Arial" panose="020B0604020202020204" pitchFamily="34" charset="0"/>
              </a:rPr>
              <a:t>of</a:t>
            </a:r>
            <a:r>
              <a:rPr lang="en-US" altLang="en-US" sz="3600" dirty="0"/>
              <a:t> </a:t>
            </a:r>
            <a:r>
              <a:rPr lang="en-US" altLang="en-US" sz="3600" b="1" dirty="0">
                <a:ea typeface="+mn-ea"/>
                <a:cs typeface="Arial" panose="020B0604020202020204" pitchFamily="34" charset="0"/>
              </a:rPr>
              <a:t>managing</a:t>
            </a:r>
          </a:p>
        </p:txBody>
      </p:sp>
      <p:sp>
        <p:nvSpPr>
          <p:cNvPr id="38914" name="Rectangle 3">
            <a:extLst>
              <a:ext uri="{FF2B5EF4-FFF2-40B4-BE49-F238E27FC236}">
                <a16:creationId xmlns:a16="http://schemas.microsoft.com/office/drawing/2014/main" id="{09F3B064-2667-5E15-A6E5-02ADB8BE69AA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501650" y="1495425"/>
            <a:ext cx="8261350" cy="4994275"/>
          </a:xfrm>
        </p:spPr>
        <p:txBody>
          <a:bodyPr/>
          <a:lstStyle/>
          <a:p>
            <a:pPr marL="293688" indent="-293688" eaLnBrk="1" hangingPunct="1">
              <a:spcBef>
                <a:spcPts val="400"/>
              </a:spcBef>
            </a:pPr>
            <a:r>
              <a:rPr lang="en-US" altLang="en-US" sz="2800" dirty="0"/>
              <a:t>Mintzberg – ten management roles, in three groups</a:t>
            </a:r>
          </a:p>
          <a:p>
            <a:pPr lvl="1" eaLnBrk="1" hangingPunct="1">
              <a:spcBef>
                <a:spcPts val="400"/>
              </a:spcBef>
            </a:pPr>
            <a:r>
              <a:rPr lang="en-US" altLang="en-US" b="1" dirty="0"/>
              <a:t>Informational</a:t>
            </a:r>
          </a:p>
          <a:p>
            <a:pPr lvl="2" eaLnBrk="1" hangingPunct="1">
              <a:spcBef>
                <a:spcPts val="400"/>
              </a:spcBef>
              <a:buFont typeface="Wingdings" pitchFamily="2" charset="2"/>
              <a:buChar char="§"/>
            </a:pPr>
            <a:r>
              <a:rPr lang="en-US" altLang="en-US" dirty="0"/>
              <a:t>Monitor, disseminator, spokesperson</a:t>
            </a:r>
          </a:p>
          <a:p>
            <a:pPr lvl="1" eaLnBrk="1" hangingPunct="1">
              <a:spcBef>
                <a:spcPts val="400"/>
              </a:spcBef>
            </a:pPr>
            <a:r>
              <a:rPr lang="en-US" altLang="en-US" b="1" dirty="0"/>
              <a:t>Interpersonal</a:t>
            </a:r>
          </a:p>
          <a:p>
            <a:pPr lvl="2" eaLnBrk="1" hangingPunct="1">
              <a:spcBef>
                <a:spcPts val="400"/>
              </a:spcBef>
              <a:buFont typeface="Wingdings" pitchFamily="2" charset="2"/>
              <a:buChar char="§"/>
            </a:pPr>
            <a:r>
              <a:rPr lang="en-US" altLang="en-US" dirty="0"/>
              <a:t>Figurehead, leader, liaison</a:t>
            </a:r>
          </a:p>
          <a:p>
            <a:pPr lvl="1" eaLnBrk="1" hangingPunct="1">
              <a:spcBef>
                <a:spcPts val="400"/>
              </a:spcBef>
            </a:pPr>
            <a:r>
              <a:rPr lang="en-US" altLang="en-US" b="1" dirty="0"/>
              <a:t>Decisional</a:t>
            </a:r>
          </a:p>
          <a:p>
            <a:pPr lvl="2" eaLnBrk="1" hangingPunct="1">
              <a:spcBef>
                <a:spcPts val="400"/>
              </a:spcBef>
              <a:buFont typeface="Wingdings" pitchFamily="2" charset="2"/>
              <a:buChar char="§"/>
            </a:pPr>
            <a:r>
              <a:rPr lang="en-US" altLang="en-US" dirty="0"/>
              <a:t>Entrepreneur, disturbance handler, resource allocator, negotiator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89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89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89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89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89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89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89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89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89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89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89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89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89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89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4" grpId="0" build="p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F6C1BAA9-D8C3-5B0C-F52A-CE4042FB38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z="3600" b="1" dirty="0"/>
              <a:t>Managerial Roles</a:t>
            </a:r>
          </a:p>
        </p:txBody>
      </p:sp>
      <p:pic>
        <p:nvPicPr>
          <p:cNvPr id="6" name="Content Placeholder 5" descr="A circular diagram of a organizational structure">
            <a:extLst>
              <a:ext uri="{FF2B5EF4-FFF2-40B4-BE49-F238E27FC236}">
                <a16:creationId xmlns:a16="http://schemas.microsoft.com/office/drawing/2014/main" id="{9D163906-AA8A-21EB-E69C-879547A436F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71715" y="1484784"/>
            <a:ext cx="4200570" cy="3917032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35CB44-D5A1-B98B-6E18-5EBE049C0CD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D3E0DDAB-A32E-B14F-91CA-5FA0E5E6B533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02/06/2025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A5A2060-7367-D791-84EA-23CA206ECB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</a:pPr>
            <a:fld id="{27303284-BC89-9B48-ACE6-6FC76F777A51}" type="slidenum">
              <a:rPr lang="en-GB" altLang="en-US" smtClean="0"/>
              <a:pPr>
                <a:spcAft>
                  <a:spcPts val="600"/>
                </a:spcAft>
              </a:pPr>
              <a:t>4</a:t>
            </a:fld>
            <a:endParaRPr lang="en-GB" alt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1F61FA6-D055-770E-6F42-72BDA5A5514C}"/>
              </a:ext>
            </a:extLst>
          </p:cNvPr>
          <p:cNvSpPr txBox="1"/>
          <p:nvPr/>
        </p:nvSpPr>
        <p:spPr>
          <a:xfrm>
            <a:off x="3707904" y="5445224"/>
            <a:ext cx="183537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0" i="0" u="none" strike="noStrike" dirty="0">
                <a:solidFill>
                  <a:srgbClr val="3A3A3A"/>
                </a:solidFill>
                <a:effectLst/>
                <a:latin typeface="+mn-lt"/>
              </a:rPr>
              <a:t>(Robbins et al., 2021)</a:t>
            </a:r>
            <a:endParaRPr lang="en-US" sz="14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9157450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4A737C-7E6B-1FC5-86A0-B6BFFC8D18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Managerial Roles</a:t>
            </a:r>
            <a:endParaRPr lang="en-GB" sz="3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12B2D1-35BA-50DF-D0DB-06DF0ABDED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3E0DDAB-A32E-B14F-91CA-5FA0E5E6B533}" type="datetime1">
              <a:rPr lang="en-GB" altLang="en-US" smtClean="0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4D31428-99E5-9F88-F855-F75F825046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03284-BC89-9B48-ACE6-6FC76F777A51}" type="slidenum">
              <a:rPr lang="en-GB" altLang="en-US" smtClean="0"/>
              <a:pPr/>
              <a:t>5</a:t>
            </a:fld>
            <a:endParaRPr lang="en-GB" altLang="en-US"/>
          </a:p>
        </p:txBody>
      </p:sp>
      <p:pic>
        <p:nvPicPr>
          <p:cNvPr id="9" name="Content Placeholder 8" descr="A white sheet with black text&#10;&#10;Description automatically generated">
            <a:extLst>
              <a:ext uri="{FF2B5EF4-FFF2-40B4-BE49-F238E27FC236}">
                <a16:creationId xmlns:a16="http://schemas.microsoft.com/office/drawing/2014/main" id="{16AA37AF-37EA-4674-9730-B3D8DCB381A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916832"/>
            <a:ext cx="8229600" cy="316339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4463742-EC10-966A-8BDE-FD7DC1C3DA57}"/>
              </a:ext>
            </a:extLst>
          </p:cNvPr>
          <p:cNvSpPr txBox="1"/>
          <p:nvPr/>
        </p:nvSpPr>
        <p:spPr>
          <a:xfrm>
            <a:off x="3654313" y="5157192"/>
            <a:ext cx="183537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0" i="0" u="none" strike="noStrike" dirty="0">
                <a:solidFill>
                  <a:srgbClr val="3A3A3A"/>
                </a:solidFill>
                <a:effectLst/>
                <a:latin typeface="+mn-lt"/>
              </a:rPr>
              <a:t>(Robbins et al., 2021)</a:t>
            </a:r>
            <a:endParaRPr lang="en-US" sz="14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1113240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0057D8D-2FC8-EB60-7E07-113BE77F36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8F6A793-D285-4341-BD95-07D7579D5016}" type="datetime1">
              <a:rPr lang="en-GB" altLang="en-US" smtClean="0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B037807-B2DA-A1E1-3C85-2F6AE9AD9BC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6A19CD1-7FCE-654D-8808-B20372F2BA26}" type="slidenum">
              <a:rPr lang="en-GB" altLang="en-US" smtClean="0"/>
              <a:pPr/>
              <a:t>6</a:t>
            </a:fld>
            <a:endParaRPr lang="en-GB" altLang="en-US"/>
          </a:p>
        </p:txBody>
      </p:sp>
      <p:pic>
        <p:nvPicPr>
          <p:cNvPr id="4" name="Picture 3" descr="A white table with text&#10;&#10;Description automatically generated">
            <a:extLst>
              <a:ext uri="{FF2B5EF4-FFF2-40B4-BE49-F238E27FC236}">
                <a16:creationId xmlns:a16="http://schemas.microsoft.com/office/drawing/2014/main" id="{5D4D7B23-4CD0-A1DD-DBE1-87FF99EAEDA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6600" y="260648"/>
            <a:ext cx="7772400" cy="523706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B040AB3-549F-2F51-A20D-B11DF9F60543}"/>
              </a:ext>
            </a:extLst>
          </p:cNvPr>
          <p:cNvSpPr txBox="1"/>
          <p:nvPr/>
        </p:nvSpPr>
        <p:spPr>
          <a:xfrm>
            <a:off x="3995936" y="5445224"/>
            <a:ext cx="183537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0" i="0" u="none" strike="noStrike" dirty="0">
                <a:solidFill>
                  <a:srgbClr val="3A3A3A"/>
                </a:solidFill>
                <a:effectLst/>
                <a:latin typeface="+mn-lt"/>
              </a:rPr>
              <a:t>(Robbins et al., 2021)</a:t>
            </a:r>
            <a:endParaRPr lang="en-US" sz="14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7335300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AE19A4-B0AC-357E-F02D-338D147760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Managerial Roles</a:t>
            </a:r>
            <a:endParaRPr lang="en-GB" sz="3600" dirty="0"/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3DD92EE9-0DB9-0761-9084-E44C74749B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81384527"/>
              </p:ext>
            </p:extLst>
          </p:nvPr>
        </p:nvGraphicFramePr>
        <p:xfrm>
          <a:off x="457200" y="1600200"/>
          <a:ext cx="8229600" cy="3629000"/>
        </p:xfrm>
        <a:graphic>
          <a:graphicData uri="http://schemas.openxmlformats.org/drawingml/2006/table">
            <a:tbl>
              <a:tblPr firstRow="1" bandRow="1">
                <a:tableStyleId>{5FD0F851-EC5A-4D38-B0AD-8093EC10F338}</a:tableStyleId>
              </a:tblPr>
              <a:tblGrid>
                <a:gridCol w="2743200">
                  <a:extLst>
                    <a:ext uri="{9D8B030D-6E8A-4147-A177-3AD203B41FA5}">
                      <a16:colId xmlns:a16="http://schemas.microsoft.com/office/drawing/2014/main" val="1550538940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1682705736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3211342451"/>
                    </a:ext>
                  </a:extLst>
                </a:gridCol>
              </a:tblGrid>
              <a:tr h="733842">
                <a:tc>
                  <a:txBody>
                    <a:bodyPr/>
                    <a:lstStyle/>
                    <a:p>
                      <a:r>
                        <a:rPr lang="en-GB" dirty="0"/>
                        <a:t>Top Managers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Middle Managers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First line Managers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87335836"/>
                  </a:ext>
                </a:extLst>
              </a:tr>
              <a:tr h="2895158">
                <a:tc>
                  <a:txBody>
                    <a:bodyPr/>
                    <a:lstStyle/>
                    <a:p>
                      <a:r>
                        <a:rPr lang="en-GB" dirty="0"/>
                        <a:t>Managers who set the organisation’s direction and make decisions that affect everybody within the company.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Managers who direct the work of first-line managers and are responsible for divisions and departments.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Managers who direct daily activities for producing goods and services.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63149225"/>
                  </a:ext>
                </a:extLst>
              </a:tr>
            </a:tbl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4EE9B2-2141-3F9C-1165-77ABCC6789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3E0DDAB-A32E-B14F-91CA-5FA0E5E6B533}" type="datetime1">
              <a:rPr lang="en-GB" altLang="en-US" smtClean="0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F1F6428-EEB2-5C63-E46D-4EAD730D4A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03284-BC89-9B48-ACE6-6FC76F777A51}" type="slidenum">
              <a:rPr lang="en-GB" altLang="en-US" smtClean="0"/>
              <a:pPr/>
              <a:t>7</a:t>
            </a:fld>
            <a:endParaRPr lang="en-GB" alt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EEAF9D5-6601-2431-84A2-FAC46C91F633}"/>
              </a:ext>
            </a:extLst>
          </p:cNvPr>
          <p:cNvSpPr txBox="1"/>
          <p:nvPr/>
        </p:nvSpPr>
        <p:spPr>
          <a:xfrm>
            <a:off x="3654313" y="5257800"/>
            <a:ext cx="183537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0" i="0" u="none" strike="noStrike" dirty="0">
                <a:solidFill>
                  <a:srgbClr val="3A3A3A"/>
                </a:solidFill>
                <a:effectLst/>
                <a:latin typeface="+mn-lt"/>
              </a:rPr>
              <a:t>(Robbins et al., 2021)</a:t>
            </a:r>
            <a:endParaRPr lang="en-US" sz="14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8678458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875374-224E-CC5F-F575-39FB037F64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>
                <a:ea typeface="+mn-ea"/>
                <a:cs typeface="Arial" panose="020B0604020202020204" pitchFamily="34" charset="0"/>
              </a:rPr>
              <a:t>Types of Managers</a:t>
            </a:r>
          </a:p>
        </p:txBody>
      </p:sp>
      <p:pic>
        <p:nvPicPr>
          <p:cNvPr id="7" name="Content Placeholder 6" descr="A white and blue list with black text&#10;&#10;Description automatically generated">
            <a:extLst>
              <a:ext uri="{FF2B5EF4-FFF2-40B4-BE49-F238E27FC236}">
                <a16:creationId xmlns:a16="http://schemas.microsoft.com/office/drawing/2014/main" id="{41E1233E-96AA-A5BD-4097-0554F5B8809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6592" y="1600200"/>
            <a:ext cx="7850815" cy="3916363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953C59-AA09-F440-A871-C159699067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550CDB1-F9A5-CA48-8974-E609A46BA7C6}" type="datetime1">
              <a:rPr lang="en-GB" altLang="en-US" smtClean="0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4B534A0-72FE-BAC9-1FE5-9F48259CF6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C436B9-CD0E-7144-9179-47E3E149EB70}" type="slidenum">
              <a:rPr lang="en-GB" altLang="en-US" smtClean="0"/>
              <a:pPr/>
              <a:t>8</a:t>
            </a:fld>
            <a:endParaRPr lang="en-GB" alt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0F6A6E4-8C6D-F3C2-90B7-C9E351BB5932}"/>
              </a:ext>
            </a:extLst>
          </p:cNvPr>
          <p:cNvSpPr txBox="1"/>
          <p:nvPr/>
        </p:nvSpPr>
        <p:spPr>
          <a:xfrm>
            <a:off x="3995936" y="5445224"/>
            <a:ext cx="183537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0" i="0" u="none" strike="noStrike" dirty="0">
                <a:solidFill>
                  <a:srgbClr val="3A3A3A"/>
                </a:solidFill>
                <a:effectLst/>
                <a:latin typeface="+mn-lt"/>
              </a:rPr>
              <a:t>(Robbins et al., 2021)</a:t>
            </a:r>
            <a:endParaRPr lang="en-US" sz="14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8161307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17C2A7-4030-C45C-1253-BF378DC7A3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>
                <a:ea typeface="+mn-ea"/>
                <a:cs typeface="Arial" panose="020B0604020202020204" pitchFamily="34" charset="0"/>
              </a:rPr>
              <a:t>Type of Managers (</a:t>
            </a:r>
            <a:r>
              <a:rPr lang="en-US" sz="3600" b="1" dirty="0" err="1">
                <a:ea typeface="+mn-ea"/>
                <a:cs typeface="Arial" panose="020B0604020202020204" pitchFamily="34" charset="0"/>
              </a:rPr>
              <a:t>Cont</a:t>
            </a:r>
            <a:r>
              <a:rPr lang="en-US" sz="3600" b="1" dirty="0">
                <a:ea typeface="+mn-ea"/>
                <a:cs typeface="Arial" panose="020B0604020202020204" pitchFamily="34" charset="0"/>
              </a:rPr>
              <a:t>)</a:t>
            </a:r>
          </a:p>
        </p:txBody>
      </p:sp>
      <p:pic>
        <p:nvPicPr>
          <p:cNvPr id="7" name="Content Placeholder 6" descr="A screenshot of a white table&#10;&#10;Description automatically generated">
            <a:extLst>
              <a:ext uri="{FF2B5EF4-FFF2-40B4-BE49-F238E27FC236}">
                <a16:creationId xmlns:a16="http://schemas.microsoft.com/office/drawing/2014/main" id="{F2E00462-C62A-B9FB-5622-C1661BBAEC4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196752"/>
            <a:ext cx="7632848" cy="4319811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857CD1-3A49-06C1-E03B-7B69338243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550CDB1-F9A5-CA48-8974-E609A46BA7C6}" type="datetime1">
              <a:rPr lang="en-GB" altLang="en-US" smtClean="0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F4F259-A2F1-046B-1FD7-DE1CEE716E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C436B9-CD0E-7144-9179-47E3E149EB70}" type="slidenum">
              <a:rPr lang="en-GB" altLang="en-US" smtClean="0"/>
              <a:pPr/>
              <a:t>9</a:t>
            </a:fld>
            <a:endParaRPr lang="en-GB" alt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A347615-C8B2-A5D6-5DDC-250A40D313CC}"/>
              </a:ext>
            </a:extLst>
          </p:cNvPr>
          <p:cNvSpPr txBox="1"/>
          <p:nvPr/>
        </p:nvSpPr>
        <p:spPr>
          <a:xfrm>
            <a:off x="3995936" y="5445224"/>
            <a:ext cx="183537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0" i="0" u="none" strike="noStrike" dirty="0">
                <a:solidFill>
                  <a:srgbClr val="3A3A3A"/>
                </a:solidFill>
                <a:effectLst/>
                <a:latin typeface="+mn-lt"/>
              </a:rPr>
              <a:t>(Robbins et al., 2021)</a:t>
            </a:r>
            <a:endParaRPr lang="en-US" sz="14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733883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11452F-A656-7E4B-806F-E3165462AF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Up</a:t>
            </a:r>
            <a:r>
              <a:rPr lang="en-US" sz="3600" dirty="0"/>
              <a:t> </a:t>
            </a:r>
            <a:r>
              <a:rPr lang="en-US" sz="3600" b="1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for</a:t>
            </a:r>
            <a:r>
              <a:rPr lang="en-US" sz="3600" dirty="0"/>
              <a:t> </a:t>
            </a:r>
            <a:r>
              <a:rPr lang="en-US" sz="3600" b="1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debate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1DE5DD-E72C-A3C8-D33A-150AE343DD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5847" y="1398907"/>
            <a:ext cx="8229600" cy="3917032"/>
          </a:xfrm>
        </p:spPr>
        <p:txBody>
          <a:bodyPr/>
          <a:lstStyle/>
          <a:p>
            <a:pPr algn="l"/>
            <a:r>
              <a:rPr lang="en-GB" sz="2400" b="0" i="0" u="none" strike="noStrike" dirty="0">
                <a:effectLst/>
              </a:rPr>
              <a:t>One of the more experienced employees at a medium-sized real estate firm comes into his manager’s office to talk. He informs his manager that he has been offered a 30% raise to his current salary to work for a close competitor. The employee has worked for the firm for a while now and hasn’t had a raise in a few years. He is well liked and adds twice the value of his salary. The manager decides to let the employee take the other position and lets him walk away. </a:t>
            </a:r>
          </a:p>
          <a:p>
            <a:pPr algn="l"/>
            <a:r>
              <a:rPr lang="en-GB" sz="2400" b="0" i="0" u="none" strike="noStrike" dirty="0">
                <a:effectLst/>
              </a:rPr>
              <a:t>Do you agree or disagree that the manager was justified in his actions? Justify your answer with solid arguments.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196900-7F33-8C13-CDAE-72C70E8EE5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550CDB1-F9A5-CA48-8974-E609A46BA7C6}" type="datetime1">
              <a:rPr lang="en-GB" altLang="en-US" smtClean="0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860FF43-1169-6225-E33F-163160B862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C436B9-CD0E-7144-9179-47E3E149EB70}" type="slidenum">
              <a:rPr lang="en-GB" altLang="en-US" smtClean="0"/>
              <a:pPr/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390146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E2809B-EB01-387E-9BCE-D9D590CD2A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sz="3600" b="1" dirty="0"/>
              <a:t>Question to discuss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3B9C8A-A11B-9815-62DC-D3D059327C7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pPr marL="0" indent="0">
              <a:buNone/>
            </a:pPr>
            <a:r>
              <a:rPr lang="en-GB" altLang="en-US" b="1" dirty="0"/>
              <a:t>In your opinions, how can managers make a difference nowadays?</a:t>
            </a:r>
          </a:p>
          <a:p>
            <a:pPr marL="0" indent="0">
              <a:buNone/>
            </a:pPr>
            <a:endParaRPr lang="en-GB" b="1" dirty="0"/>
          </a:p>
        </p:txBody>
      </p:sp>
      <p:pic>
        <p:nvPicPr>
          <p:cNvPr id="1026" name="Picture 2" descr="thinking face&quot; Emoji - Download for ...">
            <a:extLst>
              <a:ext uri="{FF2B5EF4-FFF2-40B4-BE49-F238E27FC236}">
                <a16:creationId xmlns:a16="http://schemas.microsoft.com/office/drawing/2014/main" id="{610F762E-7F41-23E7-8D94-35A33610B2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80112" y="2708919"/>
            <a:ext cx="2969662" cy="2880321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D2CFEB-FD2C-4E05-3DAF-34D158131CB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D3E0DDAB-A32E-B14F-91CA-5FA0E5E6B533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02/06/2025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65CEA0-CA12-BE2B-453C-4CF6C00F231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</a:pPr>
            <a:fld id="{27303284-BC89-9B48-ACE6-6FC76F777A51}" type="slidenum">
              <a:rPr lang="en-GB" altLang="en-US" smtClean="0"/>
              <a:pPr>
                <a:spcAft>
                  <a:spcPts val="600"/>
                </a:spcAft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098771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>
            <a:extLst>
              <a:ext uri="{FF2B5EF4-FFF2-40B4-BE49-F238E27FC236}">
                <a16:creationId xmlns:a16="http://schemas.microsoft.com/office/drawing/2014/main" id="{A2D53F3D-2DA6-76CF-C0F1-0E44ACD8E939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465138" y="404664"/>
            <a:ext cx="8229600" cy="64135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latin typeface="+mn-lt"/>
                <a:ea typeface="+mn-ea"/>
                <a:cs typeface="Arial" panose="020B0604020202020204" pitchFamily="34" charset="0"/>
              </a:rPr>
              <a:t>How Do Managers Make a Difference?</a:t>
            </a:r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57412B15-669A-184A-8676-F27E03651329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465138" y="1052513"/>
            <a:ext cx="8512175" cy="4579937"/>
          </a:xfrm>
        </p:spPr>
        <p:txBody>
          <a:bodyPr/>
          <a:lstStyle/>
          <a:p>
            <a:pPr marL="301625" indent="-301625" eaLnBrk="1" hangingPunct="1">
              <a:defRPr/>
            </a:pPr>
            <a:endParaRPr lang="en-GB" altLang="en-US" sz="2600" dirty="0"/>
          </a:p>
          <a:p>
            <a:pPr marL="301625" indent="-301625" eaLnBrk="1" hangingPunct="1">
              <a:defRPr/>
            </a:pPr>
            <a:r>
              <a:rPr lang="en-GB" altLang="en-US" sz="2800" dirty="0"/>
              <a:t>Organisations must add value to resources to survive - everyone is part of that value - adding process.</a:t>
            </a:r>
          </a:p>
          <a:p>
            <a:pPr marL="301625" indent="-301625">
              <a:defRPr/>
            </a:pPr>
            <a:r>
              <a:rPr lang="en-GB" altLang="en-US" sz="2800" dirty="0"/>
              <a:t>There is a link between managing, the organisation, and its context – </a:t>
            </a:r>
            <a:r>
              <a:rPr lang="en-GB" altLang="en-US" sz="2800" b="1" dirty="0"/>
              <a:t>the environment</a:t>
            </a:r>
            <a:r>
              <a:rPr lang="en-GB" altLang="en-US" sz="2800" dirty="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2">
            <a:extLst>
              <a:ext uri="{FF2B5EF4-FFF2-40B4-BE49-F238E27FC236}">
                <a16:creationId xmlns:a16="http://schemas.microsoft.com/office/drawing/2014/main" id="{AE5BA168-04DC-8F1E-E071-CE5A3E94500E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457200" y="263525"/>
            <a:ext cx="8229600" cy="6477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ea typeface="+mn-ea"/>
                <a:cs typeface="Arial" panose="020B0604020202020204" pitchFamily="34" charset="0"/>
              </a:rPr>
              <a:t>Managing</a:t>
            </a:r>
            <a:r>
              <a:rPr lang="en-GB" altLang="en-US" sz="3600" dirty="0"/>
              <a:t> </a:t>
            </a:r>
            <a:r>
              <a:rPr lang="en-GB" altLang="en-US" sz="3600" b="1" dirty="0">
                <a:ea typeface="+mn-ea"/>
                <a:cs typeface="Arial" panose="020B0604020202020204" pitchFamily="34" charset="0"/>
              </a:rPr>
              <a:t>to</a:t>
            </a:r>
            <a:r>
              <a:rPr lang="en-GB" altLang="en-US" sz="3600" dirty="0"/>
              <a:t> </a:t>
            </a:r>
            <a:r>
              <a:rPr lang="en-GB" altLang="en-US" sz="3600" b="1" dirty="0">
                <a:ea typeface="+mn-ea"/>
                <a:cs typeface="Arial" panose="020B0604020202020204" pitchFamily="34" charset="0"/>
              </a:rPr>
              <a:t>add</a:t>
            </a:r>
            <a:r>
              <a:rPr lang="en-GB" altLang="en-US" sz="3600" dirty="0"/>
              <a:t> </a:t>
            </a:r>
            <a:r>
              <a:rPr lang="en-GB" altLang="en-US" sz="3600" b="1" dirty="0">
                <a:ea typeface="+mn-ea"/>
                <a:cs typeface="Arial" panose="020B0604020202020204" pitchFamily="34" charset="0"/>
              </a:rPr>
              <a:t>Value</a:t>
            </a:r>
          </a:p>
        </p:txBody>
      </p:sp>
      <p:sp>
        <p:nvSpPr>
          <p:cNvPr id="26626" name="Rectangle 3">
            <a:extLst>
              <a:ext uri="{FF2B5EF4-FFF2-40B4-BE49-F238E27FC236}">
                <a16:creationId xmlns:a16="http://schemas.microsoft.com/office/drawing/2014/main" id="{F5D5CB43-3E88-42EE-E16B-E92E34B341E5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501650" y="1360488"/>
            <a:ext cx="8216900" cy="4351337"/>
          </a:xfrm>
        </p:spPr>
        <p:txBody>
          <a:bodyPr/>
          <a:lstStyle/>
          <a:p>
            <a:pPr marL="293688" indent="-293688" eaLnBrk="1" hangingPunct="1"/>
            <a:r>
              <a:rPr lang="en-GB" altLang="en-US" sz="2800" dirty="0"/>
              <a:t>Aim is to create organisations which ‘</a:t>
            </a:r>
            <a:r>
              <a:rPr lang="en-GB" altLang="en-US" sz="2800" b="1" dirty="0"/>
              <a:t>work</a:t>
            </a:r>
            <a:r>
              <a:rPr lang="en-GB" altLang="en-US" sz="2800" dirty="0"/>
              <a:t>’ – which ‘</a:t>
            </a:r>
            <a:r>
              <a:rPr lang="en-GB" altLang="en-US" sz="2800" b="1" dirty="0"/>
              <a:t>add value</a:t>
            </a:r>
            <a:r>
              <a:rPr lang="en-GB" altLang="en-US" sz="2800" dirty="0"/>
              <a:t>’ to resources they use</a:t>
            </a:r>
          </a:p>
          <a:p>
            <a:pPr marL="293688" indent="-293688" eaLnBrk="1" hangingPunct="1"/>
            <a:r>
              <a:rPr lang="en-GB" altLang="en-US" sz="2800" dirty="0"/>
              <a:t>Convention is to measure value on financial criteria (profit, rate of return, etc.) </a:t>
            </a:r>
          </a:p>
          <a:p>
            <a:pPr marL="293688" indent="-293688" eaLnBrk="1" hangingPunct="1"/>
            <a:r>
              <a:rPr lang="en-GB" altLang="en-US" sz="2800" dirty="0"/>
              <a:t>An alternative measure takes account of people and planet, as well as profit</a:t>
            </a:r>
          </a:p>
          <a:p>
            <a:pPr marL="293688" indent="-293688" eaLnBrk="1" hangingPunct="1"/>
            <a:r>
              <a:rPr lang="en-GB" altLang="en-US" sz="2800" dirty="0"/>
              <a:t>People manage in diverse settings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6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6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6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6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66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66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66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66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6" grpId="0" build="p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2">
            <a:extLst>
              <a:ext uri="{FF2B5EF4-FFF2-40B4-BE49-F238E27FC236}">
                <a16:creationId xmlns:a16="http://schemas.microsoft.com/office/drawing/2014/main" id="{831F1761-DF5C-68A2-8F63-C2912137669F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465138" y="176213"/>
            <a:ext cx="8229600" cy="1200150"/>
          </a:xfrm>
        </p:spPr>
        <p:txBody>
          <a:bodyPr/>
          <a:lstStyle/>
          <a:p>
            <a:pPr eaLnBrk="1" hangingPunct="1"/>
            <a:r>
              <a:rPr lang="en-US" altLang="en-US" sz="3600" b="1" dirty="0">
                <a:ea typeface="+mn-ea"/>
                <a:cs typeface="Arial" panose="020B0604020202020204" pitchFamily="34" charset="0"/>
              </a:rPr>
              <a:t>Managers add value by performing tasks and processes</a:t>
            </a:r>
          </a:p>
        </p:txBody>
      </p:sp>
      <p:sp>
        <p:nvSpPr>
          <p:cNvPr id="18435" name="Rectangle 4">
            <a:extLst>
              <a:ext uri="{FF2B5EF4-FFF2-40B4-BE49-F238E27FC236}">
                <a16:creationId xmlns:a16="http://schemas.microsoft.com/office/drawing/2014/main" id="{1C635133-5A15-FA40-B83A-01CFEECD2619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755650" y="1490663"/>
            <a:ext cx="7966075" cy="3954462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altLang="en-US" sz="2800" b="1" dirty="0">
                <a:solidFill>
                  <a:srgbClr val="FF0000"/>
                </a:solidFill>
              </a:rPr>
              <a:t>What?</a:t>
            </a:r>
            <a:r>
              <a:rPr lang="en-GB" altLang="en-US" sz="2800" dirty="0"/>
              <a:t> Tasks – substantive pieces of work to complete a ‘deliverable –</a:t>
            </a:r>
          </a:p>
          <a:p>
            <a:pPr marL="0" indent="0">
              <a:buNone/>
              <a:defRPr/>
            </a:pPr>
            <a:r>
              <a:rPr lang="en-GB" altLang="en-US" sz="2800" b="1" dirty="0">
                <a:solidFill>
                  <a:srgbClr val="FF0000"/>
                </a:solidFill>
              </a:rPr>
              <a:t>How? </a:t>
            </a:r>
            <a:r>
              <a:rPr lang="en-GB" altLang="en-US" sz="2800" dirty="0"/>
              <a:t>Processes – how people work together, what they say or do to complete their task – </a:t>
            </a:r>
          </a:p>
          <a:p>
            <a:pPr marL="0" indent="0">
              <a:buFontTx/>
              <a:buNone/>
              <a:defRPr/>
            </a:pPr>
            <a:r>
              <a:rPr lang="en-GB" altLang="en-US" sz="2800" b="1" i="1" dirty="0">
                <a:solidFill>
                  <a:srgbClr val="FF0000"/>
                </a:solidFill>
              </a:rPr>
              <a:t>Within a </a:t>
            </a:r>
          </a:p>
          <a:p>
            <a:pPr marL="0" indent="0">
              <a:buFontTx/>
              <a:buNone/>
              <a:defRPr/>
            </a:pPr>
            <a:r>
              <a:rPr lang="en-GB" altLang="en-US" sz="2800" dirty="0"/>
              <a:t>Context – (environment, situation) – the setting in which people work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5" grpId="0" build="p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2">
            <a:extLst>
              <a:ext uri="{FF2B5EF4-FFF2-40B4-BE49-F238E27FC236}">
                <a16:creationId xmlns:a16="http://schemas.microsoft.com/office/drawing/2014/main" id="{6206067D-155A-B491-5BB0-592375C7563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263525"/>
            <a:ext cx="8229600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3600" b="1" dirty="0">
                <a:latin typeface="+mn-lt"/>
              </a:rPr>
              <a:t>The Triple Bottom Line “3Ps”</a:t>
            </a:r>
          </a:p>
        </p:txBody>
      </p:sp>
      <p:pic>
        <p:nvPicPr>
          <p:cNvPr id="28674" name="Picture 1">
            <a:extLst>
              <a:ext uri="{FF2B5EF4-FFF2-40B4-BE49-F238E27FC236}">
                <a16:creationId xmlns:a16="http://schemas.microsoft.com/office/drawing/2014/main" id="{041DF805-64D9-EE52-7E42-B42C1E74F10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341438"/>
            <a:ext cx="7345363" cy="411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97F4B37-683F-8D76-6681-0C3950F86C20}"/>
              </a:ext>
            </a:extLst>
          </p:cNvPr>
          <p:cNvSpPr txBox="1"/>
          <p:nvPr/>
        </p:nvSpPr>
        <p:spPr>
          <a:xfrm>
            <a:off x="3816746" y="5445224"/>
            <a:ext cx="183537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0" i="0" u="none" strike="noStrike" dirty="0">
                <a:solidFill>
                  <a:srgbClr val="3A3A3A"/>
                </a:solidFill>
                <a:effectLst/>
                <a:latin typeface="+mn-lt"/>
              </a:rPr>
              <a:t>(Robbins et al., 2021)</a:t>
            </a:r>
            <a:endParaRPr lang="en-US" sz="1400" dirty="0">
              <a:latin typeface="+mn-lt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Rectangle 2">
            <a:extLst>
              <a:ext uri="{FF2B5EF4-FFF2-40B4-BE49-F238E27FC236}">
                <a16:creationId xmlns:a16="http://schemas.microsoft.com/office/drawing/2014/main" id="{746A0DA8-75DA-3C6D-6B01-85A7EE3AAFE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" y="260350"/>
            <a:ext cx="830580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3600" b="1" dirty="0">
                <a:latin typeface="Arial" panose="020B0604020202020204" pitchFamily="34" charset="0"/>
              </a:rPr>
              <a:t> </a:t>
            </a:r>
            <a:r>
              <a:rPr lang="en-US" altLang="en-US" sz="3600" b="1" dirty="0">
                <a:latin typeface="+mj-lt"/>
              </a:rPr>
              <a:t>The Tasks of Managing</a:t>
            </a:r>
            <a:endParaRPr lang="en-GB" altLang="en-US" sz="3600" b="1" dirty="0">
              <a:latin typeface="+mj-lt"/>
            </a:endParaRPr>
          </a:p>
        </p:txBody>
      </p:sp>
      <p:pic>
        <p:nvPicPr>
          <p:cNvPr id="36866" name="Picture 1">
            <a:extLst>
              <a:ext uri="{FF2B5EF4-FFF2-40B4-BE49-F238E27FC236}">
                <a16:creationId xmlns:a16="http://schemas.microsoft.com/office/drawing/2014/main" id="{E81CC55B-531A-A4D7-B4A3-C56AA5F166B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487488"/>
            <a:ext cx="5211762" cy="3736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DCC0A5C-2A5C-4C53-3B0A-9E9A09D57502}"/>
              </a:ext>
            </a:extLst>
          </p:cNvPr>
          <p:cNvSpPr txBox="1"/>
          <p:nvPr/>
        </p:nvSpPr>
        <p:spPr>
          <a:xfrm>
            <a:off x="3995936" y="5373216"/>
            <a:ext cx="183537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0" i="0" u="none" strike="noStrike" dirty="0">
                <a:solidFill>
                  <a:srgbClr val="3A3A3A"/>
                </a:solidFill>
                <a:effectLst/>
                <a:latin typeface="+mn-lt"/>
              </a:rPr>
              <a:t>(Robbins et al., 2021)</a:t>
            </a:r>
            <a:endParaRPr lang="en-US" sz="1400" dirty="0">
              <a:latin typeface="+mn-lt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29A4C3-B320-B7A9-6512-E3B8908751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>
                <a:ea typeface="+mn-ea"/>
                <a:cs typeface="Arial" panose="020B0604020202020204" pitchFamily="34" charset="0"/>
              </a:rPr>
              <a:t>Profit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1D5EC2-07E0-1B56-9996-657D0B9DBF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b="0" i="0" u="none" strike="noStrike" dirty="0">
                <a:effectLst/>
              </a:rPr>
              <a:t>Financial success is still essential, but it is achieved alongside social and environmental responsibility. </a:t>
            </a:r>
          </a:p>
          <a:p>
            <a:r>
              <a:rPr lang="en-GB" sz="2400" b="0" i="0" u="none" strike="noStrike" dirty="0">
                <a:effectLst/>
              </a:rPr>
              <a:t>For example, personal care brand Seventh Generation is known for its eco-friendly products and employee care - while still generating over $200 million in annual revenue.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AD8EF-9787-6B85-8DB1-01AD5B9418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550CDB1-F9A5-CA48-8974-E609A46BA7C6}" type="datetime1">
              <a:rPr lang="en-GB" altLang="en-US" smtClean="0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58CF11F-C76F-6782-07CF-4693F99032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C436B9-CD0E-7144-9179-47E3E149EB70}" type="slidenum">
              <a:rPr lang="en-GB" altLang="en-US" smtClean="0"/>
              <a:pPr/>
              <a:t>17</a:t>
            </a:fld>
            <a:endParaRPr lang="en-GB" alt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1EA3A40-9BDF-278A-68B6-CD9F1B8E79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25505" y="3735040"/>
            <a:ext cx="2952502" cy="1964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774437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EFB3D4-4AC6-9379-597D-38D43598B2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>
                <a:ea typeface="+mn-ea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697CD6-4B6B-1978-9010-643DFA063A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>
                <a:cs typeface="Arial" panose="020B0604020202020204" pitchFamily="34" charset="0"/>
              </a:rPr>
              <a:t>Organizations have a duty to support their employees through inclusive and positive workplace practices.</a:t>
            </a:r>
          </a:p>
          <a:p>
            <a:r>
              <a:rPr lang="en-GB" sz="2400" dirty="0">
                <a:cs typeface="Arial" panose="020B0604020202020204" pitchFamily="34" charset="0"/>
              </a:rPr>
              <a:t>They should also give back to the wider community through meaningful social initiatives.</a:t>
            </a:r>
          </a:p>
          <a:p>
            <a:r>
              <a:rPr lang="en-GB" sz="2400" dirty="0">
                <a:cs typeface="Arial" panose="020B0604020202020204" pitchFamily="34" charset="0"/>
              </a:rPr>
              <a:t>For example: Salesforce demonstrates this by offering paid volunteer time, with employees praising its strong commitment to philanthropy.</a:t>
            </a:r>
            <a:endParaRPr lang="en-US" sz="2400" dirty="0"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C8325F-1B6E-CF47-41DB-A74C349BE1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550CDB1-F9A5-CA48-8974-E609A46BA7C6}" type="datetime1">
              <a:rPr lang="en-GB" altLang="en-US" smtClean="0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3404C34-83B4-87DC-29C5-004F5D75EC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C436B9-CD0E-7144-9179-47E3E149EB70}" type="slidenum">
              <a:rPr lang="en-GB" altLang="en-US" smtClean="0"/>
              <a:pPr/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1818276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9F5C02-C7B3-F5C5-FD7F-478DB79A31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ea typeface="+mn-ea"/>
                <a:cs typeface="Arial" panose="020B0604020202020204" pitchFamily="34" charset="0"/>
              </a:rPr>
              <a:t>Planet</a:t>
            </a:r>
            <a:endParaRPr lang="en-US" sz="3600" b="1" dirty="0">
              <a:ea typeface="+mn-ea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366EF4-B4A8-EAF9-FB9B-B80AE1B671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3917032"/>
          </a:xfrm>
        </p:spPr>
        <p:txBody>
          <a:bodyPr/>
          <a:lstStyle/>
          <a:p>
            <a:r>
              <a:rPr lang="en-GB" sz="2400" dirty="0"/>
              <a:t>Climate change has become a major global issue, with a 2019 Yale and George Mason study revealing that nearly 30% of people surveyed were “very worried” about global warming.</a:t>
            </a:r>
          </a:p>
          <a:p>
            <a:r>
              <a:rPr lang="en-GB" sz="2400" dirty="0"/>
              <a:t>As awareness grows, consumers are increasingly supporting companies that adopt sustainable practices.</a:t>
            </a:r>
          </a:p>
          <a:p>
            <a:r>
              <a:rPr lang="en-GB" sz="2400" dirty="0"/>
              <a:t>For example – Dassault </a:t>
            </a:r>
            <a:r>
              <a:rPr lang="en-GB" sz="2400" dirty="0" err="1"/>
              <a:t>Systèmes</a:t>
            </a:r>
            <a:r>
              <a:rPr lang="en-GB" sz="2400" dirty="0"/>
              <a:t>, French software company Dassault </a:t>
            </a:r>
            <a:r>
              <a:rPr lang="en-GB" sz="2400" dirty="0" err="1"/>
              <a:t>Systèmes</a:t>
            </a:r>
            <a:r>
              <a:rPr lang="en-GB" sz="2400" dirty="0"/>
              <a:t> was named Forbes’ most sustainable company in 2018. Its virtual engineering tools help over 25 million users reduce waste in sectors like energy, urban development, and life sciences.</a:t>
            </a:r>
            <a:endParaRPr 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786725-8A6D-2C94-C9C8-9BC5DE3B8F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550CDB1-F9A5-CA48-8974-E609A46BA7C6}" type="datetime1">
              <a:rPr lang="en-GB" altLang="en-US" smtClean="0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3C8E807-E520-F77A-FE7D-52543F26D7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C436B9-CD0E-7144-9179-47E3E149EB70}" type="slidenum">
              <a:rPr lang="en-GB" altLang="en-US" smtClean="0"/>
              <a:pPr/>
              <a:t>19</a:t>
            </a:fld>
            <a:endParaRPr lang="en-GB" alt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20610BC-8DFA-6236-2A20-B94752EF26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67744" y="341554"/>
            <a:ext cx="1536298" cy="8575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331737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59A87-40AF-D982-D0A1-2CE8ABC032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>
                <a:ea typeface="+mn-ea"/>
                <a:cs typeface="Arial" panose="020B0604020202020204" pitchFamily="34" charset="0"/>
              </a:rPr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B528D7-2F00-33E6-7346-396AF2CC57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/>
          <a:lstStyle/>
          <a:p>
            <a:pPr algn="l">
              <a:buFont typeface="+mj-lt"/>
              <a:buAutoNum type="arabicPeriod"/>
            </a:pPr>
            <a:r>
              <a:rPr lang="en-GB" sz="2400" i="0" u="none" strike="noStrike" dirty="0">
                <a:effectLst/>
              </a:rPr>
              <a:t>Reflect on how triple bottom line businesses change how business is being done. For companies? For employees? For communities?</a:t>
            </a:r>
          </a:p>
          <a:p>
            <a:pPr algn="l">
              <a:buFont typeface="+mj-lt"/>
              <a:buAutoNum type="arabicPeriod"/>
            </a:pPr>
            <a:r>
              <a:rPr lang="en-GB" sz="2400" i="0" u="none" strike="noStrike" dirty="0">
                <a:effectLst/>
              </a:rPr>
              <a:t>How is the company you researched supporting all aspects of the triple bottom line? People? Profit? Planet?</a:t>
            </a:r>
          </a:p>
          <a:p>
            <a:pPr algn="l">
              <a:buFont typeface="+mj-lt"/>
              <a:buAutoNum type="arabicPeriod"/>
            </a:pPr>
            <a:r>
              <a:rPr lang="en-GB" sz="2400" i="0" u="none" strike="noStrike" dirty="0">
                <a:effectLst/>
              </a:rPr>
              <a:t>For the company you researched, do you think the purpose of the company impacts employee happiness? Company productivity? How?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CEECD1-2D6E-D785-EFC4-7FCEF95D33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550CDB1-F9A5-CA48-8974-E609A46BA7C6}" type="datetime1">
              <a:rPr lang="en-GB" altLang="en-US" smtClean="0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E1647ED-C65E-DCBA-786A-16DE7EA065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C436B9-CD0E-7144-9179-47E3E149EB70}" type="slidenum">
              <a:rPr lang="en-GB" altLang="en-US" smtClean="0"/>
              <a:pPr/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868181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Title 1">
            <a:extLst>
              <a:ext uri="{FF2B5EF4-FFF2-40B4-BE49-F238E27FC236}">
                <a16:creationId xmlns:a16="http://schemas.microsoft.com/office/drawing/2014/main" id="{FA7637D3-A155-16EA-803D-1E0885FC84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 b="1" dirty="0"/>
              <a:t>References</a:t>
            </a:r>
          </a:p>
        </p:txBody>
      </p:sp>
      <p:sp>
        <p:nvSpPr>
          <p:cNvPr id="57346" name="Content Placeholder 2">
            <a:extLst>
              <a:ext uri="{FF2B5EF4-FFF2-40B4-BE49-F238E27FC236}">
                <a16:creationId xmlns:a16="http://schemas.microsoft.com/office/drawing/2014/main" id="{7035370E-3878-57C6-581A-834CBB6611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US" altLang="en-US" sz="2400" dirty="0"/>
              <a:t>Crawford, J. (2023) </a:t>
            </a:r>
            <a:r>
              <a:rPr lang="en-US" altLang="en-US" sz="2400" i="1" dirty="0"/>
              <a:t>Leadership: Advancing Great Leaders and Leadership. </a:t>
            </a:r>
            <a:r>
              <a:rPr lang="en-US" altLang="en-US" sz="2400" dirty="0" err="1"/>
              <a:t>IntechOpen</a:t>
            </a:r>
            <a:r>
              <a:rPr lang="en-US" altLang="en-US" sz="2400" dirty="0"/>
              <a:t>. Available at: </a:t>
            </a:r>
            <a:r>
              <a:rPr lang="en-US" altLang="en-US" sz="2400" dirty="0">
                <a:hlinkClick r:id="rId2"/>
              </a:rPr>
              <a:t>https://doi.org/10.5772/intechopen.104266</a:t>
            </a:r>
            <a:r>
              <a:rPr lang="en-US" altLang="en-US" sz="2400" dirty="0"/>
              <a:t>.</a:t>
            </a:r>
          </a:p>
          <a:p>
            <a:r>
              <a:rPr lang="en-US" sz="2400" dirty="0"/>
              <a:t>Robbins, S.P., Coulter, M.K. and Randel, A. (2021) Management. Global edition. Harlow, England: Pearson </a:t>
            </a:r>
            <a:r>
              <a:rPr lang="en-US" sz="2400"/>
              <a:t>Education.</a:t>
            </a:r>
            <a:endParaRPr lang="en-GB" sz="2400" b="0" i="0" u="none" strike="noStrike" dirty="0">
              <a:solidFill>
                <a:srgbClr val="3A3A3A"/>
              </a:solidFill>
              <a:effectLst/>
              <a:latin typeface="Source Sans Pro" panose="020B0503030403020204" pitchFamily="34" charset="0"/>
            </a:endParaRPr>
          </a:p>
          <a:p>
            <a:r>
              <a:rPr lang="en-GB" sz="2400" b="0" i="0" u="none" strike="noStrike" dirty="0">
                <a:effectLst/>
                <a:latin typeface="Source Sans Pro" panose="020B0503030403020204" pitchFamily="34" charset="0"/>
              </a:rPr>
              <a:t>Yukl, G.A. and Gardner, W.L. (2020) </a:t>
            </a:r>
            <a:r>
              <a:rPr lang="en-GB" sz="2400" b="0" i="1" u="none" strike="noStrike" dirty="0">
                <a:effectLst/>
                <a:latin typeface="Source Sans Pro" panose="020B0503030403020204" pitchFamily="34" charset="0"/>
              </a:rPr>
              <a:t>Leadership in organizations</a:t>
            </a:r>
            <a:r>
              <a:rPr lang="en-GB" sz="2400" b="0" i="0" u="none" strike="noStrike" dirty="0">
                <a:effectLst/>
                <a:latin typeface="Source Sans Pro" panose="020B0503030403020204" pitchFamily="34" charset="0"/>
              </a:rPr>
              <a:t>. Ninth edition. Harlow: Pearson Education Limited.</a:t>
            </a:r>
          </a:p>
          <a:p>
            <a:endParaRPr lang="en-US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863C0-29F1-A247-82A5-317180147C9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6E89597E-7044-1E4D-B78A-5B47F6A147A4}" type="datetime1">
              <a:rPr lang="en-GB" altLang="en-US" smtClean="0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7348" name="Slide Number Placeholder 4">
            <a:extLst>
              <a:ext uri="{FF2B5EF4-FFF2-40B4-BE49-F238E27FC236}">
                <a16:creationId xmlns:a16="http://schemas.microsoft.com/office/drawing/2014/main" id="{61E723D0-C890-D7A4-DBAE-6F426FD2C77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F465BAF9-FAFA-E64E-997D-909591D78EB1}" type="slidenum">
              <a:rPr lang="en-GB" altLang="en-US">
                <a:solidFill>
                  <a:srgbClr val="898989"/>
                </a:solidFill>
                <a:latin typeface="Myriad Pro"/>
              </a:rPr>
              <a:pPr/>
              <a:t>21</a:t>
            </a:fld>
            <a:endParaRPr lang="en-GB" altLang="en-US">
              <a:solidFill>
                <a:srgbClr val="898989"/>
              </a:solidFill>
              <a:latin typeface="Myriad Pro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886</Words>
  <Application>Microsoft Office PowerPoint</Application>
  <PresentationFormat>On-screen Show (4:3)</PresentationFormat>
  <Paragraphs>112</Paragraphs>
  <Slides>21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8" baseType="lpstr">
      <vt:lpstr>ＭＳ Ｐゴシック</vt:lpstr>
      <vt:lpstr>Myriad Pro</vt:lpstr>
      <vt:lpstr>Arial</vt:lpstr>
      <vt:lpstr>Source Sans Pro</vt:lpstr>
      <vt:lpstr>Verdana</vt:lpstr>
      <vt:lpstr>Wingdings</vt:lpstr>
      <vt:lpstr>20140311PresentationUWTSDTemplate</vt:lpstr>
      <vt:lpstr>  LCBB6003 Leadership and management, theory and practice  </vt:lpstr>
      <vt:lpstr>Content of the Session</vt:lpstr>
      <vt:lpstr>Influencing through the process of managing</vt:lpstr>
      <vt:lpstr>Managerial Roles</vt:lpstr>
      <vt:lpstr>Managerial Roles</vt:lpstr>
      <vt:lpstr>PowerPoint Presentation</vt:lpstr>
      <vt:lpstr>Managerial Roles</vt:lpstr>
      <vt:lpstr>Types of Managers</vt:lpstr>
      <vt:lpstr>Type of Managers (Cont)</vt:lpstr>
      <vt:lpstr>Up for debate</vt:lpstr>
      <vt:lpstr>Question to discuss</vt:lpstr>
      <vt:lpstr>How Do Managers Make a Difference?</vt:lpstr>
      <vt:lpstr>Managing to add Value</vt:lpstr>
      <vt:lpstr>Managers add value by performing tasks and processes</vt:lpstr>
      <vt:lpstr>PowerPoint Presentation</vt:lpstr>
      <vt:lpstr>PowerPoint Presentation</vt:lpstr>
      <vt:lpstr>Profit</vt:lpstr>
      <vt:lpstr>People</vt:lpstr>
      <vt:lpstr>Planet</vt:lpstr>
      <vt:lpstr>Activity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Laila Maazouz</cp:lastModifiedBy>
  <cp:revision>64</cp:revision>
  <cp:lastPrinted>1601-01-01T00:00:00Z</cp:lastPrinted>
  <dcterms:created xsi:type="dcterms:W3CDTF">2002-10-07T19:43:58Z</dcterms:created>
  <dcterms:modified xsi:type="dcterms:W3CDTF">2025-06-02T11:26:29Z</dcterms:modified>
</cp:coreProperties>
</file>