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3" r:id="rId1"/>
  </p:sldMasterIdLst>
  <p:notesMasterIdLst>
    <p:notesMasterId r:id="rId23"/>
  </p:notesMasterIdLst>
  <p:sldIdLst>
    <p:sldId id="256" r:id="rId2"/>
    <p:sldId id="258" r:id="rId3"/>
    <p:sldId id="257" r:id="rId4"/>
    <p:sldId id="294" r:id="rId5"/>
    <p:sldId id="259" r:id="rId6"/>
    <p:sldId id="292" r:id="rId7"/>
    <p:sldId id="265" r:id="rId8"/>
    <p:sldId id="264" r:id="rId9"/>
    <p:sldId id="269" r:id="rId10"/>
    <p:sldId id="270" r:id="rId11"/>
    <p:sldId id="271" r:id="rId12"/>
    <p:sldId id="272" r:id="rId13"/>
    <p:sldId id="273" r:id="rId14"/>
    <p:sldId id="274" r:id="rId15"/>
    <p:sldId id="275" r:id="rId16"/>
    <p:sldId id="276" r:id="rId17"/>
    <p:sldId id="277" r:id="rId18"/>
    <p:sldId id="278" r:id="rId19"/>
    <p:sldId id="319" r:id="rId20"/>
    <p:sldId id="320" r:id="rId21"/>
    <p:sldId id="318" r:id="rId22"/>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809CAB-A78F-4AD5-95C1-A6AB0CA3901D}" v="11" dt="2024-01-24T21:17:21.8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p:scale>
          <a:sx n="77" d="100"/>
          <a:sy n="77" d="100"/>
        </p:scale>
        <p:origin x="59" y="27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dgm:fillClrLst>
    <dgm:linClrLst meth="repeat">
      <a:schemeClr val="lt1">
        <a:alpha val="0"/>
      </a:schemeClr>
    </dgm:linClrLst>
    <dgm:effectClrLst/>
    <dgm:txLinClrLst/>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7CD384-E22E-436B-8C5C-84106411B27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FC9DA6B-6832-4837-A901-2C6FD989C37B}">
      <dgm:prSet/>
      <dgm:spPr/>
      <dgm:t>
        <a:bodyPr/>
        <a:lstStyle/>
        <a:p>
          <a:pPr>
            <a:lnSpc>
              <a:spcPct val="100000"/>
            </a:lnSpc>
          </a:pPr>
          <a:r>
            <a:rPr lang="en-US"/>
            <a:t>1.  Coursework (50%)</a:t>
          </a:r>
        </a:p>
      </dgm:t>
    </dgm:pt>
    <dgm:pt modelId="{9AF3ABE1-CF39-46DD-8037-3ACACAAA6ED4}" type="parTrans" cxnId="{BA796CA6-B2EF-47E9-978E-02ADA51D4ED8}">
      <dgm:prSet/>
      <dgm:spPr/>
      <dgm:t>
        <a:bodyPr/>
        <a:lstStyle/>
        <a:p>
          <a:endParaRPr lang="en-US"/>
        </a:p>
      </dgm:t>
    </dgm:pt>
    <dgm:pt modelId="{D8821C22-B900-44BB-B4AE-828C5555D96D}" type="sibTrans" cxnId="{BA796CA6-B2EF-47E9-978E-02ADA51D4ED8}">
      <dgm:prSet/>
      <dgm:spPr/>
      <dgm:t>
        <a:bodyPr/>
        <a:lstStyle/>
        <a:p>
          <a:endParaRPr lang="en-US"/>
        </a:p>
      </dgm:t>
    </dgm:pt>
    <dgm:pt modelId="{3A83E997-04F3-48A6-814F-3ED2BECE2643}">
      <dgm:prSet/>
      <dgm:spPr/>
      <dgm:t>
        <a:bodyPr/>
        <a:lstStyle/>
        <a:p>
          <a:pPr>
            <a:lnSpc>
              <a:spcPct val="100000"/>
            </a:lnSpc>
          </a:pPr>
          <a:r>
            <a:rPr lang="en-US" dirty="0"/>
            <a:t>Essay – 2000 words</a:t>
          </a:r>
        </a:p>
      </dgm:t>
    </dgm:pt>
    <dgm:pt modelId="{3E265F21-6D34-4943-BE05-D1C13B7B7082}" type="parTrans" cxnId="{360B3309-915E-49B9-BE20-220A51B67C11}">
      <dgm:prSet/>
      <dgm:spPr/>
      <dgm:t>
        <a:bodyPr/>
        <a:lstStyle/>
        <a:p>
          <a:endParaRPr lang="en-US"/>
        </a:p>
      </dgm:t>
    </dgm:pt>
    <dgm:pt modelId="{9ABB3344-8FDA-4E73-BCDE-2CBA9CF4EFF1}" type="sibTrans" cxnId="{360B3309-915E-49B9-BE20-220A51B67C11}">
      <dgm:prSet/>
      <dgm:spPr/>
      <dgm:t>
        <a:bodyPr/>
        <a:lstStyle/>
        <a:p>
          <a:endParaRPr lang="en-US"/>
        </a:p>
      </dgm:t>
    </dgm:pt>
    <dgm:pt modelId="{97A9F8E6-39D0-4FB4-A07F-E3B6686C4FEF}">
      <dgm:prSet/>
      <dgm:spPr/>
      <dgm:t>
        <a:bodyPr/>
        <a:lstStyle/>
        <a:p>
          <a:pPr>
            <a:lnSpc>
              <a:spcPct val="100000"/>
            </a:lnSpc>
          </a:pPr>
          <a:r>
            <a:rPr lang="en-US" dirty="0"/>
            <a:t>2.  Exam (50%)</a:t>
          </a:r>
        </a:p>
      </dgm:t>
    </dgm:pt>
    <dgm:pt modelId="{6F051155-BEF4-47C7-9B53-12971892E76F}" type="parTrans" cxnId="{70F7FE79-6692-43D4-9A93-2E0C72DBBF41}">
      <dgm:prSet/>
      <dgm:spPr/>
      <dgm:t>
        <a:bodyPr/>
        <a:lstStyle/>
        <a:p>
          <a:endParaRPr lang="en-US"/>
        </a:p>
      </dgm:t>
    </dgm:pt>
    <dgm:pt modelId="{F3EB0AA3-EEF2-40FA-AD8B-9A438E706689}" type="sibTrans" cxnId="{70F7FE79-6692-43D4-9A93-2E0C72DBBF41}">
      <dgm:prSet/>
      <dgm:spPr/>
      <dgm:t>
        <a:bodyPr/>
        <a:lstStyle/>
        <a:p>
          <a:endParaRPr lang="en-US"/>
        </a:p>
      </dgm:t>
    </dgm:pt>
    <dgm:pt modelId="{1A1B1C52-D40B-4672-B1C4-DFF87FBAC599}">
      <dgm:prSet/>
      <dgm:spPr/>
      <dgm:t>
        <a:bodyPr/>
        <a:lstStyle/>
        <a:p>
          <a:pPr>
            <a:lnSpc>
              <a:spcPct val="100000"/>
            </a:lnSpc>
          </a:pPr>
          <a:r>
            <a:rPr lang="en-US" dirty="0"/>
            <a:t>2 hour open book exam</a:t>
          </a:r>
        </a:p>
      </dgm:t>
    </dgm:pt>
    <dgm:pt modelId="{46F00E61-915B-46DD-AAAE-DFC0F01CEF65}" type="parTrans" cxnId="{B89B8A25-6E0F-48D6-AB31-5995F8CD9E79}">
      <dgm:prSet/>
      <dgm:spPr/>
      <dgm:t>
        <a:bodyPr/>
        <a:lstStyle/>
        <a:p>
          <a:endParaRPr lang="en-US"/>
        </a:p>
      </dgm:t>
    </dgm:pt>
    <dgm:pt modelId="{9C623C85-360E-41B7-BC3A-ABA54699432F}" type="sibTrans" cxnId="{B89B8A25-6E0F-48D6-AB31-5995F8CD9E79}">
      <dgm:prSet/>
      <dgm:spPr/>
      <dgm:t>
        <a:bodyPr/>
        <a:lstStyle/>
        <a:p>
          <a:endParaRPr lang="en-US"/>
        </a:p>
      </dgm:t>
    </dgm:pt>
    <dgm:pt modelId="{956ECBF3-2035-46F0-AFC7-7ECFE040DFBA}" type="pres">
      <dgm:prSet presAssocID="{0F7CD384-E22E-436B-8C5C-84106411B27B}" presName="root" presStyleCnt="0">
        <dgm:presLayoutVars>
          <dgm:dir/>
          <dgm:resizeHandles val="exact"/>
        </dgm:presLayoutVars>
      </dgm:prSet>
      <dgm:spPr/>
    </dgm:pt>
    <dgm:pt modelId="{7148D8BB-03CE-43F4-8B3D-DF12BB825C2D}" type="pres">
      <dgm:prSet presAssocID="{7FC9DA6B-6832-4837-A901-2C6FD989C37B}" presName="compNode" presStyleCnt="0"/>
      <dgm:spPr/>
    </dgm:pt>
    <dgm:pt modelId="{DD734BF4-87D0-442B-9CBF-048FCB8A7317}" type="pres">
      <dgm:prSet presAssocID="{7FC9DA6B-6832-4837-A901-2C6FD989C37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D656D5AF-0193-4299-AAC2-8EBF48CE05D9}" type="pres">
      <dgm:prSet presAssocID="{7FC9DA6B-6832-4837-A901-2C6FD989C37B}" presName="spaceRect" presStyleCnt="0"/>
      <dgm:spPr/>
    </dgm:pt>
    <dgm:pt modelId="{77FFF8EC-22D2-4973-8B62-726519CD5D65}" type="pres">
      <dgm:prSet presAssocID="{7FC9DA6B-6832-4837-A901-2C6FD989C37B}" presName="textRect" presStyleLbl="revTx" presStyleIdx="0" presStyleCnt="4">
        <dgm:presLayoutVars>
          <dgm:chMax val="1"/>
          <dgm:chPref val="1"/>
        </dgm:presLayoutVars>
      </dgm:prSet>
      <dgm:spPr/>
    </dgm:pt>
    <dgm:pt modelId="{70A0886B-DDF0-4662-BDAD-4717F5056AA0}" type="pres">
      <dgm:prSet presAssocID="{D8821C22-B900-44BB-B4AE-828C5555D96D}" presName="sibTrans" presStyleCnt="0"/>
      <dgm:spPr/>
    </dgm:pt>
    <dgm:pt modelId="{54894CCB-1133-4ED9-90F5-9DA41C23336D}" type="pres">
      <dgm:prSet presAssocID="{3A83E997-04F3-48A6-814F-3ED2BECE2643}" presName="compNode" presStyleCnt="0"/>
      <dgm:spPr/>
    </dgm:pt>
    <dgm:pt modelId="{2F6EF0D3-D7C7-49DB-AFE3-0660C49877CC}" type="pres">
      <dgm:prSet presAssocID="{3A83E997-04F3-48A6-814F-3ED2BECE264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E3172635-1381-44D5-96D8-42FE6468641E}" type="pres">
      <dgm:prSet presAssocID="{3A83E997-04F3-48A6-814F-3ED2BECE2643}" presName="spaceRect" presStyleCnt="0"/>
      <dgm:spPr/>
    </dgm:pt>
    <dgm:pt modelId="{AE98F29E-7E9E-46C7-893E-EB888F4AE57A}" type="pres">
      <dgm:prSet presAssocID="{3A83E997-04F3-48A6-814F-3ED2BECE2643}" presName="textRect" presStyleLbl="revTx" presStyleIdx="1" presStyleCnt="4">
        <dgm:presLayoutVars>
          <dgm:chMax val="1"/>
          <dgm:chPref val="1"/>
        </dgm:presLayoutVars>
      </dgm:prSet>
      <dgm:spPr/>
    </dgm:pt>
    <dgm:pt modelId="{CFEE83E6-58DD-4A52-952D-62EFA60F758B}" type="pres">
      <dgm:prSet presAssocID="{9ABB3344-8FDA-4E73-BCDE-2CBA9CF4EFF1}" presName="sibTrans" presStyleCnt="0"/>
      <dgm:spPr/>
    </dgm:pt>
    <dgm:pt modelId="{777B8675-6B36-43AC-BA4D-D555E260A04B}" type="pres">
      <dgm:prSet presAssocID="{97A9F8E6-39D0-4FB4-A07F-E3B6686C4FEF}" presName="compNode" presStyleCnt="0"/>
      <dgm:spPr/>
    </dgm:pt>
    <dgm:pt modelId="{006FB77A-24BE-4974-81F7-4D65A90C55FC}" type="pres">
      <dgm:prSet presAssocID="{97A9F8E6-39D0-4FB4-A07F-E3B6686C4FEF}"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5A61819E-CEDB-4183-9BBE-C9303F1DE415}" type="pres">
      <dgm:prSet presAssocID="{97A9F8E6-39D0-4FB4-A07F-E3B6686C4FEF}" presName="spaceRect" presStyleCnt="0"/>
      <dgm:spPr/>
    </dgm:pt>
    <dgm:pt modelId="{AA6A4344-C69E-4544-8298-B7F0172E5215}" type="pres">
      <dgm:prSet presAssocID="{97A9F8E6-39D0-4FB4-A07F-E3B6686C4FEF}" presName="textRect" presStyleLbl="revTx" presStyleIdx="2" presStyleCnt="4">
        <dgm:presLayoutVars>
          <dgm:chMax val="1"/>
          <dgm:chPref val="1"/>
        </dgm:presLayoutVars>
      </dgm:prSet>
      <dgm:spPr/>
    </dgm:pt>
    <dgm:pt modelId="{1931765E-7BCB-4099-94E2-01E027E3D595}" type="pres">
      <dgm:prSet presAssocID="{F3EB0AA3-EEF2-40FA-AD8B-9A438E706689}" presName="sibTrans" presStyleCnt="0"/>
      <dgm:spPr/>
    </dgm:pt>
    <dgm:pt modelId="{8175D723-569D-4385-A955-A3B71A5ACD25}" type="pres">
      <dgm:prSet presAssocID="{1A1B1C52-D40B-4672-B1C4-DFF87FBAC599}" presName="compNode" presStyleCnt="0"/>
      <dgm:spPr/>
    </dgm:pt>
    <dgm:pt modelId="{5E57B402-7860-48E5-82F5-6FFFCDD7408B}" type="pres">
      <dgm:prSet presAssocID="{1A1B1C52-D40B-4672-B1C4-DFF87FBAC59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Open Book"/>
        </a:ext>
      </dgm:extLst>
    </dgm:pt>
    <dgm:pt modelId="{1F13829C-175D-44FE-BE39-42BB94F0E5FC}" type="pres">
      <dgm:prSet presAssocID="{1A1B1C52-D40B-4672-B1C4-DFF87FBAC599}" presName="spaceRect" presStyleCnt="0"/>
      <dgm:spPr/>
    </dgm:pt>
    <dgm:pt modelId="{4A8388C2-DF0D-4467-B6D5-69C4CB7C3AE7}" type="pres">
      <dgm:prSet presAssocID="{1A1B1C52-D40B-4672-B1C4-DFF87FBAC599}" presName="textRect" presStyleLbl="revTx" presStyleIdx="3" presStyleCnt="4">
        <dgm:presLayoutVars>
          <dgm:chMax val="1"/>
          <dgm:chPref val="1"/>
        </dgm:presLayoutVars>
      </dgm:prSet>
      <dgm:spPr/>
    </dgm:pt>
  </dgm:ptLst>
  <dgm:cxnLst>
    <dgm:cxn modelId="{360B3309-915E-49B9-BE20-220A51B67C11}" srcId="{0F7CD384-E22E-436B-8C5C-84106411B27B}" destId="{3A83E997-04F3-48A6-814F-3ED2BECE2643}" srcOrd="1" destOrd="0" parTransId="{3E265F21-6D34-4943-BE05-D1C13B7B7082}" sibTransId="{9ABB3344-8FDA-4E73-BCDE-2CBA9CF4EFF1}"/>
    <dgm:cxn modelId="{B89B8A25-6E0F-48D6-AB31-5995F8CD9E79}" srcId="{0F7CD384-E22E-436B-8C5C-84106411B27B}" destId="{1A1B1C52-D40B-4672-B1C4-DFF87FBAC599}" srcOrd="3" destOrd="0" parTransId="{46F00E61-915B-46DD-AAAE-DFC0F01CEF65}" sibTransId="{9C623C85-360E-41B7-BC3A-ABA54699432F}"/>
    <dgm:cxn modelId="{880FE325-39AF-4F40-85CC-8AA409670CEB}" type="presOf" srcId="{3A83E997-04F3-48A6-814F-3ED2BECE2643}" destId="{AE98F29E-7E9E-46C7-893E-EB888F4AE57A}" srcOrd="0" destOrd="0" presId="urn:microsoft.com/office/officeart/2018/2/layout/IconLabelList"/>
    <dgm:cxn modelId="{77735A61-8161-4847-B2C6-787E748D25D1}" type="presOf" srcId="{1A1B1C52-D40B-4672-B1C4-DFF87FBAC599}" destId="{4A8388C2-DF0D-4467-B6D5-69C4CB7C3AE7}" srcOrd="0" destOrd="0" presId="urn:microsoft.com/office/officeart/2018/2/layout/IconLabelList"/>
    <dgm:cxn modelId="{70F7FE79-6692-43D4-9A93-2E0C72DBBF41}" srcId="{0F7CD384-E22E-436B-8C5C-84106411B27B}" destId="{97A9F8E6-39D0-4FB4-A07F-E3B6686C4FEF}" srcOrd="2" destOrd="0" parTransId="{6F051155-BEF4-47C7-9B53-12971892E76F}" sibTransId="{F3EB0AA3-EEF2-40FA-AD8B-9A438E706689}"/>
    <dgm:cxn modelId="{E46E367D-6014-419F-9B1B-0A1556ABE932}" type="presOf" srcId="{7FC9DA6B-6832-4837-A901-2C6FD989C37B}" destId="{77FFF8EC-22D2-4973-8B62-726519CD5D65}" srcOrd="0" destOrd="0" presId="urn:microsoft.com/office/officeart/2018/2/layout/IconLabelList"/>
    <dgm:cxn modelId="{45209F83-04B6-4248-B8D7-B84C72E7C5D2}" type="presOf" srcId="{0F7CD384-E22E-436B-8C5C-84106411B27B}" destId="{956ECBF3-2035-46F0-AFC7-7ECFE040DFBA}" srcOrd="0" destOrd="0" presId="urn:microsoft.com/office/officeart/2018/2/layout/IconLabelList"/>
    <dgm:cxn modelId="{BA796CA6-B2EF-47E9-978E-02ADA51D4ED8}" srcId="{0F7CD384-E22E-436B-8C5C-84106411B27B}" destId="{7FC9DA6B-6832-4837-A901-2C6FD989C37B}" srcOrd="0" destOrd="0" parTransId="{9AF3ABE1-CF39-46DD-8037-3ACACAAA6ED4}" sibTransId="{D8821C22-B900-44BB-B4AE-828C5555D96D}"/>
    <dgm:cxn modelId="{0D4D91D3-0284-4BA7-A515-3D99A4F01C2C}" type="presOf" srcId="{97A9F8E6-39D0-4FB4-A07F-E3B6686C4FEF}" destId="{AA6A4344-C69E-4544-8298-B7F0172E5215}" srcOrd="0" destOrd="0" presId="urn:microsoft.com/office/officeart/2018/2/layout/IconLabelList"/>
    <dgm:cxn modelId="{0D89F57D-A954-46B0-B382-30D104BF79CB}" type="presParOf" srcId="{956ECBF3-2035-46F0-AFC7-7ECFE040DFBA}" destId="{7148D8BB-03CE-43F4-8B3D-DF12BB825C2D}" srcOrd="0" destOrd="0" presId="urn:microsoft.com/office/officeart/2018/2/layout/IconLabelList"/>
    <dgm:cxn modelId="{3DC96A04-A365-4B17-936C-8419620F185E}" type="presParOf" srcId="{7148D8BB-03CE-43F4-8B3D-DF12BB825C2D}" destId="{DD734BF4-87D0-442B-9CBF-048FCB8A7317}" srcOrd="0" destOrd="0" presId="urn:microsoft.com/office/officeart/2018/2/layout/IconLabelList"/>
    <dgm:cxn modelId="{E64F35DB-DEFD-478F-A82E-879104F62E78}" type="presParOf" srcId="{7148D8BB-03CE-43F4-8B3D-DF12BB825C2D}" destId="{D656D5AF-0193-4299-AAC2-8EBF48CE05D9}" srcOrd="1" destOrd="0" presId="urn:microsoft.com/office/officeart/2018/2/layout/IconLabelList"/>
    <dgm:cxn modelId="{CDA5F22D-EB9C-4B7E-8DC9-A85E58E90CD4}" type="presParOf" srcId="{7148D8BB-03CE-43F4-8B3D-DF12BB825C2D}" destId="{77FFF8EC-22D2-4973-8B62-726519CD5D65}" srcOrd="2" destOrd="0" presId="urn:microsoft.com/office/officeart/2018/2/layout/IconLabelList"/>
    <dgm:cxn modelId="{6F02ADF5-68D7-4FF3-A324-465EA130B104}" type="presParOf" srcId="{956ECBF3-2035-46F0-AFC7-7ECFE040DFBA}" destId="{70A0886B-DDF0-4662-BDAD-4717F5056AA0}" srcOrd="1" destOrd="0" presId="urn:microsoft.com/office/officeart/2018/2/layout/IconLabelList"/>
    <dgm:cxn modelId="{194B54FC-7962-47B4-9822-5304F27069A1}" type="presParOf" srcId="{956ECBF3-2035-46F0-AFC7-7ECFE040DFBA}" destId="{54894CCB-1133-4ED9-90F5-9DA41C23336D}" srcOrd="2" destOrd="0" presId="urn:microsoft.com/office/officeart/2018/2/layout/IconLabelList"/>
    <dgm:cxn modelId="{39AE2A91-FFEF-4339-85F8-177B802E5A8C}" type="presParOf" srcId="{54894CCB-1133-4ED9-90F5-9DA41C23336D}" destId="{2F6EF0D3-D7C7-49DB-AFE3-0660C49877CC}" srcOrd="0" destOrd="0" presId="urn:microsoft.com/office/officeart/2018/2/layout/IconLabelList"/>
    <dgm:cxn modelId="{A2967043-B3F6-42A8-B8C4-5392195A7F9A}" type="presParOf" srcId="{54894CCB-1133-4ED9-90F5-9DA41C23336D}" destId="{E3172635-1381-44D5-96D8-42FE6468641E}" srcOrd="1" destOrd="0" presId="urn:microsoft.com/office/officeart/2018/2/layout/IconLabelList"/>
    <dgm:cxn modelId="{40803E71-128D-4B3B-A88D-CE841C86190A}" type="presParOf" srcId="{54894CCB-1133-4ED9-90F5-9DA41C23336D}" destId="{AE98F29E-7E9E-46C7-893E-EB888F4AE57A}" srcOrd="2" destOrd="0" presId="urn:microsoft.com/office/officeart/2018/2/layout/IconLabelList"/>
    <dgm:cxn modelId="{FCE902DF-1A5D-48D9-97B7-9F8B74D1FA07}" type="presParOf" srcId="{956ECBF3-2035-46F0-AFC7-7ECFE040DFBA}" destId="{CFEE83E6-58DD-4A52-952D-62EFA60F758B}" srcOrd="3" destOrd="0" presId="urn:microsoft.com/office/officeart/2018/2/layout/IconLabelList"/>
    <dgm:cxn modelId="{82FD5CFE-1935-460B-90FB-E62997370A63}" type="presParOf" srcId="{956ECBF3-2035-46F0-AFC7-7ECFE040DFBA}" destId="{777B8675-6B36-43AC-BA4D-D555E260A04B}" srcOrd="4" destOrd="0" presId="urn:microsoft.com/office/officeart/2018/2/layout/IconLabelList"/>
    <dgm:cxn modelId="{C34A24CB-E04A-44AC-B7C2-175592F89633}" type="presParOf" srcId="{777B8675-6B36-43AC-BA4D-D555E260A04B}" destId="{006FB77A-24BE-4974-81F7-4D65A90C55FC}" srcOrd="0" destOrd="0" presId="urn:microsoft.com/office/officeart/2018/2/layout/IconLabelList"/>
    <dgm:cxn modelId="{15B712F2-9A34-469F-BF9C-1DFF423F8DD2}" type="presParOf" srcId="{777B8675-6B36-43AC-BA4D-D555E260A04B}" destId="{5A61819E-CEDB-4183-9BBE-C9303F1DE415}" srcOrd="1" destOrd="0" presId="urn:microsoft.com/office/officeart/2018/2/layout/IconLabelList"/>
    <dgm:cxn modelId="{5C9BC2FC-E840-4820-808B-2A70CAF12BAF}" type="presParOf" srcId="{777B8675-6B36-43AC-BA4D-D555E260A04B}" destId="{AA6A4344-C69E-4544-8298-B7F0172E5215}" srcOrd="2" destOrd="0" presId="urn:microsoft.com/office/officeart/2018/2/layout/IconLabelList"/>
    <dgm:cxn modelId="{A822A120-7EA6-41B7-9410-CD1EDF55CDAC}" type="presParOf" srcId="{956ECBF3-2035-46F0-AFC7-7ECFE040DFBA}" destId="{1931765E-7BCB-4099-94E2-01E027E3D595}" srcOrd="5" destOrd="0" presId="urn:microsoft.com/office/officeart/2018/2/layout/IconLabelList"/>
    <dgm:cxn modelId="{B58F4741-EA5D-4CC4-9E86-47FDC5BCB011}" type="presParOf" srcId="{956ECBF3-2035-46F0-AFC7-7ECFE040DFBA}" destId="{8175D723-569D-4385-A955-A3B71A5ACD25}" srcOrd="6" destOrd="0" presId="urn:microsoft.com/office/officeart/2018/2/layout/IconLabelList"/>
    <dgm:cxn modelId="{88C52845-1066-4B5D-96D4-06D91A628FFA}" type="presParOf" srcId="{8175D723-569D-4385-A955-A3B71A5ACD25}" destId="{5E57B402-7860-48E5-82F5-6FFFCDD7408B}" srcOrd="0" destOrd="0" presId="urn:microsoft.com/office/officeart/2018/2/layout/IconLabelList"/>
    <dgm:cxn modelId="{7B29F3D8-3A36-472D-994A-848A725EC07C}" type="presParOf" srcId="{8175D723-569D-4385-A955-A3B71A5ACD25}" destId="{1F13829C-175D-44FE-BE39-42BB94F0E5FC}" srcOrd="1" destOrd="0" presId="urn:microsoft.com/office/officeart/2018/2/layout/IconLabelList"/>
    <dgm:cxn modelId="{0772C8D6-EBF4-4801-A0A8-6A5C3E2B36E0}" type="presParOf" srcId="{8175D723-569D-4385-A955-A3B71A5ACD25}" destId="{4A8388C2-DF0D-4467-B6D5-69C4CB7C3AE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8C1810-3417-45EA-8E09-AB9B6DCB390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5B9DEEC-24FC-4353-9A93-FBB0C00D83C9}">
      <dgm:prSet/>
      <dgm:spPr/>
      <dgm:t>
        <a:bodyPr/>
        <a:lstStyle/>
        <a:p>
          <a:r>
            <a:rPr lang="en-US" dirty="0"/>
            <a:t>There a number of very good sources available via the Library including books, YouTube videos, websites to look at </a:t>
          </a:r>
        </a:p>
      </dgm:t>
    </dgm:pt>
    <dgm:pt modelId="{8B0E7DB0-53E5-4838-9020-DD570A0917E4}" type="parTrans" cxnId="{95F136CC-BD48-4A21-B6F2-4FBDE43CDC53}">
      <dgm:prSet/>
      <dgm:spPr/>
      <dgm:t>
        <a:bodyPr/>
        <a:lstStyle/>
        <a:p>
          <a:endParaRPr lang="en-US"/>
        </a:p>
      </dgm:t>
    </dgm:pt>
    <dgm:pt modelId="{F16A6851-41B1-4760-AB37-3D3EB750C02D}" type="sibTrans" cxnId="{95F136CC-BD48-4A21-B6F2-4FBDE43CDC53}">
      <dgm:prSet/>
      <dgm:spPr/>
      <dgm:t>
        <a:bodyPr/>
        <a:lstStyle/>
        <a:p>
          <a:endParaRPr lang="en-US"/>
        </a:p>
      </dgm:t>
    </dgm:pt>
    <dgm:pt modelId="{6B596E2A-B41B-4AA6-8F5B-8A80560D5C38}">
      <dgm:prSet/>
      <dgm:spPr/>
      <dgm:t>
        <a:bodyPr/>
        <a:lstStyle/>
        <a:p>
          <a:r>
            <a:rPr lang="en-US" dirty="0"/>
            <a:t>Make good use of the resources available at the library – Lexis Nexis </a:t>
          </a:r>
        </a:p>
      </dgm:t>
    </dgm:pt>
    <dgm:pt modelId="{BA833D8C-6D7B-48B8-A8FE-DDB6BC35A1E3}" type="parTrans" cxnId="{60CDDB76-B2A4-499A-8BC5-79ED432594C7}">
      <dgm:prSet/>
      <dgm:spPr/>
      <dgm:t>
        <a:bodyPr/>
        <a:lstStyle/>
        <a:p>
          <a:endParaRPr lang="en-US"/>
        </a:p>
      </dgm:t>
    </dgm:pt>
    <dgm:pt modelId="{1C185E1F-5B99-46E3-A3C0-5923434429AF}" type="sibTrans" cxnId="{60CDDB76-B2A4-499A-8BC5-79ED432594C7}">
      <dgm:prSet/>
      <dgm:spPr/>
      <dgm:t>
        <a:bodyPr/>
        <a:lstStyle/>
        <a:p>
          <a:endParaRPr lang="en-US"/>
        </a:p>
      </dgm:t>
    </dgm:pt>
    <dgm:pt modelId="{F313F185-3346-4E8F-A5E8-C523C0325ED5}">
      <dgm:prSet/>
      <dgm:spPr/>
      <dgm:t>
        <a:bodyPr/>
        <a:lstStyle/>
        <a:p>
          <a:r>
            <a:rPr lang="en-US"/>
            <a:t>Look at the reading list uploaded to Moodle. </a:t>
          </a:r>
        </a:p>
      </dgm:t>
    </dgm:pt>
    <dgm:pt modelId="{9F96C837-2706-47AB-B2FC-37C71D9E58F7}" type="parTrans" cxnId="{5DDFB967-2155-45E5-B4B7-CE1F262C3088}">
      <dgm:prSet/>
      <dgm:spPr/>
      <dgm:t>
        <a:bodyPr/>
        <a:lstStyle/>
        <a:p>
          <a:endParaRPr lang="en-US"/>
        </a:p>
      </dgm:t>
    </dgm:pt>
    <dgm:pt modelId="{68FE136C-0829-4FA3-86F3-573BC51288FD}" type="sibTrans" cxnId="{5DDFB967-2155-45E5-B4B7-CE1F262C3088}">
      <dgm:prSet/>
      <dgm:spPr/>
      <dgm:t>
        <a:bodyPr/>
        <a:lstStyle/>
        <a:p>
          <a:endParaRPr lang="en-US"/>
        </a:p>
      </dgm:t>
    </dgm:pt>
    <dgm:pt modelId="{BA2F86FB-1811-5644-AC1E-17BE19F60262}" type="pres">
      <dgm:prSet presAssocID="{E78C1810-3417-45EA-8E09-AB9B6DCB390E}" presName="linear" presStyleCnt="0">
        <dgm:presLayoutVars>
          <dgm:animLvl val="lvl"/>
          <dgm:resizeHandles val="exact"/>
        </dgm:presLayoutVars>
      </dgm:prSet>
      <dgm:spPr/>
    </dgm:pt>
    <dgm:pt modelId="{6EAA89BE-6263-F947-A6F0-45F9C690A980}" type="pres">
      <dgm:prSet presAssocID="{E5B9DEEC-24FC-4353-9A93-FBB0C00D83C9}" presName="parentText" presStyleLbl="node1" presStyleIdx="0" presStyleCnt="3">
        <dgm:presLayoutVars>
          <dgm:chMax val="0"/>
          <dgm:bulletEnabled val="1"/>
        </dgm:presLayoutVars>
      </dgm:prSet>
      <dgm:spPr/>
    </dgm:pt>
    <dgm:pt modelId="{FA870F8E-9CFA-8345-83E2-98932199EC31}" type="pres">
      <dgm:prSet presAssocID="{F16A6851-41B1-4760-AB37-3D3EB750C02D}" presName="spacer" presStyleCnt="0"/>
      <dgm:spPr/>
    </dgm:pt>
    <dgm:pt modelId="{D4FB899D-7C14-1940-BF57-961DE0DDD1D1}" type="pres">
      <dgm:prSet presAssocID="{6B596E2A-B41B-4AA6-8F5B-8A80560D5C38}" presName="parentText" presStyleLbl="node1" presStyleIdx="1" presStyleCnt="3">
        <dgm:presLayoutVars>
          <dgm:chMax val="0"/>
          <dgm:bulletEnabled val="1"/>
        </dgm:presLayoutVars>
      </dgm:prSet>
      <dgm:spPr/>
    </dgm:pt>
    <dgm:pt modelId="{40487BA0-C993-C942-8033-91221E52C2FA}" type="pres">
      <dgm:prSet presAssocID="{1C185E1F-5B99-46E3-A3C0-5923434429AF}" presName="spacer" presStyleCnt="0"/>
      <dgm:spPr/>
    </dgm:pt>
    <dgm:pt modelId="{576E3A1C-05CC-C34C-90F2-A48AB384F223}" type="pres">
      <dgm:prSet presAssocID="{F313F185-3346-4E8F-A5E8-C523C0325ED5}" presName="parentText" presStyleLbl="node1" presStyleIdx="2" presStyleCnt="3">
        <dgm:presLayoutVars>
          <dgm:chMax val="0"/>
          <dgm:bulletEnabled val="1"/>
        </dgm:presLayoutVars>
      </dgm:prSet>
      <dgm:spPr/>
    </dgm:pt>
  </dgm:ptLst>
  <dgm:cxnLst>
    <dgm:cxn modelId="{5DDFB967-2155-45E5-B4B7-CE1F262C3088}" srcId="{E78C1810-3417-45EA-8E09-AB9B6DCB390E}" destId="{F313F185-3346-4E8F-A5E8-C523C0325ED5}" srcOrd="2" destOrd="0" parTransId="{9F96C837-2706-47AB-B2FC-37C71D9E58F7}" sibTransId="{68FE136C-0829-4FA3-86F3-573BC51288FD}"/>
    <dgm:cxn modelId="{60CDDB76-B2A4-499A-8BC5-79ED432594C7}" srcId="{E78C1810-3417-45EA-8E09-AB9B6DCB390E}" destId="{6B596E2A-B41B-4AA6-8F5B-8A80560D5C38}" srcOrd="1" destOrd="0" parTransId="{BA833D8C-6D7B-48B8-A8FE-DDB6BC35A1E3}" sibTransId="{1C185E1F-5B99-46E3-A3C0-5923434429AF}"/>
    <dgm:cxn modelId="{8A99768D-5AEE-5F4D-BB79-9D5648FA3127}" type="presOf" srcId="{E78C1810-3417-45EA-8E09-AB9B6DCB390E}" destId="{BA2F86FB-1811-5644-AC1E-17BE19F60262}" srcOrd="0" destOrd="0" presId="urn:microsoft.com/office/officeart/2005/8/layout/vList2"/>
    <dgm:cxn modelId="{150E44A8-AE93-034A-99B8-0328D211BDE6}" type="presOf" srcId="{6B596E2A-B41B-4AA6-8F5B-8A80560D5C38}" destId="{D4FB899D-7C14-1940-BF57-961DE0DDD1D1}" srcOrd="0" destOrd="0" presId="urn:microsoft.com/office/officeart/2005/8/layout/vList2"/>
    <dgm:cxn modelId="{74B2D3B7-B3A6-4347-B5EA-CE28F79AEA9A}" type="presOf" srcId="{E5B9DEEC-24FC-4353-9A93-FBB0C00D83C9}" destId="{6EAA89BE-6263-F947-A6F0-45F9C690A980}" srcOrd="0" destOrd="0" presId="urn:microsoft.com/office/officeart/2005/8/layout/vList2"/>
    <dgm:cxn modelId="{95F136CC-BD48-4A21-B6F2-4FBDE43CDC53}" srcId="{E78C1810-3417-45EA-8E09-AB9B6DCB390E}" destId="{E5B9DEEC-24FC-4353-9A93-FBB0C00D83C9}" srcOrd="0" destOrd="0" parTransId="{8B0E7DB0-53E5-4838-9020-DD570A0917E4}" sibTransId="{F16A6851-41B1-4760-AB37-3D3EB750C02D}"/>
    <dgm:cxn modelId="{3AEBC4F6-2282-C643-8D4C-80B3FB425CDA}" type="presOf" srcId="{F313F185-3346-4E8F-A5E8-C523C0325ED5}" destId="{576E3A1C-05CC-C34C-90F2-A48AB384F223}" srcOrd="0" destOrd="0" presId="urn:microsoft.com/office/officeart/2005/8/layout/vList2"/>
    <dgm:cxn modelId="{D0020631-76AA-064B-8E75-ACD6138A84A0}" type="presParOf" srcId="{BA2F86FB-1811-5644-AC1E-17BE19F60262}" destId="{6EAA89BE-6263-F947-A6F0-45F9C690A980}" srcOrd="0" destOrd="0" presId="urn:microsoft.com/office/officeart/2005/8/layout/vList2"/>
    <dgm:cxn modelId="{51A7EA3A-30A2-E241-A4AC-DDB1EED8B818}" type="presParOf" srcId="{BA2F86FB-1811-5644-AC1E-17BE19F60262}" destId="{FA870F8E-9CFA-8345-83E2-98932199EC31}" srcOrd="1" destOrd="0" presId="urn:microsoft.com/office/officeart/2005/8/layout/vList2"/>
    <dgm:cxn modelId="{D8A67C59-E82A-4449-9453-4A7D137AAE8D}" type="presParOf" srcId="{BA2F86FB-1811-5644-AC1E-17BE19F60262}" destId="{D4FB899D-7C14-1940-BF57-961DE0DDD1D1}" srcOrd="2" destOrd="0" presId="urn:microsoft.com/office/officeart/2005/8/layout/vList2"/>
    <dgm:cxn modelId="{A0A0D66A-51BA-A749-A4F2-5CBBE6EC4A31}" type="presParOf" srcId="{BA2F86FB-1811-5644-AC1E-17BE19F60262}" destId="{40487BA0-C993-C942-8033-91221E52C2FA}" srcOrd="3" destOrd="0" presId="urn:microsoft.com/office/officeart/2005/8/layout/vList2"/>
    <dgm:cxn modelId="{6749FC17-2FCE-A640-B967-1518B31C915B}" type="presParOf" srcId="{BA2F86FB-1811-5644-AC1E-17BE19F60262}" destId="{576E3A1C-05CC-C34C-90F2-A48AB384F22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196CF5-6AD6-44A2-94E3-7D2CBB29FF48}" type="doc">
      <dgm:prSet loTypeId="urn:microsoft.com/office/officeart/2018/5/layout/IconCircleLabelList" loCatId="icon" qsTypeId="urn:microsoft.com/office/officeart/2005/8/quickstyle/simple1" qsCatId="simple" csTypeId="urn:microsoft.com/office/officeart/2018/5/colors/Iconchunking_neutralicon_accent1_2" csCatId="accent1" phldr="1"/>
      <dgm:spPr/>
      <dgm:t>
        <a:bodyPr/>
        <a:lstStyle/>
        <a:p>
          <a:endParaRPr lang="en-US"/>
        </a:p>
      </dgm:t>
    </dgm:pt>
    <dgm:pt modelId="{B7D7E1ED-BCBE-43E6-8FAD-09804B66B4FC}">
      <dgm:prSet/>
      <dgm:spPr/>
      <dgm:t>
        <a:bodyPr/>
        <a:lstStyle/>
        <a:p>
          <a:pPr>
            <a:defRPr cap="all"/>
          </a:pPr>
          <a:r>
            <a:rPr lang="en-US" dirty="0"/>
            <a:t>Draft submission Workshop</a:t>
          </a:r>
        </a:p>
      </dgm:t>
    </dgm:pt>
    <dgm:pt modelId="{FA9A85C6-1F61-40AB-9467-BB4BF772DA3A}" type="parTrans" cxnId="{1DB35924-A888-478D-8F8F-B27352042A75}">
      <dgm:prSet/>
      <dgm:spPr/>
      <dgm:t>
        <a:bodyPr/>
        <a:lstStyle/>
        <a:p>
          <a:endParaRPr lang="en-US"/>
        </a:p>
      </dgm:t>
    </dgm:pt>
    <dgm:pt modelId="{2EEC5DAD-4F69-4DF6-8FCC-FE45610F1346}" type="sibTrans" cxnId="{1DB35924-A888-478D-8F8F-B27352042A75}">
      <dgm:prSet/>
      <dgm:spPr/>
      <dgm:t>
        <a:bodyPr/>
        <a:lstStyle/>
        <a:p>
          <a:endParaRPr lang="en-US"/>
        </a:p>
      </dgm:t>
    </dgm:pt>
    <dgm:pt modelId="{86702BFC-E9B9-4E04-BDE7-F731352A44FF}">
      <dgm:prSet/>
      <dgm:spPr/>
      <dgm:t>
        <a:bodyPr/>
        <a:lstStyle/>
        <a:p>
          <a:pPr>
            <a:defRPr cap="all"/>
          </a:pPr>
          <a:r>
            <a:rPr lang="en-US" dirty="0"/>
            <a:t>Hand in date 15</a:t>
          </a:r>
          <a:r>
            <a:rPr lang="en-US" baseline="30000" dirty="0"/>
            <a:t>th</a:t>
          </a:r>
          <a:r>
            <a:rPr lang="en-US" dirty="0"/>
            <a:t> march 2024</a:t>
          </a:r>
        </a:p>
      </dgm:t>
    </dgm:pt>
    <dgm:pt modelId="{09658B72-1C19-4FCB-8096-0DC8A92B73F6}" type="parTrans" cxnId="{CE774513-99D9-4F84-873A-2183DCD75A71}">
      <dgm:prSet/>
      <dgm:spPr/>
      <dgm:t>
        <a:bodyPr/>
        <a:lstStyle/>
        <a:p>
          <a:endParaRPr lang="en-US"/>
        </a:p>
      </dgm:t>
    </dgm:pt>
    <dgm:pt modelId="{0939C289-C6E9-4B29-85AE-78F5B9FABC3E}" type="sibTrans" cxnId="{CE774513-99D9-4F84-873A-2183DCD75A71}">
      <dgm:prSet/>
      <dgm:spPr/>
      <dgm:t>
        <a:bodyPr/>
        <a:lstStyle/>
        <a:p>
          <a:endParaRPr lang="en-US"/>
        </a:p>
      </dgm:t>
    </dgm:pt>
    <dgm:pt modelId="{ECEEFD49-45F0-47D5-BFC8-F8E3CE1F5385}">
      <dgm:prSet/>
      <dgm:spPr/>
      <dgm:t>
        <a:bodyPr/>
        <a:lstStyle/>
        <a:p>
          <a:pPr>
            <a:defRPr cap="all"/>
          </a:pPr>
          <a:r>
            <a:rPr lang="en-US" dirty="0"/>
            <a:t>Provisional mark  April 2023</a:t>
          </a:r>
        </a:p>
      </dgm:t>
    </dgm:pt>
    <dgm:pt modelId="{94751E4B-6E1E-460A-8854-5E93BE2249B8}" type="parTrans" cxnId="{4511C0BD-7F9D-448D-A650-B1E5C5023996}">
      <dgm:prSet/>
      <dgm:spPr/>
      <dgm:t>
        <a:bodyPr/>
        <a:lstStyle/>
        <a:p>
          <a:endParaRPr lang="en-US"/>
        </a:p>
      </dgm:t>
    </dgm:pt>
    <dgm:pt modelId="{22E3199B-EE8A-4FE5-A2D4-47E8AA749522}" type="sibTrans" cxnId="{4511C0BD-7F9D-448D-A650-B1E5C5023996}">
      <dgm:prSet/>
      <dgm:spPr/>
      <dgm:t>
        <a:bodyPr/>
        <a:lstStyle/>
        <a:p>
          <a:endParaRPr lang="en-US"/>
        </a:p>
      </dgm:t>
    </dgm:pt>
    <dgm:pt modelId="{5EB1C127-D7FC-4C75-A1A8-311B62492769}" type="pres">
      <dgm:prSet presAssocID="{BB196CF5-6AD6-44A2-94E3-7D2CBB29FF48}" presName="root" presStyleCnt="0">
        <dgm:presLayoutVars>
          <dgm:dir/>
          <dgm:resizeHandles val="exact"/>
        </dgm:presLayoutVars>
      </dgm:prSet>
      <dgm:spPr/>
    </dgm:pt>
    <dgm:pt modelId="{88E62DA5-B463-445C-B0C6-1A8A6D2FC59E}" type="pres">
      <dgm:prSet presAssocID="{B7D7E1ED-BCBE-43E6-8FAD-09804B66B4FC}" presName="compNode" presStyleCnt="0"/>
      <dgm:spPr/>
    </dgm:pt>
    <dgm:pt modelId="{939DEF1D-1D7A-4755-AE21-1B1180F4789D}" type="pres">
      <dgm:prSet presAssocID="{B7D7E1ED-BCBE-43E6-8FAD-09804B66B4FC}" presName="iconBgRect" presStyleLbl="bgShp" presStyleIdx="0" presStyleCnt="3"/>
      <dgm:spPr/>
    </dgm:pt>
    <dgm:pt modelId="{6BF27E43-21B0-4823-903F-C5322A224C4C}" type="pres">
      <dgm:prSet presAssocID="{B7D7E1ED-BCBE-43E6-8FAD-09804B66B4F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5F77AC5C-27E9-4968-8EAB-EEED46BBEDA5}" type="pres">
      <dgm:prSet presAssocID="{B7D7E1ED-BCBE-43E6-8FAD-09804B66B4FC}" presName="spaceRect" presStyleCnt="0"/>
      <dgm:spPr/>
    </dgm:pt>
    <dgm:pt modelId="{C3E239F7-3A19-4052-921E-C6A4C730D6CF}" type="pres">
      <dgm:prSet presAssocID="{B7D7E1ED-BCBE-43E6-8FAD-09804B66B4FC}" presName="textRect" presStyleLbl="revTx" presStyleIdx="0" presStyleCnt="3">
        <dgm:presLayoutVars>
          <dgm:chMax val="1"/>
          <dgm:chPref val="1"/>
        </dgm:presLayoutVars>
      </dgm:prSet>
      <dgm:spPr/>
    </dgm:pt>
    <dgm:pt modelId="{C55A9119-28E8-445D-93B0-C22137D66461}" type="pres">
      <dgm:prSet presAssocID="{2EEC5DAD-4F69-4DF6-8FCC-FE45610F1346}" presName="sibTrans" presStyleCnt="0"/>
      <dgm:spPr/>
    </dgm:pt>
    <dgm:pt modelId="{62E3ECAC-767C-4EC6-9644-B8D989E4C0EB}" type="pres">
      <dgm:prSet presAssocID="{86702BFC-E9B9-4E04-BDE7-F731352A44FF}" presName="compNode" presStyleCnt="0"/>
      <dgm:spPr/>
    </dgm:pt>
    <dgm:pt modelId="{1A32CEAB-B24D-4B5E-B70C-FECFB4E5C09B}" type="pres">
      <dgm:prSet presAssocID="{86702BFC-E9B9-4E04-BDE7-F731352A44FF}" presName="iconBgRect" presStyleLbl="bgShp" presStyleIdx="1" presStyleCnt="3"/>
      <dgm:spPr/>
    </dgm:pt>
    <dgm:pt modelId="{6BFFA62A-B415-424D-B8D6-CDAB91821C50}" type="pres">
      <dgm:prSet presAssocID="{86702BFC-E9B9-4E04-BDE7-F731352A44F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rt"/>
        </a:ext>
      </dgm:extLst>
    </dgm:pt>
    <dgm:pt modelId="{C24E2868-E684-465C-8B9E-513852EF8688}" type="pres">
      <dgm:prSet presAssocID="{86702BFC-E9B9-4E04-BDE7-F731352A44FF}" presName="spaceRect" presStyleCnt="0"/>
      <dgm:spPr/>
    </dgm:pt>
    <dgm:pt modelId="{D3181AB0-1DA0-4A0E-B45D-91145AA26148}" type="pres">
      <dgm:prSet presAssocID="{86702BFC-E9B9-4E04-BDE7-F731352A44FF}" presName="textRect" presStyleLbl="revTx" presStyleIdx="1" presStyleCnt="3">
        <dgm:presLayoutVars>
          <dgm:chMax val="1"/>
          <dgm:chPref val="1"/>
        </dgm:presLayoutVars>
      </dgm:prSet>
      <dgm:spPr/>
    </dgm:pt>
    <dgm:pt modelId="{6956EC55-0F83-4EA5-A799-3CE32D30A279}" type="pres">
      <dgm:prSet presAssocID="{0939C289-C6E9-4B29-85AE-78F5B9FABC3E}" presName="sibTrans" presStyleCnt="0"/>
      <dgm:spPr/>
    </dgm:pt>
    <dgm:pt modelId="{D0B25030-1044-4370-95FC-5594485308AC}" type="pres">
      <dgm:prSet presAssocID="{ECEEFD49-45F0-47D5-BFC8-F8E3CE1F5385}" presName="compNode" presStyleCnt="0"/>
      <dgm:spPr/>
    </dgm:pt>
    <dgm:pt modelId="{F09AB448-2DC1-4323-A369-60F4750A8549}" type="pres">
      <dgm:prSet presAssocID="{ECEEFD49-45F0-47D5-BFC8-F8E3CE1F5385}" presName="iconBgRect" presStyleLbl="bgShp" presStyleIdx="2" presStyleCnt="3"/>
      <dgm:spPr/>
    </dgm:pt>
    <dgm:pt modelId="{F34C829C-DA2D-4605-B1CC-0726F2E4AF8F}" type="pres">
      <dgm:prSet presAssocID="{ECEEFD49-45F0-47D5-BFC8-F8E3CE1F538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DEF19090-447C-48E6-AAA5-8C912FE8D485}" type="pres">
      <dgm:prSet presAssocID="{ECEEFD49-45F0-47D5-BFC8-F8E3CE1F5385}" presName="spaceRect" presStyleCnt="0"/>
      <dgm:spPr/>
    </dgm:pt>
    <dgm:pt modelId="{BFCC11EB-794E-43E2-95D9-28452412C4A1}" type="pres">
      <dgm:prSet presAssocID="{ECEEFD49-45F0-47D5-BFC8-F8E3CE1F5385}" presName="textRect" presStyleLbl="revTx" presStyleIdx="2" presStyleCnt="3">
        <dgm:presLayoutVars>
          <dgm:chMax val="1"/>
          <dgm:chPref val="1"/>
        </dgm:presLayoutVars>
      </dgm:prSet>
      <dgm:spPr/>
    </dgm:pt>
  </dgm:ptLst>
  <dgm:cxnLst>
    <dgm:cxn modelId="{31B1350D-9052-4C53-8E2B-59A5731F08A8}" type="presOf" srcId="{86702BFC-E9B9-4E04-BDE7-F731352A44FF}" destId="{D3181AB0-1DA0-4A0E-B45D-91145AA26148}" srcOrd="0" destOrd="0" presId="urn:microsoft.com/office/officeart/2018/5/layout/IconCircleLabelList"/>
    <dgm:cxn modelId="{CE774513-99D9-4F84-873A-2183DCD75A71}" srcId="{BB196CF5-6AD6-44A2-94E3-7D2CBB29FF48}" destId="{86702BFC-E9B9-4E04-BDE7-F731352A44FF}" srcOrd="1" destOrd="0" parTransId="{09658B72-1C19-4FCB-8096-0DC8A92B73F6}" sibTransId="{0939C289-C6E9-4B29-85AE-78F5B9FABC3E}"/>
    <dgm:cxn modelId="{1DB35924-A888-478D-8F8F-B27352042A75}" srcId="{BB196CF5-6AD6-44A2-94E3-7D2CBB29FF48}" destId="{B7D7E1ED-BCBE-43E6-8FAD-09804B66B4FC}" srcOrd="0" destOrd="0" parTransId="{FA9A85C6-1F61-40AB-9467-BB4BF772DA3A}" sibTransId="{2EEC5DAD-4F69-4DF6-8FCC-FE45610F1346}"/>
    <dgm:cxn modelId="{D5B39D4A-A7FC-4BC8-9DCB-76DDF5FF3E11}" type="presOf" srcId="{BB196CF5-6AD6-44A2-94E3-7D2CBB29FF48}" destId="{5EB1C127-D7FC-4C75-A1A8-311B62492769}" srcOrd="0" destOrd="0" presId="urn:microsoft.com/office/officeart/2018/5/layout/IconCircleLabelList"/>
    <dgm:cxn modelId="{A62700B4-C033-4355-BF1B-0B3E67909A46}" type="presOf" srcId="{ECEEFD49-45F0-47D5-BFC8-F8E3CE1F5385}" destId="{BFCC11EB-794E-43E2-95D9-28452412C4A1}" srcOrd="0" destOrd="0" presId="urn:microsoft.com/office/officeart/2018/5/layout/IconCircleLabelList"/>
    <dgm:cxn modelId="{4511C0BD-7F9D-448D-A650-B1E5C5023996}" srcId="{BB196CF5-6AD6-44A2-94E3-7D2CBB29FF48}" destId="{ECEEFD49-45F0-47D5-BFC8-F8E3CE1F5385}" srcOrd="2" destOrd="0" parTransId="{94751E4B-6E1E-460A-8854-5E93BE2249B8}" sibTransId="{22E3199B-EE8A-4FE5-A2D4-47E8AA749522}"/>
    <dgm:cxn modelId="{4F36D9EB-034C-4D0C-BD2C-CECEBC8D57E2}" type="presOf" srcId="{B7D7E1ED-BCBE-43E6-8FAD-09804B66B4FC}" destId="{C3E239F7-3A19-4052-921E-C6A4C730D6CF}" srcOrd="0" destOrd="0" presId="urn:microsoft.com/office/officeart/2018/5/layout/IconCircleLabelList"/>
    <dgm:cxn modelId="{6F8FA1B8-2B55-4703-8780-CA7F9ABA6472}" type="presParOf" srcId="{5EB1C127-D7FC-4C75-A1A8-311B62492769}" destId="{88E62DA5-B463-445C-B0C6-1A8A6D2FC59E}" srcOrd="0" destOrd="0" presId="urn:microsoft.com/office/officeart/2018/5/layout/IconCircleLabelList"/>
    <dgm:cxn modelId="{393D54DF-5F3F-432A-A6AB-57ABACAE2DEF}" type="presParOf" srcId="{88E62DA5-B463-445C-B0C6-1A8A6D2FC59E}" destId="{939DEF1D-1D7A-4755-AE21-1B1180F4789D}" srcOrd="0" destOrd="0" presId="urn:microsoft.com/office/officeart/2018/5/layout/IconCircleLabelList"/>
    <dgm:cxn modelId="{082DE56D-1016-40D3-AC90-9660C2D4E6AB}" type="presParOf" srcId="{88E62DA5-B463-445C-B0C6-1A8A6D2FC59E}" destId="{6BF27E43-21B0-4823-903F-C5322A224C4C}" srcOrd="1" destOrd="0" presId="urn:microsoft.com/office/officeart/2018/5/layout/IconCircleLabelList"/>
    <dgm:cxn modelId="{270D90DC-0277-4E82-9339-3B031B6339D8}" type="presParOf" srcId="{88E62DA5-B463-445C-B0C6-1A8A6D2FC59E}" destId="{5F77AC5C-27E9-4968-8EAB-EEED46BBEDA5}" srcOrd="2" destOrd="0" presId="urn:microsoft.com/office/officeart/2018/5/layout/IconCircleLabelList"/>
    <dgm:cxn modelId="{8D47E6FA-83C3-4463-9740-9DCC7D3A61F7}" type="presParOf" srcId="{88E62DA5-B463-445C-B0C6-1A8A6D2FC59E}" destId="{C3E239F7-3A19-4052-921E-C6A4C730D6CF}" srcOrd="3" destOrd="0" presId="urn:microsoft.com/office/officeart/2018/5/layout/IconCircleLabelList"/>
    <dgm:cxn modelId="{B18B37AF-F0E4-4541-9B5F-EF506334D28A}" type="presParOf" srcId="{5EB1C127-D7FC-4C75-A1A8-311B62492769}" destId="{C55A9119-28E8-445D-93B0-C22137D66461}" srcOrd="1" destOrd="0" presId="urn:microsoft.com/office/officeart/2018/5/layout/IconCircleLabelList"/>
    <dgm:cxn modelId="{098B3E4D-F0DF-466B-BBC4-778746BADC0A}" type="presParOf" srcId="{5EB1C127-D7FC-4C75-A1A8-311B62492769}" destId="{62E3ECAC-767C-4EC6-9644-B8D989E4C0EB}" srcOrd="2" destOrd="0" presId="urn:microsoft.com/office/officeart/2018/5/layout/IconCircleLabelList"/>
    <dgm:cxn modelId="{85F30A7D-7A32-4F4F-B010-0B4AB87461A6}" type="presParOf" srcId="{62E3ECAC-767C-4EC6-9644-B8D989E4C0EB}" destId="{1A32CEAB-B24D-4B5E-B70C-FECFB4E5C09B}" srcOrd="0" destOrd="0" presId="urn:microsoft.com/office/officeart/2018/5/layout/IconCircleLabelList"/>
    <dgm:cxn modelId="{F95E82EF-2D04-41BE-8E0D-79386B833073}" type="presParOf" srcId="{62E3ECAC-767C-4EC6-9644-B8D989E4C0EB}" destId="{6BFFA62A-B415-424D-B8D6-CDAB91821C50}" srcOrd="1" destOrd="0" presId="urn:microsoft.com/office/officeart/2018/5/layout/IconCircleLabelList"/>
    <dgm:cxn modelId="{2C6738CC-080A-4E0D-AAE3-53CC6E673383}" type="presParOf" srcId="{62E3ECAC-767C-4EC6-9644-B8D989E4C0EB}" destId="{C24E2868-E684-465C-8B9E-513852EF8688}" srcOrd="2" destOrd="0" presId="urn:microsoft.com/office/officeart/2018/5/layout/IconCircleLabelList"/>
    <dgm:cxn modelId="{53411202-9602-45A4-BC9B-4AD9231C6B28}" type="presParOf" srcId="{62E3ECAC-767C-4EC6-9644-B8D989E4C0EB}" destId="{D3181AB0-1DA0-4A0E-B45D-91145AA26148}" srcOrd="3" destOrd="0" presId="urn:microsoft.com/office/officeart/2018/5/layout/IconCircleLabelList"/>
    <dgm:cxn modelId="{99A3C937-4D3A-4E12-9718-3F3365D415BB}" type="presParOf" srcId="{5EB1C127-D7FC-4C75-A1A8-311B62492769}" destId="{6956EC55-0F83-4EA5-A799-3CE32D30A279}" srcOrd="3" destOrd="0" presId="urn:microsoft.com/office/officeart/2018/5/layout/IconCircleLabelList"/>
    <dgm:cxn modelId="{0350ED95-39F0-4C0F-AA7D-44D05660D84B}" type="presParOf" srcId="{5EB1C127-D7FC-4C75-A1A8-311B62492769}" destId="{D0B25030-1044-4370-95FC-5594485308AC}" srcOrd="4" destOrd="0" presId="urn:microsoft.com/office/officeart/2018/5/layout/IconCircleLabelList"/>
    <dgm:cxn modelId="{AD1C8529-ACAF-4912-BCC2-68A0A67D2A1D}" type="presParOf" srcId="{D0B25030-1044-4370-95FC-5594485308AC}" destId="{F09AB448-2DC1-4323-A369-60F4750A8549}" srcOrd="0" destOrd="0" presId="urn:microsoft.com/office/officeart/2018/5/layout/IconCircleLabelList"/>
    <dgm:cxn modelId="{725776AA-8C30-44BD-AAD8-3B1307B9CF41}" type="presParOf" srcId="{D0B25030-1044-4370-95FC-5594485308AC}" destId="{F34C829C-DA2D-4605-B1CC-0726F2E4AF8F}" srcOrd="1" destOrd="0" presId="urn:microsoft.com/office/officeart/2018/5/layout/IconCircleLabelList"/>
    <dgm:cxn modelId="{9B4CD216-44E0-4CC4-A355-F7F634127A3F}" type="presParOf" srcId="{D0B25030-1044-4370-95FC-5594485308AC}" destId="{DEF19090-447C-48E6-AAA5-8C912FE8D485}" srcOrd="2" destOrd="0" presId="urn:microsoft.com/office/officeart/2018/5/layout/IconCircleLabelList"/>
    <dgm:cxn modelId="{3A251EE8-C809-484D-8DAA-C250DA553D0C}" type="presParOf" srcId="{D0B25030-1044-4370-95FC-5594485308AC}" destId="{BFCC11EB-794E-43E2-95D9-28452412C4A1}"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34BF4-87D0-442B-9CBF-048FCB8A7317}">
      <dsp:nvSpPr>
        <dsp:cNvPr id="0" name=""/>
        <dsp:cNvSpPr/>
      </dsp:nvSpPr>
      <dsp:spPr>
        <a:xfrm>
          <a:off x="740369" y="651654"/>
          <a:ext cx="1065807" cy="10658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7FFF8EC-22D2-4973-8B62-726519CD5D65}">
      <dsp:nvSpPr>
        <dsp:cNvPr id="0" name=""/>
        <dsp:cNvSpPr/>
      </dsp:nvSpPr>
      <dsp:spPr>
        <a:xfrm>
          <a:off x="89042"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1.  Coursework (50%)</a:t>
          </a:r>
        </a:p>
      </dsp:txBody>
      <dsp:txXfrm>
        <a:off x="89042" y="2032622"/>
        <a:ext cx="2368460" cy="720000"/>
      </dsp:txXfrm>
    </dsp:sp>
    <dsp:sp modelId="{2F6EF0D3-D7C7-49DB-AFE3-0660C49877CC}">
      <dsp:nvSpPr>
        <dsp:cNvPr id="0" name=""/>
        <dsp:cNvSpPr/>
      </dsp:nvSpPr>
      <dsp:spPr>
        <a:xfrm>
          <a:off x="3523310" y="651654"/>
          <a:ext cx="1065807" cy="10658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E98F29E-7E9E-46C7-893E-EB888F4AE57A}">
      <dsp:nvSpPr>
        <dsp:cNvPr id="0" name=""/>
        <dsp:cNvSpPr/>
      </dsp:nvSpPr>
      <dsp:spPr>
        <a:xfrm>
          <a:off x="2871984"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Essay – 2000 words</a:t>
          </a:r>
        </a:p>
      </dsp:txBody>
      <dsp:txXfrm>
        <a:off x="2871984" y="2032622"/>
        <a:ext cx="2368460" cy="720000"/>
      </dsp:txXfrm>
    </dsp:sp>
    <dsp:sp modelId="{006FB77A-24BE-4974-81F7-4D65A90C55FC}">
      <dsp:nvSpPr>
        <dsp:cNvPr id="0" name=""/>
        <dsp:cNvSpPr/>
      </dsp:nvSpPr>
      <dsp:spPr>
        <a:xfrm>
          <a:off x="6306251" y="651654"/>
          <a:ext cx="1065807" cy="10658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AA6A4344-C69E-4544-8298-B7F0172E5215}">
      <dsp:nvSpPr>
        <dsp:cNvPr id="0" name=""/>
        <dsp:cNvSpPr/>
      </dsp:nvSpPr>
      <dsp:spPr>
        <a:xfrm>
          <a:off x="5654925"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2.  Exam (50%)</a:t>
          </a:r>
        </a:p>
      </dsp:txBody>
      <dsp:txXfrm>
        <a:off x="5654925" y="2032622"/>
        <a:ext cx="2368460" cy="720000"/>
      </dsp:txXfrm>
    </dsp:sp>
    <dsp:sp modelId="{5E57B402-7860-48E5-82F5-6FFFCDD7408B}">
      <dsp:nvSpPr>
        <dsp:cNvPr id="0" name=""/>
        <dsp:cNvSpPr/>
      </dsp:nvSpPr>
      <dsp:spPr>
        <a:xfrm>
          <a:off x="9089193" y="651654"/>
          <a:ext cx="1065807" cy="106580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A8388C2-DF0D-4467-B6D5-69C4CB7C3AE7}">
      <dsp:nvSpPr>
        <dsp:cNvPr id="0" name=""/>
        <dsp:cNvSpPr/>
      </dsp:nvSpPr>
      <dsp:spPr>
        <a:xfrm>
          <a:off x="8437866" y="2032622"/>
          <a:ext cx="236846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2 hour open book exam</a:t>
          </a:r>
        </a:p>
      </dsp:txBody>
      <dsp:txXfrm>
        <a:off x="8437866" y="2032622"/>
        <a:ext cx="236846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AA89BE-6263-F947-A6F0-45F9C690A980}">
      <dsp:nvSpPr>
        <dsp:cNvPr id="0" name=""/>
        <dsp:cNvSpPr/>
      </dsp:nvSpPr>
      <dsp:spPr>
        <a:xfrm>
          <a:off x="0" y="3968"/>
          <a:ext cx="6263640" cy="178425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There a number of very good sources available via the Library including books, YouTube videos, websites to look at </a:t>
          </a:r>
        </a:p>
      </dsp:txBody>
      <dsp:txXfrm>
        <a:off x="87100" y="91068"/>
        <a:ext cx="6089440" cy="1610050"/>
      </dsp:txXfrm>
    </dsp:sp>
    <dsp:sp modelId="{D4FB899D-7C14-1940-BF57-961DE0DDD1D1}">
      <dsp:nvSpPr>
        <dsp:cNvPr id="0" name=""/>
        <dsp:cNvSpPr/>
      </dsp:nvSpPr>
      <dsp:spPr>
        <a:xfrm>
          <a:off x="0" y="1860218"/>
          <a:ext cx="6263640" cy="1784250"/>
        </a:xfrm>
        <a:prstGeom prst="roundRect">
          <a:avLst/>
        </a:prstGeom>
        <a:solidFill>
          <a:schemeClr val="accent5">
            <a:hueOff val="3118619"/>
            <a:satOff val="-2006"/>
            <a:lumOff val="1372"/>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dirty="0"/>
            <a:t>Make good use of the resources available at the library – Lexis Nexis </a:t>
          </a:r>
        </a:p>
      </dsp:txBody>
      <dsp:txXfrm>
        <a:off x="87100" y="1947318"/>
        <a:ext cx="6089440" cy="1610050"/>
      </dsp:txXfrm>
    </dsp:sp>
    <dsp:sp modelId="{576E3A1C-05CC-C34C-90F2-A48AB384F223}">
      <dsp:nvSpPr>
        <dsp:cNvPr id="0" name=""/>
        <dsp:cNvSpPr/>
      </dsp:nvSpPr>
      <dsp:spPr>
        <a:xfrm>
          <a:off x="0" y="3716469"/>
          <a:ext cx="6263640" cy="1784250"/>
        </a:xfrm>
        <a:prstGeom prst="roundRect">
          <a:avLst/>
        </a:prstGeom>
        <a:solidFill>
          <a:schemeClr val="accent5">
            <a:hueOff val="6237238"/>
            <a:satOff val="-4013"/>
            <a:lumOff val="2744"/>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US" sz="2500" kern="1200"/>
            <a:t>Look at the reading list uploaded to Moodle. </a:t>
          </a:r>
        </a:p>
      </dsp:txBody>
      <dsp:txXfrm>
        <a:off x="87100" y="3803569"/>
        <a:ext cx="6089440" cy="16100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9DEF1D-1D7A-4755-AE21-1B1180F4789D}">
      <dsp:nvSpPr>
        <dsp:cNvPr id="0" name=""/>
        <dsp:cNvSpPr/>
      </dsp:nvSpPr>
      <dsp:spPr>
        <a:xfrm>
          <a:off x="702434" y="59638"/>
          <a:ext cx="1955812" cy="1955812"/>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F27E43-21B0-4823-903F-C5322A224C4C}">
      <dsp:nvSpPr>
        <dsp:cNvPr id="0" name=""/>
        <dsp:cNvSpPr/>
      </dsp:nvSpPr>
      <dsp:spPr>
        <a:xfrm>
          <a:off x="1119247" y="476450"/>
          <a:ext cx="1122187" cy="1122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C3E239F7-3A19-4052-921E-C6A4C730D6CF}">
      <dsp:nvSpPr>
        <dsp:cNvPr id="0" name=""/>
        <dsp:cNvSpPr/>
      </dsp:nvSpPr>
      <dsp:spPr>
        <a:xfrm>
          <a:off x="77216"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dirty="0"/>
            <a:t>Draft submission Workshop</a:t>
          </a:r>
        </a:p>
      </dsp:txBody>
      <dsp:txXfrm>
        <a:off x="77216" y="2624638"/>
        <a:ext cx="3206250" cy="720000"/>
      </dsp:txXfrm>
    </dsp:sp>
    <dsp:sp modelId="{1A32CEAB-B24D-4B5E-B70C-FECFB4E5C09B}">
      <dsp:nvSpPr>
        <dsp:cNvPr id="0" name=""/>
        <dsp:cNvSpPr/>
      </dsp:nvSpPr>
      <dsp:spPr>
        <a:xfrm>
          <a:off x="4469778" y="59638"/>
          <a:ext cx="1955812" cy="1955812"/>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FFA62A-B415-424D-B8D6-CDAB91821C50}">
      <dsp:nvSpPr>
        <dsp:cNvPr id="0" name=""/>
        <dsp:cNvSpPr/>
      </dsp:nvSpPr>
      <dsp:spPr>
        <a:xfrm>
          <a:off x="4886591" y="476450"/>
          <a:ext cx="1122187" cy="1122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3181AB0-1DA0-4A0E-B45D-91145AA26148}">
      <dsp:nvSpPr>
        <dsp:cNvPr id="0" name=""/>
        <dsp:cNvSpPr/>
      </dsp:nvSpPr>
      <dsp:spPr>
        <a:xfrm>
          <a:off x="3844559"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dirty="0"/>
            <a:t>Hand in date 15</a:t>
          </a:r>
          <a:r>
            <a:rPr lang="en-US" sz="2500" kern="1200" baseline="30000" dirty="0"/>
            <a:t>th</a:t>
          </a:r>
          <a:r>
            <a:rPr lang="en-US" sz="2500" kern="1200" dirty="0"/>
            <a:t> march 2024</a:t>
          </a:r>
        </a:p>
      </dsp:txBody>
      <dsp:txXfrm>
        <a:off x="3844559" y="2624638"/>
        <a:ext cx="3206250" cy="720000"/>
      </dsp:txXfrm>
    </dsp:sp>
    <dsp:sp modelId="{F09AB448-2DC1-4323-A369-60F4750A8549}">
      <dsp:nvSpPr>
        <dsp:cNvPr id="0" name=""/>
        <dsp:cNvSpPr/>
      </dsp:nvSpPr>
      <dsp:spPr>
        <a:xfrm>
          <a:off x="8237122" y="59638"/>
          <a:ext cx="1955812" cy="1955812"/>
        </a:xfrm>
        <a:prstGeom prst="ellipse">
          <a:avLst/>
        </a:prstGeom>
        <a:solidFill>
          <a:schemeClr val="accent1">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4C829C-DA2D-4605-B1CC-0726F2E4AF8F}">
      <dsp:nvSpPr>
        <dsp:cNvPr id="0" name=""/>
        <dsp:cNvSpPr/>
      </dsp:nvSpPr>
      <dsp:spPr>
        <a:xfrm>
          <a:off x="8653935" y="476450"/>
          <a:ext cx="1122187" cy="1122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FCC11EB-794E-43E2-95D9-28452412C4A1}">
      <dsp:nvSpPr>
        <dsp:cNvPr id="0" name=""/>
        <dsp:cNvSpPr/>
      </dsp:nvSpPr>
      <dsp:spPr>
        <a:xfrm>
          <a:off x="7611903" y="2624638"/>
          <a:ext cx="32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dirty="0"/>
            <a:t>Provisional mark  April 2023</a:t>
          </a:r>
        </a:p>
      </dsp:txBody>
      <dsp:txXfrm>
        <a:off x="7611903" y="2624638"/>
        <a:ext cx="320625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E3660854-DFEB-409A-BB10-23970E899B00}" type="datetimeFigureOut">
              <a:rPr lang="en-GB" smtClean="0"/>
              <a:t>24/01/2024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26806482-62E7-43E8-9CEA-128A3A1A545C}" type="slidenum">
              <a:rPr lang="en-GB" smtClean="0"/>
              <a:t>‹#›</a:t>
            </a:fld>
            <a:endParaRPr lang="en-GB"/>
          </a:p>
        </p:txBody>
      </p:sp>
    </p:spTree>
    <p:extLst>
      <p:ext uri="{BB962C8B-B14F-4D97-AF65-F5344CB8AC3E}">
        <p14:creationId xmlns:p14="http://schemas.microsoft.com/office/powerpoint/2010/main" val="32522242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2358AA4-DCA5-6442-946B-022503305286}" type="slidenum">
              <a:rPr lang="en-US" smtClean="0"/>
              <a:t>6</a:t>
            </a:fld>
            <a:endParaRPr lang="en-US"/>
          </a:p>
        </p:txBody>
      </p:sp>
    </p:spTree>
    <p:extLst>
      <p:ext uri="{BB962C8B-B14F-4D97-AF65-F5344CB8AC3E}">
        <p14:creationId xmlns:p14="http://schemas.microsoft.com/office/powerpoint/2010/main" val="1387664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458F4DFB-0471-935B-F671-EA0B64FC45B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550A7C57-1294-F5FD-9FFD-2533762B6DE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1268" name="Slide Number Placeholder 3">
            <a:extLst>
              <a:ext uri="{FF2B5EF4-FFF2-40B4-BE49-F238E27FC236}">
                <a16:creationId xmlns:a16="http://schemas.microsoft.com/office/drawing/2014/main" id="{0B1B44C8-A7AB-5662-5594-970A8FEEBD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EA5E1E0-1E5B-4A36-90AB-F05AF1906B5A}" type="slidenum">
              <a:rPr lang="en-GB" altLang="en-US" smtClean="0">
                <a:latin typeface="Arial" panose="020B0604020202020204" pitchFamily="34" charset="0"/>
              </a:rPr>
              <a:pPr>
                <a:spcBef>
                  <a:spcPct val="0"/>
                </a:spcBef>
              </a:pPr>
              <a:t>9</a:t>
            </a:fld>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B6F2A146-E1AB-2DC5-16B3-0C9A8EA5206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FBB65BAA-D72C-62B2-2464-87FDFE2E7A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3316" name="Slide Number Placeholder 3">
            <a:extLst>
              <a:ext uri="{FF2B5EF4-FFF2-40B4-BE49-F238E27FC236}">
                <a16:creationId xmlns:a16="http://schemas.microsoft.com/office/drawing/2014/main" id="{42BCCB89-8DA1-80ED-95F5-4FC333B7651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7BBA43B-99AA-4831-A78C-0E0204081A2B}" type="slidenum">
              <a:rPr lang="en-GB" altLang="en-US" smtClean="0">
                <a:latin typeface="Arial" panose="020B0604020202020204" pitchFamily="34" charset="0"/>
              </a:rPr>
              <a:pPr>
                <a:spcBef>
                  <a:spcPct val="0"/>
                </a:spcBef>
              </a:pPr>
              <a:t>10</a:t>
            </a:fld>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B1189A89-303E-420D-F82D-738711C38E7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2CC70E83-B0DF-379C-1044-816300FDBAA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5364" name="Slide Number Placeholder 3">
            <a:extLst>
              <a:ext uri="{FF2B5EF4-FFF2-40B4-BE49-F238E27FC236}">
                <a16:creationId xmlns:a16="http://schemas.microsoft.com/office/drawing/2014/main" id="{ABF4987A-1FD6-0F11-41F6-543351A0A15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8206E68-E0F7-4354-AC4A-A82E02BD9148}" type="slidenum">
              <a:rPr lang="en-GB" altLang="en-US" smtClean="0">
                <a:latin typeface="Arial" panose="020B0604020202020204" pitchFamily="34" charset="0"/>
              </a:rPr>
              <a:pPr>
                <a:spcBef>
                  <a:spcPct val="0"/>
                </a:spcBef>
              </a:pPr>
              <a:t>11</a:t>
            </a:fld>
            <a:endParaRPr lang="en-GB"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202893CA-08A4-5604-58E7-AD24952FF7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49AE83CA-001D-7423-50AF-35E023D4092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7412" name="Slide Number Placeholder 3">
            <a:extLst>
              <a:ext uri="{FF2B5EF4-FFF2-40B4-BE49-F238E27FC236}">
                <a16:creationId xmlns:a16="http://schemas.microsoft.com/office/drawing/2014/main" id="{08478A98-629E-976D-F198-94C263E9A62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5C263F-A646-4687-9867-58EE4B71B51C}" type="slidenum">
              <a:rPr lang="en-GB" altLang="en-US" smtClean="0">
                <a:latin typeface="Arial" panose="020B0604020202020204" pitchFamily="34" charset="0"/>
              </a:rPr>
              <a:pPr>
                <a:spcBef>
                  <a:spcPct val="0"/>
                </a:spcBef>
              </a:pPr>
              <a:t>12</a:t>
            </a:fld>
            <a:endParaRPr lang="en-GB"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A1EC0850-25C4-9F48-3391-6DD57C13263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69F28830-7DB2-5A92-A485-58FB1D8372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9460" name="Slide Number Placeholder 3">
            <a:extLst>
              <a:ext uri="{FF2B5EF4-FFF2-40B4-BE49-F238E27FC236}">
                <a16:creationId xmlns:a16="http://schemas.microsoft.com/office/drawing/2014/main" id="{9AD2F1D1-D6F8-CA0E-C563-1021740D8F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5386A1F-D837-4406-A637-BFFA8FD5B4EB}" type="slidenum">
              <a:rPr lang="en-GB" altLang="en-US" smtClean="0">
                <a:latin typeface="Arial" panose="020B0604020202020204" pitchFamily="34" charset="0"/>
              </a:rPr>
              <a:pPr>
                <a:spcBef>
                  <a:spcPct val="0"/>
                </a:spcBef>
              </a:pPr>
              <a:t>13</a:t>
            </a:fld>
            <a:endParaRPr lang="en-GB"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0A46CC87-3AB0-2E78-45FF-8FDB9F010C5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5D00A57A-8824-DB4D-E5D6-0AE6147E057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1508" name="Slide Number Placeholder 3">
            <a:extLst>
              <a:ext uri="{FF2B5EF4-FFF2-40B4-BE49-F238E27FC236}">
                <a16:creationId xmlns:a16="http://schemas.microsoft.com/office/drawing/2014/main" id="{200A5153-3BCF-5680-E826-C5508E833C9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B631EA3-C4CD-4408-AB5C-266451276818}" type="slidenum">
              <a:rPr lang="en-GB" altLang="en-US" smtClean="0">
                <a:latin typeface="Arial" panose="020B0604020202020204" pitchFamily="34" charset="0"/>
              </a:rPr>
              <a:pPr>
                <a:spcBef>
                  <a:spcPct val="0"/>
                </a:spcBef>
              </a:pPr>
              <a:t>14</a:t>
            </a:fld>
            <a:endParaRPr lang="en-GB"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7FCC53F8-5A09-2C98-85D4-463F2D928E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93DCBC64-122B-A9C1-105C-7C2B269605B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3556" name="Slide Number Placeholder 3">
            <a:extLst>
              <a:ext uri="{FF2B5EF4-FFF2-40B4-BE49-F238E27FC236}">
                <a16:creationId xmlns:a16="http://schemas.microsoft.com/office/drawing/2014/main" id="{F69CF962-C87C-8371-A9D5-847550E8FBB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3DA721B-426D-416B-BEBB-78D228383D61}" type="slidenum">
              <a:rPr lang="en-GB" altLang="en-US" smtClean="0">
                <a:latin typeface="Arial" panose="020B0604020202020204" pitchFamily="34" charset="0"/>
              </a:rPr>
              <a:pPr>
                <a:spcBef>
                  <a:spcPct val="0"/>
                </a:spcBef>
              </a:pPr>
              <a:t>15</a:t>
            </a:fld>
            <a:endParaRPr lang="en-GB" altLang="en-US">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732B4A22-DCFF-6660-4F08-BB1A0F05551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E47D12A4-0346-1F98-858F-06778035D8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5604" name="Slide Number Placeholder 3">
            <a:extLst>
              <a:ext uri="{FF2B5EF4-FFF2-40B4-BE49-F238E27FC236}">
                <a16:creationId xmlns:a16="http://schemas.microsoft.com/office/drawing/2014/main" id="{DEAEF532-CE89-876B-469A-63C3E9FB49D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1BA7D63-2E69-4CAE-BA0E-316653DB329B}" type="slidenum">
              <a:rPr lang="en-GB" altLang="en-US" smtClean="0">
                <a:latin typeface="Arial" panose="020B0604020202020204" pitchFamily="34" charset="0"/>
              </a:rPr>
              <a:pPr>
                <a:spcBef>
                  <a:spcPct val="0"/>
                </a:spcBef>
              </a:pPr>
              <a:t>16</a:t>
            </a:fld>
            <a:endParaRPr lang="en-GB" altLang="en-US">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F2B18BB7-1DA7-3592-DBB7-8026A57053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964BFC6B-73C5-ECE2-9E54-560DFD2BEBF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7652" name="Slide Number Placeholder 3">
            <a:extLst>
              <a:ext uri="{FF2B5EF4-FFF2-40B4-BE49-F238E27FC236}">
                <a16:creationId xmlns:a16="http://schemas.microsoft.com/office/drawing/2014/main" id="{99578F3A-4242-5C67-0588-906462FDA2D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0A7C46F-4861-49F2-A610-FA496ACA0EAE}" type="slidenum">
              <a:rPr lang="en-GB" altLang="en-US" smtClean="0">
                <a:latin typeface="Arial" panose="020B0604020202020204" pitchFamily="34" charset="0"/>
              </a:rPr>
              <a:pPr>
                <a:spcBef>
                  <a:spcPct val="0"/>
                </a:spcBef>
              </a:pPr>
              <a:t>17</a:t>
            </a:fld>
            <a:endParaRPr lang="en-GB"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5F84AB13-9437-D6DB-2713-ADCC7AB2343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71E3B0DB-576E-F19D-6487-3995DBDE9A8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9700" name="Slide Number Placeholder 3">
            <a:extLst>
              <a:ext uri="{FF2B5EF4-FFF2-40B4-BE49-F238E27FC236}">
                <a16:creationId xmlns:a16="http://schemas.microsoft.com/office/drawing/2014/main" id="{A11806FD-471B-B0A6-7357-D6436A87F88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DA7CE56C-C2DC-436F-AA4F-F7E7C2FE927A}" type="slidenum">
              <a:rPr lang="en-GB" altLang="en-US" smtClean="0">
                <a:latin typeface="Arial" panose="020B0604020202020204" pitchFamily="34" charset="0"/>
              </a:rPr>
              <a:pPr>
                <a:spcBef>
                  <a:spcPct val="0"/>
                </a:spcBef>
              </a:pPr>
              <a:t>18</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715168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519530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60825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BC8A850-4518-4F0B-BCE9-211A8A6119DB}" type="datetimeFigureOut">
              <a:rPr lang="en-GB" smtClean="0"/>
              <a:t>24/01/2024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2245717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BC8A850-4518-4F0B-BCE9-211A8A6119DB}" type="datetimeFigureOut">
              <a:rPr lang="en-GB" smtClean="0"/>
              <a:t>24/01/2024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3262311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163297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4129268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856348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C8A850-4518-4F0B-BCE9-211A8A6119DB}" type="datetimeFigureOut">
              <a:rPr lang="en-GB" smtClean="0"/>
              <a:t>24/01/2024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943623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BC8A850-4518-4F0B-BCE9-211A8A6119DB}" type="datetimeFigureOut">
              <a:rPr lang="en-GB" smtClean="0"/>
              <a:t>24/01/2024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996365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056242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40301188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35455107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29115144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15468618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66021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C8A850-4518-4F0B-BCE9-211A8A6119DB}" type="datetimeFigureOut">
              <a:rPr lang="en-GB" smtClean="0"/>
              <a:t>24/01/2024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6E52D0F-9C48-4F4E-930C-95CC2CC8EA6F}" type="slidenum">
              <a:rPr lang="en-GB" smtClean="0"/>
              <a:t>‹#›</a:t>
            </a:fld>
            <a:endParaRPr lang="en-GB"/>
          </a:p>
        </p:txBody>
      </p:sp>
    </p:spTree>
    <p:extLst>
      <p:ext uri="{BB962C8B-B14F-4D97-AF65-F5344CB8AC3E}">
        <p14:creationId xmlns:p14="http://schemas.microsoft.com/office/powerpoint/2010/main" val="3507351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BC8A850-4518-4F0B-BCE9-211A8A6119DB}" type="datetimeFigureOut">
              <a:rPr lang="en-GB" smtClean="0"/>
              <a:t>24/01/2024</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6E52D0F-9C48-4F4E-930C-95CC2CC8EA6F}" type="slidenum">
              <a:rPr lang="en-GB" smtClean="0"/>
              <a:t>‹#›</a:t>
            </a:fld>
            <a:endParaRPr lang="en-GB"/>
          </a:p>
        </p:txBody>
      </p:sp>
    </p:spTree>
    <p:extLst>
      <p:ext uri="{BB962C8B-B14F-4D97-AF65-F5344CB8AC3E}">
        <p14:creationId xmlns:p14="http://schemas.microsoft.com/office/powerpoint/2010/main" val="1142034521"/>
      </p:ext>
    </p:extLst>
  </p:cSld>
  <p:clrMap bg1="dk1" tx1="lt1" bg2="dk2" tx2="lt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445BA-DE2A-44FA-98CF-86D1A5058549}"/>
              </a:ext>
            </a:extLst>
          </p:cNvPr>
          <p:cNvSpPr>
            <a:spLocks noGrp="1"/>
          </p:cNvSpPr>
          <p:nvPr>
            <p:ph type="ctrTitle"/>
          </p:nvPr>
        </p:nvSpPr>
        <p:spPr>
          <a:xfrm>
            <a:off x="647701" y="1454964"/>
            <a:ext cx="6255561" cy="3308840"/>
          </a:xfrm>
        </p:spPr>
        <p:txBody>
          <a:bodyPr>
            <a:normAutofit/>
          </a:bodyPr>
          <a:lstStyle/>
          <a:p>
            <a:pPr>
              <a:lnSpc>
                <a:spcPct val="90000"/>
              </a:lnSpc>
            </a:pPr>
            <a:r>
              <a:rPr lang="en-US" sz="5000" dirty="0"/>
              <a:t>Introduction to the Module</a:t>
            </a:r>
            <a:endParaRPr lang="en-GB" sz="5000" dirty="0"/>
          </a:p>
        </p:txBody>
      </p:sp>
      <p:sp>
        <p:nvSpPr>
          <p:cNvPr id="3" name="Subtitle 2">
            <a:extLst>
              <a:ext uri="{FF2B5EF4-FFF2-40B4-BE49-F238E27FC236}">
                <a16:creationId xmlns:a16="http://schemas.microsoft.com/office/drawing/2014/main" id="{30CF5604-814B-4B4A-801D-10C6D3048BFA}"/>
              </a:ext>
            </a:extLst>
          </p:cNvPr>
          <p:cNvSpPr>
            <a:spLocks noGrp="1"/>
          </p:cNvSpPr>
          <p:nvPr>
            <p:ph type="subTitle" idx="1"/>
          </p:nvPr>
        </p:nvSpPr>
        <p:spPr>
          <a:xfrm>
            <a:off x="647701" y="4763803"/>
            <a:ext cx="6255561" cy="1464378"/>
          </a:xfrm>
        </p:spPr>
        <p:txBody>
          <a:bodyPr>
            <a:normAutofit/>
          </a:bodyPr>
          <a:lstStyle/>
          <a:p>
            <a:r>
              <a:rPr lang="en-US" dirty="0"/>
              <a:t>Business Law and practice BMLW5005 </a:t>
            </a:r>
            <a:endParaRPr lang="en-GB" dirty="0"/>
          </a:p>
        </p:txBody>
      </p:sp>
      <p:pic>
        <p:nvPicPr>
          <p:cNvPr id="5" name="Picture 4" descr="Mountains on book art concept">
            <a:extLst>
              <a:ext uri="{FF2B5EF4-FFF2-40B4-BE49-F238E27FC236}">
                <a16:creationId xmlns:a16="http://schemas.microsoft.com/office/drawing/2014/main" id="{71FE49A9-6165-7092-C1CC-F6DC12FE0CBA}"/>
              </a:ext>
            </a:extLst>
          </p:cNvPr>
          <p:cNvPicPr>
            <a:picLocks noChangeAspect="1"/>
          </p:cNvPicPr>
          <p:nvPr/>
        </p:nvPicPr>
        <p:blipFill rotWithShape="1">
          <a:blip r:embed="rId3"/>
          <a:srcRect l="17675" r="21502"/>
          <a:stretch/>
        </p:blipFill>
        <p:spPr>
          <a:xfrm>
            <a:off x="7557315" y="10"/>
            <a:ext cx="4634685" cy="6857990"/>
          </a:xfrm>
          <a:prstGeom prst="rect">
            <a:avLst/>
          </a:prstGeom>
        </p:spPr>
      </p:pic>
      <p:sp>
        <p:nvSpPr>
          <p:cNvPr id="9" name="Rectangle 8">
            <a:extLst>
              <a:ext uri="{FF2B5EF4-FFF2-40B4-BE49-F238E27FC236}">
                <a16:creationId xmlns:a16="http://schemas.microsoft.com/office/drawing/2014/main" id="{DEC9835E-03D3-4D0F-9408-14C8B62C0F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955292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A6F8F-4BFB-4DE1-947F-D78B3EC7540D}"/>
              </a:ext>
            </a:extLst>
          </p:cNvPr>
          <p:cNvSpPr>
            <a:spLocks noGrp="1"/>
          </p:cNvSpPr>
          <p:nvPr>
            <p:ph type="title"/>
          </p:nvPr>
        </p:nvSpPr>
        <p:spPr>
          <a:xfrm>
            <a:off x="2496078" y="598583"/>
            <a:ext cx="3737268" cy="1320800"/>
          </a:xfrm>
        </p:spPr>
        <p:txBody>
          <a:bodyPr vert="horz" lIns="91440" tIns="45720" rIns="91440" bIns="45720" rtlCol="0" anchor="t">
            <a:normAutofit/>
          </a:bodyPr>
          <a:lstStyle/>
          <a:p>
            <a:r>
              <a:rPr lang="en-US" dirty="0"/>
              <a:t>Your Lecturer </a:t>
            </a:r>
          </a:p>
        </p:txBody>
      </p:sp>
      <p:sp>
        <p:nvSpPr>
          <p:cNvPr id="7" name="TextBox 6">
            <a:extLst>
              <a:ext uri="{FF2B5EF4-FFF2-40B4-BE49-F238E27FC236}">
                <a16:creationId xmlns:a16="http://schemas.microsoft.com/office/drawing/2014/main" id="{2DED0F79-0604-BEAB-08AC-7678B15F0DCE}"/>
              </a:ext>
            </a:extLst>
          </p:cNvPr>
          <p:cNvSpPr txBox="1"/>
          <p:nvPr/>
        </p:nvSpPr>
        <p:spPr>
          <a:xfrm>
            <a:off x="1140246" y="1557564"/>
            <a:ext cx="8046445" cy="4154984"/>
          </a:xfrm>
          <a:prstGeom prst="rect">
            <a:avLst/>
          </a:prstGeom>
          <a:noFill/>
        </p:spPr>
        <p:txBody>
          <a:bodyPr wrap="square">
            <a:spAutoFit/>
          </a:bodyPr>
          <a:lstStyle/>
          <a:p>
            <a:r>
              <a:rPr lang="en-US" sz="2400" b="1" dirty="0"/>
              <a:t>Cerys Davies </a:t>
            </a:r>
            <a:endParaRPr lang="en-US" sz="2400" dirty="0"/>
          </a:p>
          <a:p>
            <a:r>
              <a:rPr lang="en-US" sz="2400" dirty="0"/>
              <a:t>Senior Lecturer, Qualified Solicitor and former Police Officer</a:t>
            </a:r>
          </a:p>
          <a:p>
            <a:endParaRPr lang="en-US" sz="2400" dirty="0"/>
          </a:p>
          <a:p>
            <a:r>
              <a:rPr lang="en-US" sz="2400" dirty="0"/>
              <a:t>Former specialism: Employment Law</a:t>
            </a:r>
          </a:p>
          <a:p>
            <a:endParaRPr lang="en-US" sz="2400" dirty="0"/>
          </a:p>
          <a:p>
            <a:r>
              <a:rPr lang="en-US" sz="2400" dirty="0"/>
              <a:t>Trained and worked in a large commercial firm in Cardiff </a:t>
            </a:r>
          </a:p>
          <a:p>
            <a:endParaRPr lang="en-US" sz="2400" dirty="0"/>
          </a:p>
          <a:p>
            <a:r>
              <a:rPr lang="en-US" sz="2400" dirty="0"/>
              <a:t>Over 15 years teaching experience. </a:t>
            </a:r>
          </a:p>
          <a:p>
            <a:r>
              <a:rPr lang="en-US" sz="2400" b="1" dirty="0"/>
              <a:t>My email – cerys.davies@uwtsd.ac.uk</a:t>
            </a:r>
          </a:p>
        </p:txBody>
      </p:sp>
    </p:spTree>
    <p:extLst>
      <p:ext uri="{BB962C8B-B14F-4D97-AF65-F5344CB8AC3E}">
        <p14:creationId xmlns:p14="http://schemas.microsoft.com/office/powerpoint/2010/main" val="323962132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952B561C-3320-4582-B9D7-E4FF5B9DB0E2}"/>
              </a:ext>
            </a:extLst>
          </p:cNvPr>
          <p:cNvSpPr>
            <a:spLocks noGrp="1"/>
          </p:cNvSpPr>
          <p:nvPr>
            <p:ph type="title"/>
          </p:nvPr>
        </p:nvSpPr>
        <p:spPr>
          <a:xfrm>
            <a:off x="653143" y="1645920"/>
            <a:ext cx="3522879" cy="4470821"/>
          </a:xfrm>
        </p:spPr>
        <p:txBody>
          <a:bodyPr>
            <a:normAutofit/>
          </a:bodyPr>
          <a:lstStyle/>
          <a:p>
            <a:pPr algn="r"/>
            <a:r>
              <a:rPr lang="en-US" dirty="0">
                <a:solidFill>
                  <a:srgbClr val="FFFFFF"/>
                </a:solidFill>
              </a:rPr>
              <a:t>Business Law and Practice (BLP)</a:t>
            </a:r>
            <a:endParaRPr lang="en-GB" dirty="0">
              <a:solidFill>
                <a:srgbClr val="FFFFFF"/>
              </a:solidFill>
            </a:endParaRPr>
          </a:p>
        </p:txBody>
      </p:sp>
      <p:sp>
        <p:nvSpPr>
          <p:cNvPr id="3" name="Content Placeholder 2">
            <a:extLst>
              <a:ext uri="{FF2B5EF4-FFF2-40B4-BE49-F238E27FC236}">
                <a16:creationId xmlns:a16="http://schemas.microsoft.com/office/drawing/2014/main" id="{145A33EE-0D95-4D4F-80F5-6915BFEA2BA2}"/>
              </a:ext>
            </a:extLst>
          </p:cNvPr>
          <p:cNvSpPr>
            <a:spLocks noGrp="1"/>
          </p:cNvSpPr>
          <p:nvPr>
            <p:ph idx="1"/>
          </p:nvPr>
        </p:nvSpPr>
        <p:spPr>
          <a:xfrm>
            <a:off x="5115974" y="1315414"/>
            <a:ext cx="6694108" cy="5542586"/>
          </a:xfrm>
        </p:spPr>
        <p:txBody>
          <a:bodyPr>
            <a:normAutofit fontScale="92500" lnSpcReduction="10000"/>
          </a:bodyPr>
          <a:lstStyle/>
          <a:p>
            <a:pPr>
              <a:lnSpc>
                <a:spcPct val="90000"/>
              </a:lnSpc>
            </a:pPr>
            <a:r>
              <a:rPr lang="en-US" sz="1400" b="1" u="sng" dirty="0"/>
              <a:t>AIM</a:t>
            </a:r>
          </a:p>
          <a:p>
            <a:pPr marL="342900" lvl="0" indent="-342900" algn="just" fontAlgn="base" hangingPunct="0">
              <a:lnSpc>
                <a:spcPct val="115000"/>
              </a:lnSpc>
              <a:spcBef>
                <a:spcPts val="1200"/>
              </a:spcBef>
              <a:spcAft>
                <a:spcPts val="1000"/>
              </a:spcAft>
              <a:buFont typeface="Symbol" panose="05050102010706020507" pitchFamily="18" charset="2"/>
              <a:buChar char=""/>
            </a:pPr>
            <a:r>
              <a:rPr lang="en-US" sz="1400" dirty="0"/>
              <a:t>•	</a:t>
            </a:r>
            <a:r>
              <a:rPr lang="en-GB" sz="1800" dirty="0">
                <a:effectLst/>
                <a:latin typeface="Arial" panose="020B0604020202020204" pitchFamily="34" charset="0"/>
                <a:ea typeface="Times New Roman" panose="02020603050405020304" pitchFamily="18" charset="0"/>
                <a:cs typeface="Times New Roman" panose="02020603050405020304" pitchFamily="18" charset="0"/>
              </a:rPr>
              <a:t>To develop a broad and detailed understanding of Business Law and how it works within the legal framework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r>
              <a:rPr lang="en-US" sz="1400" b="1" u="sng" dirty="0"/>
              <a:t>LEARNING OUTCOMES</a:t>
            </a:r>
          </a:p>
          <a:p>
            <a:pPr marL="342900" lvl="0" indent="-342900" algn="just" fontAlgn="base" hangingPunct="0">
              <a:lnSpc>
                <a:spcPct val="115000"/>
              </a:lnSpc>
              <a:spcBef>
                <a:spcPts val="1200"/>
              </a:spcBef>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Evaluate the formation, purpose and principles of partnership and company law</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hangingPunct="0">
              <a:lnSpc>
                <a:spcPct val="115000"/>
              </a:lnSpc>
              <a:spcBef>
                <a:spcPts val="600"/>
              </a:spcBef>
              <a:spcAft>
                <a:spcPts val="10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Progress business transactions arising during the life and development of a business and demonstrate a critical understanding of the interests of different parties involved in the business including directors, shareholders and creditors of a business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fontAlgn="base" hangingPunct="0">
              <a:lnSpc>
                <a:spcPct val="115000"/>
              </a:lnSpc>
              <a:spcBef>
                <a:spcPts val="600"/>
              </a:spcBef>
              <a:spcAft>
                <a:spcPts val="1000"/>
              </a:spcAft>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Critically analyse the management of a company in regards to structure and funding and be able to select an appropriate medium and structure to meet the client's commercial requirements and to advise on the legal and taxation implications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90000"/>
              </a:lnSpc>
            </a:pPr>
            <a:endParaRPr lang="en-GB" sz="1400" dirty="0"/>
          </a:p>
        </p:txBody>
      </p:sp>
    </p:spTree>
    <p:extLst>
      <p:ext uri="{BB962C8B-B14F-4D97-AF65-F5344CB8AC3E}">
        <p14:creationId xmlns:p14="http://schemas.microsoft.com/office/powerpoint/2010/main" val="168116876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Online Learning With The World's Most Popular LMS - Moodle">
            <a:extLst>
              <a:ext uri="{FF2B5EF4-FFF2-40B4-BE49-F238E27FC236}">
                <a16:creationId xmlns:a16="http://schemas.microsoft.com/office/drawing/2014/main" id="{67A46F4F-5E81-1E54-823D-07C5CE4144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6447" y="1823293"/>
            <a:ext cx="3916787" cy="205947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9BEFB85-CBEC-FB4B-10C9-A4BE5E924C76}"/>
              </a:ext>
            </a:extLst>
          </p:cNvPr>
          <p:cNvPicPr>
            <a:picLocks noChangeAspect="1"/>
          </p:cNvPicPr>
          <p:nvPr/>
        </p:nvPicPr>
        <p:blipFill>
          <a:blip r:embed="rId3"/>
          <a:stretch>
            <a:fillRect/>
          </a:stretch>
        </p:blipFill>
        <p:spPr>
          <a:xfrm>
            <a:off x="611436" y="444635"/>
            <a:ext cx="5089793" cy="6002784"/>
          </a:xfrm>
          <a:prstGeom prst="rect">
            <a:avLst/>
          </a:prstGeom>
        </p:spPr>
      </p:pic>
    </p:spTree>
    <p:extLst>
      <p:ext uri="{BB962C8B-B14F-4D97-AF65-F5344CB8AC3E}">
        <p14:creationId xmlns:p14="http://schemas.microsoft.com/office/powerpoint/2010/main" val="1541734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8328C68-BF5B-422A-BEDE-7284FF8797FF}"/>
              </a:ext>
            </a:extLst>
          </p:cNvPr>
          <p:cNvSpPr>
            <a:spLocks noGrp="1"/>
          </p:cNvSpPr>
          <p:nvPr>
            <p:ph type="title"/>
          </p:nvPr>
        </p:nvSpPr>
        <p:spPr>
          <a:xfrm>
            <a:off x="648930" y="629267"/>
            <a:ext cx="9252154" cy="1016654"/>
          </a:xfrm>
        </p:spPr>
        <p:txBody>
          <a:bodyPr>
            <a:normAutofit/>
          </a:bodyPr>
          <a:lstStyle/>
          <a:p>
            <a:r>
              <a:rPr lang="en-US">
                <a:solidFill>
                  <a:srgbClr val="EBEBEB"/>
                </a:solidFill>
              </a:rPr>
              <a:t>Assessment </a:t>
            </a:r>
            <a:endParaRPr lang="en-GB">
              <a:solidFill>
                <a:srgbClr val="EBEBEB"/>
              </a:solidFill>
            </a:endParaRPr>
          </a:p>
        </p:txBody>
      </p:sp>
      <p:sp>
        <p:nvSpPr>
          <p:cNvPr id="14" name="Rectangle 1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Shape 1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5" name="Content Placeholder 2">
            <a:extLst>
              <a:ext uri="{FF2B5EF4-FFF2-40B4-BE49-F238E27FC236}">
                <a16:creationId xmlns:a16="http://schemas.microsoft.com/office/drawing/2014/main" id="{5A87D99D-9578-4957-A910-7806C9B14AB4}"/>
              </a:ext>
            </a:extLst>
          </p:cNvPr>
          <p:cNvGraphicFramePr>
            <a:graphicFrameLocks noGrp="1"/>
          </p:cNvGraphicFramePr>
          <p:nvPr>
            <p:ph idx="1"/>
            <p:extLst>
              <p:ext uri="{D42A27DB-BD31-4B8C-83A1-F6EECF244321}">
                <p14:modId xmlns:p14="http://schemas.microsoft.com/office/powerpoint/2010/main" val="2473469446"/>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746026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54CED-BE4F-28BB-A1ED-891E7CC37D7E}"/>
              </a:ext>
            </a:extLst>
          </p:cNvPr>
          <p:cNvSpPr>
            <a:spLocks noGrp="1"/>
          </p:cNvSpPr>
          <p:nvPr>
            <p:ph type="title"/>
          </p:nvPr>
        </p:nvSpPr>
        <p:spPr>
          <a:xfrm>
            <a:off x="459971" y="65705"/>
            <a:ext cx="3808268" cy="5420694"/>
          </a:xfrm>
        </p:spPr>
        <p:txBody>
          <a:bodyPr>
            <a:normAutofit/>
          </a:bodyPr>
          <a:lstStyle/>
          <a:p>
            <a:pPr algn="ctr"/>
            <a:r>
              <a:rPr lang="en-US" sz="6000" dirty="0">
                <a:solidFill>
                  <a:schemeClr val="bg1"/>
                </a:solidFill>
                <a:highlight>
                  <a:srgbClr val="00FF00"/>
                </a:highlight>
              </a:rPr>
              <a:t>Good Sources?</a:t>
            </a:r>
            <a:br>
              <a:rPr lang="en-US" sz="6000" dirty="0">
                <a:solidFill>
                  <a:schemeClr val="bg1"/>
                </a:solidFill>
                <a:highlight>
                  <a:srgbClr val="00FF00"/>
                </a:highlight>
              </a:rPr>
            </a:br>
            <a:br>
              <a:rPr lang="en-US" sz="6000" dirty="0">
                <a:solidFill>
                  <a:schemeClr val="bg1"/>
                </a:solidFill>
                <a:highlight>
                  <a:srgbClr val="00FF00"/>
                </a:highlight>
              </a:rPr>
            </a:br>
            <a:r>
              <a:rPr lang="en-US" sz="3200" dirty="0">
                <a:solidFill>
                  <a:schemeClr val="bg1"/>
                </a:solidFill>
                <a:highlight>
                  <a:srgbClr val="00FF00"/>
                </a:highlight>
              </a:rPr>
              <a:t>There is a 90+% chance that the BBC isn’t an appropriate source!! </a:t>
            </a:r>
            <a:endParaRPr lang="en-US" sz="6000" dirty="0">
              <a:solidFill>
                <a:schemeClr val="bg1"/>
              </a:solidFill>
              <a:highlight>
                <a:srgbClr val="00FF00"/>
              </a:highlight>
            </a:endParaRPr>
          </a:p>
        </p:txBody>
      </p:sp>
      <p:graphicFrame>
        <p:nvGraphicFramePr>
          <p:cNvPr id="9" name="Content Placeholder 6">
            <a:extLst>
              <a:ext uri="{FF2B5EF4-FFF2-40B4-BE49-F238E27FC236}">
                <a16:creationId xmlns:a16="http://schemas.microsoft.com/office/drawing/2014/main" id="{AA290BF5-FB97-638F-B7E1-3FDB1AE55399}"/>
              </a:ext>
            </a:extLst>
          </p:cNvPr>
          <p:cNvGraphicFramePr>
            <a:graphicFrameLocks noGrp="1"/>
          </p:cNvGraphicFramePr>
          <p:nvPr>
            <p:ph idx="1"/>
            <p:extLst>
              <p:ext uri="{D42A27DB-BD31-4B8C-83A1-F6EECF244321}">
                <p14:modId xmlns:p14="http://schemas.microsoft.com/office/powerpoint/2010/main" val="2607932336"/>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2798B1BF-6F3F-D91A-B3E2-5AFE0C3EBC8F}"/>
              </a:ext>
            </a:extLst>
          </p:cNvPr>
          <p:cNvSpPr txBox="1"/>
          <p:nvPr/>
        </p:nvSpPr>
        <p:spPr>
          <a:xfrm rot="20711891">
            <a:off x="459971" y="5232400"/>
            <a:ext cx="1904134" cy="646331"/>
          </a:xfrm>
          <a:prstGeom prst="rect">
            <a:avLst/>
          </a:prstGeom>
          <a:noFill/>
        </p:spPr>
        <p:txBody>
          <a:bodyPr wrap="square" rtlCol="0">
            <a:spAutoFit/>
          </a:bodyPr>
          <a:lstStyle/>
          <a:p>
            <a:r>
              <a:rPr lang="en-US" dirty="0">
                <a:solidFill>
                  <a:schemeClr val="bg1"/>
                </a:solidFill>
                <a:highlight>
                  <a:srgbClr val="FF0000"/>
                </a:highlight>
              </a:rPr>
              <a:t>Extra reading list on Moodle! </a:t>
            </a:r>
          </a:p>
        </p:txBody>
      </p:sp>
    </p:spTree>
    <p:extLst>
      <p:ext uri="{BB962C8B-B14F-4D97-AF65-F5344CB8AC3E}">
        <p14:creationId xmlns:p14="http://schemas.microsoft.com/office/powerpoint/2010/main" val="2893394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4" name="Picture 13">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8" name="Picture 17">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2" name="Rectangle 21">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3">
            <a:extLst>
              <a:ext uri="{FF2B5EF4-FFF2-40B4-BE49-F238E27FC236}">
                <a16:creationId xmlns:a16="http://schemas.microsoft.com/office/drawing/2014/main" id="{757B325C-3E35-45CF-9D07-3BCB281F3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FEA8D-1CAC-91B8-47C4-7C626A60537B}"/>
              </a:ext>
            </a:extLst>
          </p:cNvPr>
          <p:cNvSpPr>
            <a:spLocks noGrp="1"/>
          </p:cNvSpPr>
          <p:nvPr>
            <p:ph type="title"/>
          </p:nvPr>
        </p:nvSpPr>
        <p:spPr>
          <a:xfrm>
            <a:off x="8191925" y="1325880"/>
            <a:ext cx="3352375" cy="3066507"/>
          </a:xfrm>
        </p:spPr>
        <p:txBody>
          <a:bodyPr vert="horz" lIns="91440" tIns="45720" rIns="91440" bIns="45720" rtlCol="0" anchor="b">
            <a:normAutofit/>
          </a:bodyPr>
          <a:lstStyle/>
          <a:p>
            <a:pPr>
              <a:lnSpc>
                <a:spcPct val="90000"/>
              </a:lnSpc>
            </a:pPr>
            <a:r>
              <a:rPr lang="en-US" sz="3800" b="0" i="0" kern="1200">
                <a:solidFill>
                  <a:srgbClr val="EBEBEB"/>
                </a:solidFill>
                <a:latin typeface="+mj-lt"/>
                <a:ea typeface="+mj-ea"/>
                <a:cs typeface="+mj-cs"/>
              </a:rPr>
              <a:t>What is your first assignment? </a:t>
            </a:r>
          </a:p>
        </p:txBody>
      </p:sp>
      <p:sp>
        <p:nvSpPr>
          <p:cNvPr id="26" name="Freeform 36">
            <a:extLst>
              <a:ext uri="{FF2B5EF4-FFF2-40B4-BE49-F238E27FC236}">
                <a16:creationId xmlns:a16="http://schemas.microsoft.com/office/drawing/2014/main" id="{C24BEC42-AFF3-40D1-93A2-A27A42E1E2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63681"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28" name="Freeform: Shape 27">
            <a:extLst>
              <a:ext uri="{FF2B5EF4-FFF2-40B4-BE49-F238E27FC236}">
                <a16:creationId xmlns:a16="http://schemas.microsoft.com/office/drawing/2014/main" id="{608F427C-1EC9-4280-9367-F2B3AA063E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809954" cy="6858000"/>
          </a:xfrm>
          <a:custGeom>
            <a:avLst/>
            <a:gdLst>
              <a:gd name="connsiteX0" fmla="*/ 6465239 w 7809954"/>
              <a:gd name="connsiteY0" fmla="*/ 0 h 6858000"/>
              <a:gd name="connsiteX1" fmla="*/ 7808777 w 7809954"/>
              <a:gd name="connsiteY1" fmla="*/ 0 h 6858000"/>
              <a:gd name="connsiteX2" fmla="*/ 7783732 w 7809954"/>
              <a:gd name="connsiteY2" fmla="*/ 155676 h 6858000"/>
              <a:gd name="connsiteX3" fmla="*/ 7759863 w 7809954"/>
              <a:gd name="connsiteY3" fmla="*/ 310667 h 6858000"/>
              <a:gd name="connsiteX4" fmla="*/ 7736499 w 7809954"/>
              <a:gd name="connsiteY4" fmla="*/ 466344 h 6858000"/>
              <a:gd name="connsiteX5" fmla="*/ 7716496 w 7809954"/>
              <a:gd name="connsiteY5" fmla="*/ 622706 h 6858000"/>
              <a:gd name="connsiteX6" fmla="*/ 7696325 w 7809954"/>
              <a:gd name="connsiteY6" fmla="*/ 778383 h 6858000"/>
              <a:gd name="connsiteX7" fmla="*/ 7677499 w 7809954"/>
              <a:gd name="connsiteY7" fmla="*/ 934745 h 6858000"/>
              <a:gd name="connsiteX8" fmla="*/ 7661363 w 7809954"/>
              <a:gd name="connsiteY8" fmla="*/ 1089050 h 6858000"/>
              <a:gd name="connsiteX9" fmla="*/ 7646067 w 7809954"/>
              <a:gd name="connsiteY9" fmla="*/ 1245413 h 6858000"/>
              <a:gd name="connsiteX10" fmla="*/ 7632115 w 7809954"/>
              <a:gd name="connsiteY10" fmla="*/ 1401089 h 6858000"/>
              <a:gd name="connsiteX11" fmla="*/ 7620013 w 7809954"/>
              <a:gd name="connsiteY11" fmla="*/ 1554023 h 6858000"/>
              <a:gd name="connsiteX12" fmla="*/ 7607910 w 7809954"/>
              <a:gd name="connsiteY12" fmla="*/ 1709013 h 6858000"/>
              <a:gd name="connsiteX13" fmla="*/ 7597825 w 7809954"/>
              <a:gd name="connsiteY13" fmla="*/ 1861947 h 6858000"/>
              <a:gd name="connsiteX14" fmla="*/ 7589925 w 7809954"/>
              <a:gd name="connsiteY14" fmla="*/ 2014880 h 6858000"/>
              <a:gd name="connsiteX15" fmla="*/ 7581688 w 7809954"/>
              <a:gd name="connsiteY15" fmla="*/ 2167128 h 6858000"/>
              <a:gd name="connsiteX16" fmla="*/ 7574797 w 7809954"/>
              <a:gd name="connsiteY16" fmla="*/ 2318004 h 6858000"/>
              <a:gd name="connsiteX17" fmla="*/ 7569922 w 7809954"/>
              <a:gd name="connsiteY17" fmla="*/ 2467508 h 6858000"/>
              <a:gd name="connsiteX18" fmla="*/ 7565720 w 7809954"/>
              <a:gd name="connsiteY18" fmla="*/ 2617013 h 6858000"/>
              <a:gd name="connsiteX19" fmla="*/ 7561686 w 7809954"/>
              <a:gd name="connsiteY19" fmla="*/ 2765145 h 6858000"/>
              <a:gd name="connsiteX20" fmla="*/ 7559837 w 7809954"/>
              <a:gd name="connsiteY20" fmla="*/ 2911221 h 6858000"/>
              <a:gd name="connsiteX21" fmla="*/ 7557820 w 7809954"/>
              <a:gd name="connsiteY21" fmla="*/ 3057296 h 6858000"/>
              <a:gd name="connsiteX22" fmla="*/ 7556811 w 7809954"/>
              <a:gd name="connsiteY22" fmla="*/ 3201314 h 6858000"/>
              <a:gd name="connsiteX23" fmla="*/ 7557820 w 7809954"/>
              <a:gd name="connsiteY23" fmla="*/ 3343960 h 6858000"/>
              <a:gd name="connsiteX24" fmla="*/ 7557820 w 7809954"/>
              <a:gd name="connsiteY24" fmla="*/ 3485235 h 6858000"/>
              <a:gd name="connsiteX25" fmla="*/ 7559837 w 7809954"/>
              <a:gd name="connsiteY25" fmla="*/ 3625138 h 6858000"/>
              <a:gd name="connsiteX26" fmla="*/ 7562862 w 7809954"/>
              <a:gd name="connsiteY26" fmla="*/ 3762298 h 6858000"/>
              <a:gd name="connsiteX27" fmla="*/ 7565720 w 7809954"/>
              <a:gd name="connsiteY27" fmla="*/ 3898087 h 6858000"/>
              <a:gd name="connsiteX28" fmla="*/ 7568914 w 7809954"/>
              <a:gd name="connsiteY28" fmla="*/ 4031132 h 6858000"/>
              <a:gd name="connsiteX29" fmla="*/ 7573788 w 7809954"/>
              <a:gd name="connsiteY29" fmla="*/ 4163491 h 6858000"/>
              <a:gd name="connsiteX30" fmla="*/ 7578999 w 7809954"/>
              <a:gd name="connsiteY30" fmla="*/ 4293793 h 6858000"/>
              <a:gd name="connsiteX31" fmla="*/ 7583705 w 7809954"/>
              <a:gd name="connsiteY31" fmla="*/ 4421352 h 6858000"/>
              <a:gd name="connsiteX32" fmla="*/ 7596985 w 7809954"/>
              <a:gd name="connsiteY32" fmla="*/ 4670298 h 6858000"/>
              <a:gd name="connsiteX33" fmla="*/ 7611104 w 7809954"/>
              <a:gd name="connsiteY33" fmla="*/ 4908956 h 6858000"/>
              <a:gd name="connsiteX34" fmla="*/ 7625896 w 7809954"/>
              <a:gd name="connsiteY34" fmla="*/ 5138013 h 6858000"/>
              <a:gd name="connsiteX35" fmla="*/ 7642201 w 7809954"/>
              <a:gd name="connsiteY35" fmla="*/ 5354726 h 6858000"/>
              <a:gd name="connsiteX36" fmla="*/ 7659178 w 7809954"/>
              <a:gd name="connsiteY36" fmla="*/ 5561838 h 6858000"/>
              <a:gd name="connsiteX37" fmla="*/ 7677499 w 7809954"/>
              <a:gd name="connsiteY37" fmla="*/ 5753862 h 6858000"/>
              <a:gd name="connsiteX38" fmla="*/ 7695485 w 7809954"/>
              <a:gd name="connsiteY38" fmla="*/ 5934227 h 6858000"/>
              <a:gd name="connsiteX39" fmla="*/ 7713470 w 7809954"/>
              <a:gd name="connsiteY39" fmla="*/ 6100191 h 6858000"/>
              <a:gd name="connsiteX40" fmla="*/ 7730447 w 7809954"/>
              <a:gd name="connsiteY40" fmla="*/ 6252438 h 6858000"/>
              <a:gd name="connsiteX41" fmla="*/ 7746584 w 7809954"/>
              <a:gd name="connsiteY41" fmla="*/ 6387541 h 6858000"/>
              <a:gd name="connsiteX42" fmla="*/ 7761880 w 7809954"/>
              <a:gd name="connsiteY42" fmla="*/ 6509613 h 6858000"/>
              <a:gd name="connsiteX43" fmla="*/ 7774655 w 7809954"/>
              <a:gd name="connsiteY43" fmla="*/ 6612483 h 6858000"/>
              <a:gd name="connsiteX44" fmla="*/ 7786757 w 7809954"/>
              <a:gd name="connsiteY44" fmla="*/ 6698894 h 6858000"/>
              <a:gd name="connsiteX45" fmla="*/ 7804071 w 7809954"/>
              <a:gd name="connsiteY45" fmla="*/ 6817538 h 6858000"/>
              <a:gd name="connsiteX46" fmla="*/ 7809954 w 7809954"/>
              <a:gd name="connsiteY46" fmla="*/ 6858000 h 6858000"/>
              <a:gd name="connsiteX47" fmla="*/ 7157124 w 7809954"/>
              <a:gd name="connsiteY47" fmla="*/ 6858000 h 6858000"/>
              <a:gd name="connsiteX48" fmla="*/ 7157124 w 7809954"/>
              <a:gd name="connsiteY48" fmla="*/ 6858000 h 6858000"/>
              <a:gd name="connsiteX49" fmla="*/ 0 w 7809954"/>
              <a:gd name="connsiteY49" fmla="*/ 6858000 h 6858000"/>
              <a:gd name="connsiteX50" fmla="*/ 0 w 7809954"/>
              <a:gd name="connsiteY50" fmla="*/ 0 h 6858000"/>
              <a:gd name="connsiteX51" fmla="*/ 6465239 w 7809954"/>
              <a:gd name="connsiteY5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09954" h="6858000">
                <a:moveTo>
                  <a:pt x="6465239" y="0"/>
                </a:moveTo>
                <a:lnTo>
                  <a:pt x="7808777" y="0"/>
                </a:lnTo>
                <a:lnTo>
                  <a:pt x="7783732" y="155676"/>
                </a:lnTo>
                <a:lnTo>
                  <a:pt x="7759863" y="310667"/>
                </a:lnTo>
                <a:lnTo>
                  <a:pt x="7736499" y="466344"/>
                </a:lnTo>
                <a:lnTo>
                  <a:pt x="7716496" y="622706"/>
                </a:lnTo>
                <a:lnTo>
                  <a:pt x="7696325" y="778383"/>
                </a:lnTo>
                <a:lnTo>
                  <a:pt x="7677499" y="934745"/>
                </a:lnTo>
                <a:lnTo>
                  <a:pt x="7661363" y="1089050"/>
                </a:lnTo>
                <a:lnTo>
                  <a:pt x="7646067" y="1245413"/>
                </a:lnTo>
                <a:lnTo>
                  <a:pt x="7632115" y="1401089"/>
                </a:lnTo>
                <a:lnTo>
                  <a:pt x="7620013" y="1554023"/>
                </a:lnTo>
                <a:lnTo>
                  <a:pt x="7607910" y="1709013"/>
                </a:lnTo>
                <a:lnTo>
                  <a:pt x="7597825" y="1861947"/>
                </a:lnTo>
                <a:lnTo>
                  <a:pt x="7589925" y="2014880"/>
                </a:lnTo>
                <a:lnTo>
                  <a:pt x="7581688" y="2167128"/>
                </a:lnTo>
                <a:lnTo>
                  <a:pt x="7574797" y="2318004"/>
                </a:lnTo>
                <a:lnTo>
                  <a:pt x="7569922" y="2467508"/>
                </a:lnTo>
                <a:lnTo>
                  <a:pt x="7565720" y="2617013"/>
                </a:lnTo>
                <a:lnTo>
                  <a:pt x="7561686" y="2765145"/>
                </a:lnTo>
                <a:lnTo>
                  <a:pt x="7559837" y="2911221"/>
                </a:lnTo>
                <a:lnTo>
                  <a:pt x="7557820" y="3057296"/>
                </a:lnTo>
                <a:lnTo>
                  <a:pt x="7556811" y="3201314"/>
                </a:lnTo>
                <a:lnTo>
                  <a:pt x="7557820" y="3343960"/>
                </a:lnTo>
                <a:lnTo>
                  <a:pt x="7557820" y="3485235"/>
                </a:lnTo>
                <a:lnTo>
                  <a:pt x="7559837" y="3625138"/>
                </a:lnTo>
                <a:lnTo>
                  <a:pt x="7562862" y="3762298"/>
                </a:lnTo>
                <a:lnTo>
                  <a:pt x="7565720" y="3898087"/>
                </a:lnTo>
                <a:lnTo>
                  <a:pt x="7568914" y="4031132"/>
                </a:lnTo>
                <a:lnTo>
                  <a:pt x="7573788" y="4163491"/>
                </a:lnTo>
                <a:lnTo>
                  <a:pt x="7578999" y="4293793"/>
                </a:lnTo>
                <a:lnTo>
                  <a:pt x="7583705" y="4421352"/>
                </a:lnTo>
                <a:lnTo>
                  <a:pt x="7596985" y="4670298"/>
                </a:lnTo>
                <a:lnTo>
                  <a:pt x="7611104" y="4908956"/>
                </a:lnTo>
                <a:lnTo>
                  <a:pt x="7625896" y="5138013"/>
                </a:lnTo>
                <a:lnTo>
                  <a:pt x="7642201" y="5354726"/>
                </a:lnTo>
                <a:lnTo>
                  <a:pt x="7659178" y="5561838"/>
                </a:lnTo>
                <a:lnTo>
                  <a:pt x="7677499" y="5753862"/>
                </a:lnTo>
                <a:lnTo>
                  <a:pt x="7695485" y="5934227"/>
                </a:lnTo>
                <a:lnTo>
                  <a:pt x="7713470" y="6100191"/>
                </a:lnTo>
                <a:lnTo>
                  <a:pt x="7730447" y="6252438"/>
                </a:lnTo>
                <a:lnTo>
                  <a:pt x="7746584" y="6387541"/>
                </a:lnTo>
                <a:lnTo>
                  <a:pt x="7761880" y="6509613"/>
                </a:lnTo>
                <a:lnTo>
                  <a:pt x="7774655" y="6612483"/>
                </a:lnTo>
                <a:lnTo>
                  <a:pt x="7786757" y="6698894"/>
                </a:lnTo>
                <a:lnTo>
                  <a:pt x="7804071" y="6817538"/>
                </a:lnTo>
                <a:lnTo>
                  <a:pt x="7809954" y="6858000"/>
                </a:lnTo>
                <a:lnTo>
                  <a:pt x="7157124" y="6858000"/>
                </a:lnTo>
                <a:lnTo>
                  <a:pt x="7157124" y="6858000"/>
                </a:lnTo>
                <a:lnTo>
                  <a:pt x="0" y="6858000"/>
                </a:lnTo>
                <a:lnTo>
                  <a:pt x="0" y="0"/>
                </a:lnTo>
                <a:lnTo>
                  <a:pt x="6465239"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Rectangle 29">
            <a:extLst>
              <a:ext uri="{FF2B5EF4-FFF2-40B4-BE49-F238E27FC236}">
                <a16:creationId xmlns:a16="http://schemas.microsoft.com/office/drawing/2014/main" id="{F98810A7-E114-447A-A7D6-69B27CFB5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6" name="Picture 5">
            <a:extLst>
              <a:ext uri="{FF2B5EF4-FFF2-40B4-BE49-F238E27FC236}">
                <a16:creationId xmlns:a16="http://schemas.microsoft.com/office/drawing/2014/main" id="{D1FFDDD1-B9B4-22E9-ED05-5F05DC6BBABA}"/>
              </a:ext>
            </a:extLst>
          </p:cNvPr>
          <p:cNvPicPr>
            <a:picLocks noChangeAspect="1"/>
          </p:cNvPicPr>
          <p:nvPr/>
        </p:nvPicPr>
        <p:blipFill>
          <a:blip r:embed="rId6"/>
          <a:stretch>
            <a:fillRect/>
          </a:stretch>
        </p:blipFill>
        <p:spPr>
          <a:xfrm>
            <a:off x="647700" y="257115"/>
            <a:ext cx="6081539" cy="6343770"/>
          </a:xfrm>
          <a:prstGeom prst="rect">
            <a:avLst/>
          </a:prstGeom>
        </p:spPr>
      </p:pic>
    </p:spTree>
    <p:extLst>
      <p:ext uri="{BB962C8B-B14F-4D97-AF65-F5344CB8AC3E}">
        <p14:creationId xmlns:p14="http://schemas.microsoft.com/office/powerpoint/2010/main" val="1889517945"/>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9F6A1DA-ACAC-45F2-8957-605AC234C257}"/>
              </a:ext>
            </a:extLst>
          </p:cNvPr>
          <p:cNvSpPr>
            <a:spLocks noGrp="1"/>
          </p:cNvSpPr>
          <p:nvPr>
            <p:ph type="title"/>
          </p:nvPr>
        </p:nvSpPr>
        <p:spPr>
          <a:xfrm>
            <a:off x="648930" y="629267"/>
            <a:ext cx="9252154" cy="1016654"/>
          </a:xfrm>
        </p:spPr>
        <p:txBody>
          <a:bodyPr>
            <a:normAutofit/>
          </a:bodyPr>
          <a:lstStyle/>
          <a:p>
            <a:r>
              <a:rPr lang="en-US">
                <a:solidFill>
                  <a:srgbClr val="EBEBEB"/>
                </a:solidFill>
              </a:rPr>
              <a:t>Submission Dates</a:t>
            </a:r>
            <a:endParaRPr lang="en-GB">
              <a:solidFill>
                <a:srgbClr val="EBEBEB"/>
              </a:solidFill>
            </a:endParaRPr>
          </a:p>
        </p:txBody>
      </p:sp>
      <p:sp>
        <p:nvSpPr>
          <p:cNvPr id="14" name="Rectangle 1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Freeform: Shape 1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txBody>
          <a:bodyPr/>
          <a:lstStyle/>
          <a:p>
            <a:endParaRPr lang="en-GB"/>
          </a:p>
        </p:txBody>
      </p:sp>
      <p:graphicFrame>
        <p:nvGraphicFramePr>
          <p:cNvPr id="5" name="Content Placeholder 2">
            <a:extLst>
              <a:ext uri="{FF2B5EF4-FFF2-40B4-BE49-F238E27FC236}">
                <a16:creationId xmlns:a16="http://schemas.microsoft.com/office/drawing/2014/main" id="{AF2E8CD3-8A53-4D77-A501-D073229C7A5D}"/>
              </a:ext>
            </a:extLst>
          </p:cNvPr>
          <p:cNvGraphicFramePr>
            <a:graphicFrameLocks noGrp="1"/>
          </p:cNvGraphicFramePr>
          <p:nvPr>
            <p:ph idx="1"/>
            <p:extLst>
              <p:ext uri="{D42A27DB-BD31-4B8C-83A1-F6EECF244321}">
                <p14:modId xmlns:p14="http://schemas.microsoft.com/office/powerpoint/2010/main" val="1057927972"/>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774618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1FED2-AD7F-FD9F-D5E0-45794C647424}"/>
              </a:ext>
            </a:extLst>
          </p:cNvPr>
          <p:cNvSpPr>
            <a:spLocks noGrp="1"/>
          </p:cNvSpPr>
          <p:nvPr>
            <p:ph type="title"/>
          </p:nvPr>
        </p:nvSpPr>
        <p:spPr>
          <a:xfrm>
            <a:off x="1952625" y="500063"/>
            <a:ext cx="8229600" cy="1143000"/>
          </a:xfrm>
        </p:spPr>
        <p:txBody>
          <a:bodyPr rtlCol="0">
            <a:normAutofit/>
          </a:bodyPr>
          <a:lstStyle/>
          <a:p>
            <a:pPr>
              <a:defRPr/>
            </a:pPr>
            <a:r>
              <a:rPr lang="en-GB" dirty="0"/>
              <a:t>Questions</a:t>
            </a:r>
          </a:p>
        </p:txBody>
      </p:sp>
      <p:sp>
        <p:nvSpPr>
          <p:cNvPr id="10243" name="Content Placeholder 2">
            <a:extLst>
              <a:ext uri="{FF2B5EF4-FFF2-40B4-BE49-F238E27FC236}">
                <a16:creationId xmlns:a16="http://schemas.microsoft.com/office/drawing/2014/main" id="{E2365C21-FCBF-5BBA-5696-3503EFBBAC5D}"/>
              </a:ext>
            </a:extLst>
          </p:cNvPr>
          <p:cNvSpPr>
            <a:spLocks noGrp="1"/>
          </p:cNvSpPr>
          <p:nvPr>
            <p:ph idx="1"/>
          </p:nvPr>
        </p:nvSpPr>
        <p:spPr>
          <a:xfrm>
            <a:off x="1097803" y="1452498"/>
            <a:ext cx="8946541" cy="4195481"/>
          </a:xfrm>
        </p:spPr>
        <p:txBody>
          <a:bodyPr/>
          <a:lstStyle/>
          <a:p>
            <a:endParaRPr lang="en-GB" altLang="en-US" dirty="0"/>
          </a:p>
          <a:p>
            <a:r>
              <a:rPr lang="en-GB" altLang="en-US" sz="3200" dirty="0"/>
              <a:t>Why does anyone start a business?</a:t>
            </a:r>
          </a:p>
          <a:p>
            <a:r>
              <a:rPr lang="en-GB" altLang="en-US" sz="3200" dirty="0"/>
              <a:t>What is the risk/reward ratio?</a:t>
            </a:r>
          </a:p>
          <a:p>
            <a:r>
              <a:rPr lang="en-GB" altLang="en-US" sz="3200" dirty="0"/>
              <a:t>What are the options?</a:t>
            </a:r>
          </a:p>
          <a:p>
            <a:r>
              <a:rPr lang="en-GB" altLang="en-US" sz="3200" dirty="0"/>
              <a:t>What factors influence choice?</a:t>
            </a:r>
          </a:p>
          <a:p>
            <a:r>
              <a:rPr lang="en-GB" altLang="en-US" sz="3200" dirty="0"/>
              <a:t>Can you advise a client on the best option?</a:t>
            </a: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5E0C4-98C7-3D16-432F-C62E474DF752}"/>
              </a:ext>
            </a:extLst>
          </p:cNvPr>
          <p:cNvSpPr>
            <a:spLocks noGrp="1"/>
          </p:cNvSpPr>
          <p:nvPr>
            <p:ph type="title"/>
          </p:nvPr>
        </p:nvSpPr>
        <p:spPr>
          <a:xfrm>
            <a:off x="534318" y="500063"/>
            <a:ext cx="9647907" cy="1143000"/>
          </a:xfrm>
        </p:spPr>
        <p:txBody>
          <a:bodyPr rtlCol="0">
            <a:normAutofit/>
          </a:bodyPr>
          <a:lstStyle/>
          <a:p>
            <a:pPr>
              <a:defRPr/>
            </a:pPr>
            <a:r>
              <a:rPr lang="en-GB" dirty="0"/>
              <a:t>Why does anyone start a business?</a:t>
            </a:r>
          </a:p>
        </p:txBody>
      </p:sp>
      <p:sp>
        <p:nvSpPr>
          <p:cNvPr id="6147" name="Content Placeholder 2">
            <a:extLst>
              <a:ext uri="{FF2B5EF4-FFF2-40B4-BE49-F238E27FC236}">
                <a16:creationId xmlns:a16="http://schemas.microsoft.com/office/drawing/2014/main" id="{70A40E71-8607-3ED2-3148-73C099952E75}"/>
              </a:ext>
            </a:extLst>
          </p:cNvPr>
          <p:cNvSpPr>
            <a:spLocks noGrp="1"/>
          </p:cNvSpPr>
          <p:nvPr>
            <p:ph idx="1"/>
          </p:nvPr>
        </p:nvSpPr>
        <p:spPr>
          <a:xfrm>
            <a:off x="1050275" y="1798658"/>
            <a:ext cx="8229600" cy="3776663"/>
          </a:xfrm>
        </p:spPr>
        <p:txBody>
          <a:bodyPr>
            <a:normAutofit lnSpcReduction="10000"/>
          </a:bodyPr>
          <a:lstStyle/>
          <a:p>
            <a:pPr marL="0" indent="0">
              <a:buFont typeface="Arial" charset="0"/>
              <a:buChar char="•"/>
              <a:defRPr/>
            </a:pPr>
            <a:r>
              <a:rPr lang="en-GB" b="1" dirty="0"/>
              <a:t> </a:t>
            </a:r>
            <a:r>
              <a:rPr lang="en-GB" sz="2800" b="1" dirty="0"/>
              <a:t>Freedom: No-one telling you what to do</a:t>
            </a:r>
          </a:p>
          <a:p>
            <a:pPr marL="0" indent="0">
              <a:buNone/>
              <a:defRPr/>
            </a:pPr>
            <a:endParaRPr lang="en-GB" sz="2800" b="1" dirty="0"/>
          </a:p>
          <a:p>
            <a:pPr marL="0" indent="0">
              <a:buFont typeface="Arial" charset="0"/>
              <a:buChar char="•"/>
              <a:defRPr/>
            </a:pPr>
            <a:r>
              <a:rPr lang="en-GB" sz="2800" b="1" dirty="0"/>
              <a:t> Enjoy rewards of own efforts</a:t>
            </a:r>
          </a:p>
          <a:p>
            <a:pPr marL="0" indent="0">
              <a:buNone/>
              <a:defRPr/>
            </a:pPr>
            <a:endParaRPr lang="en-GB" sz="2800" b="1" dirty="0"/>
          </a:p>
          <a:p>
            <a:pPr marL="0" indent="0">
              <a:buFont typeface="Arial" charset="0"/>
              <a:buChar char="•"/>
              <a:defRPr/>
            </a:pPr>
            <a:r>
              <a:rPr lang="en-GB" sz="2800" b="1" dirty="0"/>
              <a:t> Perception of higher earnings</a:t>
            </a:r>
          </a:p>
          <a:p>
            <a:pPr marL="0" indent="0">
              <a:buNone/>
              <a:defRPr/>
            </a:pPr>
            <a:endParaRPr lang="en-GB" sz="2800" b="1" dirty="0"/>
          </a:p>
          <a:p>
            <a:pPr marL="0" indent="0">
              <a:buFont typeface="Arial" charset="0"/>
              <a:buChar char="•"/>
              <a:defRPr/>
            </a:pPr>
            <a:r>
              <a:rPr lang="en-GB" sz="2800" b="1" dirty="0"/>
              <a:t> Risk / reward ratio</a:t>
            </a:r>
          </a:p>
          <a:p>
            <a:pPr eaLnBrk="1" hangingPunct="1">
              <a:buFont typeface="Arial" charset="0"/>
              <a:buNone/>
              <a:defRPr/>
            </a:pPr>
            <a:endParaRPr lang="en-GB" b="1" dirty="0"/>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7956A-8CAD-946C-0946-A261D03B2F64}"/>
              </a:ext>
            </a:extLst>
          </p:cNvPr>
          <p:cNvSpPr>
            <a:spLocks noGrp="1"/>
          </p:cNvSpPr>
          <p:nvPr>
            <p:ph type="title"/>
          </p:nvPr>
        </p:nvSpPr>
        <p:spPr>
          <a:xfrm>
            <a:off x="710588" y="500063"/>
            <a:ext cx="9471637" cy="1143000"/>
          </a:xfrm>
        </p:spPr>
        <p:txBody>
          <a:bodyPr rtlCol="0">
            <a:normAutofit/>
          </a:bodyPr>
          <a:lstStyle/>
          <a:p>
            <a:pPr>
              <a:defRPr/>
            </a:pPr>
            <a:r>
              <a:rPr lang="en-GB" sz="4000" dirty="0"/>
              <a:t>What is the Risk/Reward Ratio? I</a:t>
            </a:r>
          </a:p>
        </p:txBody>
      </p:sp>
      <p:sp>
        <p:nvSpPr>
          <p:cNvPr id="6147" name="Content Placeholder 2">
            <a:extLst>
              <a:ext uri="{FF2B5EF4-FFF2-40B4-BE49-F238E27FC236}">
                <a16:creationId xmlns:a16="http://schemas.microsoft.com/office/drawing/2014/main" id="{C01DDD2F-7985-5E67-1ADE-FEEF881A5AF3}"/>
              </a:ext>
            </a:extLst>
          </p:cNvPr>
          <p:cNvSpPr>
            <a:spLocks noGrp="1"/>
          </p:cNvSpPr>
          <p:nvPr>
            <p:ph idx="1"/>
          </p:nvPr>
        </p:nvSpPr>
        <p:spPr>
          <a:xfrm>
            <a:off x="1981200" y="1341439"/>
            <a:ext cx="8229600" cy="4784725"/>
          </a:xfrm>
        </p:spPr>
        <p:txBody>
          <a:bodyPr/>
          <a:lstStyle/>
          <a:p>
            <a:pPr marL="0" indent="0">
              <a:buNone/>
              <a:defRPr/>
            </a:pPr>
            <a:endParaRPr lang="en-GB" dirty="0"/>
          </a:p>
          <a:p>
            <a:pPr marL="0" indent="0">
              <a:buFont typeface="Arial" charset="0"/>
              <a:buChar char="•"/>
              <a:defRPr/>
            </a:pPr>
            <a:r>
              <a:rPr lang="en-GB" dirty="0"/>
              <a:t> </a:t>
            </a:r>
            <a:r>
              <a:rPr lang="en-GB" sz="3200" b="1" dirty="0"/>
              <a:t>Rewards</a:t>
            </a:r>
          </a:p>
          <a:p>
            <a:pPr marL="0" indent="0">
              <a:buNone/>
              <a:defRPr/>
            </a:pPr>
            <a:r>
              <a:rPr lang="en-GB" sz="3200" b="1" dirty="0"/>
              <a:t>   - Self Employed: Potential earnings    </a:t>
            </a:r>
          </a:p>
          <a:p>
            <a:pPr marL="0" indent="0">
              <a:buNone/>
              <a:defRPr/>
            </a:pPr>
            <a:r>
              <a:rPr lang="en-GB" sz="3200" b="1" dirty="0"/>
              <a:t>     unlimited</a:t>
            </a:r>
          </a:p>
          <a:p>
            <a:pPr marL="0" indent="0">
              <a:buNone/>
              <a:defRPr/>
            </a:pPr>
            <a:endParaRPr lang="en-GB" sz="3200" b="1" dirty="0"/>
          </a:p>
          <a:p>
            <a:pPr marL="0" indent="0">
              <a:buNone/>
              <a:defRPr/>
            </a:pPr>
            <a:r>
              <a:rPr lang="en-GB" sz="3200" b="1" dirty="0"/>
              <a:t>   - Employee: Earnings limited by</a:t>
            </a:r>
          </a:p>
          <a:p>
            <a:pPr marL="0" indent="0">
              <a:buNone/>
              <a:defRPr/>
            </a:pPr>
            <a:r>
              <a:rPr lang="en-GB" sz="3200" b="1" dirty="0"/>
              <a:t>     contract of employment</a:t>
            </a:r>
          </a:p>
          <a:p>
            <a:pPr marL="0" indent="0">
              <a:buNone/>
              <a:defRPr/>
            </a:pPr>
            <a:r>
              <a:rPr lang="en-GB" sz="3200" dirty="0"/>
              <a:t>             </a:t>
            </a:r>
          </a:p>
          <a:p>
            <a:pPr marL="0" indent="0">
              <a:buNone/>
              <a:defRPr/>
            </a:pPr>
            <a:endParaRPr lang="en-GB" dirty="0"/>
          </a:p>
          <a:p>
            <a:pPr marL="0" indent="0">
              <a:buFont typeface="Arial" charset="0"/>
              <a:buChar char="•"/>
              <a:defRPr/>
            </a:pPr>
            <a:endParaRPr lang="en-GB" dirty="0"/>
          </a:p>
          <a:p>
            <a:pPr eaLnBrk="1" hangingPunct="1">
              <a:buFont typeface="Arial" charset="0"/>
              <a:buNone/>
              <a:defRPr/>
            </a:pPr>
            <a:endParaRPr lang="en-GB" b="1" dirty="0"/>
          </a:p>
        </p:txBody>
      </p:sp>
      <p:sp>
        <p:nvSpPr>
          <p:cNvPr id="14340" name="Slide Number Placeholder 6">
            <a:extLst>
              <a:ext uri="{FF2B5EF4-FFF2-40B4-BE49-F238E27FC236}">
                <a16:creationId xmlns:a16="http://schemas.microsoft.com/office/drawing/2014/main" id="{87E96FBC-83A4-AE89-CC28-8F95019A0B4D}"/>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en-US" sz="1200" dirty="0">
              <a:latin typeface="Arial" panose="020B0604020202020204" pitchFamily="34" charset="0"/>
              <a:cs typeface="Arial" panose="020B0604020202020204" pitchFamily="34" charset="0"/>
            </a:endParaRP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FF499-A439-053B-CC29-EB548397841E}"/>
              </a:ext>
            </a:extLst>
          </p:cNvPr>
          <p:cNvSpPr>
            <a:spLocks noGrp="1"/>
          </p:cNvSpPr>
          <p:nvPr>
            <p:ph type="title"/>
          </p:nvPr>
        </p:nvSpPr>
        <p:spPr>
          <a:xfrm>
            <a:off x="848299" y="500063"/>
            <a:ext cx="9333926" cy="1143000"/>
          </a:xfrm>
        </p:spPr>
        <p:txBody>
          <a:bodyPr rtlCol="0">
            <a:normAutofit/>
          </a:bodyPr>
          <a:lstStyle/>
          <a:p>
            <a:pPr>
              <a:defRPr/>
            </a:pPr>
            <a:r>
              <a:rPr lang="en-GB" sz="4000" dirty="0"/>
              <a:t>What is the Risk/Reward Ratio? II</a:t>
            </a:r>
          </a:p>
        </p:txBody>
      </p:sp>
      <p:sp>
        <p:nvSpPr>
          <p:cNvPr id="6147" name="Content Placeholder 2">
            <a:extLst>
              <a:ext uri="{FF2B5EF4-FFF2-40B4-BE49-F238E27FC236}">
                <a16:creationId xmlns:a16="http://schemas.microsoft.com/office/drawing/2014/main" id="{779137D9-F4B5-6866-FFB9-36CA79D5A5C5}"/>
              </a:ext>
            </a:extLst>
          </p:cNvPr>
          <p:cNvSpPr>
            <a:spLocks noGrp="1"/>
          </p:cNvSpPr>
          <p:nvPr>
            <p:ph idx="1"/>
          </p:nvPr>
        </p:nvSpPr>
        <p:spPr>
          <a:xfrm>
            <a:off x="805856" y="1643063"/>
            <a:ext cx="8946541" cy="4195481"/>
          </a:xfrm>
        </p:spPr>
        <p:txBody>
          <a:bodyPr/>
          <a:lstStyle/>
          <a:p>
            <a:pPr marL="0" indent="0">
              <a:buNone/>
              <a:defRPr/>
            </a:pPr>
            <a:endParaRPr lang="en-GB" dirty="0"/>
          </a:p>
          <a:p>
            <a:pPr marL="0" indent="0">
              <a:buFont typeface="Arial" charset="0"/>
              <a:buChar char="•"/>
              <a:defRPr/>
            </a:pPr>
            <a:r>
              <a:rPr lang="en-GB" dirty="0"/>
              <a:t> </a:t>
            </a:r>
            <a:r>
              <a:rPr lang="en-GB" sz="2400" b="1" dirty="0"/>
              <a:t>Risks</a:t>
            </a:r>
          </a:p>
          <a:p>
            <a:pPr marL="0" indent="0">
              <a:buNone/>
              <a:defRPr/>
            </a:pPr>
            <a:r>
              <a:rPr lang="en-GB" sz="2400" b="1" dirty="0"/>
              <a:t>   - Self Employed: potential unlimited liability. Personal     </a:t>
            </a:r>
          </a:p>
          <a:p>
            <a:pPr marL="0" indent="0">
              <a:buNone/>
              <a:defRPr/>
            </a:pPr>
            <a:r>
              <a:rPr lang="en-GB" sz="2400" b="1" dirty="0"/>
              <a:t>     bankruptcy if business fails</a:t>
            </a:r>
          </a:p>
          <a:p>
            <a:pPr marL="0" indent="0">
              <a:buNone/>
              <a:defRPr/>
            </a:pPr>
            <a:endParaRPr lang="en-GB" sz="2400" b="1" dirty="0"/>
          </a:p>
          <a:p>
            <a:pPr marL="0" indent="0">
              <a:buNone/>
              <a:defRPr/>
            </a:pPr>
            <a:r>
              <a:rPr lang="en-GB" sz="2400" b="1" dirty="0"/>
              <a:t>   - Employee: Limited risk and liability. Redundancy if business </a:t>
            </a:r>
            <a:r>
              <a:rPr lang="en-GB" sz="2400" b="1" dirty="0" err="1"/>
              <a:t>failes</a:t>
            </a:r>
            <a:endParaRPr lang="en-GB" sz="2400" b="1" dirty="0"/>
          </a:p>
          <a:p>
            <a:pPr marL="0" indent="0">
              <a:buNone/>
              <a:defRPr/>
            </a:pPr>
            <a:r>
              <a:rPr lang="en-GB" sz="2400" dirty="0"/>
              <a:t>             </a:t>
            </a:r>
          </a:p>
          <a:p>
            <a:pPr marL="0" indent="0">
              <a:buNone/>
              <a:defRPr/>
            </a:pPr>
            <a:endParaRPr lang="en-GB" dirty="0"/>
          </a:p>
          <a:p>
            <a:pPr marL="0" indent="0">
              <a:buFont typeface="Arial" charset="0"/>
              <a:buChar char="•"/>
              <a:defRPr/>
            </a:pPr>
            <a:endParaRPr lang="en-GB" dirty="0"/>
          </a:p>
          <a:p>
            <a:pPr eaLnBrk="1" hangingPunct="1">
              <a:buFont typeface="Arial" charset="0"/>
              <a:buNone/>
              <a:defRPr/>
            </a:pPr>
            <a:endParaRPr lang="en-GB" b="1" dirty="0"/>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B8A818-FC37-4E9A-E803-0B7A0AAFE5A8}"/>
              </a:ext>
            </a:extLst>
          </p:cNvPr>
          <p:cNvSpPr>
            <a:spLocks noGrp="1"/>
          </p:cNvSpPr>
          <p:nvPr>
            <p:ph type="title"/>
          </p:nvPr>
        </p:nvSpPr>
        <p:spPr>
          <a:xfrm>
            <a:off x="1952625" y="500063"/>
            <a:ext cx="8229600" cy="1143000"/>
          </a:xfrm>
        </p:spPr>
        <p:txBody>
          <a:bodyPr rtlCol="0">
            <a:normAutofit/>
          </a:bodyPr>
          <a:lstStyle/>
          <a:p>
            <a:pPr>
              <a:defRPr/>
            </a:pPr>
            <a:r>
              <a:rPr lang="en-GB" dirty="0"/>
              <a:t>What are the options?</a:t>
            </a:r>
          </a:p>
        </p:txBody>
      </p:sp>
      <p:sp>
        <p:nvSpPr>
          <p:cNvPr id="18435" name="Content Placeholder 2">
            <a:extLst>
              <a:ext uri="{FF2B5EF4-FFF2-40B4-BE49-F238E27FC236}">
                <a16:creationId xmlns:a16="http://schemas.microsoft.com/office/drawing/2014/main" id="{A88D3101-4FB8-7143-7432-BE837433C201}"/>
              </a:ext>
            </a:extLst>
          </p:cNvPr>
          <p:cNvSpPr>
            <a:spLocks noGrp="1"/>
          </p:cNvSpPr>
          <p:nvPr>
            <p:ph idx="1"/>
          </p:nvPr>
        </p:nvSpPr>
        <p:spPr>
          <a:xfrm>
            <a:off x="674668" y="1367985"/>
            <a:ext cx="8229600" cy="4525962"/>
          </a:xfrm>
        </p:spPr>
        <p:txBody>
          <a:bodyPr/>
          <a:lstStyle/>
          <a:p>
            <a:pPr marL="0" indent="0">
              <a:buNone/>
            </a:pPr>
            <a:r>
              <a:rPr lang="en-GB" altLang="en-US" dirty="0"/>
              <a:t> </a:t>
            </a:r>
          </a:p>
          <a:p>
            <a:pPr marL="0" indent="0"/>
            <a:r>
              <a:rPr lang="en-GB" altLang="en-US" b="1" dirty="0"/>
              <a:t> </a:t>
            </a:r>
            <a:r>
              <a:rPr lang="en-GB" altLang="en-US" sz="3200" b="1" dirty="0"/>
              <a:t>Sole Trader</a:t>
            </a:r>
          </a:p>
          <a:p>
            <a:pPr marL="0" indent="0"/>
            <a:r>
              <a:rPr lang="en-GB" altLang="en-US" sz="3200" b="1" dirty="0"/>
              <a:t> Partnership</a:t>
            </a:r>
          </a:p>
          <a:p>
            <a:pPr marL="0" indent="0"/>
            <a:r>
              <a:rPr lang="en-GB" altLang="en-US" sz="3200" b="1" dirty="0"/>
              <a:t> Company</a:t>
            </a:r>
          </a:p>
          <a:p>
            <a:pPr marL="0" indent="0">
              <a:buNone/>
            </a:pPr>
            <a:r>
              <a:rPr lang="en-GB" altLang="en-US" sz="3200" b="1" dirty="0"/>
              <a:t>     - Private Limited Company</a:t>
            </a:r>
          </a:p>
          <a:p>
            <a:pPr marL="0" indent="0">
              <a:buNone/>
            </a:pPr>
            <a:r>
              <a:rPr lang="en-GB" altLang="en-US" sz="3200" b="1" dirty="0"/>
              <a:t>     - Public Limited Company</a:t>
            </a:r>
          </a:p>
          <a:p>
            <a:pPr marL="0" indent="0"/>
            <a:r>
              <a:rPr lang="en-GB" altLang="en-US" sz="3200" b="1" dirty="0"/>
              <a:t> Limited Liability Partnership (LLP)</a:t>
            </a:r>
          </a:p>
        </p:txBody>
      </p:sp>
      <p:sp>
        <p:nvSpPr>
          <p:cNvPr id="18436" name="Slide Number Placeholder 6">
            <a:extLst>
              <a:ext uri="{FF2B5EF4-FFF2-40B4-BE49-F238E27FC236}">
                <a16:creationId xmlns:a16="http://schemas.microsoft.com/office/drawing/2014/main" id="{42E41A7F-9ECC-120F-ED2D-D1D34E576306}"/>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en-US" sz="1200" dirty="0">
              <a:latin typeface="Arial" panose="020B0604020202020204" pitchFamily="34" charset="0"/>
              <a:cs typeface="Arial" panose="020B0604020202020204" pitchFamily="34" charset="0"/>
            </a:endParaRPr>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4E763-826C-ECE7-FAE0-9A06F85FC5BA}"/>
              </a:ext>
            </a:extLst>
          </p:cNvPr>
          <p:cNvSpPr>
            <a:spLocks noGrp="1"/>
          </p:cNvSpPr>
          <p:nvPr>
            <p:ph type="title"/>
          </p:nvPr>
        </p:nvSpPr>
        <p:spPr>
          <a:xfrm>
            <a:off x="666520" y="500063"/>
            <a:ext cx="9515705" cy="1143000"/>
          </a:xfrm>
        </p:spPr>
        <p:txBody>
          <a:bodyPr rtlCol="0">
            <a:normAutofit fontScale="90000"/>
          </a:bodyPr>
          <a:lstStyle/>
          <a:p>
            <a:pPr>
              <a:defRPr/>
            </a:pPr>
            <a:r>
              <a:rPr lang="en-GB" b="1" dirty="0"/>
              <a:t>Owners/Managers</a:t>
            </a:r>
            <a:br>
              <a:rPr lang="en-GB" b="1" dirty="0"/>
            </a:br>
            <a:r>
              <a:rPr lang="en-GB" b="1" dirty="0"/>
              <a:t>Are they the same?</a:t>
            </a:r>
          </a:p>
        </p:txBody>
      </p:sp>
      <p:sp>
        <p:nvSpPr>
          <p:cNvPr id="20483" name="Content Placeholder 2">
            <a:extLst>
              <a:ext uri="{FF2B5EF4-FFF2-40B4-BE49-F238E27FC236}">
                <a16:creationId xmlns:a16="http://schemas.microsoft.com/office/drawing/2014/main" id="{23939ABF-EEBB-0937-DF79-CA7A1F7F93D1}"/>
              </a:ext>
            </a:extLst>
          </p:cNvPr>
          <p:cNvSpPr>
            <a:spLocks noGrp="1"/>
          </p:cNvSpPr>
          <p:nvPr>
            <p:ph idx="1"/>
          </p:nvPr>
        </p:nvSpPr>
        <p:spPr/>
        <p:txBody>
          <a:bodyPr/>
          <a:lstStyle/>
          <a:p>
            <a:pPr>
              <a:lnSpc>
                <a:spcPct val="80000"/>
              </a:lnSpc>
            </a:pPr>
            <a:endParaRPr lang="en-GB" altLang="en-US" sz="2800" dirty="0"/>
          </a:p>
          <a:p>
            <a:pPr>
              <a:lnSpc>
                <a:spcPct val="80000"/>
              </a:lnSpc>
              <a:buFont typeface="Arial" panose="020B0604020202020204" pitchFamily="34" charset="0"/>
              <a:buNone/>
            </a:pPr>
            <a:r>
              <a:rPr lang="en-GB" altLang="en-US" sz="2800" dirty="0"/>
              <a:t>                                   </a:t>
            </a:r>
            <a:r>
              <a:rPr lang="en-GB" altLang="en-US" sz="2800" b="1" dirty="0"/>
              <a:t>Owners               Managers</a:t>
            </a:r>
          </a:p>
          <a:p>
            <a:pPr>
              <a:lnSpc>
                <a:spcPct val="80000"/>
              </a:lnSpc>
              <a:buFont typeface="Arial" panose="020B0604020202020204" pitchFamily="34" charset="0"/>
              <a:buNone/>
            </a:pPr>
            <a:endParaRPr lang="en-GB" altLang="en-US" sz="2800" dirty="0"/>
          </a:p>
          <a:p>
            <a:pPr>
              <a:lnSpc>
                <a:spcPct val="80000"/>
              </a:lnSpc>
              <a:buFont typeface="Arial" panose="020B0604020202020204" pitchFamily="34" charset="0"/>
              <a:buNone/>
            </a:pPr>
            <a:r>
              <a:rPr lang="en-GB" altLang="en-US" sz="2800" dirty="0">
                <a:solidFill>
                  <a:srgbClr val="FFFF00"/>
                </a:solidFill>
              </a:rPr>
              <a:t>Sole Trader     </a:t>
            </a:r>
            <a:r>
              <a:rPr lang="en-GB" altLang="en-US" sz="2800" dirty="0"/>
              <a:t>                     No Distinction</a:t>
            </a:r>
          </a:p>
          <a:p>
            <a:pPr>
              <a:lnSpc>
                <a:spcPct val="80000"/>
              </a:lnSpc>
              <a:buFont typeface="Arial" panose="020B0604020202020204" pitchFamily="34" charset="0"/>
              <a:buNone/>
            </a:pPr>
            <a:endParaRPr lang="en-GB" altLang="en-US" sz="2800" dirty="0"/>
          </a:p>
          <a:p>
            <a:pPr>
              <a:lnSpc>
                <a:spcPct val="80000"/>
              </a:lnSpc>
              <a:buFont typeface="Arial" panose="020B0604020202020204" pitchFamily="34" charset="0"/>
              <a:buNone/>
            </a:pPr>
            <a:r>
              <a:rPr lang="en-GB" altLang="en-US" sz="2800" dirty="0">
                <a:solidFill>
                  <a:schemeClr val="bg2">
                    <a:lumMod val="20000"/>
                    <a:lumOff val="80000"/>
                  </a:schemeClr>
                </a:solidFill>
              </a:rPr>
              <a:t>Partners       </a:t>
            </a:r>
            <a:r>
              <a:rPr lang="en-GB" altLang="en-US" sz="2800" dirty="0"/>
              <a:t>                        No Distinction</a:t>
            </a:r>
          </a:p>
          <a:p>
            <a:pPr>
              <a:lnSpc>
                <a:spcPct val="80000"/>
              </a:lnSpc>
              <a:buFont typeface="Arial" panose="020B0604020202020204" pitchFamily="34" charset="0"/>
              <a:buNone/>
            </a:pPr>
            <a:endParaRPr lang="en-GB" altLang="en-US" sz="2800" dirty="0"/>
          </a:p>
          <a:p>
            <a:pPr>
              <a:lnSpc>
                <a:spcPct val="80000"/>
              </a:lnSpc>
              <a:buFont typeface="Arial" panose="020B0604020202020204" pitchFamily="34" charset="0"/>
              <a:buNone/>
            </a:pPr>
            <a:r>
              <a:rPr lang="en-GB" altLang="en-US" sz="2800" dirty="0">
                <a:solidFill>
                  <a:schemeClr val="accent3"/>
                </a:solidFill>
              </a:rPr>
              <a:t>Company</a:t>
            </a:r>
            <a:r>
              <a:rPr lang="en-GB" altLang="en-US" sz="2800" dirty="0"/>
              <a:t>                    Members               Directors</a:t>
            </a: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63AF0-E06E-21C9-CC6C-AB2987B55C37}"/>
              </a:ext>
            </a:extLst>
          </p:cNvPr>
          <p:cNvSpPr>
            <a:spLocks noGrp="1"/>
          </p:cNvSpPr>
          <p:nvPr>
            <p:ph type="title"/>
          </p:nvPr>
        </p:nvSpPr>
        <p:spPr>
          <a:xfrm>
            <a:off x="1952625" y="500063"/>
            <a:ext cx="8229600" cy="1143000"/>
          </a:xfrm>
        </p:spPr>
        <p:txBody>
          <a:bodyPr rtlCol="0">
            <a:normAutofit fontScale="90000"/>
          </a:bodyPr>
          <a:lstStyle/>
          <a:p>
            <a:pPr>
              <a:defRPr/>
            </a:pPr>
            <a:r>
              <a:rPr lang="en-GB" dirty="0"/>
              <a:t>What factors influence choice?</a:t>
            </a:r>
          </a:p>
        </p:txBody>
      </p:sp>
      <p:sp>
        <p:nvSpPr>
          <p:cNvPr id="22531" name="Content Placeholder 2">
            <a:extLst>
              <a:ext uri="{FF2B5EF4-FFF2-40B4-BE49-F238E27FC236}">
                <a16:creationId xmlns:a16="http://schemas.microsoft.com/office/drawing/2014/main" id="{01C38BDB-ECDF-8A7A-260A-7D3A024EBDB5}"/>
              </a:ext>
            </a:extLst>
          </p:cNvPr>
          <p:cNvSpPr>
            <a:spLocks noGrp="1"/>
          </p:cNvSpPr>
          <p:nvPr>
            <p:ph idx="1"/>
          </p:nvPr>
        </p:nvSpPr>
        <p:spPr>
          <a:xfrm>
            <a:off x="789332" y="1331259"/>
            <a:ext cx="8946541" cy="4195481"/>
          </a:xfrm>
        </p:spPr>
        <p:txBody>
          <a:bodyPr>
            <a:normAutofit lnSpcReduction="10000"/>
          </a:bodyPr>
          <a:lstStyle/>
          <a:p>
            <a:pPr>
              <a:lnSpc>
                <a:spcPct val="80000"/>
              </a:lnSpc>
            </a:pPr>
            <a:endParaRPr lang="en-GB" altLang="en-US" sz="2800" dirty="0"/>
          </a:p>
          <a:p>
            <a:pPr>
              <a:lnSpc>
                <a:spcPct val="80000"/>
              </a:lnSpc>
            </a:pPr>
            <a:r>
              <a:rPr lang="en-GB" altLang="en-US" sz="3200" b="1" dirty="0"/>
              <a:t>Creation</a:t>
            </a:r>
          </a:p>
          <a:p>
            <a:pPr>
              <a:lnSpc>
                <a:spcPct val="80000"/>
              </a:lnSpc>
              <a:buFont typeface="Arial" panose="020B0604020202020204" pitchFamily="34" charset="0"/>
              <a:buNone/>
            </a:pPr>
            <a:r>
              <a:rPr lang="en-GB" altLang="en-US" sz="3200" b="1" dirty="0"/>
              <a:t>   - How much will it cost to set up?</a:t>
            </a:r>
          </a:p>
          <a:p>
            <a:pPr>
              <a:lnSpc>
                <a:spcPct val="80000"/>
              </a:lnSpc>
              <a:buFont typeface="Arial" panose="020B0604020202020204" pitchFamily="34" charset="0"/>
              <a:buNone/>
            </a:pPr>
            <a:r>
              <a:rPr lang="en-GB" altLang="en-US" sz="3200" b="1" dirty="0"/>
              <a:t>   - Speed?</a:t>
            </a:r>
          </a:p>
          <a:p>
            <a:pPr>
              <a:lnSpc>
                <a:spcPct val="80000"/>
              </a:lnSpc>
              <a:buFont typeface="Arial" panose="020B0604020202020204" pitchFamily="34" charset="0"/>
              <a:buNone/>
            </a:pPr>
            <a:r>
              <a:rPr lang="en-GB" altLang="en-US" sz="3200" b="1" dirty="0"/>
              <a:t>   - Formalities to set up</a:t>
            </a:r>
          </a:p>
          <a:p>
            <a:pPr>
              <a:lnSpc>
                <a:spcPct val="80000"/>
              </a:lnSpc>
              <a:buFont typeface="Arial" panose="020B0604020202020204" pitchFamily="34" charset="0"/>
              <a:buNone/>
            </a:pPr>
            <a:endParaRPr lang="en-GB" altLang="en-US" sz="3200" b="1" dirty="0"/>
          </a:p>
          <a:p>
            <a:pPr>
              <a:lnSpc>
                <a:spcPct val="80000"/>
              </a:lnSpc>
            </a:pPr>
            <a:r>
              <a:rPr lang="en-GB" altLang="en-US" sz="3200" b="1" dirty="0"/>
              <a:t>Remuneration &amp; taxation</a:t>
            </a:r>
            <a:br>
              <a:rPr lang="en-GB" altLang="en-US" sz="3200" b="1" dirty="0"/>
            </a:br>
            <a:endParaRPr lang="en-GB" altLang="en-US" sz="3200" b="1" dirty="0"/>
          </a:p>
          <a:p>
            <a:pPr>
              <a:lnSpc>
                <a:spcPct val="80000"/>
              </a:lnSpc>
            </a:pPr>
            <a:r>
              <a:rPr lang="en-GB" altLang="en-US" sz="3200" b="1" dirty="0"/>
              <a:t>Borrowing &amp; security</a:t>
            </a:r>
          </a:p>
        </p:txBody>
      </p:sp>
      <p:sp>
        <p:nvSpPr>
          <p:cNvPr id="22532" name="Slide Number Placeholder 6">
            <a:extLst>
              <a:ext uri="{FF2B5EF4-FFF2-40B4-BE49-F238E27FC236}">
                <a16:creationId xmlns:a16="http://schemas.microsoft.com/office/drawing/2014/main" id="{0DD0FD13-E382-2F12-6501-AB8B6989DE28}"/>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4A20471-B158-460C-A17A-41BB88B6ABD1}" type="slidenum">
              <a:rPr lang="en-GB" altLang="en-US" sz="1200">
                <a:latin typeface="Arial" panose="020B0604020202020204" pitchFamily="34" charset="0"/>
                <a:cs typeface="Arial" panose="020B0604020202020204" pitchFamily="34" charset="0"/>
              </a:rPr>
              <a:pPr>
                <a:spcBef>
                  <a:spcPct val="0"/>
                </a:spcBef>
                <a:buFontTx/>
                <a:buNone/>
              </a:pPr>
              <a:t>15</a:t>
            </a:fld>
            <a:endParaRPr lang="en-GB" altLang="en-US" sz="1200">
              <a:latin typeface="Arial" panose="020B0604020202020204" pitchFamily="34" charset="0"/>
              <a:cs typeface="Arial" panose="020B0604020202020204" pitchFamily="34" charset="0"/>
            </a:endParaRP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DA9C7-3C25-3C00-887B-597373F8105E}"/>
              </a:ext>
            </a:extLst>
          </p:cNvPr>
          <p:cNvSpPr>
            <a:spLocks noGrp="1"/>
          </p:cNvSpPr>
          <p:nvPr>
            <p:ph type="title"/>
          </p:nvPr>
        </p:nvSpPr>
        <p:spPr>
          <a:xfrm>
            <a:off x="1952625" y="500063"/>
            <a:ext cx="8229600" cy="1143000"/>
          </a:xfrm>
        </p:spPr>
        <p:txBody>
          <a:bodyPr rtlCol="0">
            <a:normAutofit fontScale="90000"/>
          </a:bodyPr>
          <a:lstStyle/>
          <a:p>
            <a:pPr>
              <a:defRPr/>
            </a:pPr>
            <a:r>
              <a:rPr lang="en-GB" dirty="0"/>
              <a:t>What factors influence choice?</a:t>
            </a:r>
          </a:p>
        </p:txBody>
      </p:sp>
      <p:sp>
        <p:nvSpPr>
          <p:cNvPr id="24579" name="Content Placeholder 2">
            <a:extLst>
              <a:ext uri="{FF2B5EF4-FFF2-40B4-BE49-F238E27FC236}">
                <a16:creationId xmlns:a16="http://schemas.microsoft.com/office/drawing/2014/main" id="{8FBF173A-83BC-9A95-082E-03F576902678}"/>
              </a:ext>
            </a:extLst>
          </p:cNvPr>
          <p:cNvSpPr>
            <a:spLocks noGrp="1"/>
          </p:cNvSpPr>
          <p:nvPr>
            <p:ph idx="1"/>
          </p:nvPr>
        </p:nvSpPr>
        <p:spPr>
          <a:xfrm>
            <a:off x="839750" y="1323402"/>
            <a:ext cx="8229600" cy="4525963"/>
          </a:xfrm>
        </p:spPr>
        <p:txBody>
          <a:bodyPr/>
          <a:lstStyle/>
          <a:p>
            <a:pPr>
              <a:lnSpc>
                <a:spcPct val="90000"/>
              </a:lnSpc>
            </a:pPr>
            <a:endParaRPr lang="en-GB" altLang="en-US" dirty="0"/>
          </a:p>
          <a:p>
            <a:pPr>
              <a:lnSpc>
                <a:spcPct val="90000"/>
              </a:lnSpc>
            </a:pPr>
            <a:r>
              <a:rPr lang="en-GB" altLang="en-US" sz="3600" b="1" dirty="0"/>
              <a:t>Ongoing formalities</a:t>
            </a:r>
          </a:p>
          <a:p>
            <a:pPr>
              <a:lnSpc>
                <a:spcPct val="90000"/>
              </a:lnSpc>
            </a:pPr>
            <a:r>
              <a:rPr lang="en-GB" altLang="en-US" sz="3600" b="1" dirty="0"/>
              <a:t>Privacy</a:t>
            </a:r>
          </a:p>
          <a:p>
            <a:pPr>
              <a:lnSpc>
                <a:spcPct val="90000"/>
              </a:lnSpc>
            </a:pPr>
            <a:r>
              <a:rPr lang="en-GB" altLang="en-US" sz="3600" b="1" dirty="0"/>
              <a:t>Exit route</a:t>
            </a:r>
          </a:p>
          <a:p>
            <a:pPr>
              <a:lnSpc>
                <a:spcPct val="90000"/>
              </a:lnSpc>
            </a:pPr>
            <a:r>
              <a:rPr lang="en-GB" altLang="en-US" sz="3600" b="1" dirty="0"/>
              <a:t>Management</a:t>
            </a:r>
          </a:p>
          <a:p>
            <a:pPr>
              <a:lnSpc>
                <a:spcPct val="90000"/>
              </a:lnSpc>
            </a:pPr>
            <a:r>
              <a:rPr lang="en-GB" altLang="en-US" sz="3600" b="1" dirty="0"/>
              <a:t>Personal liability</a:t>
            </a:r>
          </a:p>
          <a:p>
            <a:pPr>
              <a:lnSpc>
                <a:spcPct val="90000"/>
              </a:lnSpc>
              <a:buFontTx/>
              <a:buNone/>
            </a:pPr>
            <a:r>
              <a:rPr lang="en-GB" altLang="en-US" sz="2800" dirty="0"/>
              <a:t>   </a:t>
            </a: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EA43E-C5BA-7B01-90B5-44EF95C1CE94}"/>
              </a:ext>
            </a:extLst>
          </p:cNvPr>
          <p:cNvSpPr>
            <a:spLocks noGrp="1"/>
          </p:cNvSpPr>
          <p:nvPr>
            <p:ph type="title"/>
          </p:nvPr>
        </p:nvSpPr>
        <p:spPr>
          <a:xfrm>
            <a:off x="1952625" y="500063"/>
            <a:ext cx="8229600" cy="1143000"/>
          </a:xfrm>
        </p:spPr>
        <p:txBody>
          <a:bodyPr rtlCol="0">
            <a:normAutofit/>
          </a:bodyPr>
          <a:lstStyle/>
          <a:p>
            <a:pPr>
              <a:defRPr/>
            </a:pPr>
            <a:r>
              <a:rPr lang="en-GB" dirty="0"/>
              <a:t>Personal Liability</a:t>
            </a:r>
          </a:p>
        </p:txBody>
      </p:sp>
      <p:sp>
        <p:nvSpPr>
          <p:cNvPr id="26627" name="Content Placeholder 2">
            <a:extLst>
              <a:ext uri="{FF2B5EF4-FFF2-40B4-BE49-F238E27FC236}">
                <a16:creationId xmlns:a16="http://schemas.microsoft.com/office/drawing/2014/main" id="{BBEB524B-C99D-10E2-3134-70A181F7FA00}"/>
              </a:ext>
            </a:extLst>
          </p:cNvPr>
          <p:cNvSpPr>
            <a:spLocks noGrp="1"/>
          </p:cNvSpPr>
          <p:nvPr>
            <p:ph idx="1"/>
          </p:nvPr>
        </p:nvSpPr>
        <p:spPr>
          <a:xfrm>
            <a:off x="1049070" y="1505524"/>
            <a:ext cx="8229600" cy="4525963"/>
          </a:xfrm>
        </p:spPr>
        <p:txBody>
          <a:bodyPr/>
          <a:lstStyle/>
          <a:p>
            <a:endParaRPr lang="en-GB" altLang="en-US" dirty="0"/>
          </a:p>
          <a:p>
            <a:r>
              <a:rPr lang="en-GB" altLang="en-US" sz="3600" b="1" dirty="0"/>
              <a:t>Sole Trader – Unlimited liability</a:t>
            </a:r>
          </a:p>
          <a:p>
            <a:endParaRPr lang="en-GB" altLang="en-US" sz="3600" b="1" dirty="0"/>
          </a:p>
          <a:p>
            <a:r>
              <a:rPr lang="en-GB" altLang="en-US" sz="3600" b="1" dirty="0"/>
              <a:t>Partnership – Unlimited liability</a:t>
            </a:r>
          </a:p>
          <a:p>
            <a:endParaRPr lang="en-GB" altLang="en-US" sz="3600" b="1" dirty="0"/>
          </a:p>
          <a:p>
            <a:r>
              <a:rPr lang="en-GB" altLang="en-US" sz="3600" b="1" dirty="0"/>
              <a:t>Company – Limited liability</a:t>
            </a:r>
          </a:p>
          <a:p>
            <a:endParaRPr lang="en-GB" altLang="en-US" dirty="0"/>
          </a:p>
        </p:txBody>
      </p:sp>
      <p:sp>
        <p:nvSpPr>
          <p:cNvPr id="26628" name="Slide Number Placeholder 6">
            <a:extLst>
              <a:ext uri="{FF2B5EF4-FFF2-40B4-BE49-F238E27FC236}">
                <a16:creationId xmlns:a16="http://schemas.microsoft.com/office/drawing/2014/main" id="{CF5B230F-4510-5A74-07CE-B24BBFCBD203}"/>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en-GB" altLang="en-US" sz="1200" dirty="0">
              <a:latin typeface="Arial" panose="020B0604020202020204" pitchFamily="34" charset="0"/>
              <a:cs typeface="Arial" panose="020B0604020202020204" pitchFamily="34" charset="0"/>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C802A-337F-6662-4796-A6CCC9A86AF3}"/>
              </a:ext>
            </a:extLst>
          </p:cNvPr>
          <p:cNvSpPr>
            <a:spLocks noGrp="1"/>
          </p:cNvSpPr>
          <p:nvPr>
            <p:ph type="title"/>
          </p:nvPr>
        </p:nvSpPr>
        <p:spPr>
          <a:xfrm>
            <a:off x="1952625" y="500063"/>
            <a:ext cx="8229600" cy="1143000"/>
          </a:xfrm>
        </p:spPr>
        <p:txBody>
          <a:bodyPr rtlCol="0">
            <a:normAutofit fontScale="90000"/>
          </a:bodyPr>
          <a:lstStyle/>
          <a:p>
            <a:pPr>
              <a:defRPr/>
            </a:pPr>
            <a:r>
              <a:rPr lang="en-GB" dirty="0"/>
              <a:t>Can you advise a client on the best option?</a:t>
            </a:r>
          </a:p>
        </p:txBody>
      </p:sp>
      <p:sp>
        <p:nvSpPr>
          <p:cNvPr id="28675" name="Content Placeholder 2">
            <a:extLst>
              <a:ext uri="{FF2B5EF4-FFF2-40B4-BE49-F238E27FC236}">
                <a16:creationId xmlns:a16="http://schemas.microsoft.com/office/drawing/2014/main" id="{FD99F329-3892-52D1-859A-C5696EC47B7B}"/>
              </a:ext>
            </a:extLst>
          </p:cNvPr>
          <p:cNvSpPr>
            <a:spLocks noGrp="1"/>
          </p:cNvSpPr>
          <p:nvPr>
            <p:ph idx="1"/>
          </p:nvPr>
        </p:nvSpPr>
        <p:spPr/>
        <p:txBody>
          <a:bodyPr/>
          <a:lstStyle/>
          <a:p>
            <a:pPr>
              <a:buFont typeface="Arial" panose="020B0604020202020204" pitchFamily="34" charset="0"/>
              <a:buNone/>
            </a:pPr>
            <a:endParaRPr lang="en-GB" altLang="en-US" sz="2800"/>
          </a:p>
          <a:p>
            <a:pPr>
              <a:buFont typeface="Arial" panose="020B0604020202020204" pitchFamily="34" charset="0"/>
              <a:buNone/>
            </a:pPr>
            <a:endParaRPr lang="en-GB" altLang="en-US" sz="2800"/>
          </a:p>
          <a:p>
            <a:pPr>
              <a:buFont typeface="Arial" panose="020B0604020202020204" pitchFamily="34" charset="0"/>
              <a:buNone/>
            </a:pPr>
            <a:r>
              <a:rPr lang="en-GB" altLang="en-US" sz="2800"/>
              <a:t>  </a:t>
            </a:r>
            <a:r>
              <a:rPr lang="en-GB" altLang="en-US"/>
              <a:t> </a:t>
            </a:r>
          </a:p>
          <a:p>
            <a:pPr>
              <a:buFont typeface="Arial" panose="020B0604020202020204" pitchFamily="34" charset="0"/>
              <a:buNone/>
            </a:pPr>
            <a:r>
              <a:rPr lang="en-GB" altLang="en-US" sz="2800"/>
              <a:t>   </a:t>
            </a:r>
            <a:r>
              <a:rPr lang="en-GB" altLang="en-US" sz="4000" b="1"/>
              <a:t>Can you advise a client on the best option?</a:t>
            </a:r>
          </a:p>
        </p:txBody>
      </p:sp>
      <p:sp>
        <p:nvSpPr>
          <p:cNvPr id="28676" name="Slide Number Placeholder 6">
            <a:extLst>
              <a:ext uri="{FF2B5EF4-FFF2-40B4-BE49-F238E27FC236}">
                <a16:creationId xmlns:a16="http://schemas.microsoft.com/office/drawing/2014/main" id="{802A3C23-9845-32FC-9700-814BB3FC3776}"/>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33FB906-46DB-416A-8FF1-E5C8BEBD0676}" type="slidenum">
              <a:rPr lang="en-GB" altLang="en-US" sz="1200">
                <a:latin typeface="Arial" panose="020B0604020202020204" pitchFamily="34" charset="0"/>
                <a:cs typeface="Arial" panose="020B0604020202020204" pitchFamily="34" charset="0"/>
              </a:rPr>
              <a:pPr>
                <a:spcBef>
                  <a:spcPct val="0"/>
                </a:spcBef>
                <a:buFontTx/>
                <a:buNone/>
              </a:pPr>
              <a:t>18</a:t>
            </a:fld>
            <a:endParaRPr lang="en-GB" altLang="en-US" sz="1200">
              <a:latin typeface="Arial" panose="020B0604020202020204" pitchFamily="34" charset="0"/>
              <a:cs typeface="Arial" panose="020B0604020202020204" pitchFamily="34" charset="0"/>
            </a:endParaRPr>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2"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2" name="Title 1">
            <a:extLst>
              <a:ext uri="{FF2B5EF4-FFF2-40B4-BE49-F238E27FC236}">
                <a16:creationId xmlns:a16="http://schemas.microsoft.com/office/drawing/2014/main" id="{75B34DDA-EFD3-5A46-2DDE-2104271848E6}"/>
              </a:ext>
            </a:extLst>
          </p:cNvPr>
          <p:cNvSpPr>
            <a:spLocks noGrp="1"/>
          </p:cNvSpPr>
          <p:nvPr>
            <p:ph type="title"/>
          </p:nvPr>
        </p:nvSpPr>
        <p:spPr>
          <a:xfrm>
            <a:off x="1103312" y="452718"/>
            <a:ext cx="8947522" cy="1400530"/>
          </a:xfrm>
        </p:spPr>
        <p:txBody>
          <a:bodyPr anchor="ctr">
            <a:normAutofit/>
          </a:bodyPr>
          <a:lstStyle/>
          <a:p>
            <a:r>
              <a:rPr lang="en-GB">
                <a:solidFill>
                  <a:srgbClr val="FFFFFF"/>
                </a:solidFill>
              </a:rPr>
              <a:t>Task</a:t>
            </a:r>
          </a:p>
        </p:txBody>
      </p:sp>
      <p:sp>
        <p:nvSpPr>
          <p:cNvPr id="3" name="Content Placeholder 2">
            <a:extLst>
              <a:ext uri="{FF2B5EF4-FFF2-40B4-BE49-F238E27FC236}">
                <a16:creationId xmlns:a16="http://schemas.microsoft.com/office/drawing/2014/main" id="{2E3F02E3-8CFA-DF07-91A7-57C6EDFE5331}"/>
              </a:ext>
            </a:extLst>
          </p:cNvPr>
          <p:cNvSpPr>
            <a:spLocks noGrp="1"/>
          </p:cNvSpPr>
          <p:nvPr>
            <p:ph idx="1"/>
          </p:nvPr>
        </p:nvSpPr>
        <p:spPr>
          <a:xfrm>
            <a:off x="1103312" y="2763520"/>
            <a:ext cx="8946541" cy="3484879"/>
          </a:xfrm>
        </p:spPr>
        <p:txBody>
          <a:bodyPr>
            <a:normAutofit/>
          </a:bodyPr>
          <a:lstStyle/>
          <a:p>
            <a:pPr marL="342900" lvl="0" indent="-342900">
              <a:buFont typeface="Symbol" panose="05050102010706020507" pitchFamily="18" charset="2"/>
              <a:buChar char=""/>
            </a:pPr>
            <a:r>
              <a:rPr lang="en-GB" b="1">
                <a:effectLst/>
                <a:latin typeface="Arial" panose="020B0604020202020204" pitchFamily="34" charset="0"/>
                <a:ea typeface="Times New Roman" panose="02020603050405020304" pitchFamily="18" charset="0"/>
                <a:cs typeface="Times New Roman" panose="02020603050405020304" pitchFamily="18" charset="0"/>
              </a:rPr>
              <a:t>Read the following sections of the Partnership Act 1890:</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228600"/>
            <a:r>
              <a:rPr lang="en-GB" b="1">
                <a:effectLst/>
                <a:latin typeface="Arial" panose="020B0604020202020204" pitchFamily="34" charset="0"/>
                <a:ea typeface="Times New Roman" panose="02020603050405020304" pitchFamily="18" charset="0"/>
                <a:cs typeface="Times New Roman" panose="02020603050405020304" pitchFamily="18" charset="0"/>
              </a:rPr>
              <a:t>             - Ss 1, 5-6, 9-10, 14, 24, 26, 32 and 3     </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b="1">
                <a:effectLst/>
                <a:latin typeface="Arial" panose="020B0604020202020204" pitchFamily="34" charset="0"/>
                <a:ea typeface="Times New Roman" panose="02020603050405020304" pitchFamily="18" charset="0"/>
                <a:cs typeface="Times New Roman" panose="02020603050405020304" pitchFamily="18" charset="0"/>
              </a:rPr>
              <a:t>Read the following sections of the Companies Act 2006:</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228600"/>
            <a:r>
              <a:rPr lang="en-GB" b="1">
                <a:effectLst/>
                <a:latin typeface="Arial" panose="020B0604020202020204" pitchFamily="34" charset="0"/>
                <a:ea typeface="Times New Roman" panose="02020603050405020304" pitchFamily="18" charset="0"/>
                <a:cs typeface="Times New Roman" panose="02020603050405020304" pitchFamily="18" charset="0"/>
              </a:rPr>
              <a:t>             -Ss 53-55, 59, 66, 82-84 </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228600"/>
            <a:r>
              <a:rPr lang="en-GB" b="1">
                <a:effectLst/>
                <a:latin typeface="Arial" panose="020B0604020202020204" pitchFamily="34" charset="0"/>
                <a:ea typeface="Times New Roman" panose="02020603050405020304" pitchFamily="18" charset="0"/>
                <a:cs typeface="Times New Roman" panose="02020603050405020304" pitchFamily="18" charset="0"/>
              </a:rPr>
              <a:t>             -Ss 386, 444, 853A, 1085-1086</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228600"/>
            <a:r>
              <a:rPr lang="en-GB" b="1">
                <a:effectLst/>
                <a:latin typeface="Arial" panose="020B0604020202020204" pitchFamily="34" charset="0"/>
                <a:ea typeface="Times New Roman" panose="02020603050405020304" pitchFamily="18" charset="0"/>
                <a:cs typeface="Times New Roman" panose="02020603050405020304" pitchFamily="18" charset="0"/>
              </a:rPr>
              <a:t>             -Ss 1192-1194, 1197, 1200-1206</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GB" b="1">
                <a:effectLst/>
                <a:latin typeface="Arial" panose="020B0604020202020204" pitchFamily="34" charset="0"/>
                <a:ea typeface="Times New Roman" panose="02020603050405020304" pitchFamily="18" charset="0"/>
                <a:cs typeface="Times New Roman" panose="02020603050405020304" pitchFamily="18" charset="0"/>
              </a:rPr>
              <a:t>Read the Business Names (Sensitive Words and Expressions) Regulations 2014</a:t>
            </a:r>
            <a:endParaRPr lang="en-GB">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073507012"/>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5" name="Picture 8">
            <a:extLst>
              <a:ext uri="{FF2B5EF4-FFF2-40B4-BE49-F238E27FC236}">
                <a16:creationId xmlns:a16="http://schemas.microsoft.com/office/drawing/2014/main" id="{C9ECDD5C-152A-4CC7-8333-0F367B3A62E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6" name="Picture 10">
            <a:extLst>
              <a:ext uri="{FF2B5EF4-FFF2-40B4-BE49-F238E27FC236}">
                <a16:creationId xmlns:a16="http://schemas.microsoft.com/office/drawing/2014/main" id="{7F5C92A3-369B-43F3-BDCE-E560B1B0EC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7" name="Oval 12">
            <a:extLst>
              <a:ext uri="{FF2B5EF4-FFF2-40B4-BE49-F238E27FC236}">
                <a16:creationId xmlns:a16="http://schemas.microsoft.com/office/drawing/2014/main" id="{AEBE9F1A-B38D-446E-83AE-14B17CE77F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8" name="Picture 14">
            <a:extLst>
              <a:ext uri="{FF2B5EF4-FFF2-40B4-BE49-F238E27FC236}">
                <a16:creationId xmlns:a16="http://schemas.microsoft.com/office/drawing/2014/main" id="{915B5014-A7EC-4BA6-9C83-8840CF81DB2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9" name="Picture 16">
            <a:extLst>
              <a:ext uri="{FF2B5EF4-FFF2-40B4-BE49-F238E27FC236}">
                <a16:creationId xmlns:a16="http://schemas.microsoft.com/office/drawing/2014/main" id="{022C43AB-86D7-420D-8AD7-DC0A15FDD0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30" name="Rectangle 18">
            <a:extLst>
              <a:ext uri="{FF2B5EF4-FFF2-40B4-BE49-F238E27FC236}">
                <a16:creationId xmlns:a16="http://schemas.microsoft.com/office/drawing/2014/main" id="{5E3EB826-A471-488F-9E8A-D65528A3C0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Rectangle 20">
            <a:extLst>
              <a:ext uri="{FF2B5EF4-FFF2-40B4-BE49-F238E27FC236}">
                <a16:creationId xmlns:a16="http://schemas.microsoft.com/office/drawing/2014/main" id="{DFB3CEA1-88D9-42FB-88ED-1E9807FE6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Graphical user interface, text, application, Word&#10;&#10;Description automatically generated">
            <a:extLst>
              <a:ext uri="{FF2B5EF4-FFF2-40B4-BE49-F238E27FC236}">
                <a16:creationId xmlns:a16="http://schemas.microsoft.com/office/drawing/2014/main" id="{8BDA0DD3-DE2A-D85A-FB10-B070E7583CDA}"/>
              </a:ext>
            </a:extLst>
          </p:cNvPr>
          <p:cNvPicPr>
            <a:picLocks noGrp="1" noChangeAspect="1"/>
          </p:cNvPicPr>
          <p:nvPr>
            <p:ph idx="1"/>
          </p:nvPr>
        </p:nvPicPr>
        <p:blipFill rotWithShape="1">
          <a:blip r:embed="rId7"/>
          <a:srcRect l="19111" t="11965" r="21061" b="6141"/>
          <a:stretch/>
        </p:blipFill>
        <p:spPr bwMode="auto">
          <a:xfrm>
            <a:off x="3047336" y="643467"/>
            <a:ext cx="6097327" cy="5571066"/>
          </a:xfrm>
          <a:prstGeom prst="rect">
            <a:avLst/>
          </a:prstGeom>
          <a:extLst>
            <a:ext uri="{53640926-AAD7-44D8-BBD7-CCE9431645EC}">
              <a14:shadowObscured xmlns:a14="http://schemas.microsoft.com/office/drawing/2010/main"/>
            </a:ext>
          </a:extLst>
        </p:spPr>
      </p:pic>
      <p:sp>
        <p:nvSpPr>
          <p:cNvPr id="32" name="Rectangle 22">
            <a:extLst>
              <a:ext uri="{FF2B5EF4-FFF2-40B4-BE49-F238E27FC236}">
                <a16:creationId xmlns:a16="http://schemas.microsoft.com/office/drawing/2014/main" id="{9A6C928E-4252-4F33-8C34-E50A12A31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6753642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C60AC-964D-0D75-FCFC-3E94607EF3E4}"/>
              </a:ext>
            </a:extLst>
          </p:cNvPr>
          <p:cNvSpPr>
            <a:spLocks noGrp="1"/>
          </p:cNvSpPr>
          <p:nvPr>
            <p:ph type="title"/>
          </p:nvPr>
        </p:nvSpPr>
        <p:spPr/>
        <p:txBody>
          <a:bodyPr/>
          <a:lstStyle/>
          <a:p>
            <a:r>
              <a:rPr lang="en-GB" dirty="0"/>
              <a:t>Any Questions? </a:t>
            </a:r>
          </a:p>
        </p:txBody>
      </p:sp>
      <p:pic>
        <p:nvPicPr>
          <p:cNvPr id="23554" name="Picture 2" descr="Question Marks - The Origins... - Creativelix.com ⦿ Expressing Concerns">
            <a:extLst>
              <a:ext uri="{FF2B5EF4-FFF2-40B4-BE49-F238E27FC236}">
                <a16:creationId xmlns:a16="http://schemas.microsoft.com/office/drawing/2014/main" id="{C9B113F7-FF77-817B-F0D8-787B544CD05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040582" y="1600200"/>
            <a:ext cx="5396346" cy="2971799"/>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250+ Not-Boring Questions To Connect And Get To Know Someone">
            <a:extLst>
              <a:ext uri="{FF2B5EF4-FFF2-40B4-BE49-F238E27FC236}">
                <a16:creationId xmlns:a16="http://schemas.microsoft.com/office/drawing/2014/main" id="{4F21C847-58D3-26B4-33A5-E949861CFD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834" y="1914525"/>
            <a:ext cx="301942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Should we use questions to teach? – Part 1 | ...to the real.">
            <a:extLst>
              <a:ext uri="{FF2B5EF4-FFF2-40B4-BE49-F238E27FC236}">
                <a16:creationId xmlns:a16="http://schemas.microsoft.com/office/drawing/2014/main" id="{B5367BF3-7396-5123-8F69-2FEB85FBAB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5347" y="411696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6126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2.mp3"/>
  <p:tag name="AUDIO_ID" val="269"/>
  <p:tag name="ELAPSEDTIME" val="26.776"/>
  <p:tag name="ARTICULATE_SLIDE_GUID" val="389e8082-5725-43c4-8108-dc4ec25eac67"/>
  <p:tag name="ARTICULATE_SLIDE_NAV" val="2"/>
</p:tagLst>
</file>

<file path=ppt/tags/tag2.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3.mp3"/>
  <p:tag name="AUDIO_ID" val="270"/>
  <p:tag name="ELAPSEDTIME" val="38.061"/>
  <p:tag name="ARTICULATE_SLIDE_GUID" val="8859a7af-e46b-48b6-b05f-57d270270f55"/>
  <p:tag name="ARTICULATE_SLIDE_NAV" val="3"/>
</p:tagLst>
</file>

<file path=ppt/tags/tag3.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4.mp3"/>
  <p:tag name="AUDIO_ID" val="271"/>
  <p:tag name="ELAPSEDTIME" val="18.678"/>
  <p:tag name="ARTICULATE_SLIDE_GUID" val="78085499-0153-4b52-8f3f-50e38d177e6c"/>
  <p:tag name="ARTICULATE_SLIDE_NAV" val="4"/>
</p:tagLst>
</file>

<file path=ppt/tags/tag4.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5.mp3"/>
  <p:tag name="AUDIO_ID" val="272"/>
  <p:tag name="ELAPSEDTIME" val="27.429"/>
  <p:tag name="ARTICULATE_SLIDE_GUID" val="ab7d89ab-4680-4283-adc9-a326d15fa52f"/>
  <p:tag name="ARTICULATE_SLIDE_NAV" val="5"/>
</p:tagLst>
</file>

<file path=ppt/tags/tag5.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6.mp3"/>
  <p:tag name="AUDIO_ID" val="273"/>
  <p:tag name="ELAPSEDTIME" val="70.818"/>
  <p:tag name="ARTICULATE_SLIDE_GUID" val="7882888a-56b8-46fc-a627-fccd6353b3ea"/>
  <p:tag name="ARTICULATE_SLIDE_NAV" val="6"/>
</p:tagLst>
</file>

<file path=ppt/tags/tag6.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7.mp3"/>
  <p:tag name="AUDIO_ID" val="274"/>
  <p:tag name="ELAPSEDTIME" val="67.318"/>
  <p:tag name="ARTICULATE_SLIDE_GUID" val="c21bc98e-5b74-475d-b08a-ed0e394782b2"/>
  <p:tag name="ARTICULATE_SLIDE_NAV" val="7"/>
</p:tagLst>
</file>

<file path=ppt/tags/tag7.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8.mp3"/>
  <p:tag name="AUDIO_ID" val="275"/>
  <p:tag name="ELAPSEDTIME" val="289.907"/>
  <p:tag name="ARTICULATE_SLIDE_GUID" val="dd2e9b5c-13c0-4bf1-91bd-f2ea2a186e40"/>
  <p:tag name="ARTICULATE_SLIDE_NAV" val="8"/>
</p:tagLst>
</file>

<file path=ppt/tags/tag8.xml><?xml version="1.0" encoding="utf-8"?>
<p:tagLst xmlns:a="http://schemas.openxmlformats.org/drawingml/2006/main" xmlns:r="http://schemas.openxmlformats.org/officeDocument/2006/relationships" xmlns:p="http://schemas.openxmlformats.org/presentationml/2006/main">
  <p:tag name="ARTICULATE_SLIDE_GUID" val="86610831-00ab-4054-8773-4fa490bb2f0a"/>
  <p:tag name="AUDIO_IMPORT" val="S:\Law\Legal Practice Course\BLP\LTGs - Sep 16 Issue\AUDIO\AUDACITY\BLP TYPES OF BUSINESS MEDIUM 1415 AUDACITY\SLIDE 9.mp3"/>
  <p:tag name="AUDIO_ID" val="276"/>
  <p:tag name="ELAPSEDTIME" val="253.205"/>
  <p:tag name="ARTICULATE_SLIDE_NAV" val="9"/>
</p:tagLst>
</file>

<file path=ppt/tags/tag9.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10.mp3"/>
  <p:tag name="AUDIO_ID" val="277"/>
  <p:tag name="ELAPSEDTIME" val="106.946"/>
  <p:tag name="ARTICULATE_SLIDE_GUID" val="91a75037-14cf-4a77-bfc0-7f96b1577014"/>
  <p:tag name="ARTICULATE_SLIDE_NAV" val="10"/>
</p:tagLst>
</file>

<file path=ppt/tags/tag10.xml><?xml version="1.0" encoding="utf-8"?>
<p:tagLst xmlns:a="http://schemas.openxmlformats.org/drawingml/2006/main" xmlns:r="http://schemas.openxmlformats.org/officeDocument/2006/relationships" xmlns:p="http://schemas.openxmlformats.org/presentationml/2006/main">
  <p:tag name="AUDIO_IMPORT" val="L:\Legal Practice Course\BLP\LTGs - Sep 14 Issue\AUDIO\BLP TYPES OF BUSINESS MEDIUM 1415 AUDACITY\SLIDE 11.mp3"/>
  <p:tag name="AUDIO_ID" val="278"/>
  <p:tag name="ELAPSEDTIME" val="36.676"/>
  <p:tag name="ARTICULATE_SLIDE_GUID" val="00f2a12e-052c-4cc5-ae4c-f29bc48cbac2"/>
  <p:tag name="ARTICULATE_SLIDE_NAV" val="1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654</Words>
  <Application>Microsoft Office PowerPoint</Application>
  <PresentationFormat>Widescreen</PresentationFormat>
  <Paragraphs>136</Paragraphs>
  <Slides>21</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Century Gothic</vt:lpstr>
      <vt:lpstr>Symbol</vt:lpstr>
      <vt:lpstr>Wingdings 3</vt:lpstr>
      <vt:lpstr>Ion</vt:lpstr>
      <vt:lpstr>Introduction to the Module</vt:lpstr>
      <vt:lpstr>Your Lecturer </vt:lpstr>
      <vt:lpstr>Business Law and Practice (BLP)</vt:lpstr>
      <vt:lpstr>PowerPoint Presentation</vt:lpstr>
      <vt:lpstr>Assessment </vt:lpstr>
      <vt:lpstr>Good Sources?  There is a 90+% chance that the BBC isn’t an appropriate source!! </vt:lpstr>
      <vt:lpstr>What is your first assignment? </vt:lpstr>
      <vt:lpstr>Submission Dates</vt:lpstr>
      <vt:lpstr>Questions</vt:lpstr>
      <vt:lpstr>Why does anyone start a business?</vt:lpstr>
      <vt:lpstr>What is the Risk/Reward Ratio? I</vt:lpstr>
      <vt:lpstr>What is the Risk/Reward Ratio? II</vt:lpstr>
      <vt:lpstr>What are the options?</vt:lpstr>
      <vt:lpstr>Owners/Managers Are they the same?</vt:lpstr>
      <vt:lpstr>What factors influence choice?</vt:lpstr>
      <vt:lpstr>What factors influence choice?</vt:lpstr>
      <vt:lpstr>Personal Liability</vt:lpstr>
      <vt:lpstr>Can you advise a client on the best option?</vt:lpstr>
      <vt:lpstr>Task</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the Module</dc:title>
  <dc:creator>Bronwen Williams</dc:creator>
  <cp:lastModifiedBy>Cerys Davies</cp:lastModifiedBy>
  <cp:revision>6</cp:revision>
  <cp:lastPrinted>2024-01-16T10:25:13Z</cp:lastPrinted>
  <dcterms:created xsi:type="dcterms:W3CDTF">2020-09-23T12:37:13Z</dcterms:created>
  <dcterms:modified xsi:type="dcterms:W3CDTF">2024-01-24T21:31:30Z</dcterms:modified>
</cp:coreProperties>
</file>