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70" r:id="rId10"/>
    <p:sldId id="265" r:id="rId11"/>
    <p:sldId id="271" r:id="rId12"/>
    <p:sldId id="272" r:id="rId13"/>
    <p:sldId id="268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67F59-59DA-4A6C-2BBD-8B86BB9E8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3B2D4C-CDA0-51CD-3C7A-4616CF0E6F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9A3B3-86F7-E360-F4A7-5340903CD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61454-3DC5-26C8-2B35-1B942C83B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64F6F-A07C-BF3A-CD3F-BD5163A6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81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F270B-01CA-665F-9BBC-914A09237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48D80-735D-5860-B300-37C102327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9A91B-9507-F713-C998-BF35D0202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D46A0-9914-D896-80FD-D943D3B5A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505CF-0935-9139-D1F8-84422C5EE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1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E3124-559A-777D-4530-EA1A00A04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FF18E-870D-A4ED-0743-F6F14D3A75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9E9E1-0932-75B5-F32A-7D326D84E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38E89-12EF-5C0C-5AC8-888A26C2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99AB6D-0447-CAEA-AC16-E222553FE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120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2B008-E778-12BE-504F-27FDF208B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55A77-59B1-6F24-14A2-B826C52FB0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CC4275-0890-3241-E07E-BD90065BEC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C79278-00C0-7CA6-7202-4084187E4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1EA2C4-02D5-0DF7-59FD-A9E4BEE15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2D9473-E124-45C8-A0E2-820255FE0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730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BFBBE-4563-8F06-A9C0-875FE6EA6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84574D-A022-A0FE-4503-185166BEF0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F19309-9B6D-BFD5-CBCA-75D08DDE70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4E3880-5A82-21E6-85C7-A202A77242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70AA67-6083-B3FF-D8A5-E23E793E9D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39AA05-AF58-B3EA-5EDD-4E6D2AF2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80A99-DE84-9D82-B18B-1A055AC2B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D85E13-2527-4137-BA90-26B2990C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921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290DA-78A1-9DDC-8CD9-CB1A6DCA8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88C98D-C535-8308-3425-B34142054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F2ACC8-54C9-1B89-1E20-915AC0E79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2D813-EFEF-A615-9F7F-B969034CF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7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D2D543-105A-852B-2D97-FAD25AB58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2DC46-A64A-5110-FCE7-AECE9F4D9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36017E-8B2A-FD27-B62E-4C715F9F6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29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709C8-B7F8-22DD-1181-1FA9FF42A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584C0-B560-C035-A9A6-5CC133D02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84E81-FD88-72BB-37B5-1CBAACD0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64EB16-0557-DD8D-C5EF-214D8AB83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67DE6-F416-EC3C-D2AA-F48851548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15049C-BF6B-A597-02CD-1BB6B7239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282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2D355-D79D-B8E5-37BE-10F36C467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BFB4BD-C2DA-7B34-12EA-315FDEEB61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1A815C-577E-71BB-85EB-684A6DE4EC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64F1B6-53ED-7621-CA1C-1647027E8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16042D-38B3-F681-888F-2255E771F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94D279-CECC-EBCF-5A29-F4C4495E6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61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5B42B-5268-10CF-34C4-A0C67C235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A21465-3B51-D6EB-61E2-646CD670BC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C945C-5FE7-FC44-877B-BEA6EC9BC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F31BC-98E9-EE0E-06A9-931DDD1DD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619D3-3B7B-9A32-199D-4467AE704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97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E6B21C-C488-681E-CFB3-141C1E616D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EAE14-6E1E-C70D-788D-D7A29D3D18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7A358-FC4F-8198-A5FF-54C1EDEEB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CF45C-4868-C18E-8C17-87B7E1BB5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10AC0-B7F7-6CD1-B9D5-0C84CB18D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33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ACFCE5-A9A3-3ACD-AD4E-A35CF1714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94DE8-3362-DF2B-ECF1-3264B123E8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D675D-F4C7-17F5-2DE8-B5F00D721A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51F49B-B566-4579-9C93-BFBCDFF7F78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1376F4-7B7C-5FF7-DEFB-54124E0C72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909B-B00E-5A86-060E-0A38295EA5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4344E7-B182-40F5-A951-79A63FD8EA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551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8B9D7-4498-B2D9-701E-1A750CE71A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471" y="180423"/>
            <a:ext cx="10402529" cy="1274751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			-	Mohsin Khan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394E25-D134-D859-0719-0E1B8F820F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471" y="1582994"/>
            <a:ext cx="11493910" cy="4591664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	-	2533235</a:t>
            </a:r>
          </a:p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	-	LCLM4004</a:t>
            </a:r>
          </a:p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	-	Problem Solving &amp; </a:t>
            </a:r>
          </a:p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Decision Making </a:t>
            </a:r>
          </a:p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	-	Nerys </a:t>
            </a:r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Dosseh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6614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AC889-E905-347B-E98D-BFD6F4949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028016" y="1296237"/>
            <a:ext cx="3117043" cy="568695"/>
          </a:xfrm>
        </p:spPr>
        <p:txBody>
          <a:bodyPr anchor="b">
            <a:noAutofit/>
          </a:bodyPr>
          <a:lstStyle/>
          <a:p>
            <a:pPr algn="ctr"/>
            <a:r>
              <a:rPr lang="en-GB" sz="1000" b="1" u="sng" dirty="0">
                <a:solidFill>
                  <a:schemeClr val="tx2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513BE-D0A9-24B4-B8BA-4A3E7761D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0" y="2231923"/>
            <a:ext cx="7669161" cy="4168444"/>
          </a:xfrm>
        </p:spPr>
        <p:txBody>
          <a:bodyPr anchor="t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		-	Small Independent Artisan Bakery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Location	-	Retail Park – Coventry UK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	-	 Since 2015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Speciality	-	Cakes, Bread, Pastries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	-	Local Shoppers, Retail Workers,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Office/Warehouse Staff from 					nearby Industrial Area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230517-5553-91F4-412F-7C23D35BB9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3729" y="909081"/>
            <a:ext cx="3375006" cy="50717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A01B54-7434-6E7D-D6DD-EC64FC306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24063" y="314007"/>
            <a:ext cx="5724947" cy="1734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478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09F52-A065-C968-86C0-68BDC01B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29" y="167149"/>
            <a:ext cx="11592232" cy="1868128"/>
          </a:xfrm>
        </p:spPr>
        <p:txBody>
          <a:bodyPr>
            <a:noAutofit/>
          </a:bodyPr>
          <a:lstStyle/>
          <a:p>
            <a:pPr algn="ctr"/>
            <a:r>
              <a:rPr lang="en-GB" sz="3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– 1</a:t>
            </a:r>
            <a:br>
              <a:rPr lang="en-GB" sz="3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&amp; provide insight into the nature &amp; scope of the issues impacting Basil’s Bakery stagnation of sales.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7C3B6-3F4D-1176-1423-73AD4BAA6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4315" y="2251587"/>
            <a:ext cx="4129548" cy="44392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Flat Revenue</a:t>
            </a: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Rising Cost</a:t>
            </a: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Fewer Customers</a:t>
            </a: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High Competition</a:t>
            </a: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No Marketing</a:t>
            </a:r>
          </a:p>
          <a:p>
            <a:pPr marL="0" indent="0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No Loyalty Offers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B68C57-43EF-BAEC-D57E-53808516F8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952942" y="2686623"/>
            <a:ext cx="4971373" cy="356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018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18249-4EE7-8590-A703-3CFA1A8B3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9" y="78659"/>
            <a:ext cx="11887200" cy="1612030"/>
          </a:xfrm>
        </p:spPr>
        <p:txBody>
          <a:bodyPr>
            <a:noAutofit/>
          </a:bodyPr>
          <a:lstStyle/>
          <a:p>
            <a:pPr algn="ctr"/>
            <a:r>
              <a:rPr lang="en-GB" sz="3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– 2</a:t>
            </a:r>
            <a:br>
              <a:rPr lang="en-GB" sz="3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&amp; apply a 5W2H model that captures the above discussion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F3C69-0C0F-BC29-F8B8-9ADACA53F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289" y="1917291"/>
            <a:ext cx="11572569" cy="4862050"/>
          </a:xfrm>
        </p:spPr>
        <p:txBody>
          <a:bodyPr>
            <a:normAutofit lnSpcReduction="10000"/>
          </a:bodyPr>
          <a:lstStyle/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</a:p>
          <a:p>
            <a:pPr fontAlgn="base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Issue: Flat sales, Zero growth, Rising every day costs squeezing margins.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Goal: Reverse stagnation, Grow sales &amp; profit, Build loyal custom.</a:t>
            </a:r>
          </a:p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fontAlgn="base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overlapping causes: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Market pressures, outdated range, weak visibility.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Risk: It will turn into falling sales and losses if left unchanged.</a:t>
            </a:r>
          </a:p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</a:t>
            </a:r>
          </a:p>
          <a:p>
            <a:pPr fontAlgn="base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Action: Bakery owner &amp; staff.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Impact: Existing customers &amp; local potential new customers.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8193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F2414-A78B-CA84-FFCA-10DC0970B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451" y="471948"/>
            <a:ext cx="11562735" cy="6194323"/>
          </a:xfrm>
        </p:spPr>
        <p:txBody>
          <a:bodyPr>
            <a:normAutofit/>
          </a:bodyPr>
          <a:lstStyle/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Physical: Basil’s Bakery premises,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Online: Google Business Profile &amp; local visibility. </a:t>
            </a:r>
          </a:p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Stagnation: Developed gradually over recent months.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Actions: Start immediately. First changes within 1–2 weeks 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Review: Check progress every month.</a:t>
            </a:r>
          </a:p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Refresh offer: New, seasonal &amp; dietary products + value bundles.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Grow loyalty: Simple reward scheme, update online info, build reviews.</a:t>
            </a:r>
          </a:p>
          <a:p>
            <a:pPr marL="0" indent="0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Improve efficiency: Reduce waste, review pricing, cut slow-selling lines </a:t>
            </a:r>
          </a:p>
          <a:p>
            <a:pPr marL="0" indent="0" fontAlgn="base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104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44DFF2-F58D-343A-111A-2A532CC49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0" r="18049" b="-1"/>
          <a:stretch>
            <a:fillRect/>
          </a:stretch>
        </p:blipFill>
        <p:spPr>
          <a:xfrm>
            <a:off x="322964" y="561659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1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90ED8-440D-ADDF-35E0-0323B073F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941" y="1720241"/>
            <a:ext cx="5901163" cy="4184449"/>
          </a:xfrm>
        </p:spPr>
        <p:txBody>
          <a:bodyPr anchor="t">
            <a:normAutofit/>
          </a:bodyPr>
          <a:lstStyle/>
          <a:p>
            <a:pPr marL="0" indent="0" algn="ctr" fontAlgn="base">
              <a:buNone/>
            </a:pPr>
            <a:r>
              <a:rPr lang="en-GB" b="1" u="sng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MUCH 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Cost: Very low, mostly time &amp; 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small materials, minimal extra expense.</a:t>
            </a:r>
          </a:p>
          <a:p>
            <a:pPr marL="0" indent="0" fontAlgn="base">
              <a:buNone/>
            </a:pPr>
            <a:endParaRPr lang="en-GB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fontAlgn="base">
              <a:spcBef>
                <a:spcPts val="0"/>
              </a:spcBef>
              <a:buNone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Targets 1: +15–20% average spend.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Targets 2: +10% more customers within 3 months.</a:t>
            </a:r>
          </a:p>
        </p:txBody>
      </p:sp>
      <p:sp>
        <p:nvSpPr>
          <p:cNvPr id="25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8222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8AE53-5A29-80E6-AF0A-521A1EA55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2" y="181897"/>
            <a:ext cx="11828206" cy="173539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– 3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Explain, create and apply a PESTEL Analysis to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CBFDE-ED63-A8E0-67CF-D184B8D508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6142" y="2438400"/>
            <a:ext cx="6626942" cy="4090220"/>
          </a:xfrm>
        </p:spPr>
        <p:txBody>
          <a:bodyPr/>
          <a:lstStyle/>
          <a:p>
            <a:pPr marL="0" indent="0" algn="ctr" fontAlgn="base">
              <a:buNone/>
            </a:pPr>
            <a:endParaRPr lang="en-GB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PESTLE?</a:t>
            </a:r>
          </a:p>
          <a:p>
            <a:pPr marL="0" indent="0" algn="ctr" fontAlgn="base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identifies outside influences that affect the business.</a:t>
            </a:r>
          </a:p>
          <a:p>
            <a:pPr marL="0" indent="0" algn="ctr" fontAlgn="base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Things you cannot control, but must adapt to.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E96D65-35C7-208F-93D1-F73721A7E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7177548" y="1337188"/>
            <a:ext cx="4876800" cy="5338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689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60FCE-4D61-7908-A472-16C54F16D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968" y="432618"/>
            <a:ext cx="8032955" cy="626314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3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</a:p>
          <a:p>
            <a:pPr marL="0" indent="0">
              <a:buNone/>
            </a:pP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Changes to business rates &amp; small business support.</a:t>
            </a: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Future rises in National Living Wage policy.</a:t>
            </a:r>
          </a:p>
          <a:p>
            <a:pPr marL="0" indent="0" algn="ctr">
              <a:buNone/>
            </a:pP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Cost-of-living may lead to customers spend less.</a:t>
            </a: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Sharp rises in cost of ingredients, energy &amp; rent.</a:t>
            </a: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Lower disposable income = shift to cheaper alternatives.</a:t>
            </a:r>
          </a:p>
          <a:p>
            <a:pPr marL="0" indent="0" algn="ctr">
              <a:buNone/>
            </a:pP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Growing demand for vegan, gluten-free &amp; healthier options.</a:t>
            </a: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More people working from home → fewer commuter sales.</a:t>
            </a:r>
            <a:b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Preference for locally sourced &amp; community-focused businesses.</a:t>
            </a:r>
            <a:endParaRPr lang="en-GB" sz="2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1A9B3C-5DC4-CD11-4E0A-59D709FE0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8169310" y="294968"/>
            <a:ext cx="4022690" cy="5938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797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ADD5A-3F3C-1E4E-3E2E-A11E9CD4D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48" y="294968"/>
            <a:ext cx="11186652" cy="635163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</a:t>
            </a:r>
          </a:p>
          <a:p>
            <a:pPr marL="0" indent="0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Weak or missing online presence.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pre-order, click &amp; collect, or delivery options.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simple tracking of sales or stock to reduce waste.</a:t>
            </a:r>
          </a:p>
          <a:p>
            <a:pPr marL="0" indent="0" algn="ctr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Strict food hygiene &amp; allergen labelling requirements.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Employment rules: minimum wage, holiday entitlements.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Clear pricing &amp; consumer rights regulations.</a:t>
            </a:r>
          </a:p>
          <a:p>
            <a:pPr marL="0" indent="0" algn="ctr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Customer expectation for less packaging &amp; less food waste.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Preference for local, low-carbon suppliers.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Rising energy costs &amp; efficiency requirement.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2C39BF-65F7-8D4A-BA06-E3C980BD5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8042787" y="78658"/>
            <a:ext cx="4118231" cy="6567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94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1867E-7349-8075-B69F-B179154CB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" y="365126"/>
            <a:ext cx="11631561" cy="6143830"/>
          </a:xfrm>
        </p:spPr>
        <p:txBody>
          <a:bodyPr>
            <a:noAutofit/>
          </a:bodyPr>
          <a:lstStyle/>
          <a:p>
            <a:pPr algn="ctr" fontAlgn="base"/>
            <a:r>
              <a:rPr lang="en-GB" sz="3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– 3</a:t>
            </a:r>
            <a:b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Explain, create and apply a Fishbone Diagram to </a:t>
            </a:r>
            <a:b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</a:t>
            </a:r>
            <a:b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Fishbone Diagram?</a:t>
            </a:r>
            <a:b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organises all possible causes of a central problem into clear categories, so you can see why something is happening rather than just knowing it exists.</a:t>
            </a:r>
            <a:b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4AF785-8651-DE67-2552-F4459A953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2816940" y="1606469"/>
            <a:ext cx="7054645" cy="2382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816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85B0C-4D06-8064-A493-A5A0BA2C7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6645"/>
            <a:ext cx="10515600" cy="1337187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**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Problem - Sales Stagnation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**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22E1E-B2E5-514C-436C-F50FD0109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📦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</a:t>
            </a:r>
          </a:p>
          <a:p>
            <a:pPr marL="0" indent="0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Same range for months — no new or seasonal items.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vegan, gluten-free or healthier options.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Inconsistent quality or freshness.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extras like coffee, savouries or small treats.</a:t>
            </a:r>
          </a:p>
          <a:p>
            <a:pPr marL="0" indent="0" algn="ctr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💷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PRICING</a:t>
            </a:r>
          </a:p>
          <a:p>
            <a:pPr marL="0" indent="0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Prices not reviewed to match rising costs.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value bundles or deals.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Seen as expensive compared to supermarkets.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Or underpriced — leaving no profit margin.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92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989EF-4254-CF48-56F6-337341A09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32" y="560439"/>
            <a:ext cx="8770374" cy="561652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👥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 </a:t>
            </a:r>
            <a:r>
              <a:rPr lang="en-GB" sz="2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(Staff &amp; Customers)</a:t>
            </a:r>
          </a:p>
          <a:p>
            <a:pPr marL="0" indent="0">
              <a:buNone/>
            </a:pP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Staff lack training or are unfriendly.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personal connection with regulars.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Don’t know what customers actually want.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effort to build loyalty or repeat visits.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⚙️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  </a:t>
            </a:r>
            <a:r>
              <a:rPr lang="en-GB" sz="2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(How do you operate)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Baking amounts based on guesswork — high waste.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pre-ordering or quick payment options.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Opening hours miss peak times.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Slow service at busy periods.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4451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74528-450B-1ED1-5102-B5994BA15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56" y="747252"/>
            <a:ext cx="8878529" cy="561422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🏪</a:t>
            </a:r>
            <a:r>
              <a:rPr lang="en-GB" sz="3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PLACE  </a:t>
            </a:r>
            <a:r>
              <a:rPr lang="en-GB" sz="2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(Premises &amp; Visibility) </a:t>
            </a:r>
          </a:p>
          <a:p>
            <a:pPr marL="0" indent="0" algn="ctr">
              <a:buNone/>
            </a:pPr>
            <a:endParaRPr lang="en-GB" sz="25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Shop front looks tired or displays messy.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online presence — hard to find.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signage or promotions visible from street.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Uninviting or unclean interior.</a:t>
            </a:r>
          </a:p>
          <a:p>
            <a:pPr marL="0" indent="0">
              <a:spcBef>
                <a:spcPts val="0"/>
              </a:spcBef>
              <a:buNone/>
            </a:pPr>
            <a:endParaRPr lang="en-GB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🌍 </a:t>
            </a:r>
            <a:r>
              <a:rPr lang="en-GB" sz="3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/ OTHER  </a:t>
            </a:r>
            <a:r>
              <a:rPr lang="en-GB" sz="25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(Outside influences) 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25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Cost of living crisis — people spend less.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Supermarkets &amp; competitors nearby.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Fewer commuters / more working from home.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Rising cost of ingredients &amp; energy.</a:t>
            </a:r>
          </a:p>
        </p:txBody>
      </p:sp>
    </p:spTree>
    <p:extLst>
      <p:ext uri="{BB962C8B-B14F-4D97-AF65-F5344CB8AC3E}">
        <p14:creationId xmlns:p14="http://schemas.microsoft.com/office/powerpoint/2010/main" val="3277228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71" y="1660731"/>
            <a:ext cx="11965857" cy="4832144"/>
          </a:xfrm>
        </p:spPr>
        <p:txBody>
          <a:bodyPr>
            <a:normAutofit lnSpcReduction="10000"/>
          </a:bodyPr>
          <a:lstStyle/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 Tools (2024) ‘5W2H Analysis’. Available at: https://www.mindtools.com/ (Accessed: 13 July 2026).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 sz="1800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Kotler, P. and Keller, K.L. (2016) Marketing Management. 15th </a:t>
            </a:r>
            <a:r>
              <a:rPr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 sz="1800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Johnson, G., Scholes, K. and Whittington, R. (2020) Exploring Strategy. 12th </a:t>
            </a:r>
            <a:r>
              <a:rPr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Harlow: Pearson.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 sz="1800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Standards Agency (2024) Food hygiene guidance. Available at: https://www.food.gov.uk/ (Accessed: 13 July 2026).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 sz="1800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Business and Trade (2024) UK small business guidance. Available at: https://www.gov.uk/ (Accessed: 13 July 2026).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 sz="1800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 Tools (2024) PESTLE Analysis. Available at: https://www.mindtools.com/ (Accessed: 13 July 2026).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  <a:defRPr sz="1800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 sz="1800"/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Ishikawa, K. (1986) Guide to Quality Control. 2nd rev. </a:t>
            </a:r>
            <a:r>
              <a:rPr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Tokyo: Asian Productivity Organization.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1121</Words>
  <Application>Microsoft Office PowerPoint</Application>
  <PresentationFormat>Widescreen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Times New Roman</vt:lpstr>
      <vt:lpstr>Office Theme</vt:lpstr>
      <vt:lpstr>Name   - Mohsin Khan</vt:lpstr>
      <vt:lpstr>.</vt:lpstr>
      <vt:lpstr>Task – 1  Identify &amp; provide insight into the nature &amp; scope of the issues impacting Basil’s Bakery stagnation of sales.</vt:lpstr>
      <vt:lpstr>Task – 2 Create &amp; apply a 5W2H model that captures the above discussion.</vt:lpstr>
      <vt:lpstr>PowerPoint Presentation</vt:lpstr>
      <vt:lpstr>PowerPoint Presentation</vt:lpstr>
      <vt:lpstr>Task – 3 Explain, create and apply a PESTEL Analysis to  Basil’s Bakery</vt:lpstr>
      <vt:lpstr>PowerPoint Presentation</vt:lpstr>
      <vt:lpstr>PowerPoint Presentation</vt:lpstr>
      <vt:lpstr>Task – 3 Explain, create and apply a Fishbone Diagram to  Basil’s Bakery     What is a Fishbone Diagram?   It organises all possible causes of a central problem into clear categories, so you can see why something is happening rather than just knowing it exists. </vt:lpstr>
      <vt:lpstr>**Core Problem - Sales Stagnation**</vt:lpstr>
      <vt:lpstr>PowerPoint Presentation</vt:lpstr>
      <vt:lpstr>PowerPoint Presentation</vt:lpstr>
      <vt:lpstr>References (Harvard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mohsin khan</dc:creator>
  <cp:lastModifiedBy>mohsin khan</cp:lastModifiedBy>
  <cp:revision>17</cp:revision>
  <dcterms:created xsi:type="dcterms:W3CDTF">2026-07-11T22:50:27Z</dcterms:created>
  <dcterms:modified xsi:type="dcterms:W3CDTF">2026-07-13T01:32:59Z</dcterms:modified>
</cp:coreProperties>
</file>