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handoutMasterIdLst>
    <p:handoutMasterId r:id="rId20"/>
  </p:handoutMasterIdLst>
  <p:sldIdLst>
    <p:sldId id="256" r:id="rId2"/>
    <p:sldId id="257" r:id="rId3"/>
    <p:sldId id="258" r:id="rId4"/>
    <p:sldId id="259" r:id="rId5"/>
    <p:sldId id="272" r:id="rId6"/>
    <p:sldId id="260" r:id="rId7"/>
    <p:sldId id="261" r:id="rId8"/>
    <p:sldId id="262" r:id="rId9"/>
    <p:sldId id="263" r:id="rId10"/>
    <p:sldId id="264" r:id="rId11"/>
    <p:sldId id="266" r:id="rId12"/>
    <p:sldId id="267" r:id="rId13"/>
    <p:sldId id="265" r:id="rId14"/>
    <p:sldId id="268" r:id="rId15"/>
    <p:sldId id="269" r:id="rId16"/>
    <p:sldId id="270" r:id="rId17"/>
    <p:sldId id="271"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F27DA-B87B-4E3F-BFA8-9854995FA86E}" v="55" dt="2023-10-19T15:56:25.913"/>
    <p1510:client id="{716E724F-A431-BD10-3B26-D56E06F87CC2}" v="240" dt="2023-10-23T13:55:18.877"/>
    <p1510:client id="{D817DFEF-D8DF-16F4-8FA4-3AD695A5CDED}" v="283" dt="2023-10-20T13:32:49.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8CF4E-ECD6-4E4E-8B18-9521E10B06B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5F9D68D-CD88-4FE9-BE28-D26531F65B07}">
      <dgm:prSet/>
      <dgm:spPr/>
      <dgm:t>
        <a:bodyPr/>
        <a:lstStyle/>
        <a:p>
          <a:pPr>
            <a:lnSpc>
              <a:spcPct val="100000"/>
            </a:lnSpc>
          </a:pPr>
          <a:r>
            <a:rPr lang="en-GB" baseline="0" dirty="0"/>
            <a:t>We cannot overstate the importance of ethics in human participant research.   Ethical research protects rights, well-being, and respect.   It ensures respect and independence for participants, building trust between researchers and </a:t>
          </a:r>
          <a:r>
            <a:rPr lang="en-GB" baseline="0" dirty="0">
              <a:latin typeface="Tw Cen MT" panose="020B0602020104020603"/>
            </a:rPr>
            <a:t>participant</a:t>
          </a:r>
          <a:r>
            <a:rPr lang="en-GB" baseline="0" dirty="0"/>
            <a:t>.   Ethical research ensures unbiased and responsible data collection, which boosts credibility and validity. </a:t>
          </a:r>
          <a:endParaRPr lang="en-US" dirty="0"/>
        </a:p>
      </dgm:t>
    </dgm:pt>
    <dgm:pt modelId="{518669E3-B14E-4989-9BE1-864BA5C4A0C5}" type="parTrans" cxnId="{978A8864-5D84-4DE2-A1FD-B0BD7E558C3B}">
      <dgm:prSet/>
      <dgm:spPr/>
      <dgm:t>
        <a:bodyPr/>
        <a:lstStyle/>
        <a:p>
          <a:endParaRPr lang="en-US"/>
        </a:p>
      </dgm:t>
    </dgm:pt>
    <dgm:pt modelId="{A8849021-60DF-4C4E-BA36-8EB30F740B08}" type="sibTrans" cxnId="{978A8864-5D84-4DE2-A1FD-B0BD7E558C3B}">
      <dgm:prSet/>
      <dgm:spPr/>
      <dgm:t>
        <a:bodyPr/>
        <a:lstStyle/>
        <a:p>
          <a:pPr>
            <a:lnSpc>
              <a:spcPct val="100000"/>
            </a:lnSpc>
          </a:pPr>
          <a:endParaRPr lang="en-US"/>
        </a:p>
      </dgm:t>
    </dgm:pt>
    <dgm:pt modelId="{7C39C6FD-17F2-4385-8DBF-F7FBF4DCF4EB}">
      <dgm:prSet/>
      <dgm:spPr/>
      <dgm:t>
        <a:bodyPr/>
        <a:lstStyle/>
        <a:p>
          <a:pPr>
            <a:lnSpc>
              <a:spcPct val="100000"/>
            </a:lnSpc>
          </a:pPr>
          <a:r>
            <a:rPr lang="en-GB" baseline="0" dirty="0"/>
            <a:t>Ethical research has lasting effects.   They set standards and guidelines for future studies, ensuring ethical and responsible research in various fields.   Ethical research allows society to benefit while reducing harm. </a:t>
          </a:r>
          <a:endParaRPr lang="en-US" dirty="0"/>
        </a:p>
      </dgm:t>
    </dgm:pt>
    <dgm:pt modelId="{D1E7EDA0-DA51-44EA-B897-8A5A2E8CCCE1}" type="parTrans" cxnId="{2CCB79FB-E748-40B4-AF7F-59A65385A9EE}">
      <dgm:prSet/>
      <dgm:spPr/>
      <dgm:t>
        <a:bodyPr/>
        <a:lstStyle/>
        <a:p>
          <a:endParaRPr lang="en-US"/>
        </a:p>
      </dgm:t>
    </dgm:pt>
    <dgm:pt modelId="{036FB5EC-82B5-443F-84EC-6A8C567E7825}" type="sibTrans" cxnId="{2CCB79FB-E748-40B4-AF7F-59A65385A9EE}">
      <dgm:prSet/>
      <dgm:spPr/>
      <dgm:t>
        <a:bodyPr/>
        <a:lstStyle/>
        <a:p>
          <a:endParaRPr lang="en-US"/>
        </a:p>
      </dgm:t>
    </dgm:pt>
    <dgm:pt modelId="{A8517B33-5AE7-47B0-A7F1-72559FB2DD11}" type="pres">
      <dgm:prSet presAssocID="{A528CF4E-ECD6-4E4E-8B18-9521E10B06BC}" presName="root" presStyleCnt="0">
        <dgm:presLayoutVars>
          <dgm:dir/>
          <dgm:resizeHandles val="exact"/>
        </dgm:presLayoutVars>
      </dgm:prSet>
      <dgm:spPr/>
    </dgm:pt>
    <dgm:pt modelId="{52ED4628-C6F0-4466-A535-E5E334009B60}" type="pres">
      <dgm:prSet presAssocID="{C5F9D68D-CD88-4FE9-BE28-D26531F65B07}" presName="compNode" presStyleCnt="0"/>
      <dgm:spPr/>
    </dgm:pt>
    <dgm:pt modelId="{311C55FE-A5EA-4F5D-938F-82904F03E19E}" type="pres">
      <dgm:prSet presAssocID="{C5F9D68D-CD88-4FE9-BE28-D26531F65B07}" presName="bgRect" presStyleLbl="bgShp" presStyleIdx="0" presStyleCnt="2"/>
      <dgm:spPr/>
    </dgm:pt>
    <dgm:pt modelId="{4BAF8BF9-5552-439E-9D0D-95D942DE76F5}" type="pres">
      <dgm:prSet presAssocID="{C5F9D68D-CD88-4FE9-BE28-D26531F65B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D10A2EAA-10F0-4F6B-836F-57E3EF4283D3}" type="pres">
      <dgm:prSet presAssocID="{C5F9D68D-CD88-4FE9-BE28-D26531F65B07}" presName="spaceRect" presStyleCnt="0"/>
      <dgm:spPr/>
    </dgm:pt>
    <dgm:pt modelId="{008A061C-313E-4890-A189-A8751E1B1F75}" type="pres">
      <dgm:prSet presAssocID="{C5F9D68D-CD88-4FE9-BE28-D26531F65B07}" presName="parTx" presStyleLbl="revTx" presStyleIdx="0" presStyleCnt="2">
        <dgm:presLayoutVars>
          <dgm:chMax val="0"/>
          <dgm:chPref val="0"/>
        </dgm:presLayoutVars>
      </dgm:prSet>
      <dgm:spPr/>
    </dgm:pt>
    <dgm:pt modelId="{693B67FB-88A3-471A-B2DB-ADFEA5C0F1E0}" type="pres">
      <dgm:prSet presAssocID="{A8849021-60DF-4C4E-BA36-8EB30F740B08}" presName="sibTrans" presStyleCnt="0"/>
      <dgm:spPr/>
    </dgm:pt>
    <dgm:pt modelId="{D72E7EB0-5064-403A-AB4B-EF688D7DF820}" type="pres">
      <dgm:prSet presAssocID="{7C39C6FD-17F2-4385-8DBF-F7FBF4DCF4EB}" presName="compNode" presStyleCnt="0"/>
      <dgm:spPr/>
    </dgm:pt>
    <dgm:pt modelId="{583B4107-FAA2-41F4-A966-A6F5E35B872A}" type="pres">
      <dgm:prSet presAssocID="{7C39C6FD-17F2-4385-8DBF-F7FBF4DCF4EB}" presName="bgRect" presStyleLbl="bgShp" presStyleIdx="1" presStyleCnt="2"/>
      <dgm:spPr/>
    </dgm:pt>
    <dgm:pt modelId="{3E7FED49-DAA3-4AFA-8A28-A54EF278A7F9}" type="pres">
      <dgm:prSet presAssocID="{7C39C6FD-17F2-4385-8DBF-F7FBF4DCF4E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1F104E3B-B15D-4B1C-8229-FF4E1A7810D1}" type="pres">
      <dgm:prSet presAssocID="{7C39C6FD-17F2-4385-8DBF-F7FBF4DCF4EB}" presName="spaceRect" presStyleCnt="0"/>
      <dgm:spPr/>
    </dgm:pt>
    <dgm:pt modelId="{F2600AE8-F972-4FDE-A963-2134C15627AD}" type="pres">
      <dgm:prSet presAssocID="{7C39C6FD-17F2-4385-8DBF-F7FBF4DCF4EB}" presName="parTx" presStyleLbl="revTx" presStyleIdx="1" presStyleCnt="2">
        <dgm:presLayoutVars>
          <dgm:chMax val="0"/>
          <dgm:chPref val="0"/>
        </dgm:presLayoutVars>
      </dgm:prSet>
      <dgm:spPr/>
    </dgm:pt>
  </dgm:ptLst>
  <dgm:cxnLst>
    <dgm:cxn modelId="{5383875D-4CE0-49D9-8B58-9B8384AB6305}" type="presOf" srcId="{7C39C6FD-17F2-4385-8DBF-F7FBF4DCF4EB}" destId="{F2600AE8-F972-4FDE-A963-2134C15627AD}" srcOrd="0" destOrd="0" presId="urn:microsoft.com/office/officeart/2018/2/layout/IconVerticalSolidList"/>
    <dgm:cxn modelId="{978A8864-5D84-4DE2-A1FD-B0BD7E558C3B}" srcId="{A528CF4E-ECD6-4E4E-8B18-9521E10B06BC}" destId="{C5F9D68D-CD88-4FE9-BE28-D26531F65B07}" srcOrd="0" destOrd="0" parTransId="{518669E3-B14E-4989-9BE1-864BA5C4A0C5}" sibTransId="{A8849021-60DF-4C4E-BA36-8EB30F740B08}"/>
    <dgm:cxn modelId="{D765C666-05B9-461D-A306-E4C91DEF57AD}" type="presOf" srcId="{A528CF4E-ECD6-4E4E-8B18-9521E10B06BC}" destId="{A8517B33-5AE7-47B0-A7F1-72559FB2DD11}" srcOrd="0" destOrd="0" presId="urn:microsoft.com/office/officeart/2018/2/layout/IconVerticalSolidList"/>
    <dgm:cxn modelId="{037D06F6-94A5-471C-A07A-5BB0FB3CC689}" type="presOf" srcId="{C5F9D68D-CD88-4FE9-BE28-D26531F65B07}" destId="{008A061C-313E-4890-A189-A8751E1B1F75}" srcOrd="0" destOrd="0" presId="urn:microsoft.com/office/officeart/2018/2/layout/IconVerticalSolidList"/>
    <dgm:cxn modelId="{2CCB79FB-E748-40B4-AF7F-59A65385A9EE}" srcId="{A528CF4E-ECD6-4E4E-8B18-9521E10B06BC}" destId="{7C39C6FD-17F2-4385-8DBF-F7FBF4DCF4EB}" srcOrd="1" destOrd="0" parTransId="{D1E7EDA0-DA51-44EA-B897-8A5A2E8CCCE1}" sibTransId="{036FB5EC-82B5-443F-84EC-6A8C567E7825}"/>
    <dgm:cxn modelId="{48A77B1C-FF28-409F-881F-A42F765F8E0F}" type="presParOf" srcId="{A8517B33-5AE7-47B0-A7F1-72559FB2DD11}" destId="{52ED4628-C6F0-4466-A535-E5E334009B60}" srcOrd="0" destOrd="0" presId="urn:microsoft.com/office/officeart/2018/2/layout/IconVerticalSolidList"/>
    <dgm:cxn modelId="{156C88F4-2760-45B6-B2B1-E19AA5D2A0C9}" type="presParOf" srcId="{52ED4628-C6F0-4466-A535-E5E334009B60}" destId="{311C55FE-A5EA-4F5D-938F-82904F03E19E}" srcOrd="0" destOrd="0" presId="urn:microsoft.com/office/officeart/2018/2/layout/IconVerticalSolidList"/>
    <dgm:cxn modelId="{AF363A1D-5794-4BF1-873A-272763D5AFBE}" type="presParOf" srcId="{52ED4628-C6F0-4466-A535-E5E334009B60}" destId="{4BAF8BF9-5552-439E-9D0D-95D942DE76F5}" srcOrd="1" destOrd="0" presId="urn:microsoft.com/office/officeart/2018/2/layout/IconVerticalSolidList"/>
    <dgm:cxn modelId="{79568F6F-AFB3-4A02-A8D6-655F4E55DD19}" type="presParOf" srcId="{52ED4628-C6F0-4466-A535-E5E334009B60}" destId="{D10A2EAA-10F0-4F6B-836F-57E3EF4283D3}" srcOrd="2" destOrd="0" presId="urn:microsoft.com/office/officeart/2018/2/layout/IconVerticalSolidList"/>
    <dgm:cxn modelId="{D2809EDA-6065-44CC-B968-91D42C7A9367}" type="presParOf" srcId="{52ED4628-C6F0-4466-A535-E5E334009B60}" destId="{008A061C-313E-4890-A189-A8751E1B1F75}" srcOrd="3" destOrd="0" presId="urn:microsoft.com/office/officeart/2018/2/layout/IconVerticalSolidList"/>
    <dgm:cxn modelId="{DF1DFB3B-B611-4A2E-B556-473EF2C4099A}" type="presParOf" srcId="{A8517B33-5AE7-47B0-A7F1-72559FB2DD11}" destId="{693B67FB-88A3-471A-B2DB-ADFEA5C0F1E0}" srcOrd="1" destOrd="0" presId="urn:microsoft.com/office/officeart/2018/2/layout/IconVerticalSolidList"/>
    <dgm:cxn modelId="{DDF0302F-C168-47B1-9F25-93DA8A0C28B8}" type="presParOf" srcId="{A8517B33-5AE7-47B0-A7F1-72559FB2DD11}" destId="{D72E7EB0-5064-403A-AB4B-EF688D7DF820}" srcOrd="2" destOrd="0" presId="urn:microsoft.com/office/officeart/2018/2/layout/IconVerticalSolidList"/>
    <dgm:cxn modelId="{C076B036-D76D-4339-8B36-AAC2C7B5AAC3}" type="presParOf" srcId="{D72E7EB0-5064-403A-AB4B-EF688D7DF820}" destId="{583B4107-FAA2-41F4-A966-A6F5E35B872A}" srcOrd="0" destOrd="0" presId="urn:microsoft.com/office/officeart/2018/2/layout/IconVerticalSolidList"/>
    <dgm:cxn modelId="{708A0C50-0B0B-44E9-99DD-B5938E5CCCBD}" type="presParOf" srcId="{D72E7EB0-5064-403A-AB4B-EF688D7DF820}" destId="{3E7FED49-DAA3-4AFA-8A28-A54EF278A7F9}" srcOrd="1" destOrd="0" presId="urn:microsoft.com/office/officeart/2018/2/layout/IconVerticalSolidList"/>
    <dgm:cxn modelId="{46504CFE-5D03-4355-8E45-219B9F3989BF}" type="presParOf" srcId="{D72E7EB0-5064-403A-AB4B-EF688D7DF820}" destId="{1F104E3B-B15D-4B1C-8229-FF4E1A7810D1}" srcOrd="2" destOrd="0" presId="urn:microsoft.com/office/officeart/2018/2/layout/IconVerticalSolidList"/>
    <dgm:cxn modelId="{9988B039-355C-405E-95A2-1A817CF56E4B}" type="presParOf" srcId="{D72E7EB0-5064-403A-AB4B-EF688D7DF820}" destId="{F2600AE8-F972-4FDE-A963-2134C15627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C55FE-A5EA-4F5D-938F-82904F03E19E}">
      <dsp:nvSpPr>
        <dsp:cNvPr id="0" name=""/>
        <dsp:cNvSpPr/>
      </dsp:nvSpPr>
      <dsp:spPr>
        <a:xfrm>
          <a:off x="0" y="731640"/>
          <a:ext cx="10363826" cy="13507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F8BF9-5552-439E-9D0D-95D942DE76F5}">
      <dsp:nvSpPr>
        <dsp:cNvPr id="0" name=""/>
        <dsp:cNvSpPr/>
      </dsp:nvSpPr>
      <dsp:spPr>
        <a:xfrm>
          <a:off x="408593" y="1035553"/>
          <a:ext cx="742896" cy="742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8A061C-313E-4890-A189-A8751E1B1F75}">
      <dsp:nvSpPr>
        <dsp:cNvPr id="0" name=""/>
        <dsp:cNvSpPr/>
      </dsp:nvSpPr>
      <dsp:spPr>
        <a:xfrm>
          <a:off x="1560083" y="731640"/>
          <a:ext cx="8803742" cy="135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51" tIns="142951" rIns="142951" bIns="142951" numCol="1" spcCol="1270" anchor="ctr" anchorCtr="0">
          <a:noAutofit/>
        </a:bodyPr>
        <a:lstStyle/>
        <a:p>
          <a:pPr marL="0" lvl="0" indent="0" algn="l" defTabSz="844550">
            <a:lnSpc>
              <a:spcPct val="100000"/>
            </a:lnSpc>
            <a:spcBef>
              <a:spcPct val="0"/>
            </a:spcBef>
            <a:spcAft>
              <a:spcPct val="35000"/>
            </a:spcAft>
            <a:buNone/>
          </a:pPr>
          <a:r>
            <a:rPr lang="en-GB" sz="1900" kern="1200" baseline="0" dirty="0"/>
            <a:t>We cannot overstate the importance of ethics in human participant research.   Ethical research protects rights, well-being, and respect.   It ensures respect and independence for participants, building trust between researchers and </a:t>
          </a:r>
          <a:r>
            <a:rPr lang="en-GB" sz="1900" kern="1200" baseline="0" dirty="0">
              <a:latin typeface="Tw Cen MT" panose="020B0602020104020603"/>
            </a:rPr>
            <a:t>participant</a:t>
          </a:r>
          <a:r>
            <a:rPr lang="en-GB" sz="1900" kern="1200" baseline="0" dirty="0"/>
            <a:t>.   Ethical research ensures unbiased and responsible data collection, which boosts credibility and validity. </a:t>
          </a:r>
          <a:endParaRPr lang="en-US" sz="1900" kern="1200" dirty="0"/>
        </a:p>
      </dsp:txBody>
      <dsp:txXfrm>
        <a:off x="1560083" y="731640"/>
        <a:ext cx="8803742" cy="1350721"/>
      </dsp:txXfrm>
    </dsp:sp>
    <dsp:sp modelId="{583B4107-FAA2-41F4-A966-A6F5E35B872A}">
      <dsp:nvSpPr>
        <dsp:cNvPr id="0" name=""/>
        <dsp:cNvSpPr/>
      </dsp:nvSpPr>
      <dsp:spPr>
        <a:xfrm>
          <a:off x="0" y="2420043"/>
          <a:ext cx="10363826" cy="13507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FED49-DAA3-4AFA-8A28-A54EF278A7F9}">
      <dsp:nvSpPr>
        <dsp:cNvPr id="0" name=""/>
        <dsp:cNvSpPr/>
      </dsp:nvSpPr>
      <dsp:spPr>
        <a:xfrm>
          <a:off x="408593" y="2723955"/>
          <a:ext cx="742896" cy="742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600AE8-F972-4FDE-A963-2134C15627AD}">
      <dsp:nvSpPr>
        <dsp:cNvPr id="0" name=""/>
        <dsp:cNvSpPr/>
      </dsp:nvSpPr>
      <dsp:spPr>
        <a:xfrm>
          <a:off x="1560083" y="2420043"/>
          <a:ext cx="8803742" cy="135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51" tIns="142951" rIns="142951" bIns="142951" numCol="1" spcCol="1270" anchor="ctr" anchorCtr="0">
          <a:noAutofit/>
        </a:bodyPr>
        <a:lstStyle/>
        <a:p>
          <a:pPr marL="0" lvl="0" indent="0" algn="l" defTabSz="844550">
            <a:lnSpc>
              <a:spcPct val="100000"/>
            </a:lnSpc>
            <a:spcBef>
              <a:spcPct val="0"/>
            </a:spcBef>
            <a:spcAft>
              <a:spcPct val="35000"/>
            </a:spcAft>
            <a:buNone/>
          </a:pPr>
          <a:r>
            <a:rPr lang="en-GB" sz="1900" kern="1200" baseline="0" dirty="0"/>
            <a:t>Ethical research has lasting effects.   They set standards and guidelines for future studies, ensuring ethical and responsible research in various fields.   Ethical research allows society to benefit while reducing harm. </a:t>
          </a:r>
          <a:endParaRPr lang="en-US" sz="1900" kern="1200" dirty="0"/>
        </a:p>
      </dsp:txBody>
      <dsp:txXfrm>
        <a:off x="1560083" y="2420043"/>
        <a:ext cx="8803742" cy="13507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23/10/2023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rtlCol="0" anchor="b">
            <a:normAutofit/>
          </a:bodyPr>
          <a:lstStyle>
            <a:lvl1pPr algn="ctr">
              <a:defRPr sz="4800"/>
            </a:lvl1pPr>
          </a:lstStyle>
          <a:p>
            <a:pPr rtl="0"/>
            <a:r>
              <a:rPr lang="en-GB" noProof="0"/>
              <a:t>Click to edit Master title style</a:t>
            </a:r>
          </a:p>
        </p:txBody>
      </p:sp>
      <p:sp>
        <p:nvSpPr>
          <p:cNvPr id="3" name="Subtitle 2"/>
          <p:cNvSpPr>
            <a:spLocks noGrp="1"/>
          </p:cNvSpPr>
          <p:nvPr>
            <p:ph type="subTitle" idx="1"/>
          </p:nvPr>
        </p:nvSpPr>
        <p:spPr>
          <a:xfrm>
            <a:off x="1751012" y="3886200"/>
            <a:ext cx="8689976" cy="1371599"/>
          </a:xfrm>
        </p:spPr>
        <p:txBody>
          <a:bodyPr rtlCol="0">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BCBD3D87-62FA-444A-A3D6-247B02B8C67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rtlCol="0" anchor="b">
            <a:normAutofit/>
          </a:bodyPr>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913774" y="3657457"/>
            <a:ext cx="10351752" cy="1368183"/>
          </a:xfrm>
        </p:spPr>
        <p:txBody>
          <a:bodyPr rtlCol="0">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9AAC8B-16B9-4188-95D2-E07EC8530E90}"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51060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6172200" y="2367092"/>
            <a:ext cx="5105400"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56AEE64A-5FEB-4DC7-93B7-D26AE111BF55}"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46328" y="2371018"/>
            <a:ext cx="487347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913774" y="3051012"/>
            <a:ext cx="5106027"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96423" y="2371018"/>
            <a:ext cx="488180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6172200" y="3051012"/>
            <a:ext cx="5105401"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D6B9CB90-2276-40D6-863B-14B360D75EE7}" type="datetime1">
              <a:rPr lang="en-GB" noProof="0" smtClean="0"/>
              <a:t>23/10/2023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225FFC-AB72-4EE6-9F3F-19ACD51584DB}"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rtlCol="0"/>
          <a:lstStyle/>
          <a:p>
            <a:pPr rtl="0"/>
            <a:fld id="{EADF3062-ABE4-4CDC-BFE4-22C25FBF012E}" type="datetime1">
              <a:rPr lang="en-GB" noProof="0" smtClean="0"/>
              <a:t>23/10/2023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rtlCol="0" anchor="b"/>
          <a:lstStyle>
            <a:lvl1pPr algn="ctr">
              <a:defRPr sz="3200"/>
            </a:lvl1pPr>
          </a:lstStyle>
          <a:p>
            <a:pPr rtl="0"/>
            <a:r>
              <a:rPr lang="en-GB" noProof="0"/>
              <a:t>Click to edit Master title style</a:t>
            </a:r>
          </a:p>
        </p:txBody>
      </p:sp>
      <p:sp>
        <p:nvSpPr>
          <p:cNvPr id="10" name="Content Placeholder 2"/>
          <p:cNvSpPr>
            <a:spLocks noGrp="1"/>
          </p:cNvSpPr>
          <p:nvPr>
            <p:ph sz="quarter" idx="13"/>
          </p:nvPr>
        </p:nvSpPr>
        <p:spPr>
          <a:xfrm>
            <a:off x="5078062" y="609600"/>
            <a:ext cx="6200163" cy="518159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913774" y="2632852"/>
            <a:ext cx="3935689" cy="3158348"/>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5D12F01-C693-4D10-88F4-8D2065D68F03}"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rtlCol="0" anchor="b"/>
          <a:lstStyle>
            <a:lvl1pPr algn="ct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94" y="2632852"/>
            <a:ext cx="5934949" cy="3158347"/>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156F47F-D650-488F-8F96-B63E7D43BE94}"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74" y="5108728"/>
            <a:ext cx="10364452" cy="682472"/>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6CB425C-685B-4701-86E8-86BD48DFA679}"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rtlCol="0" anchor="ctr"/>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204821"/>
            <a:ext cx="10364452" cy="1586380"/>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22849ED-B8F6-43F7-9777-854C9EBB7BC8}"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p:nvPr>
        </p:nvSpPr>
        <p:spPr>
          <a:xfrm>
            <a:off x="1720644" y="3610032"/>
            <a:ext cx="8752299" cy="59478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74" y="4372796"/>
            <a:ext cx="10364452" cy="1421053"/>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007822F-2E8D-4838-90BF-B96EAF5F10FD}"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rtlCol="0" anchor="b"/>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662335"/>
            <a:ext cx="10364452"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F5C8C03-99FF-4F3C-BDE3-B263BB89C0AA}"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rtlCol="0"/>
          <a:lstStyle/>
          <a:p>
            <a:pPr rtl="0"/>
            <a:r>
              <a:rPr lang="en-GB" noProof="0"/>
              <a:t>Click to edit Master title style</a:t>
            </a:r>
          </a:p>
        </p:txBody>
      </p:sp>
      <p:sp>
        <p:nvSpPr>
          <p:cNvPr id="7" name="Text Placeholder 2"/>
          <p:cNvSpPr>
            <a:spLocks noGrp="1"/>
          </p:cNvSpPr>
          <p:nvPr>
            <p:ph type="body" idx="1"/>
          </p:nvPr>
        </p:nvSpPr>
        <p:spPr>
          <a:xfrm>
            <a:off x="913774" y="2367093"/>
            <a:ext cx="3298976"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74" y="2943355"/>
            <a:ext cx="3298976"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52389" y="2367093"/>
            <a:ext cx="3291521"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348" y="2943355"/>
            <a:ext cx="3303351"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73298" y="2367093"/>
            <a:ext cx="3304928"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73298" y="2943355"/>
            <a:ext cx="3304928"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AB859DD-D771-403F-A09C-AB363FC36106}"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rtlCol="0"/>
          <a:lstStyle/>
          <a:p>
            <a:pPr rtl="0"/>
            <a:r>
              <a:rPr lang="en-GB" noProof="0"/>
              <a:t>Click to edit Master title style</a:t>
            </a:r>
          </a:p>
        </p:txBody>
      </p:sp>
      <p:sp>
        <p:nvSpPr>
          <p:cNvPr id="19" name="Text Placeholder 2"/>
          <p:cNvSpPr>
            <a:spLocks noGrp="1"/>
          </p:cNvSpPr>
          <p:nvPr>
            <p:ph type="body" idx="1"/>
          </p:nvPr>
        </p:nvSpPr>
        <p:spPr>
          <a:xfrm>
            <a:off x="913774" y="4204820"/>
            <a:ext cx="3296409"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913774" y="4781082"/>
            <a:ext cx="3296409" cy="101011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59" y="4204820"/>
            <a:ext cx="3301828"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441348" y="4781080"/>
            <a:ext cx="3303352" cy="101011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73298" y="4204820"/>
            <a:ext cx="3300681"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973173" y="4781078"/>
            <a:ext cx="3305053" cy="1010121"/>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F7F80836-B4DA-4D75-9752-C45D9B17717D}"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DF0510-D603-447E-9F49-63C81899899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A50DED6-9997-41D1-ACFB-4C4BA654B135}"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FE74A463-A24D-476C-9688-AF0DFFF26B89}" type="datetime1">
              <a:rPr lang="en-GB" noProof="0" smtClean="0"/>
              <a:t>23/10/2023</a:t>
            </a:fld>
            <a:endParaRPr lang="en-GB" noProof="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6D22F896-40B5-4ADD-8801-0D06FADFA09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pa.org/ethics/code" TargetMode="External"/><Relationship Id="rId2" Type="http://schemas.openxmlformats.org/officeDocument/2006/relationships/hyperlink" Target="https://www.apa.org/ethics/code/" TargetMode="External"/><Relationship Id="rId1" Type="http://schemas.openxmlformats.org/officeDocument/2006/relationships/slideLayout" Target="../slideLayouts/slideLayout2.xml"/><Relationship Id="rId4" Type="http://schemas.openxmlformats.org/officeDocument/2006/relationships/hyperlink" Target="https://prepwithharshita.com/ethics-of-a-counselo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hrp.nihtraining.com/users/login.php" TargetMode="External"/><Relationship Id="rId2" Type="http://schemas.openxmlformats.org/officeDocument/2006/relationships/hyperlink" Target="https://www.nap.edu/read/21896/chapter/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a:ea typeface="+mj-lt"/>
                <a:cs typeface="+mj-lt"/>
              </a:rPr>
              <a:t>Research Ethics</a:t>
            </a:r>
            <a:br>
              <a:rPr lang="en-GB">
                <a:ea typeface="+mj-lt"/>
                <a:cs typeface="+mj-lt"/>
              </a:rPr>
            </a:br>
            <a:r>
              <a:rPr lang="en-GB">
                <a:ea typeface="+mj-lt"/>
                <a:cs typeface="+mj-lt"/>
              </a:rPr>
              <a:t>ECAC7004 </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GB"/>
              <a:t>Christopher Evans </a:t>
            </a:r>
            <a:endParaRPr lang="en-US"/>
          </a:p>
          <a:p>
            <a:r>
              <a:rPr lang="en-GB"/>
              <a:t>1909966</a:t>
            </a:r>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73AFD-9EF3-DF17-5108-6373268331A4}"/>
              </a:ext>
            </a:extLst>
          </p:cNvPr>
          <p:cNvSpPr>
            <a:spLocks noGrp="1"/>
          </p:cNvSpPr>
          <p:nvPr>
            <p:ph type="title"/>
          </p:nvPr>
        </p:nvSpPr>
        <p:spPr>
          <a:xfrm flipV="1">
            <a:off x="913775" y="503790"/>
            <a:ext cx="10364451" cy="862349"/>
          </a:xfrm>
        </p:spPr>
        <p:txBody>
          <a:bodyPr>
            <a:normAutofit/>
          </a:bodyPr>
          <a:lstStyle/>
          <a:p>
            <a:r>
              <a:rPr lang="en-GB" sz="1100">
                <a:latin typeface="Arial"/>
                <a:cs typeface="Arial"/>
              </a:rPr>
              <a:t> I</a:t>
            </a:r>
            <a:endParaRPr lang="en-US"/>
          </a:p>
        </p:txBody>
      </p:sp>
      <p:graphicFrame>
        <p:nvGraphicFramePr>
          <p:cNvPr id="7" name="Content Placeholder 2">
            <a:extLst>
              <a:ext uri="{FF2B5EF4-FFF2-40B4-BE49-F238E27FC236}">
                <a16:creationId xmlns:a16="http://schemas.microsoft.com/office/drawing/2014/main" id="{6946A454-6BA4-6064-6D96-D72BDD5A1786}"/>
              </a:ext>
            </a:extLst>
          </p:cNvPr>
          <p:cNvGraphicFramePr>
            <a:graphicFrameLocks noGrp="1"/>
          </p:cNvGraphicFramePr>
          <p:nvPr>
            <p:ph sz="quarter" idx="13"/>
            <p:extLst>
              <p:ext uri="{D42A27DB-BD31-4B8C-83A1-F6EECF244321}">
                <p14:modId xmlns:p14="http://schemas.microsoft.com/office/powerpoint/2010/main" val="1721692360"/>
              </p:ext>
            </p:extLst>
          </p:nvPr>
        </p:nvGraphicFramePr>
        <p:xfrm>
          <a:off x="913774" y="1849510"/>
          <a:ext cx="10363826" cy="4502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2CD5353-C97E-90FA-214A-861E38A2E83D}"/>
              </a:ext>
            </a:extLst>
          </p:cNvPr>
          <p:cNvSpPr txBox="1"/>
          <p:nvPr/>
        </p:nvSpPr>
        <p:spPr>
          <a:xfrm>
            <a:off x="4015531" y="1047259"/>
            <a:ext cx="4049513" cy="64633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latin typeface="Times New Roman"/>
                <a:cs typeface="Times New Roman"/>
              </a:rPr>
              <a:t>Introduction</a:t>
            </a:r>
          </a:p>
        </p:txBody>
      </p:sp>
      <p:sp>
        <p:nvSpPr>
          <p:cNvPr id="5" name="TextBox 4">
            <a:extLst>
              <a:ext uri="{FF2B5EF4-FFF2-40B4-BE49-F238E27FC236}">
                <a16:creationId xmlns:a16="http://schemas.microsoft.com/office/drawing/2014/main" id="{8323ABD9-C77C-DDB5-D829-20954375653A}"/>
              </a:ext>
            </a:extLst>
          </p:cNvPr>
          <p:cNvSpPr txBox="1"/>
          <p:nvPr/>
        </p:nvSpPr>
        <p:spPr>
          <a:xfrm flipH="1" flipV="1">
            <a:off x="7147984" y="958045"/>
            <a:ext cx="1268083" cy="1949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45306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CC7A-9038-1444-182F-C13327CFD839}"/>
              </a:ext>
            </a:extLst>
          </p:cNvPr>
          <p:cNvSpPr>
            <a:spLocks noGrp="1"/>
          </p:cNvSpPr>
          <p:nvPr>
            <p:ph type="title"/>
          </p:nvPr>
        </p:nvSpPr>
        <p:spPr>
          <a:xfrm>
            <a:off x="913775" y="618517"/>
            <a:ext cx="10364451" cy="791045"/>
          </a:xfrm>
        </p:spPr>
        <p:txBody>
          <a:bodyPr>
            <a:normAutofit/>
          </a:bodyPr>
          <a:lstStyle/>
          <a:p>
            <a:r>
              <a:rPr lang="en-GB">
                <a:latin typeface="Times New Roman"/>
                <a:cs typeface="Times New Roman"/>
              </a:rPr>
              <a:t>Continued</a:t>
            </a:r>
            <a:r>
              <a:rPr lang="en-GB"/>
              <a:t> </a:t>
            </a:r>
          </a:p>
        </p:txBody>
      </p:sp>
      <p:sp>
        <p:nvSpPr>
          <p:cNvPr id="3" name="Content Placeholder 2">
            <a:extLst>
              <a:ext uri="{FF2B5EF4-FFF2-40B4-BE49-F238E27FC236}">
                <a16:creationId xmlns:a16="http://schemas.microsoft.com/office/drawing/2014/main" id="{414AB723-7AB6-CF86-9F9E-5AB38F54194B}"/>
              </a:ext>
            </a:extLst>
          </p:cNvPr>
          <p:cNvSpPr>
            <a:spLocks noGrp="1"/>
          </p:cNvSpPr>
          <p:nvPr>
            <p:ph sz="quarter" idx="13"/>
          </p:nvPr>
        </p:nvSpPr>
        <p:spPr>
          <a:xfrm>
            <a:off x="913774" y="1317545"/>
            <a:ext cx="10363826" cy="4847466"/>
          </a:xfrm>
        </p:spPr>
        <p:txBody>
          <a:bodyPr vert="horz" lIns="91440" tIns="45720" rIns="91440" bIns="45720" rtlCol="0" anchor="t">
            <a:noAutofit/>
          </a:bodyPr>
          <a:lstStyle/>
          <a:p>
            <a:r>
              <a:rPr lang="en-GB" sz="1600" dirty="0">
                <a:latin typeface="Times New Roman"/>
                <a:cs typeface="Arial"/>
              </a:rPr>
              <a:t>DATA COLLECTION VIA INTERVIEWS, FOCUS GROUPS, AND QUESTIONNAIRES RAISES ETHICAL CONCERNS ABOUT INFORMED CONSENT, CONFIDENTIALITY, HARM PREVENTION, AND FAIRNESS.   HUMAN PARTICIPANT RESEARCH MUST FOLLOW ETHICAL GUIDELINES TO PROTECT participant  RIGHTS, BUILD TRUST, AND ENSURE RESEARCH INTEGRITY AND VALIDITY.   RESEARCH ETHICS ARE CRUCIAL TO PROTECTING HUMAN PARTICIPANTS' RIGHTS, WELL-BEING, AND DIGNITY (SMITH, 2018).   RESPECT AND AUTONOMY BUILD TRUST BETWEEN RESEARCHERS AND PARTICIPANTS (JONES ET AL., 2020).   BY ENCOURAGING IMPARTIAL AND RESPONSIBLE DATA COLLECTION, ETHICAL PRACTISES BOOST RESEARCH CREDIBILITY AND VALIDITY (MILLER, 2019). </a:t>
            </a:r>
            <a:endParaRPr lang="en-US" sz="1600">
              <a:latin typeface="Times New Roman"/>
              <a:cs typeface="Times New Roman"/>
            </a:endParaRPr>
          </a:p>
          <a:p>
            <a:pPr>
              <a:buClr>
                <a:srgbClr val="000000"/>
              </a:buClr>
            </a:pPr>
            <a:r>
              <a:rPr lang="en-GB" sz="1600" dirty="0">
                <a:latin typeface="Times New Roman"/>
                <a:cs typeface="Arial"/>
              </a:rPr>
              <a:t>ETHICAL RESEARCH ALSO ESTABLISHES STANDARDS FOR FUTURE STUDIES, ENSURING CONSCIENTIOUS AND ETHICAL RESEARCH IN VARIOUS FIELDS (JOHNSON, 2017).   IT HELPS SOCIETY SHARE BENEFICIAL KNOWLEDGE WHILE MINIMISING HARM (BROWN, 2021). </a:t>
            </a:r>
          </a:p>
          <a:p>
            <a:pPr>
              <a:buClr>
                <a:srgbClr val="000000"/>
              </a:buClr>
            </a:pPr>
            <a:r>
              <a:rPr lang="en-GB" sz="1600" dirty="0">
                <a:latin typeface="Times New Roman"/>
                <a:cs typeface="Arial"/>
              </a:rPr>
              <a:t>INTERVIEWS, FOCUS GROUPS, AND QUESTIONNAIRES RAISE ETHICAL CONCERNS ABOUT INFORMED CONSENT, CONFIDENTIALITY, HARM PREVENTION, AND FAIRNESS (SMITH &amp; JOHNSON, 2020).   FOR PARTICIPANT RIGHTS, TRUST, AND RESEARCH INTEGRITY AND VALIDITY, ETHICAL GUIDELINES MUST BE FOLLOWED (JONES ET AL., 2020).</a:t>
            </a:r>
            <a:endParaRPr lang="en-US" sz="1600">
              <a:latin typeface="Times New Roman"/>
              <a:cs typeface="Arial"/>
            </a:endParaRPr>
          </a:p>
          <a:p>
            <a:pPr>
              <a:buClr>
                <a:srgbClr val="000000"/>
              </a:buClr>
            </a:pPr>
            <a:endParaRPr lang="en-GB" sz="1600" dirty="0">
              <a:latin typeface="Times New Roman"/>
              <a:cs typeface="Times New Roman"/>
            </a:endParaRPr>
          </a:p>
        </p:txBody>
      </p:sp>
      <p:sp>
        <p:nvSpPr>
          <p:cNvPr id="4" name="TextBox 3">
            <a:extLst>
              <a:ext uri="{FF2B5EF4-FFF2-40B4-BE49-F238E27FC236}">
                <a16:creationId xmlns:a16="http://schemas.microsoft.com/office/drawing/2014/main" id="{BAD2B48B-FFFC-C839-E5EE-80D6535B28E3}"/>
              </a:ext>
            </a:extLst>
          </p:cNvPr>
          <p:cNvSpPr txBox="1"/>
          <p:nvPr/>
        </p:nvSpPr>
        <p:spPr>
          <a:xfrm>
            <a:off x="4724400" y="32004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cap="all">
              <a:cs typeface="Arial"/>
            </a:endParaRPr>
          </a:p>
        </p:txBody>
      </p:sp>
    </p:spTree>
    <p:extLst>
      <p:ext uri="{BB962C8B-B14F-4D97-AF65-F5344CB8AC3E}">
        <p14:creationId xmlns:p14="http://schemas.microsoft.com/office/powerpoint/2010/main" val="134764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D693D4FD-0480-0AFE-5788-25B26340222D}"/>
              </a:ext>
            </a:extLst>
          </p:cNvPr>
          <p:cNvSpPr>
            <a:spLocks noGrp="1"/>
          </p:cNvSpPr>
          <p:nvPr>
            <p:ph type="title"/>
          </p:nvPr>
        </p:nvSpPr>
        <p:spPr>
          <a:xfrm>
            <a:off x="913775" y="589763"/>
            <a:ext cx="7859564" cy="589762"/>
          </a:xfrm>
        </p:spPr>
        <p:txBody>
          <a:bodyPr>
            <a:normAutofit fontScale="90000"/>
          </a:bodyPr>
          <a:lstStyle/>
          <a:p>
            <a:r>
              <a:rPr lang="en-GB" sz="4000">
                <a:latin typeface="Times New Roman"/>
                <a:cs typeface="Times New Roman"/>
              </a:rPr>
              <a:t>Why Ethics are important</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F6275589-1966-AA23-6BBE-0562C05FAFA0}"/>
              </a:ext>
            </a:extLst>
          </p:cNvPr>
          <p:cNvSpPr>
            <a:spLocks noGrp="1"/>
          </p:cNvSpPr>
          <p:nvPr>
            <p:ph sz="quarter" idx="13"/>
          </p:nvPr>
        </p:nvSpPr>
        <p:spPr>
          <a:xfrm>
            <a:off x="913773" y="1605092"/>
            <a:ext cx="7859565" cy="4373012"/>
          </a:xfrm>
        </p:spPr>
        <p:txBody>
          <a:bodyPr vert="horz" lIns="91440" tIns="45720" rIns="91440" bIns="45720" rtlCol="0" anchor="t">
            <a:noAutofit/>
          </a:bodyPr>
          <a:lstStyle/>
          <a:p>
            <a:pPr>
              <a:lnSpc>
                <a:spcPct val="110000"/>
              </a:lnSpc>
            </a:pPr>
            <a:r>
              <a:rPr lang="en-GB" sz="1600" dirty="0">
                <a:latin typeface="Times New Roman"/>
                <a:ea typeface="+mn-lt"/>
                <a:cs typeface="+mn-lt"/>
              </a:rPr>
              <a:t>Ethics ensure credibility and integrity in research. Protecting research participants' rights and well-being requires ethics. Research ethics, unethical practices, and participant rights and well-being are paramount.</a:t>
            </a:r>
            <a:endParaRPr lang="en-GB" sz="1600" dirty="0">
              <a:latin typeface="Times New Roman"/>
              <a:ea typeface="+mn-lt"/>
              <a:cs typeface="Times New Roman"/>
            </a:endParaRPr>
          </a:p>
          <a:p>
            <a:pPr>
              <a:lnSpc>
                <a:spcPct val="110000"/>
              </a:lnSpc>
              <a:buClr>
                <a:srgbClr val="000000"/>
              </a:buClr>
            </a:pPr>
            <a:r>
              <a:rPr lang="en-GB" sz="1600" dirty="0">
                <a:latin typeface="Times New Roman"/>
                <a:ea typeface="+mn-lt"/>
                <a:cs typeface="+mn-lt"/>
              </a:rPr>
              <a:t>Research ethics are crucial because they establish ethical study standards. These guidelines ensure that researchers are honest, ethical, and fair (Bryman &amp; Bell, 2019). Following ethical principles helps researchers produce valid and reliable findings, boosting credibility.</a:t>
            </a:r>
            <a:endParaRPr lang="en-GB" sz="1600" dirty="0">
              <a:latin typeface="Times New Roman"/>
              <a:cs typeface="Times New Roman"/>
            </a:endParaRPr>
          </a:p>
          <a:p>
            <a:pPr>
              <a:lnSpc>
                <a:spcPct val="110000"/>
              </a:lnSpc>
              <a:buClr>
                <a:srgbClr val="000000"/>
              </a:buClr>
            </a:pPr>
            <a:r>
              <a:rPr lang="en-GB" sz="1600" dirty="0">
                <a:latin typeface="Times New Roman"/>
                <a:ea typeface="+mn-lt"/>
                <a:cs typeface="+mn-lt"/>
              </a:rPr>
              <a:t>Misconduct in research can be harmful. Researchers manipulating or fabricating data may misinterpret and draw false conclusions, harming future research (Bryman &amp; Bell, 2019). Unethical practices harm participants mentally and physically. Research can harm participants without informed consent or unnecessary risks (Bryman &amp; Bell, 2019).</a:t>
            </a:r>
            <a:endParaRPr lang="en-GB" sz="1600" dirty="0">
              <a:latin typeface="Times New Roman"/>
              <a:cs typeface="Times New Roman"/>
            </a:endParaRPr>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338436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D8A91-1182-48DB-CFA9-0952978731D0}"/>
              </a:ext>
            </a:extLst>
          </p:cNvPr>
          <p:cNvSpPr>
            <a:spLocks noGrp="1"/>
          </p:cNvSpPr>
          <p:nvPr>
            <p:ph type="title"/>
          </p:nvPr>
        </p:nvSpPr>
        <p:spPr>
          <a:xfrm>
            <a:off x="913775" y="618517"/>
            <a:ext cx="10364451" cy="762291"/>
          </a:xfrm>
        </p:spPr>
        <p:txBody>
          <a:bodyPr/>
          <a:lstStyle/>
          <a:p>
            <a:r>
              <a:rPr lang="en-GB" dirty="0">
                <a:latin typeface="Times New Roman"/>
                <a:cs typeface="Times New Roman"/>
              </a:rPr>
              <a:t>Continued</a:t>
            </a:r>
          </a:p>
        </p:txBody>
      </p:sp>
      <p:sp>
        <p:nvSpPr>
          <p:cNvPr id="3" name="Content Placeholder 2">
            <a:extLst>
              <a:ext uri="{FF2B5EF4-FFF2-40B4-BE49-F238E27FC236}">
                <a16:creationId xmlns:a16="http://schemas.microsoft.com/office/drawing/2014/main" id="{C1913AC3-6DC9-4155-2DC8-66CA15385725}"/>
              </a:ext>
            </a:extLst>
          </p:cNvPr>
          <p:cNvSpPr>
            <a:spLocks noGrp="1"/>
          </p:cNvSpPr>
          <p:nvPr>
            <p:ph sz="quarter" idx="13"/>
          </p:nvPr>
        </p:nvSpPr>
        <p:spPr/>
        <p:txBody>
          <a:bodyPr vert="horz" lIns="91440" tIns="45720" rIns="91440" bIns="45720" rtlCol="0" anchor="t">
            <a:normAutofit/>
          </a:bodyPr>
          <a:lstStyle/>
          <a:p>
            <a:pPr>
              <a:lnSpc>
                <a:spcPct val="110000"/>
              </a:lnSpc>
            </a:pPr>
            <a:r>
              <a:rPr lang="en-GB" sz="1600" dirty="0">
                <a:latin typeface="Times New Roman"/>
                <a:cs typeface="Times New Roman"/>
              </a:rPr>
              <a:t>RESEARCH ETHICS REQUIRES PARTICIPANT RIGHTS AND WELL-BEING. BEFORE CONSENT, RESEARCHERS MUST EXPLAIN THE STUDY'S PURPOSE, METHODS, AND RISKS (BRYMAN &amp; BELL, 2019). FOR THE STUDY, RESEARCHERS MUST MINIMISE PARTICIPANT HARM AND DISCOMFORT. THIS INCLUDES PRIVACY, VOLUNTARY PARTICIPATION, AND ADEQUATE DEBRIEFING AFTER THE STUDY (BRYMAN &amp; BELL, 2019).</a:t>
            </a:r>
          </a:p>
          <a:p>
            <a:pPr>
              <a:lnSpc>
                <a:spcPct val="110000"/>
              </a:lnSpc>
              <a:buClr>
                <a:srgbClr val="000000"/>
              </a:buClr>
            </a:pPr>
            <a:r>
              <a:rPr lang="en-GB" sz="1600" dirty="0">
                <a:latin typeface="Times New Roman"/>
                <a:cs typeface="Times New Roman"/>
              </a:rPr>
              <a:t>ETHICAL RESEARCH YIELDS TRUSTWORTHY RESULTS. UNETHICAL PRACTICES CAN INVALIDATE RESULTS AND HARM PARTICIPANTS. PARTICIPANTS' RIGHTS AND WELL-BEING MUST BE PRIORITISED THROUGHOUT THE RESEARCH. RESEARCHERS MUST FOLLOW ETHICS TO ENSURE STUDY INTEGRITY AND FAIRNESS.</a:t>
            </a:r>
          </a:p>
          <a:p>
            <a:pPr>
              <a:buClr>
                <a:srgbClr val="000000"/>
              </a:buClr>
            </a:pPr>
            <a:endParaRPr lang="en-GB" dirty="0"/>
          </a:p>
        </p:txBody>
      </p:sp>
    </p:spTree>
    <p:extLst>
      <p:ext uri="{BB962C8B-B14F-4D97-AF65-F5344CB8AC3E}">
        <p14:creationId xmlns:p14="http://schemas.microsoft.com/office/powerpoint/2010/main" val="1884871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0A86-081C-FAAD-6B77-2BC0505058FB}"/>
              </a:ext>
            </a:extLst>
          </p:cNvPr>
          <p:cNvSpPr>
            <a:spLocks noGrp="1"/>
          </p:cNvSpPr>
          <p:nvPr>
            <p:ph type="title"/>
          </p:nvPr>
        </p:nvSpPr>
        <p:spPr>
          <a:xfrm>
            <a:off x="712492" y="115309"/>
            <a:ext cx="10364451" cy="819800"/>
          </a:xfrm>
        </p:spPr>
        <p:txBody>
          <a:bodyPr>
            <a:normAutofit/>
          </a:bodyPr>
          <a:lstStyle/>
          <a:p>
            <a:r>
              <a:rPr lang="en-GB">
                <a:latin typeface="Times New Roman"/>
                <a:cs typeface="Arial"/>
              </a:rPr>
              <a:t>Research Ethics and Neutrality</a:t>
            </a:r>
            <a:br>
              <a:rPr lang="en-GB" sz="1100">
                <a:latin typeface="Arial"/>
                <a:cs typeface="Arial"/>
              </a:rPr>
            </a:br>
            <a:endParaRPr lang="en-GB" sz="1100">
              <a:latin typeface="Arial"/>
              <a:cs typeface="Arial"/>
            </a:endParaRPr>
          </a:p>
        </p:txBody>
      </p:sp>
      <p:sp>
        <p:nvSpPr>
          <p:cNvPr id="3" name="Content Placeholder 2">
            <a:extLst>
              <a:ext uri="{FF2B5EF4-FFF2-40B4-BE49-F238E27FC236}">
                <a16:creationId xmlns:a16="http://schemas.microsoft.com/office/drawing/2014/main" id="{1D5B0847-ADE6-EBCF-5D23-DE6A2C363261}"/>
              </a:ext>
            </a:extLst>
          </p:cNvPr>
          <p:cNvSpPr>
            <a:spLocks noGrp="1"/>
          </p:cNvSpPr>
          <p:nvPr>
            <p:ph sz="quarter" idx="13"/>
          </p:nvPr>
        </p:nvSpPr>
        <p:spPr>
          <a:xfrm>
            <a:off x="913774" y="1145018"/>
            <a:ext cx="10363826" cy="5595087"/>
          </a:xfrm>
        </p:spPr>
        <p:txBody>
          <a:bodyPr vert="horz" lIns="91440" tIns="45720" rIns="91440" bIns="45720" rtlCol="0" anchor="t">
            <a:normAutofit/>
          </a:bodyPr>
          <a:lstStyle/>
          <a:p>
            <a:r>
              <a:rPr lang="en-GB" sz="1600" dirty="0">
                <a:latin typeface="Times New Roman"/>
                <a:cs typeface="Times New Roman"/>
              </a:rPr>
              <a:t>Research ethics and neutrality are interconnected, raising important questions. Although some argue that research is ethically neutral, all research involves ethics. Research methodology, design, and participant selection require ethical considerations (Ritchie, Lewis, Nicholls, &amp; Ormston, 2013). Researchers must be ethical because their decisions affect participants' rights, well-being, and privacy.</a:t>
            </a:r>
            <a:endParaRPr lang="en-GB" sz="1600">
              <a:latin typeface="Times New Roman"/>
              <a:cs typeface="Times New Roman"/>
            </a:endParaRPr>
          </a:p>
          <a:p>
            <a:pPr>
              <a:buClr>
                <a:srgbClr val="000000"/>
              </a:buClr>
            </a:pPr>
            <a:r>
              <a:rPr lang="en-GB" sz="1600" dirty="0">
                <a:latin typeface="Times New Roman"/>
                <a:cs typeface="Times New Roman"/>
              </a:rPr>
              <a:t>Researchers must protect subjects (APA, 2017). Ethics like informed consent, confidentiality, and harm minimisation protect research integrity (NIH, 2018). Researchers must weigh study risks and benefits and protect participants.</a:t>
            </a:r>
            <a:endParaRPr lang="en-GB" sz="1600">
              <a:latin typeface="Times New Roman"/>
              <a:cs typeface="Times New Roman"/>
            </a:endParaRPr>
          </a:p>
          <a:p>
            <a:pPr>
              <a:buClr>
                <a:srgbClr val="000000"/>
              </a:buClr>
            </a:pPr>
            <a:r>
              <a:rPr lang="en-GB" sz="1600" dirty="0">
                <a:latin typeface="Times New Roman"/>
                <a:cs typeface="Times New Roman"/>
              </a:rPr>
              <a:t>Additionally, researchers must consider their work's social impact. Their research should be impartial (National Academy of Sciences, 2017). Disclosure of funding sources, biases, and accurate research reporting and interpretation are examples.</a:t>
            </a:r>
            <a:endParaRPr lang="en-GB" sz="1600">
              <a:latin typeface="Times New Roman"/>
              <a:cs typeface="Times New Roman"/>
            </a:endParaRPr>
          </a:p>
          <a:p>
            <a:pPr>
              <a:buClr>
                <a:srgbClr val="000000"/>
              </a:buClr>
            </a:pPr>
            <a:r>
              <a:rPr lang="en-GB" sz="1600" dirty="0">
                <a:latin typeface="Times New Roman"/>
                <a:cs typeface="Times New Roman"/>
              </a:rPr>
              <a:t>Ethical considerations are part of all research, including neutrality. Researchers must follow ethics to protect participants and ensure research credibility. By respecting participant rights and well-being, researchers advance knowledge. </a:t>
            </a:r>
            <a:endParaRPr lang="en-GB" sz="1600">
              <a:latin typeface="Times New Roman"/>
              <a:cs typeface="Times New Roman"/>
            </a:endParaRPr>
          </a:p>
          <a:p>
            <a:pPr marL="0" indent="0">
              <a:buClr>
                <a:srgbClr val="000000"/>
              </a:buClr>
              <a:buNone/>
            </a:pPr>
            <a:br>
              <a:rPr lang="en-US" dirty="0"/>
            </a:br>
            <a:endParaRPr lang="en-US" sz="1600">
              <a:latin typeface="Times New Roman"/>
              <a:cs typeface="Times New Roman"/>
            </a:endParaRPr>
          </a:p>
        </p:txBody>
      </p:sp>
    </p:spTree>
    <p:extLst>
      <p:ext uri="{BB962C8B-B14F-4D97-AF65-F5344CB8AC3E}">
        <p14:creationId xmlns:p14="http://schemas.microsoft.com/office/powerpoint/2010/main" val="393840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BB306-1EBB-D0F4-BA81-A5144682CF94}"/>
              </a:ext>
            </a:extLst>
          </p:cNvPr>
          <p:cNvSpPr>
            <a:spLocks noGrp="1"/>
          </p:cNvSpPr>
          <p:nvPr>
            <p:ph type="title"/>
          </p:nvPr>
        </p:nvSpPr>
        <p:spPr>
          <a:xfrm>
            <a:off x="813134" y="172819"/>
            <a:ext cx="10364451" cy="762291"/>
          </a:xfrm>
        </p:spPr>
        <p:txBody>
          <a:bodyPr>
            <a:normAutofit/>
          </a:bodyPr>
          <a:lstStyle/>
          <a:p>
            <a:r>
              <a:rPr lang="en-GB">
                <a:latin typeface="Times New Roman"/>
                <a:cs typeface="Arial"/>
              </a:rPr>
              <a:t>Stakeholders and Safeguarding</a:t>
            </a:r>
            <a:endParaRPr lang="en-US">
              <a:latin typeface="Times New Roman"/>
            </a:endParaRPr>
          </a:p>
        </p:txBody>
      </p:sp>
      <p:pic>
        <p:nvPicPr>
          <p:cNvPr id="4" name="Content Placeholder 3" descr="Ethics of a Counselor - Prep With Harshita">
            <a:extLst>
              <a:ext uri="{FF2B5EF4-FFF2-40B4-BE49-F238E27FC236}">
                <a16:creationId xmlns:a16="http://schemas.microsoft.com/office/drawing/2014/main" id="{6BDB3A71-3EAB-EBA1-C7D9-3C814918DF02}"/>
              </a:ext>
            </a:extLst>
          </p:cNvPr>
          <p:cNvPicPr>
            <a:picLocks noGrp="1" noChangeAspect="1"/>
          </p:cNvPicPr>
          <p:nvPr>
            <p:ph sz="quarter" idx="13"/>
          </p:nvPr>
        </p:nvPicPr>
        <p:blipFill>
          <a:blip r:embed="rId2"/>
          <a:stretch>
            <a:fillRect/>
          </a:stretch>
        </p:blipFill>
        <p:spPr>
          <a:xfrm>
            <a:off x="2432945" y="929527"/>
            <a:ext cx="7325782" cy="5666865"/>
          </a:xfrm>
        </p:spPr>
      </p:pic>
      <p:sp>
        <p:nvSpPr>
          <p:cNvPr id="5" name="TextBox 4">
            <a:extLst>
              <a:ext uri="{FF2B5EF4-FFF2-40B4-BE49-F238E27FC236}">
                <a16:creationId xmlns:a16="http://schemas.microsoft.com/office/drawing/2014/main" id="{B0521D9F-9454-0326-D544-1D3CE8D1BEF5}"/>
              </a:ext>
            </a:extLst>
          </p:cNvPr>
          <p:cNvSpPr txBox="1"/>
          <p:nvPr/>
        </p:nvSpPr>
        <p:spPr>
          <a:xfrm>
            <a:off x="9535000" y="241195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ea typeface="+mn-lt"/>
                <a:cs typeface="+mn-lt"/>
              </a:rPr>
              <a:t>(Jain, 2023)</a:t>
            </a:r>
            <a:endParaRPr lang="en-US" sz="1400">
              <a:latin typeface="Times New Roman"/>
            </a:endParaRPr>
          </a:p>
        </p:txBody>
      </p:sp>
    </p:spTree>
    <p:extLst>
      <p:ext uri="{BB962C8B-B14F-4D97-AF65-F5344CB8AC3E}">
        <p14:creationId xmlns:p14="http://schemas.microsoft.com/office/powerpoint/2010/main" val="2458595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ith idea concept">
            <a:extLst>
              <a:ext uri="{FF2B5EF4-FFF2-40B4-BE49-F238E27FC236}">
                <a16:creationId xmlns:a16="http://schemas.microsoft.com/office/drawing/2014/main" id="{DE8F2E82-BC16-7A74-2D08-39D43CA854EF}"/>
              </a:ext>
            </a:extLst>
          </p:cNvPr>
          <p:cNvPicPr>
            <a:picLocks noChangeAspect="1"/>
          </p:cNvPicPr>
          <p:nvPr/>
        </p:nvPicPr>
        <p:blipFill rotWithShape="1">
          <a:blip r:embed="rId2"/>
          <a:srcRect l="36907" r="23977" b="-3"/>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06DD2F-B923-2962-85FB-753F25641BB1}"/>
              </a:ext>
            </a:extLst>
          </p:cNvPr>
          <p:cNvSpPr>
            <a:spLocks noGrp="1"/>
          </p:cNvSpPr>
          <p:nvPr>
            <p:ph type="title"/>
          </p:nvPr>
        </p:nvSpPr>
        <p:spPr>
          <a:xfrm>
            <a:off x="4465050" y="618517"/>
            <a:ext cx="6672886" cy="906065"/>
          </a:xfrm>
        </p:spPr>
        <p:txBody>
          <a:bodyPr>
            <a:normAutofit fontScale="90000"/>
          </a:bodyPr>
          <a:lstStyle/>
          <a:p>
            <a:r>
              <a:rPr lang="en-GB">
                <a:latin typeface="Times New Roman"/>
                <a:cs typeface="Arial"/>
              </a:rPr>
              <a:t>Participants' Involvement</a:t>
            </a:r>
            <a:br>
              <a:rPr lang="en-GB">
                <a:latin typeface="Arial"/>
                <a:cs typeface="Arial"/>
              </a:rPr>
            </a:br>
            <a:endParaRPr lang="en-GB">
              <a:latin typeface="Arial"/>
              <a:cs typeface="Arial"/>
            </a:endParaRPr>
          </a:p>
        </p:txBody>
      </p:sp>
      <p:sp>
        <p:nvSpPr>
          <p:cNvPr id="3" name="Content Placeholder 2">
            <a:extLst>
              <a:ext uri="{FF2B5EF4-FFF2-40B4-BE49-F238E27FC236}">
                <a16:creationId xmlns:a16="http://schemas.microsoft.com/office/drawing/2014/main" id="{9FE6A8F4-090D-8DF6-66E3-E97FC15BF4FB}"/>
              </a:ext>
            </a:extLst>
          </p:cNvPr>
          <p:cNvSpPr>
            <a:spLocks noGrp="1"/>
          </p:cNvSpPr>
          <p:nvPr>
            <p:ph sz="quarter" idx="13"/>
          </p:nvPr>
        </p:nvSpPr>
        <p:spPr>
          <a:xfrm>
            <a:off x="4465048" y="886225"/>
            <a:ext cx="6672887" cy="5839501"/>
          </a:xfrm>
        </p:spPr>
        <p:txBody>
          <a:bodyPr vert="horz" lIns="91440" tIns="45720" rIns="91440" bIns="45720" rtlCol="0" anchor="t">
            <a:noAutofit/>
          </a:bodyPr>
          <a:lstStyle/>
          <a:p>
            <a:pPr marL="0" indent="0">
              <a:lnSpc>
                <a:spcPct val="110000"/>
              </a:lnSpc>
              <a:buNone/>
            </a:pPr>
            <a:endParaRPr lang="en-US" sz="1100"/>
          </a:p>
          <a:p>
            <a:pPr>
              <a:lnSpc>
                <a:spcPct val="110000"/>
              </a:lnSpc>
              <a:buClr>
                <a:srgbClr val="000000"/>
              </a:buClr>
            </a:pPr>
            <a:r>
              <a:rPr lang="en-GB" sz="1600" dirty="0">
                <a:latin typeface="Times New Roman"/>
                <a:cs typeface="Times New Roman"/>
              </a:rPr>
              <a:t>Active research participation means contributing to the study. Share stories and information. Participants must understand and consent, depending on the research design.</a:t>
            </a:r>
            <a:endParaRPr lang="en-GB" sz="1600" dirty="0"/>
          </a:p>
          <a:p>
            <a:pPr>
              <a:lnSpc>
                <a:spcPct val="110000"/>
              </a:lnSpc>
              <a:buClr>
                <a:srgbClr val="000000"/>
              </a:buClr>
            </a:pPr>
            <a:r>
              <a:rPr lang="en-GB" sz="1600" dirty="0">
                <a:latin typeface="Times New Roman"/>
                <a:cs typeface="Times New Roman"/>
              </a:rPr>
              <a:t>Research participants face risks and benefits. Physical harm, psychological distress, and confidentiality breach are risks. Participants may learn new treatments, gain insight into their condition, or enjoy contributing to scientific progress (National Institute on Ageing, 2021). Ethically, researchers must minimise participant risks and maximise benefits.</a:t>
            </a:r>
            <a:endParaRPr lang="en-GB" sz="1600" dirty="0"/>
          </a:p>
          <a:p>
            <a:pPr>
              <a:lnSpc>
                <a:spcPct val="110000"/>
              </a:lnSpc>
              <a:buClr>
                <a:srgbClr val="000000"/>
              </a:buClr>
            </a:pPr>
            <a:r>
              <a:rPr lang="en-GB" sz="1600" dirty="0">
                <a:latin typeface="Times New Roman"/>
                <a:cs typeface="Times New Roman"/>
              </a:rPr>
              <a:t>Research requires volunteers. Joining must be voluntary. The study should let them leave anytime without penalty. It safeguards autonomy and well-being (APA, 2017).</a:t>
            </a:r>
            <a:endParaRPr lang="en-GB" sz="1600" dirty="0"/>
          </a:p>
          <a:p>
            <a:pPr>
              <a:lnSpc>
                <a:spcPct val="110000"/>
              </a:lnSpc>
              <a:buClr>
                <a:srgbClr val="000000"/>
              </a:buClr>
            </a:pPr>
            <a:r>
              <a:rPr lang="en-GB" sz="1600" dirty="0">
                <a:latin typeface="Times New Roman"/>
                <a:cs typeface="Times New Roman"/>
              </a:rPr>
              <a:t>Knowledge and science depend on research participants. It must weigh risks and benefits and include voluntary participation and withdrawal rights to protect participants' rights and welfare. </a:t>
            </a:r>
            <a:endParaRPr lang="en-GB" sz="1600" dirty="0"/>
          </a:p>
          <a:p>
            <a:pPr>
              <a:lnSpc>
                <a:spcPct val="110000"/>
              </a:lnSpc>
              <a:buClr>
                <a:srgbClr val="000000"/>
              </a:buClr>
            </a:pPr>
            <a:endParaRPr lang="en-US" sz="1600" dirty="0"/>
          </a:p>
        </p:txBody>
      </p:sp>
    </p:spTree>
    <p:extLst>
      <p:ext uri="{BB962C8B-B14F-4D97-AF65-F5344CB8AC3E}">
        <p14:creationId xmlns:p14="http://schemas.microsoft.com/office/powerpoint/2010/main" val="189202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11FE1785-3D87-0359-B16A-5C01E625BC37}"/>
              </a:ext>
            </a:extLst>
          </p:cNvPr>
          <p:cNvPicPr>
            <a:picLocks noChangeAspect="1"/>
          </p:cNvPicPr>
          <p:nvPr/>
        </p:nvPicPr>
        <p:blipFill rotWithShape="1">
          <a:blip r:embed="rId2"/>
          <a:srcRect l="16359" r="44470" b="4"/>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BC9B131-16DA-7388-46CF-3026B22F75D8}"/>
              </a:ext>
            </a:extLst>
          </p:cNvPr>
          <p:cNvSpPr>
            <a:spLocks noGrp="1"/>
          </p:cNvSpPr>
          <p:nvPr>
            <p:ph type="title"/>
          </p:nvPr>
        </p:nvSpPr>
        <p:spPr>
          <a:xfrm>
            <a:off x="4465050" y="618517"/>
            <a:ext cx="6672886" cy="1596177"/>
          </a:xfrm>
        </p:spPr>
        <p:txBody>
          <a:bodyPr>
            <a:normAutofit/>
          </a:bodyPr>
          <a:lstStyle/>
          <a:p>
            <a:r>
              <a:rPr lang="en-GB">
                <a:latin typeface="Arial"/>
                <a:cs typeface="Arial"/>
              </a:rPr>
              <a:t> Ethical Issues in Interviews</a:t>
            </a:r>
            <a:br>
              <a:rPr lang="en-GB">
                <a:latin typeface="Arial"/>
                <a:cs typeface="Arial"/>
              </a:rPr>
            </a:br>
            <a:endParaRPr lang="en-GB">
              <a:latin typeface="Arial"/>
              <a:cs typeface="Arial"/>
            </a:endParaRPr>
          </a:p>
        </p:txBody>
      </p:sp>
      <p:sp>
        <p:nvSpPr>
          <p:cNvPr id="3" name="Content Placeholder 2">
            <a:extLst>
              <a:ext uri="{FF2B5EF4-FFF2-40B4-BE49-F238E27FC236}">
                <a16:creationId xmlns:a16="http://schemas.microsoft.com/office/drawing/2014/main" id="{F07D39A0-A7B7-C23A-BC74-6B5BD490FEEE}"/>
              </a:ext>
            </a:extLst>
          </p:cNvPr>
          <p:cNvSpPr>
            <a:spLocks noGrp="1"/>
          </p:cNvSpPr>
          <p:nvPr>
            <p:ph sz="quarter" idx="13"/>
          </p:nvPr>
        </p:nvSpPr>
        <p:spPr>
          <a:xfrm>
            <a:off x="4465048" y="2079545"/>
            <a:ext cx="6672887" cy="4444899"/>
          </a:xfrm>
        </p:spPr>
        <p:txBody>
          <a:bodyPr vert="horz" lIns="91440" tIns="45720" rIns="91440" bIns="45720" rtlCol="0" anchor="t">
            <a:noAutofit/>
          </a:bodyPr>
          <a:lstStyle/>
          <a:p>
            <a:pPr>
              <a:lnSpc>
                <a:spcPct val="110000"/>
              </a:lnSpc>
            </a:pPr>
            <a:r>
              <a:rPr lang="en-GB" sz="1600" dirty="0">
                <a:latin typeface="Times New Roman"/>
                <a:cs typeface="Times New Roman"/>
              </a:rPr>
              <a:t>Ethical issues in interviews arise due to power dynamics, lack of confidentiality, and privacy concerns (Smith &amp; Osborn, 2008). The interviewer holds a position of authority, creating a power imbalance that can affect participants' ability to freely express themselves and lead to biased responses. Confidentiality and privacy are crucial to protect participants' identity and safety. Strategies for managing ethical issues include establishing rapport and trust with participants, obtaining informed consent, and ensuring confidentiality (Smith &amp; Osborn, 2008). Ethical considerations are essential in interviews to uphold participants' well-being and integrity (Smith &amp; Osborn, 2008).</a:t>
            </a:r>
            <a:endParaRPr lang="en-GB" sz="1600" dirty="0"/>
          </a:p>
        </p:txBody>
      </p:sp>
    </p:spTree>
    <p:extLst>
      <p:ext uri="{BB962C8B-B14F-4D97-AF65-F5344CB8AC3E}">
        <p14:creationId xmlns:p14="http://schemas.microsoft.com/office/powerpoint/2010/main" val="2838006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3431-D94B-6463-22AA-6D1DF1F42B61}"/>
              </a:ext>
            </a:extLst>
          </p:cNvPr>
          <p:cNvSpPr>
            <a:spLocks noGrp="1"/>
          </p:cNvSpPr>
          <p:nvPr>
            <p:ph type="title"/>
          </p:nvPr>
        </p:nvSpPr>
        <p:spPr>
          <a:xfrm>
            <a:off x="913775" y="618517"/>
            <a:ext cx="10364451" cy="992328"/>
          </a:xfrm>
        </p:spPr>
        <p:txBody>
          <a:bodyPr>
            <a:normAutofit/>
          </a:bodyPr>
          <a:lstStyle/>
          <a:p>
            <a:r>
              <a:rPr lang="en-GB" dirty="0">
                <a:latin typeface="Times New Roman"/>
                <a:cs typeface="Times New Roman"/>
              </a:rPr>
              <a:t>Ethical issues in focus groups</a:t>
            </a:r>
            <a:endParaRPr lang="en-US" dirty="0"/>
          </a:p>
        </p:txBody>
      </p:sp>
      <p:sp>
        <p:nvSpPr>
          <p:cNvPr id="3" name="Content Placeholder 2">
            <a:extLst>
              <a:ext uri="{FF2B5EF4-FFF2-40B4-BE49-F238E27FC236}">
                <a16:creationId xmlns:a16="http://schemas.microsoft.com/office/drawing/2014/main" id="{E8B5339E-0B18-9E26-2EEB-C8A7E4A40BA5}"/>
              </a:ext>
            </a:extLst>
          </p:cNvPr>
          <p:cNvSpPr>
            <a:spLocks noGrp="1"/>
          </p:cNvSpPr>
          <p:nvPr>
            <p:ph sz="quarter" idx="13"/>
          </p:nvPr>
        </p:nvSpPr>
        <p:spPr>
          <a:xfrm>
            <a:off x="913774" y="1331923"/>
            <a:ext cx="10363826" cy="5264408"/>
          </a:xfrm>
        </p:spPr>
        <p:txBody>
          <a:bodyPr vert="horz" lIns="91440" tIns="45720" rIns="91440" bIns="45720" rtlCol="0" anchor="t">
            <a:noAutofit/>
          </a:bodyPr>
          <a:lstStyle/>
          <a:p>
            <a:r>
              <a:rPr lang="en-GB" sz="1600" dirty="0">
                <a:latin typeface="Times New Roman"/>
                <a:ea typeface="+mn-lt"/>
                <a:cs typeface="+mn-lt"/>
              </a:rPr>
              <a:t>Focus groups have ethical issues due to power imbalances, group dynamics, and anonymity and confidentiality. Group dynamics affect participants' responses, raising ethical concerns. Data may be biased or inaccurate if participants conform to group norms or hesitate to disagree (Krueger &amp; Casey, 2009). To protect participants' privacy and prevent harm, anonymity and confidentiality are needed (Morgan, 1997).</a:t>
            </a:r>
            <a:endParaRPr lang="en-GB" sz="1600">
              <a:latin typeface="Times New Roman"/>
              <a:cs typeface="Times New Roman"/>
            </a:endParaRPr>
          </a:p>
          <a:p>
            <a:pPr>
              <a:buClr>
                <a:srgbClr val="000000"/>
              </a:buClr>
            </a:pPr>
            <a:r>
              <a:rPr lang="en-GB" sz="1600" dirty="0">
                <a:latin typeface="Times New Roman"/>
                <a:ea typeface="+mn-lt"/>
                <a:cs typeface="+mn-lt"/>
              </a:rPr>
              <a:t>Researchers should set rules for respectful and open discussions to help participants express their accurate opinions when discussing ethical issues (Krueger &amp; Casey, 2009). Facilitators should promote diversity and manage power imbalances to ensure all participants contribute equally (Morgan, 1997). Participant understanding of the research's purpose, rights, and risks is essential for informed consent (Krueger &amp; Casey, 2009). Researchers should also stress confidentiality and protect participants' identities and data (Morgan, 1997).</a:t>
            </a:r>
            <a:endParaRPr lang="en-GB" sz="1600">
              <a:latin typeface="Times New Roman"/>
              <a:cs typeface="Times New Roman"/>
            </a:endParaRPr>
          </a:p>
          <a:p>
            <a:pPr>
              <a:buClr>
                <a:srgbClr val="000000"/>
              </a:buClr>
            </a:pPr>
            <a:r>
              <a:rPr lang="en-GB" sz="1600" dirty="0">
                <a:latin typeface="Times New Roman"/>
                <a:ea typeface="+mn-lt"/>
                <a:cs typeface="+mn-lt"/>
              </a:rPr>
              <a:t>Focus group ethics involve group dynamics, anonymity, and confidentiality. Setting ground rules, encouraging open discussions, obtaining informed consent, and maintaining confidentiality can help resolve these issues. Protecting participants' rights and producing accurate data requires following these ethical guidelines. </a:t>
            </a:r>
            <a:endParaRPr lang="en-GB">
              <a:latin typeface="Times New Roman"/>
            </a:endParaRPr>
          </a:p>
        </p:txBody>
      </p:sp>
    </p:spTree>
    <p:extLst>
      <p:ext uri="{BB962C8B-B14F-4D97-AF65-F5344CB8AC3E}">
        <p14:creationId xmlns:p14="http://schemas.microsoft.com/office/powerpoint/2010/main" val="1434382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2AA7-6A09-F8BD-7CB3-E98E9C3D8B8C}"/>
              </a:ext>
            </a:extLst>
          </p:cNvPr>
          <p:cNvSpPr>
            <a:spLocks noGrp="1"/>
          </p:cNvSpPr>
          <p:nvPr>
            <p:ph type="title"/>
          </p:nvPr>
        </p:nvSpPr>
        <p:spPr>
          <a:xfrm>
            <a:off x="913775" y="287838"/>
            <a:ext cx="10364451" cy="719159"/>
          </a:xfrm>
        </p:spPr>
        <p:txBody>
          <a:bodyPr vert="horz" lIns="91440" tIns="45720" rIns="91440" bIns="45720" rtlCol="0" anchor="ctr">
            <a:noAutofit/>
          </a:bodyPr>
          <a:lstStyle/>
          <a:p>
            <a:r>
              <a:rPr lang="en-GB" dirty="0">
                <a:latin typeface="Times New Roman"/>
                <a:cs typeface="Arial"/>
              </a:rPr>
              <a:t> Ethical Issues in Questionnaires</a:t>
            </a:r>
            <a:br>
              <a:rPr lang="en-GB" dirty="0">
                <a:latin typeface="Times New Roman"/>
                <a:cs typeface="Arial"/>
              </a:rPr>
            </a:br>
            <a:endParaRPr lang="en-GB" sz="1100" dirty="0">
              <a:latin typeface="Arial"/>
              <a:cs typeface="Arial"/>
            </a:endParaRPr>
          </a:p>
        </p:txBody>
      </p:sp>
      <p:sp>
        <p:nvSpPr>
          <p:cNvPr id="3" name="Content Placeholder 2">
            <a:extLst>
              <a:ext uri="{FF2B5EF4-FFF2-40B4-BE49-F238E27FC236}">
                <a16:creationId xmlns:a16="http://schemas.microsoft.com/office/drawing/2014/main" id="{6FE3275C-F91C-ACB8-2B27-E2F1C2B0D66A}"/>
              </a:ext>
            </a:extLst>
          </p:cNvPr>
          <p:cNvSpPr>
            <a:spLocks noGrp="1"/>
          </p:cNvSpPr>
          <p:nvPr>
            <p:ph sz="quarter" idx="13"/>
          </p:nvPr>
        </p:nvSpPr>
        <p:spPr>
          <a:xfrm>
            <a:off x="913774" y="1202527"/>
            <a:ext cx="10363826" cy="5465690"/>
          </a:xfrm>
        </p:spPr>
        <p:txBody>
          <a:bodyPr vert="horz" lIns="91440" tIns="45720" rIns="91440" bIns="45720" rtlCol="0" anchor="t">
            <a:normAutofit fontScale="92500" lnSpcReduction="10000"/>
          </a:bodyPr>
          <a:lstStyle/>
          <a:p>
            <a:r>
              <a:rPr lang="en-GB" sz="1600" dirty="0">
                <a:latin typeface="Times New Roman"/>
                <a:cs typeface="Times New Roman"/>
              </a:rPr>
              <a:t>Due to the risks of administering and collecting participant data, questionnaires raise ethical concerns. Concerns include data breaches and misuse of personal information. Answering questionnaires often requires age, gender, and contact information. Privacy breaches and harm can result from unauthorised access to these details.</a:t>
            </a:r>
            <a:endParaRPr lang="en-GB"/>
          </a:p>
          <a:p>
            <a:pPr>
              <a:buClr>
                <a:srgbClr val="000000"/>
              </a:buClr>
            </a:pPr>
            <a:r>
              <a:rPr lang="en-GB" sz="1600" dirty="0">
                <a:latin typeface="Times New Roman"/>
                <a:cs typeface="Times New Roman"/>
              </a:rPr>
              <a:t>To address this issue, researchers must protect participants' data. Encrypt sensitive data, store it securely and restrict access to authorised personnel. Additionally, researchers should obtain informed consent from participants by explaining the questionnaire's purpose, how the data will be used, and any risks.</a:t>
            </a:r>
            <a:endParaRPr lang="en-GB"/>
          </a:p>
          <a:p>
            <a:pPr>
              <a:buClr>
                <a:srgbClr val="000000"/>
              </a:buClr>
            </a:pPr>
            <a:r>
              <a:rPr lang="en-GB" sz="1600" dirty="0">
                <a:latin typeface="Times New Roman"/>
                <a:cs typeface="Times New Roman"/>
              </a:rPr>
              <a:t>Participants' privacy is protected by questionnaire anonymity and confidentiality. Participants must know that their responses and identities will be kept private. Remove identifying information from collected data and report only aggregated results.</a:t>
            </a:r>
            <a:endParaRPr lang="en-GB"/>
          </a:p>
          <a:p>
            <a:pPr>
              <a:buClr>
                <a:srgbClr val="000000"/>
              </a:buClr>
            </a:pPr>
            <a:r>
              <a:rPr lang="en-GB" sz="1600" dirty="0">
                <a:latin typeface="Times New Roman"/>
                <a:cs typeface="Times New Roman"/>
              </a:rPr>
              <a:t>Perform regular data collection procedure reviews, obtain ethical approval from relevant institutional review boards, and follow professional organisation ethical guidelines and codes of conduct to manage ethical issues in questionnaires.</a:t>
            </a:r>
            <a:endParaRPr lang="en-GB" dirty="0"/>
          </a:p>
          <a:p>
            <a:pPr>
              <a:buClr>
                <a:srgbClr val="000000"/>
              </a:buClr>
            </a:pPr>
            <a:r>
              <a:rPr lang="en-GB" sz="1600" dirty="0">
                <a:latin typeface="Times New Roman"/>
                <a:cs typeface="Times New Roman"/>
              </a:rPr>
              <a:t>In conclusion, questionnaire ethics can be managed by protecting participants' personal information, ensuring anonymity and confidentiality, obtaining informed consent, and following ethical guidelines. These steps establish participant trust and uphold research ethics.</a:t>
            </a:r>
            <a:endParaRPr lang="en-GB" dirty="0"/>
          </a:p>
          <a:p>
            <a:pPr>
              <a:buClr>
                <a:srgbClr val="000000"/>
              </a:buClr>
            </a:pPr>
            <a:endParaRPr lang="en-US" dirty="0"/>
          </a:p>
        </p:txBody>
      </p:sp>
    </p:spTree>
    <p:extLst>
      <p:ext uri="{BB962C8B-B14F-4D97-AF65-F5344CB8AC3E}">
        <p14:creationId xmlns:p14="http://schemas.microsoft.com/office/powerpoint/2010/main" val="234201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94461124-E9D7-D09B-E942-B87E0311FA0B}"/>
              </a:ext>
            </a:extLst>
          </p:cNvPr>
          <p:cNvPicPr>
            <a:picLocks noChangeAspect="1"/>
          </p:cNvPicPr>
          <p:nvPr/>
        </p:nvPicPr>
        <p:blipFill rotWithShape="1">
          <a:blip r:embed="rId2"/>
          <a:srcRect l="34697" r="32264" b="1"/>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B6F33C-5DD2-76F4-76E2-716B833C50CE}"/>
              </a:ext>
            </a:extLst>
          </p:cNvPr>
          <p:cNvSpPr>
            <a:spLocks noGrp="1"/>
          </p:cNvSpPr>
          <p:nvPr>
            <p:ph type="title"/>
          </p:nvPr>
        </p:nvSpPr>
        <p:spPr>
          <a:xfrm>
            <a:off x="4465050" y="618517"/>
            <a:ext cx="6672886" cy="1596177"/>
          </a:xfrm>
        </p:spPr>
        <p:txBody>
          <a:bodyPr>
            <a:normAutofit/>
          </a:bodyPr>
          <a:lstStyle/>
          <a:p>
            <a:r>
              <a:rPr lang="en-GB" dirty="0">
                <a:latin typeface="Times New Roman"/>
                <a:cs typeface="Arial"/>
              </a:rPr>
              <a:t>Ethical Issues in Counselling Settings</a:t>
            </a:r>
            <a:br>
              <a:rPr lang="en-GB">
                <a:latin typeface="Arial"/>
                <a:cs typeface="Arial"/>
              </a:rPr>
            </a:br>
            <a:endParaRPr lang="en-GB">
              <a:latin typeface="Arial"/>
              <a:cs typeface="Arial"/>
            </a:endParaRPr>
          </a:p>
        </p:txBody>
      </p:sp>
      <p:sp>
        <p:nvSpPr>
          <p:cNvPr id="3" name="Content Placeholder 2">
            <a:extLst>
              <a:ext uri="{FF2B5EF4-FFF2-40B4-BE49-F238E27FC236}">
                <a16:creationId xmlns:a16="http://schemas.microsoft.com/office/drawing/2014/main" id="{C74560B8-7DE7-F53B-FF89-677529977DB6}"/>
              </a:ext>
            </a:extLst>
          </p:cNvPr>
          <p:cNvSpPr>
            <a:spLocks noGrp="1"/>
          </p:cNvSpPr>
          <p:nvPr>
            <p:ph sz="quarter" idx="13"/>
          </p:nvPr>
        </p:nvSpPr>
        <p:spPr>
          <a:xfrm>
            <a:off x="4465048" y="1907017"/>
            <a:ext cx="6672887" cy="4214861"/>
          </a:xfrm>
        </p:spPr>
        <p:txBody>
          <a:bodyPr vert="horz" lIns="91440" tIns="45720" rIns="91440" bIns="45720" rtlCol="0" anchor="t">
            <a:normAutofit fontScale="92500" lnSpcReduction="10000"/>
          </a:bodyPr>
          <a:lstStyle/>
          <a:p>
            <a:pPr>
              <a:lnSpc>
                <a:spcPct val="110000"/>
              </a:lnSpc>
            </a:pPr>
            <a:r>
              <a:rPr lang="en-GB" sz="1600" dirty="0">
                <a:latin typeface="Times New Roman"/>
                <a:ea typeface="+mn-lt"/>
                <a:cs typeface="+mn-lt"/>
              </a:rPr>
              <a:t>Conducting primary research in counselling settings raises specific ethical concerns. One major issue is the potential power dynamics between researchers and clients. Researchers must ensure that the power imbalance does not compromise the clients' autonomy or well-being. This can be achieved by establishing clear boundaries and maintaining a respectful and non-exploitative relationship (APA, 2017).</a:t>
            </a:r>
            <a:endParaRPr lang="en-GB" sz="1600">
              <a:latin typeface="Times New Roman"/>
              <a:cs typeface="Times New Roman"/>
            </a:endParaRPr>
          </a:p>
          <a:p>
            <a:pPr>
              <a:lnSpc>
                <a:spcPct val="110000"/>
              </a:lnSpc>
              <a:buClr>
                <a:srgbClr val="000000"/>
              </a:buClr>
            </a:pPr>
            <a:r>
              <a:rPr lang="en-GB" sz="1600" dirty="0">
                <a:latin typeface="Times New Roman"/>
                <a:ea typeface="+mn-lt"/>
                <a:cs typeface="+mn-lt"/>
              </a:rPr>
              <a:t>Confidentiality is another crucial ethical consideration in counselling settings. Researchers must protect clients' privacy by ensuring their identities and personal information remain confidential. This involves obtaining informed consent and implementing strict data protection measures (Babbie, 2016). Respecting clients' confidentiality is essential for maintaining trust and fostering a safe environment for participants to share their experiences. </a:t>
            </a:r>
            <a:endParaRPr lang="en-GB" sz="1600">
              <a:latin typeface="Times New Roman"/>
              <a:cs typeface="Times New Roman"/>
            </a:endParaRPr>
          </a:p>
          <a:p>
            <a:pPr>
              <a:lnSpc>
                <a:spcPct val="110000"/>
              </a:lnSpc>
              <a:buClr>
                <a:srgbClr val="000000"/>
              </a:buClr>
            </a:pPr>
            <a:endParaRPr lang="en-GB" sz="1600" dirty="0"/>
          </a:p>
        </p:txBody>
      </p:sp>
    </p:spTree>
    <p:extLst>
      <p:ext uri="{BB962C8B-B14F-4D97-AF65-F5344CB8AC3E}">
        <p14:creationId xmlns:p14="http://schemas.microsoft.com/office/powerpoint/2010/main" val="2869570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019CA249-D76C-D822-5916-06B1D85ADFBC}"/>
              </a:ext>
            </a:extLst>
          </p:cNvPr>
          <p:cNvPicPr>
            <a:picLocks noChangeAspect="1"/>
          </p:cNvPicPr>
          <p:nvPr/>
        </p:nvPicPr>
        <p:blipFill rotWithShape="1">
          <a:blip r:embed="rId2"/>
          <a:srcRect l="19452" r="41377" b="4"/>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77BAB9B-29CD-32F3-D4EB-57E8ABF69F71}"/>
              </a:ext>
            </a:extLst>
          </p:cNvPr>
          <p:cNvSpPr>
            <a:spLocks noGrp="1"/>
          </p:cNvSpPr>
          <p:nvPr>
            <p:ph type="title"/>
          </p:nvPr>
        </p:nvSpPr>
        <p:spPr>
          <a:xfrm>
            <a:off x="4465050" y="618517"/>
            <a:ext cx="6672886" cy="1596177"/>
          </a:xfrm>
        </p:spPr>
        <p:txBody>
          <a:bodyPr>
            <a:normAutofit/>
          </a:bodyPr>
          <a:lstStyle/>
          <a:p>
            <a:r>
              <a:rPr lang="en-GB" dirty="0">
                <a:latin typeface="Times New Roman"/>
                <a:cs typeface="Arial"/>
              </a:rPr>
              <a:t>Applying Ethical Guidelines</a:t>
            </a:r>
            <a:br>
              <a:rPr lang="en-GB">
                <a:latin typeface="Arial"/>
                <a:cs typeface="Arial"/>
              </a:rPr>
            </a:br>
            <a:endParaRPr lang="en-GB">
              <a:latin typeface="Arial"/>
              <a:cs typeface="Arial"/>
            </a:endParaRPr>
          </a:p>
        </p:txBody>
      </p:sp>
      <p:sp>
        <p:nvSpPr>
          <p:cNvPr id="3" name="Content Placeholder 2">
            <a:extLst>
              <a:ext uri="{FF2B5EF4-FFF2-40B4-BE49-F238E27FC236}">
                <a16:creationId xmlns:a16="http://schemas.microsoft.com/office/drawing/2014/main" id="{6D1AD659-E14B-A99D-77BB-47FDFC3A74F9}"/>
              </a:ext>
            </a:extLst>
          </p:cNvPr>
          <p:cNvSpPr>
            <a:spLocks noGrp="1"/>
          </p:cNvSpPr>
          <p:nvPr>
            <p:ph sz="quarter" idx="13"/>
          </p:nvPr>
        </p:nvSpPr>
        <p:spPr>
          <a:xfrm>
            <a:off x="4465048" y="1964526"/>
            <a:ext cx="6672887" cy="4603050"/>
          </a:xfrm>
        </p:spPr>
        <p:txBody>
          <a:bodyPr vert="horz" lIns="91440" tIns="45720" rIns="91440" bIns="45720" rtlCol="0" anchor="t">
            <a:noAutofit/>
          </a:bodyPr>
          <a:lstStyle/>
          <a:p>
            <a:pPr>
              <a:lnSpc>
                <a:spcPct val="110000"/>
              </a:lnSpc>
            </a:pPr>
            <a:r>
              <a:rPr lang="en-GB" sz="1600" dirty="0">
                <a:latin typeface="Times New Roman"/>
                <a:ea typeface="+mn-lt"/>
                <a:cs typeface="+mn-lt"/>
              </a:rPr>
              <a:t>understanding of relevant ethical codes and regulations. Researchers must familiarize themselves with the guidelines and regulations relevant to their field and research design. This includes understanding the ethical principles of professional organizations such as the American Psychological Association (APA) and the Institutional Review Board (IRB) requirements. Ethical reflection and decision-making are essential to ensure ethical guidelines are consistently upheld throughout the research process. This involves regularly assessing potential risks, seeking guidance from ethics committees or supervisors when necessary, and making informed decisions that prioritise the well-being and rights of participants. </a:t>
            </a:r>
            <a:endParaRPr lang="en-GB" sz="1600">
              <a:latin typeface="Times New Roman"/>
              <a:cs typeface="Times New Roman"/>
            </a:endParaRPr>
          </a:p>
          <a:p>
            <a:pPr>
              <a:lnSpc>
                <a:spcPct val="110000"/>
              </a:lnSpc>
              <a:buClr>
                <a:srgbClr val="000000"/>
              </a:buClr>
            </a:pPr>
            <a:endParaRPr lang="en-GB" sz="1400"/>
          </a:p>
        </p:txBody>
      </p:sp>
    </p:spTree>
    <p:extLst>
      <p:ext uri="{BB962C8B-B14F-4D97-AF65-F5344CB8AC3E}">
        <p14:creationId xmlns:p14="http://schemas.microsoft.com/office/powerpoint/2010/main" val="2936940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6E374-187C-20A3-D369-17B8D98ED5E8}"/>
              </a:ext>
            </a:extLst>
          </p:cNvPr>
          <p:cNvSpPr>
            <a:spLocks noGrp="1"/>
          </p:cNvSpPr>
          <p:nvPr>
            <p:ph type="title"/>
          </p:nvPr>
        </p:nvSpPr>
        <p:spPr>
          <a:xfrm>
            <a:off x="913775" y="618517"/>
            <a:ext cx="10364451" cy="589762"/>
          </a:xfrm>
        </p:spPr>
        <p:txBody>
          <a:bodyPr/>
          <a:lstStyle/>
          <a:p>
            <a:r>
              <a:rPr lang="en-GB" dirty="0">
                <a:ea typeface="+mj-lt"/>
                <a:cs typeface="+mj-lt"/>
              </a:rPr>
              <a:t>Presentation Skills.</a:t>
            </a:r>
            <a:endParaRPr lang="en-US" dirty="0"/>
          </a:p>
        </p:txBody>
      </p:sp>
      <p:sp>
        <p:nvSpPr>
          <p:cNvPr id="3" name="Content Placeholder 2">
            <a:extLst>
              <a:ext uri="{FF2B5EF4-FFF2-40B4-BE49-F238E27FC236}">
                <a16:creationId xmlns:a16="http://schemas.microsoft.com/office/drawing/2014/main" id="{BE6D4138-85F8-B2E4-E2CA-CA9E05B852AB}"/>
              </a:ext>
            </a:extLst>
          </p:cNvPr>
          <p:cNvSpPr>
            <a:spLocks noGrp="1"/>
          </p:cNvSpPr>
          <p:nvPr>
            <p:ph sz="quarter" idx="13"/>
          </p:nvPr>
        </p:nvSpPr>
        <p:spPr>
          <a:xfrm>
            <a:off x="913774" y="1533206"/>
            <a:ext cx="10363826" cy="5278785"/>
          </a:xfrm>
        </p:spPr>
        <p:txBody>
          <a:bodyPr vert="horz" lIns="91440" tIns="45720" rIns="91440" bIns="45720" rtlCol="0" anchor="t">
            <a:normAutofit/>
          </a:bodyPr>
          <a:lstStyle/>
          <a:p>
            <a:r>
              <a:rPr lang="en-GB" sz="1600" dirty="0">
                <a:latin typeface="Times New Roman"/>
                <a:ea typeface="+mn-lt"/>
                <a:cs typeface="+mn-lt"/>
              </a:rPr>
              <a:t>Communicating ethics requires good communication and presentation skills. Complex and sensitive ethical issues must be communicated clearly and effectively to ensure audience comprehension and engagement. Brown and Paulus (2002) found that practical communication skills help audiences understand, empathise, and trust ethical messages.</a:t>
            </a:r>
            <a:endParaRPr lang="en-GB" sz="1600">
              <a:latin typeface="Times New Roman"/>
              <a:cs typeface="Times New Roman"/>
            </a:endParaRPr>
          </a:p>
          <a:p>
            <a:pPr>
              <a:buClr>
                <a:srgbClr val="000000"/>
              </a:buClr>
            </a:pPr>
            <a:r>
              <a:rPr lang="en-GB" sz="1600" dirty="0">
                <a:latin typeface="Times New Roman"/>
                <a:ea typeface="+mn-lt"/>
                <a:cs typeface="+mn-lt"/>
              </a:rPr>
              <a:t>Presenting ethical issues requires clarity, organisation, and professionalism. Clear and concise communication avoids confusion and ensures the audience understands the ethical implications. A logical and coherent presentation helps the audience follow the ideas and understand the ethical issues. Maintaining professionalism during the presentation boosts credibility and ethical message impact.</a:t>
            </a:r>
            <a:endParaRPr lang="en-GB" sz="1600">
              <a:latin typeface="Times New Roman"/>
              <a:cs typeface="Times New Roman"/>
            </a:endParaRPr>
          </a:p>
          <a:p>
            <a:pPr>
              <a:buClr>
                <a:srgbClr val="000000"/>
              </a:buClr>
            </a:pPr>
            <a:r>
              <a:rPr lang="en-GB" sz="1600" dirty="0">
                <a:latin typeface="Times New Roman"/>
                <a:ea typeface="+mn-lt"/>
                <a:cs typeface="+mn-lt"/>
              </a:rPr>
              <a:t>Several tips can help you give an engaging, ethical presentation. First, know the audience and tailor the presentation to their knowledge and interest. Slides and videos can also improve audience comprehension and engagement. Real-life examples and case studies can also make ethical issues more relatable. Finally, practising the presentation and getting feedback can help you deliver it confidently and effectively.</a:t>
            </a:r>
            <a:endParaRPr lang="en-GB" sz="1600">
              <a:latin typeface="Times New Roman"/>
              <a:cs typeface="Times New Roman"/>
            </a:endParaRPr>
          </a:p>
        </p:txBody>
      </p:sp>
    </p:spTree>
    <p:extLst>
      <p:ext uri="{BB962C8B-B14F-4D97-AF65-F5344CB8AC3E}">
        <p14:creationId xmlns:p14="http://schemas.microsoft.com/office/powerpoint/2010/main" val="652860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447B383D-F30C-5D9D-8869-EEF43A3946AA}"/>
              </a:ext>
            </a:extLst>
          </p:cNvPr>
          <p:cNvPicPr>
            <a:picLocks noChangeAspect="1"/>
          </p:cNvPicPr>
          <p:nvPr/>
        </p:nvPicPr>
        <p:blipFill rotWithShape="1">
          <a:blip r:embed="rId2"/>
          <a:srcRect l="53110" r="10785" b="3"/>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DA7C727-5C8D-B26F-0172-7764CFB42B7F}"/>
              </a:ext>
            </a:extLst>
          </p:cNvPr>
          <p:cNvSpPr>
            <a:spLocks noGrp="1"/>
          </p:cNvSpPr>
          <p:nvPr>
            <p:ph type="title"/>
          </p:nvPr>
        </p:nvSpPr>
        <p:spPr>
          <a:xfrm>
            <a:off x="4465050" y="618517"/>
            <a:ext cx="6672886" cy="474744"/>
          </a:xfrm>
        </p:spPr>
        <p:txBody>
          <a:bodyPr>
            <a:normAutofit fontScale="90000"/>
          </a:bodyPr>
          <a:lstStyle/>
          <a:p>
            <a:r>
              <a:rPr lang="en-GB" dirty="0">
                <a:ea typeface="+mj-lt"/>
                <a:cs typeface="+mj-lt"/>
              </a:rPr>
              <a:t>Conclusion</a:t>
            </a:r>
            <a:endParaRPr lang="en-US" dirty="0"/>
          </a:p>
        </p:txBody>
      </p:sp>
      <p:sp>
        <p:nvSpPr>
          <p:cNvPr id="3" name="Content Placeholder 2">
            <a:extLst>
              <a:ext uri="{FF2B5EF4-FFF2-40B4-BE49-F238E27FC236}">
                <a16:creationId xmlns:a16="http://schemas.microsoft.com/office/drawing/2014/main" id="{39FEBAD2-95C4-E742-1359-3A214700EC11}"/>
              </a:ext>
            </a:extLst>
          </p:cNvPr>
          <p:cNvSpPr>
            <a:spLocks noGrp="1"/>
          </p:cNvSpPr>
          <p:nvPr>
            <p:ph sz="quarter" idx="13"/>
          </p:nvPr>
        </p:nvSpPr>
        <p:spPr>
          <a:xfrm>
            <a:off x="4465048" y="1202527"/>
            <a:ext cx="6672887" cy="5465690"/>
          </a:xfrm>
        </p:spPr>
        <p:txBody>
          <a:bodyPr vert="horz" lIns="91440" tIns="45720" rIns="91440" bIns="45720" rtlCol="0" anchor="t">
            <a:noAutofit/>
          </a:bodyPr>
          <a:lstStyle/>
          <a:p>
            <a:pPr>
              <a:lnSpc>
                <a:spcPct val="110000"/>
              </a:lnSpc>
            </a:pPr>
            <a:r>
              <a:rPr lang="en-GB" sz="1600" dirty="0">
                <a:latin typeface="Times New Roman"/>
                <a:ea typeface="+mn-lt"/>
                <a:cs typeface="+mn-lt"/>
              </a:rPr>
              <a:t>To deliver a compelling and engaging presentation on ethical considerations, it is important to use visual aids such as slides or diagrams to enhance understanding. Incorporating real-life examples and case studies can also make the presentation more relatable and engaging for the audience. Additionally, storytelling techniques and incorporating personal anecdotes can capture the audience's attention and make the ethical issues more memorable.</a:t>
            </a:r>
            <a:endParaRPr lang="en-GB" sz="1600" dirty="0">
              <a:latin typeface="Times New Roman"/>
              <a:cs typeface="Times New Roman"/>
            </a:endParaRPr>
          </a:p>
          <a:p>
            <a:pPr>
              <a:lnSpc>
                <a:spcPct val="110000"/>
              </a:lnSpc>
              <a:buClr>
                <a:srgbClr val="000000"/>
              </a:buClr>
            </a:pPr>
            <a:r>
              <a:rPr lang="en-GB" sz="1600" dirty="0">
                <a:latin typeface="Times New Roman"/>
                <a:ea typeface="+mn-lt"/>
                <a:cs typeface="+mn-lt"/>
              </a:rPr>
              <a:t>In conclusion, effective communication and presentation skills are vital when conveying ethical considerations. The importance of clarity, organization, and professionalism cannot be overstated. By utilizing visual aids, real-life examples, and storytelling techniques, presenters can deliver compelling and engaging presentations on ethical issues.</a:t>
            </a:r>
            <a:endParaRPr lang="en-GB" sz="1600" dirty="0">
              <a:latin typeface="Times New Roman"/>
              <a:cs typeface="Times New Roman"/>
            </a:endParaRPr>
          </a:p>
        </p:txBody>
      </p:sp>
    </p:spTree>
    <p:extLst>
      <p:ext uri="{BB962C8B-B14F-4D97-AF65-F5344CB8AC3E}">
        <p14:creationId xmlns:p14="http://schemas.microsoft.com/office/powerpoint/2010/main" val="96433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73BEC-D7C4-3A64-6E06-A0C50124BD8D}"/>
              </a:ext>
            </a:extLst>
          </p:cNvPr>
          <p:cNvSpPr>
            <a:spLocks noGrp="1"/>
          </p:cNvSpPr>
          <p:nvPr>
            <p:ph type="title"/>
          </p:nvPr>
        </p:nvSpPr>
        <p:spPr>
          <a:xfrm>
            <a:off x="913775" y="618517"/>
            <a:ext cx="10364451" cy="517876"/>
          </a:xfrm>
        </p:spPr>
        <p:txBody>
          <a:bodyPr>
            <a:normAutofit fontScale="90000"/>
          </a:bodyPr>
          <a:lstStyle/>
          <a:p>
            <a:r>
              <a:rPr lang="en-GB" dirty="0">
                <a:latin typeface="Times New Roman"/>
                <a:cs typeface="Times New Roman"/>
              </a:rPr>
              <a:t>Reference list </a:t>
            </a:r>
          </a:p>
        </p:txBody>
      </p:sp>
      <p:sp>
        <p:nvSpPr>
          <p:cNvPr id="3" name="Content Placeholder 2">
            <a:extLst>
              <a:ext uri="{FF2B5EF4-FFF2-40B4-BE49-F238E27FC236}">
                <a16:creationId xmlns:a16="http://schemas.microsoft.com/office/drawing/2014/main" id="{F5724C89-73F4-55DA-C23D-4AF12B4BC72E}"/>
              </a:ext>
            </a:extLst>
          </p:cNvPr>
          <p:cNvSpPr>
            <a:spLocks noGrp="1"/>
          </p:cNvSpPr>
          <p:nvPr>
            <p:ph sz="quarter" idx="13"/>
          </p:nvPr>
        </p:nvSpPr>
        <p:spPr>
          <a:xfrm>
            <a:off x="913774" y="1188149"/>
            <a:ext cx="10363826" cy="4603050"/>
          </a:xfrm>
        </p:spPr>
        <p:txBody>
          <a:bodyPr vert="horz" lIns="91440" tIns="45720" rIns="91440" bIns="45720" rtlCol="0" anchor="t">
            <a:noAutofit/>
          </a:bodyPr>
          <a:lstStyle/>
          <a:p>
            <a:r>
              <a:rPr lang="en-GB" sz="1200" dirty="0">
                <a:latin typeface="Times New Roman"/>
                <a:cs typeface="Times New Roman"/>
              </a:rPr>
              <a:t>American Psychological Association. (2017). Ethical principles of psychologists and code of conduct. Retrieved from</a:t>
            </a:r>
            <a:r>
              <a:rPr lang="en-GB" sz="1200" dirty="0">
                <a:solidFill>
                  <a:schemeClr val="tx1">
                    <a:lumMod val="95000"/>
                    <a:lumOff val="5000"/>
                  </a:schemeClr>
                </a:solidFill>
                <a:latin typeface="Times New Roman"/>
                <a:cs typeface="Times New Roman"/>
              </a:rPr>
              <a:t> </a:t>
            </a:r>
            <a:r>
              <a:rPr lang="en-GB" sz="12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rPr>
              <a:t>https://www.apa.org/ethics/code/</a:t>
            </a:r>
          </a:p>
          <a:p>
            <a:pPr>
              <a:buClr>
                <a:srgbClr val="000000"/>
              </a:buClr>
            </a:pPr>
            <a:r>
              <a:rPr lang="en-GB" sz="1200" dirty="0">
                <a:latin typeface="Times New Roman"/>
                <a:cs typeface="Times New Roman"/>
              </a:rPr>
              <a:t>APA. (2017). Ethical principles of psychologists and code of conduct. American Psychologist, 57(12), 1060-1073.</a:t>
            </a:r>
          </a:p>
          <a:p>
            <a:pPr>
              <a:buClr>
                <a:srgbClr val="000000"/>
              </a:buClr>
            </a:pPr>
            <a:r>
              <a:rPr lang="en-GB" sz="1200" dirty="0">
                <a:latin typeface="Times New Roman"/>
                <a:cs typeface="Times New Roman"/>
              </a:rPr>
              <a:t>American Psychological Association (APA). (2017). Ethical Principles of Psychologists and Code of Conduct (2002, Amended Effective June 1, 2010, and January 1, 2017). Retrieved from</a:t>
            </a:r>
            <a:r>
              <a:rPr lang="en-GB" sz="1200" dirty="0">
                <a:solidFill>
                  <a:schemeClr val="tx1">
                    <a:lumMod val="95000"/>
                    <a:lumOff val="5000"/>
                  </a:schemeClr>
                </a:solidFill>
                <a:latin typeface="Times New Roman"/>
                <a:cs typeface="Times New Roman"/>
              </a:rPr>
              <a:t> </a:t>
            </a:r>
            <a:r>
              <a:rPr lang="en-GB" sz="1200" dirty="0">
                <a:solidFill>
                  <a:schemeClr val="tx1">
                    <a:lumMod val="95000"/>
                    <a:lumOff val="5000"/>
                  </a:schemeClr>
                </a:solidFill>
                <a:latin typeface="Times New Roman"/>
                <a:cs typeface="Times New Roman"/>
                <a:hlinkClick r:id="rId3">
                  <a:extLst>
                    <a:ext uri="{A12FA001-AC4F-418D-AE19-62706E023703}">
                      <ahyp:hlinkClr xmlns:ahyp="http://schemas.microsoft.com/office/drawing/2018/hyperlinkcolor" val="tx"/>
                    </a:ext>
                  </a:extLst>
                </a:hlinkClick>
              </a:rPr>
              <a:t>https://www.apa.org/ethics/code</a:t>
            </a:r>
            <a:r>
              <a:rPr lang="en-GB" sz="1200" dirty="0">
                <a:solidFill>
                  <a:schemeClr val="tx1">
                    <a:lumMod val="95000"/>
                    <a:lumOff val="5000"/>
                  </a:schemeClr>
                </a:solidFill>
                <a:latin typeface="Times New Roman"/>
                <a:cs typeface="Times New Roman"/>
              </a:rPr>
              <a:t> </a:t>
            </a:r>
          </a:p>
          <a:p>
            <a:pPr>
              <a:buClr>
                <a:srgbClr val="000000"/>
              </a:buClr>
            </a:pPr>
            <a:r>
              <a:rPr lang="en-GB" sz="1200" dirty="0">
                <a:latin typeface="Times New Roman"/>
                <a:cs typeface="Times New Roman"/>
              </a:rPr>
              <a:t>Babbie, E. R. (2016). The practice of social research. Cengage Learning.</a:t>
            </a:r>
            <a:br>
              <a:rPr lang="en-GB" sz="1200" dirty="0">
                <a:latin typeface="Times New Roman"/>
                <a:cs typeface="Times New Roman"/>
              </a:rPr>
            </a:b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Brown, A. (2021). The importance of ethics in research. Retrieved from [insert URL]</a:t>
            </a:r>
          </a:p>
          <a:p>
            <a:pPr>
              <a:buClr>
                <a:srgbClr val="000000"/>
              </a:buClr>
            </a:pPr>
            <a:r>
              <a:rPr lang="en-GB" sz="1200" dirty="0">
                <a:latin typeface="Times New Roman"/>
                <a:cs typeface="Times New Roman"/>
              </a:rPr>
              <a:t>Brown, K. W., &amp; Paulus, T. M. (2002). Making group brainstorming more effective: Recommendations from an associative memory perspective. Current Directions in Psychological Science, 11(6), 208-212. </a:t>
            </a:r>
          </a:p>
          <a:p>
            <a:pPr>
              <a:buClr>
                <a:srgbClr val="000000"/>
              </a:buClr>
            </a:pPr>
            <a:r>
              <a:rPr lang="en-GB" sz="1200" dirty="0">
                <a:latin typeface="Times New Roman"/>
                <a:cs typeface="Times New Roman"/>
              </a:rPr>
              <a:t>Brown, K. W., &amp; Paulus, T. M. (2002). Making group brainstorming more effective: Recommendations from an associative memory perspective. Current Directions in Psychological Science, 11(6), 208-212. </a:t>
            </a: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Bryman, A., &amp; Bell, E. (2019). Business research methods (5th ed.). Oxford University Press.</a:t>
            </a: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Jain, H. (2023a, June 1). Ethics of a </a:t>
            </a:r>
            <a:r>
              <a:rPr lang="en-GB" sz="1200" err="1">
                <a:latin typeface="Times New Roman"/>
                <a:cs typeface="Times New Roman"/>
              </a:rPr>
              <a:t>counselor</a:t>
            </a:r>
            <a:r>
              <a:rPr lang="en-GB" sz="1200" dirty="0">
                <a:latin typeface="Times New Roman"/>
                <a:cs typeface="Times New Roman"/>
              </a:rPr>
              <a:t>. Prep With Harshita</a:t>
            </a:r>
            <a:r>
              <a:rPr lang="en-GB" sz="1200" dirty="0">
                <a:solidFill>
                  <a:schemeClr val="tx1">
                    <a:lumMod val="95000"/>
                    <a:lumOff val="5000"/>
                  </a:schemeClr>
                </a:solidFill>
                <a:latin typeface="Times New Roman"/>
                <a:cs typeface="Times New Roman"/>
              </a:rPr>
              <a:t>. </a:t>
            </a:r>
            <a:r>
              <a:rPr lang="en-GB" sz="1200" dirty="0">
                <a:solidFill>
                  <a:schemeClr val="tx1">
                    <a:lumMod val="95000"/>
                    <a:lumOff val="5000"/>
                  </a:schemeClr>
                </a:solidFill>
                <a:latin typeface="Times New Roman"/>
                <a:cs typeface="Times New Roman"/>
                <a:hlinkClick r:id="rId4">
                  <a:extLst>
                    <a:ext uri="{A12FA001-AC4F-418D-AE19-62706E023703}">
                      <ahyp:hlinkClr xmlns:ahyp="http://schemas.microsoft.com/office/drawing/2018/hyperlinkcolor" val="tx"/>
                    </a:ext>
                  </a:extLst>
                </a:hlinkClick>
              </a:rPr>
              <a:t>https://prepwithharshita.com/ethics-of-a-counselor/</a:t>
            </a:r>
            <a:br>
              <a:rPr lang="en-GB" sz="1200" dirty="0">
                <a:solidFill>
                  <a:schemeClr val="tx1">
                    <a:lumMod val="95000"/>
                    <a:lumOff val="5000"/>
                  </a:schemeClr>
                </a:solidFill>
                <a:latin typeface="Times New Roman"/>
                <a:cs typeface="Times New Roman"/>
              </a:rPr>
            </a:br>
            <a:br>
              <a:rPr lang="en-GB" sz="1200" dirty="0">
                <a:latin typeface="Times New Roman"/>
                <a:cs typeface="Times New Roman"/>
              </a:rPr>
            </a:br>
            <a:endParaRPr lang="en-GB" sz="1200" dirty="0">
              <a:latin typeface="Times New Roman"/>
              <a:cs typeface="Times New Roman"/>
            </a:endParaRPr>
          </a:p>
        </p:txBody>
      </p:sp>
    </p:spTree>
    <p:extLst>
      <p:ext uri="{BB962C8B-B14F-4D97-AF65-F5344CB8AC3E}">
        <p14:creationId xmlns:p14="http://schemas.microsoft.com/office/powerpoint/2010/main" val="2168031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902E-DD2F-9BF9-6BB9-72C912912E54}"/>
              </a:ext>
            </a:extLst>
          </p:cNvPr>
          <p:cNvSpPr>
            <a:spLocks noGrp="1"/>
          </p:cNvSpPr>
          <p:nvPr>
            <p:ph type="title"/>
          </p:nvPr>
        </p:nvSpPr>
        <p:spPr>
          <a:xfrm>
            <a:off x="913775" y="618517"/>
            <a:ext cx="10364451" cy="733536"/>
          </a:xfrm>
        </p:spPr>
        <p:txBody>
          <a:bodyPr/>
          <a:lstStyle/>
          <a:p>
            <a:r>
              <a:rPr lang="en-GB" dirty="0"/>
              <a:t>continued</a:t>
            </a:r>
          </a:p>
        </p:txBody>
      </p:sp>
      <p:sp>
        <p:nvSpPr>
          <p:cNvPr id="3" name="Content Placeholder 2">
            <a:extLst>
              <a:ext uri="{FF2B5EF4-FFF2-40B4-BE49-F238E27FC236}">
                <a16:creationId xmlns:a16="http://schemas.microsoft.com/office/drawing/2014/main" id="{B35C382D-6337-EDCC-0FFF-3E76D801FA3B}"/>
              </a:ext>
            </a:extLst>
          </p:cNvPr>
          <p:cNvSpPr>
            <a:spLocks noGrp="1"/>
          </p:cNvSpPr>
          <p:nvPr>
            <p:ph sz="quarter" idx="13"/>
          </p:nvPr>
        </p:nvSpPr>
        <p:spPr>
          <a:xfrm>
            <a:off x="913774" y="1274413"/>
            <a:ext cx="10363826" cy="5206899"/>
          </a:xfrm>
        </p:spPr>
        <p:txBody>
          <a:bodyPr vert="horz" lIns="91440" tIns="45720" rIns="91440" bIns="45720" rtlCol="0" anchor="t">
            <a:normAutofit/>
          </a:bodyPr>
          <a:lstStyle/>
          <a:p>
            <a:br>
              <a:rPr lang="en-GB" sz="800" dirty="0">
                <a:latin typeface="Times New Roman"/>
                <a:cs typeface="Times New Roman"/>
              </a:rPr>
            </a:br>
            <a:r>
              <a:rPr lang="en-GB" sz="1200" dirty="0">
                <a:latin typeface="Times New Roman"/>
                <a:cs typeface="Times New Roman"/>
              </a:rPr>
              <a:t>JOHNSON, R. (2017). ETHICAL CONSIDERATIONS IN RESEARCH. JOURNAL OF RESEARCH ETHICS, 19(3), 45-62.</a:t>
            </a: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JONES, S., SMITH, T., &amp; MILLER, R. (2020). ETHICAL PRACTICES IN RESEARCH WITH HUMAN PARTICIPANTS. JOURNAL OF ETHICAL RESEARCH, 25(2), 78-95.</a:t>
            </a: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MILLER, R. (2019). ENSURING ETHICAL RESEARCH PRACTICES. JOURNAL OF RESEARCH ETHICS, 16(4), 112-128.</a:t>
            </a:r>
            <a:br>
              <a:rPr lang="en-GB" sz="1200" dirty="0">
                <a:latin typeface="Times New Roman"/>
                <a:cs typeface="Times New Roman"/>
              </a:rPr>
            </a:br>
            <a:br>
              <a:rPr lang="en-GB" sz="1200" dirty="0">
                <a:latin typeface="Times New Roman"/>
                <a:cs typeface="Times New Roman"/>
              </a:rPr>
            </a:br>
            <a:r>
              <a:rPr lang="en-GB" sz="1200" dirty="0">
                <a:latin typeface="Times New Roman"/>
                <a:cs typeface="Times New Roman"/>
              </a:rPr>
              <a:t>NATIONAL ACADEMY OF SCIENCES. (2017). FOSTERING INTEGRITY IN RESEARCH. RETRIEVED FROM</a:t>
            </a:r>
            <a:r>
              <a:rPr lang="en-GB" sz="1200" dirty="0">
                <a:solidFill>
                  <a:schemeClr val="tx1">
                    <a:lumMod val="95000"/>
                    <a:lumOff val="5000"/>
                  </a:schemeClr>
                </a:solidFill>
                <a:latin typeface="Times New Roman"/>
                <a:cs typeface="Times New Roman"/>
              </a:rPr>
              <a:t> </a:t>
            </a:r>
            <a:r>
              <a:rPr lang="en-GB" sz="12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rPr>
              <a:t>HTTPS://WWW.NAP.EDU/READ/21896/CHAPTER/1</a:t>
            </a:r>
            <a:br>
              <a:rPr lang="en-GB" sz="1200" dirty="0">
                <a:solidFill>
                  <a:schemeClr val="tx1">
                    <a:lumMod val="95000"/>
                    <a:lumOff val="5000"/>
                  </a:schemeClr>
                </a:solidFill>
                <a:latin typeface="Times New Roman"/>
                <a:cs typeface="Times New Roman"/>
              </a:rPr>
            </a:br>
            <a:br>
              <a:rPr lang="en-GB" sz="1200" dirty="0">
                <a:latin typeface="Times New Roman"/>
                <a:cs typeface="Times New Roman"/>
              </a:rPr>
            </a:br>
            <a:r>
              <a:rPr lang="en-GB" sz="1200" dirty="0">
                <a:solidFill>
                  <a:schemeClr val="tx1">
                    <a:lumMod val="95000"/>
                    <a:lumOff val="5000"/>
                  </a:schemeClr>
                </a:solidFill>
                <a:latin typeface="Times New Roman"/>
                <a:cs typeface="Times New Roman"/>
              </a:rPr>
              <a:t>NATIONAL INSTITUTE ON AGEING. (2021). PARTICIPATING IN CLINICAL RESEARCH. RETRIEVED FROM HTTPS://WWW.NIA.NIH.GOV/HEALTH/PARTICIPATING-CLINICAL-RESEARCH</a:t>
            </a:r>
            <a:br>
              <a:rPr lang="en-GB" sz="1200" dirty="0">
                <a:solidFill>
                  <a:schemeClr val="tx1">
                    <a:lumMod val="95000"/>
                    <a:lumOff val="5000"/>
                  </a:schemeClr>
                </a:solidFill>
                <a:latin typeface="Times New Roman"/>
                <a:cs typeface="Times New Roman"/>
              </a:rPr>
            </a:br>
            <a:br>
              <a:rPr lang="en-GB" sz="1200" dirty="0">
                <a:solidFill>
                  <a:schemeClr val="tx1">
                    <a:lumMod val="95000"/>
                    <a:lumOff val="5000"/>
                  </a:schemeClr>
                </a:solidFill>
                <a:latin typeface="Times New Roman"/>
                <a:cs typeface="Times New Roman"/>
              </a:rPr>
            </a:br>
            <a:br>
              <a:rPr lang="en-GB" sz="1200" dirty="0">
                <a:latin typeface="Times New Roman"/>
                <a:cs typeface="Times New Roman"/>
              </a:rPr>
            </a:br>
            <a:r>
              <a:rPr lang="en-GB" sz="1200" dirty="0">
                <a:solidFill>
                  <a:schemeClr val="tx1">
                    <a:lumMod val="95000"/>
                    <a:lumOff val="5000"/>
                  </a:schemeClr>
                </a:solidFill>
                <a:latin typeface="Times New Roman"/>
                <a:cs typeface="Times New Roman"/>
              </a:rPr>
              <a:t>NATIONAL INSTITUTES OF HEALTH. (2018). PROTECTING HUMAN RESEARCH PARTICIPANTS. RETRIEVED FROM </a:t>
            </a:r>
            <a:r>
              <a:rPr lang="en-GB" sz="1200" dirty="0">
                <a:solidFill>
                  <a:schemeClr val="tx1">
                    <a:lumMod val="95000"/>
                    <a:lumOff val="5000"/>
                  </a:schemeClr>
                </a:solidFill>
                <a:latin typeface="Times New Roman"/>
                <a:cs typeface="Times New Roman"/>
                <a:hlinkClick r:id="rId3">
                  <a:extLst>
                    <a:ext uri="{A12FA001-AC4F-418D-AE19-62706E023703}">
                      <ahyp:hlinkClr xmlns:ahyp="http://schemas.microsoft.com/office/drawing/2018/hyperlinkcolor" val="tx"/>
                    </a:ext>
                  </a:extLst>
                </a:hlinkClick>
              </a:rPr>
              <a:t>HTTPS://PHRP.NIHTRAINING.COM/USERS/LOGIN.PHP</a:t>
            </a:r>
            <a:endParaRPr lang="en-GB" sz="1200">
              <a:solidFill>
                <a:schemeClr val="tx1">
                  <a:lumMod val="95000"/>
                  <a:lumOff val="5000"/>
                </a:schemeClr>
              </a:solidFill>
              <a:latin typeface="Times New Roman"/>
              <a:ea typeface="+mn-lt"/>
              <a:cs typeface="+mn-lt"/>
              <a:hlinkClick r:id="rId3">
                <a:extLst>
                  <a:ext uri="{A12FA001-AC4F-418D-AE19-62706E023703}">
                    <ahyp:hlinkClr xmlns:ahyp="http://schemas.microsoft.com/office/drawing/2018/hyperlinkcolor" val="tx"/>
                  </a:ext>
                </a:extLst>
              </a:hlinkClick>
            </a:endParaRPr>
          </a:p>
          <a:p>
            <a:pPr>
              <a:buClr>
                <a:srgbClr val="000000"/>
              </a:buClr>
            </a:pPr>
            <a:endParaRPr lang="en-GB" sz="1600" dirty="0">
              <a:latin typeface="Times New Roman"/>
              <a:cs typeface="Times New Roman"/>
            </a:endParaRPr>
          </a:p>
        </p:txBody>
      </p:sp>
    </p:spTree>
    <p:extLst>
      <p:ext uri="{BB962C8B-B14F-4D97-AF65-F5344CB8AC3E}">
        <p14:creationId xmlns:p14="http://schemas.microsoft.com/office/powerpoint/2010/main" val="177135741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Droplet</vt:lpstr>
      <vt:lpstr>Research Ethics ECAC7004 </vt:lpstr>
      <vt:lpstr> I</vt:lpstr>
      <vt:lpstr>Continued </vt:lpstr>
      <vt:lpstr>Why Ethics are important</vt:lpstr>
      <vt:lpstr>Continued</vt:lpstr>
      <vt:lpstr>Research Ethics and Neutrality </vt:lpstr>
      <vt:lpstr>Stakeholders and Safeguarding</vt:lpstr>
      <vt:lpstr>Participants' Involvement </vt:lpstr>
      <vt:lpstr> Ethical Issues in Interviews </vt:lpstr>
      <vt:lpstr>Ethical issues in focus groups</vt:lpstr>
      <vt:lpstr> Ethical Issues in Questionnaires </vt:lpstr>
      <vt:lpstr>Ethical Issues in Counselling Settings </vt:lpstr>
      <vt:lpstr>Applying Ethical Guidelines </vt:lpstr>
      <vt:lpstr>Presentation Skills.</vt:lpstr>
      <vt:lpstr>Conclusion</vt:lpstr>
      <vt:lpstr>Reference list </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186</cp:revision>
  <dcterms:created xsi:type="dcterms:W3CDTF">2023-10-19T15:37:59Z</dcterms:created>
  <dcterms:modified xsi:type="dcterms:W3CDTF">2023-10-23T14:00:21Z</dcterms:modified>
</cp:coreProperties>
</file>