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09" r:id="rId3"/>
    <p:sldId id="266" r:id="rId4"/>
    <p:sldId id="271" r:id="rId5"/>
    <p:sldId id="296" r:id="rId6"/>
    <p:sldId id="310" r:id="rId7"/>
    <p:sldId id="317" r:id="rId8"/>
    <p:sldId id="311" r:id="rId9"/>
    <p:sldId id="297" r:id="rId10"/>
    <p:sldId id="312" r:id="rId11"/>
    <p:sldId id="313" r:id="rId12"/>
    <p:sldId id="298" r:id="rId13"/>
    <p:sldId id="314" r:id="rId14"/>
    <p:sldId id="299" r:id="rId15"/>
    <p:sldId id="316" r:id="rId16"/>
    <p:sldId id="315" r:id="rId17"/>
    <p:sldId id="303" r:id="rId18"/>
    <p:sldId id="272" r:id="rId19"/>
    <p:sldId id="300" r:id="rId20"/>
    <p:sldId id="301" r:id="rId21"/>
    <p:sldId id="319" r:id="rId22"/>
    <p:sldId id="318" r:id="rId23"/>
    <p:sldId id="320" r:id="rId24"/>
    <p:sldId id="321" r:id="rId25"/>
    <p:sldId id="323" r:id="rId26"/>
    <p:sldId id="322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14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10/16/12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Time Politics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Heritage: Representation and Interpretation</a:t>
            </a:r>
          </a:p>
          <a:p>
            <a:pPr algn="r"/>
            <a:r>
              <a:rPr lang="en-GB" sz="2400" b="1" dirty="0" smtClean="0"/>
              <a:t>Week</a:t>
            </a:r>
            <a:r>
              <a:rPr lang="en-GB" sz="2400" b="1" dirty="0" smtClean="0"/>
              <a:t> 3</a:t>
            </a:r>
            <a:endParaRPr lang="en-GB" sz="2400" b="1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6471"/>
            <a:ext cx="8913813" cy="1434353"/>
          </a:xfrm>
        </p:spPr>
        <p:txBody>
          <a:bodyPr>
            <a:normAutofit/>
          </a:bodyPr>
          <a:lstStyle/>
          <a:p>
            <a:r>
              <a:rPr lang="en-GB" dirty="0" err="1" smtClean="0"/>
              <a:t>Wilk</a:t>
            </a:r>
            <a:r>
              <a:rPr lang="en-GB" dirty="0" smtClean="0"/>
              <a:t> (</a:t>
            </a:r>
            <a:r>
              <a:rPr lang="en-GB" dirty="0" err="1" smtClean="0"/>
              <a:t>n.d</a:t>
            </a:r>
            <a:r>
              <a:rPr lang="en-GB" dirty="0" smtClean="0"/>
              <a:t>.)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Highly critical of archaeology’s use </a:t>
            </a:r>
            <a:r>
              <a:rPr lang="en-GB" dirty="0" smtClean="0"/>
              <a:t>of time</a:t>
            </a:r>
          </a:p>
          <a:p>
            <a:pPr lvl="1"/>
            <a:r>
              <a:rPr lang="en-GB" dirty="0" smtClean="0"/>
              <a:t>Temporal taxonomies </a:t>
            </a:r>
          </a:p>
          <a:p>
            <a:pPr lvl="1"/>
            <a:r>
              <a:rPr lang="en-GB" dirty="0" smtClean="0"/>
              <a:t>Representation of time frames</a:t>
            </a:r>
            <a:endParaRPr lang="en-GB" dirty="0" smtClean="0"/>
          </a:p>
          <a:p>
            <a:r>
              <a:rPr lang="en-GB" dirty="0" smtClean="0"/>
              <a:t>Highlights the </a:t>
            </a:r>
            <a:r>
              <a:rPr lang="en-GB" dirty="0" smtClean="0"/>
              <a:t>social construction of time</a:t>
            </a:r>
          </a:p>
          <a:p>
            <a:pPr lvl="1"/>
            <a:r>
              <a:rPr lang="en-GB" dirty="0" smtClean="0"/>
              <a:t>And the power dynamics involved</a:t>
            </a:r>
          </a:p>
          <a:p>
            <a:r>
              <a:rPr lang="en-GB" dirty="0" smtClean="0"/>
              <a:t>In the context of the ‘Maya’</a:t>
            </a:r>
            <a:endParaRPr lang="en-GB" dirty="0" smtClean="0"/>
          </a:p>
          <a:p>
            <a:r>
              <a:rPr lang="en-GB" dirty="0" smtClean="0"/>
              <a:t>Who, he argues are; </a:t>
            </a:r>
          </a:p>
          <a:p>
            <a:pPr lvl="1"/>
            <a:r>
              <a:rPr lang="en-GB" dirty="0" err="1" smtClean="0"/>
              <a:t>Exoticised</a:t>
            </a:r>
            <a:r>
              <a:rPr lang="en-GB" dirty="0" smtClean="0"/>
              <a:t> through their cyclical and sacred time</a:t>
            </a:r>
          </a:p>
          <a:p>
            <a:pPr lvl="1"/>
            <a:r>
              <a:rPr lang="en-GB" dirty="0" smtClean="0"/>
              <a:t>Timelessly linked to their ancestors </a:t>
            </a:r>
          </a:p>
          <a:p>
            <a:pPr lvl="1"/>
            <a:r>
              <a:rPr lang="en-GB" dirty="0" smtClean="0"/>
              <a:t>Frozen in time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Power of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‘</a:t>
            </a:r>
            <a:r>
              <a:rPr lang="en-GB" sz="2800" dirty="0" smtClean="0"/>
              <a:t>Through archaeological methods, cultural difference, physical distance, and differences in temporality are blended and then </a:t>
            </a:r>
            <a:r>
              <a:rPr lang="en-GB" sz="2800" i="1" dirty="0" smtClean="0"/>
              <a:t>displaced</a:t>
            </a:r>
            <a:r>
              <a:rPr lang="en-GB" sz="2800" dirty="0" smtClean="0"/>
              <a:t> into a past where they are only accessible though the scientific tools of expert knowledge’ </a:t>
            </a:r>
            <a:r>
              <a:rPr lang="en-GB" dirty="0" smtClean="0"/>
              <a:t>[</a:t>
            </a:r>
            <a:r>
              <a:rPr lang="en-GB" dirty="0" err="1" smtClean="0"/>
              <a:t>p</a:t>
            </a:r>
            <a:r>
              <a:rPr lang="en-GB" dirty="0" smtClean="0"/>
              <a:t>. 3, original emphasis)</a:t>
            </a:r>
            <a:endParaRPr lang="en-GB" sz="20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588945"/>
            <a:ext cx="8913813" cy="244780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‘archaeologists generally have a narrow, stereotypical and unreflective approach to </a:t>
            </a:r>
            <a:r>
              <a:rPr lang="en-GB" dirty="0" smtClean="0"/>
              <a:t>temporality’ (</a:t>
            </a:r>
            <a:r>
              <a:rPr lang="en-GB" dirty="0" err="1" smtClean="0"/>
              <a:t>Wilk</a:t>
            </a:r>
            <a:r>
              <a:rPr lang="en-GB" dirty="0" smtClean="0"/>
              <a:t> n.d.:3)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14424" y="3312821"/>
            <a:ext cx="7610476" cy="2282166"/>
          </a:xfrm>
        </p:spPr>
        <p:txBody>
          <a:bodyPr>
            <a:normAutofit/>
          </a:bodyPr>
          <a:lstStyle/>
          <a:p>
            <a:r>
              <a:rPr lang="en-GB" dirty="0" smtClean="0"/>
              <a:t>Do you agree with this statement? </a:t>
            </a:r>
          </a:p>
          <a:p>
            <a:r>
              <a:rPr lang="en-GB" dirty="0" smtClean="0"/>
              <a:t>If so, how does this approach become manifest?</a:t>
            </a:r>
          </a:p>
          <a:p>
            <a:r>
              <a:rPr lang="en-GB" dirty="0" smtClean="0"/>
              <a:t>If you disagree, what challenges this view?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for Shaping the Past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Geneology</a:t>
            </a:r>
            <a:endParaRPr lang="en-GB" b="1" dirty="0" smtClean="0"/>
          </a:p>
          <a:p>
            <a:pPr lvl="1"/>
            <a:r>
              <a:rPr lang="en-GB" dirty="0" smtClean="0"/>
              <a:t>Societies are placed in families, related by common descent</a:t>
            </a:r>
          </a:p>
          <a:p>
            <a:pPr lvl="1"/>
            <a:r>
              <a:rPr lang="en-GB" dirty="0" smtClean="0"/>
              <a:t>‘Mother cultures’</a:t>
            </a:r>
          </a:p>
          <a:p>
            <a:pPr lvl="1"/>
            <a:r>
              <a:rPr lang="en-GB" dirty="0" smtClean="0"/>
              <a:t>Evolutionary schema</a:t>
            </a:r>
          </a:p>
          <a:p>
            <a:pPr lvl="1"/>
            <a:r>
              <a:rPr lang="en-GB" dirty="0" smtClean="0"/>
              <a:t>Descent and tree metaphors are powerful devices</a:t>
            </a:r>
          </a:p>
          <a:p>
            <a:r>
              <a:rPr lang="en-GB" b="1" dirty="0" smtClean="0"/>
              <a:t>Emblemising </a:t>
            </a:r>
          </a:p>
          <a:p>
            <a:pPr lvl="1"/>
            <a:r>
              <a:rPr lang="en-GB" dirty="0" smtClean="0"/>
              <a:t>An example – an emblem – stands for the whole </a:t>
            </a:r>
          </a:p>
          <a:p>
            <a:pPr lvl="1"/>
            <a:r>
              <a:rPr lang="en-GB" dirty="0" smtClean="0"/>
              <a:t>The celebratory archaeologist is another  example of this </a:t>
            </a:r>
          </a:p>
          <a:p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59" y="552136"/>
            <a:ext cx="7197392" cy="553977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758" y="570542"/>
            <a:ext cx="6866054" cy="550296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942" y="3846553"/>
            <a:ext cx="6267117" cy="26686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5943" y="570542"/>
            <a:ext cx="7357683" cy="29263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9491" y="1049060"/>
            <a:ext cx="3984269" cy="5227915"/>
          </a:xfrm>
        </p:spPr>
        <p:txBody>
          <a:bodyPr>
            <a:normAutofit/>
          </a:bodyPr>
          <a:lstStyle/>
          <a:p>
            <a:r>
              <a:rPr lang="en-GB" b="1" dirty="0" smtClean="0"/>
              <a:t>Mnemonic Description</a:t>
            </a:r>
          </a:p>
          <a:p>
            <a:pPr lvl="1"/>
            <a:r>
              <a:rPr lang="en-GB" dirty="0" smtClean="0"/>
              <a:t>Having a zero point </a:t>
            </a:r>
          </a:p>
          <a:p>
            <a:pPr lvl="1"/>
            <a:r>
              <a:rPr lang="en-GB" dirty="0" smtClean="0"/>
              <a:t>Turns history before this point into a prologue</a:t>
            </a:r>
          </a:p>
          <a:p>
            <a:pPr lvl="1"/>
            <a:r>
              <a:rPr lang="en-GB" dirty="0" err="1" smtClean="0"/>
              <a:t>Precolumbian</a:t>
            </a:r>
            <a:r>
              <a:rPr lang="en-GB" dirty="0" smtClean="0"/>
              <a:t> </a:t>
            </a:r>
          </a:p>
          <a:p>
            <a:pPr lvl="2"/>
            <a:r>
              <a:rPr lang="en-GB" dirty="0" smtClean="0"/>
              <a:t>Defining the period by what ended it </a:t>
            </a:r>
          </a:p>
          <a:p>
            <a:pPr lvl="2"/>
            <a:r>
              <a:rPr lang="en-GB" dirty="0" smtClean="0"/>
              <a:t>‘the coming of the white people’</a:t>
            </a:r>
          </a:p>
          <a:p>
            <a:r>
              <a:rPr lang="en-GB" dirty="0" smtClean="0"/>
              <a:t>Firm line – a start and an end -  rather than processes </a:t>
            </a:r>
            <a:endParaRPr lang="en-GB" dirty="0" smtClean="0"/>
          </a:p>
          <a:p>
            <a:pPr lvl="1"/>
            <a:endParaRPr lang="en-GB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5147534" y="1398747"/>
            <a:ext cx="3566160" cy="487822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1049060"/>
            <a:ext cx="3566160" cy="522791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99" y="1517376"/>
            <a:ext cx="4167782" cy="31205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441" y="449911"/>
            <a:ext cx="2919549" cy="584444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091" y="975441"/>
            <a:ext cx="6994906" cy="482199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3121" y="901824"/>
            <a:ext cx="7951779" cy="5364505"/>
          </a:xfrm>
        </p:spPr>
        <p:txBody>
          <a:bodyPr>
            <a:normAutofit/>
          </a:bodyPr>
          <a:lstStyle/>
          <a:p>
            <a:r>
              <a:rPr lang="en-GB" b="1" dirty="0" smtClean="0"/>
              <a:t>Normalization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Identification of specific traits </a:t>
            </a:r>
          </a:p>
          <a:p>
            <a:pPr lvl="1"/>
            <a:r>
              <a:rPr lang="en-GB" dirty="0" smtClean="0"/>
              <a:t>And associating </a:t>
            </a:r>
            <a:r>
              <a:rPr lang="en-GB" dirty="0" smtClean="0"/>
              <a:t>them with a culture (place and time)</a:t>
            </a:r>
          </a:p>
          <a:p>
            <a:pPr lvl="1"/>
            <a:r>
              <a:rPr lang="en-GB" dirty="0" smtClean="0"/>
              <a:t>Makes an era </a:t>
            </a:r>
            <a:r>
              <a:rPr lang="en-GB" dirty="0" smtClean="0"/>
              <a:t>appear homogenous</a:t>
            </a:r>
          </a:p>
          <a:p>
            <a:pPr lvl="1"/>
            <a:r>
              <a:rPr lang="en-GB" dirty="0" smtClean="0"/>
              <a:t>Like stuffing a container with one substance</a:t>
            </a:r>
          </a:p>
          <a:p>
            <a:r>
              <a:rPr lang="en-GB" b="1" dirty="0" smtClean="0"/>
              <a:t>Synchronism</a:t>
            </a:r>
          </a:p>
          <a:p>
            <a:pPr lvl="1"/>
            <a:r>
              <a:rPr lang="en-GB" dirty="0" smtClean="0"/>
              <a:t>Grouping a large number of events – at different times and different places – and giving them a common name </a:t>
            </a:r>
          </a:p>
          <a:p>
            <a:pPr lvl="2"/>
            <a:r>
              <a:rPr lang="en-GB" dirty="0" err="1" smtClean="0"/>
              <a:t>E.g</a:t>
            </a:r>
            <a:r>
              <a:rPr lang="en-GB" dirty="0" smtClean="0"/>
              <a:t> The </a:t>
            </a:r>
            <a:r>
              <a:rPr lang="en-GB" dirty="0" smtClean="0"/>
              <a:t>Maya Collapse</a:t>
            </a:r>
            <a:r>
              <a:rPr lang="en-GB" dirty="0" smtClean="0"/>
              <a:t> </a:t>
            </a:r>
          </a:p>
          <a:p>
            <a:r>
              <a:rPr lang="en-GB" b="1" dirty="0" smtClean="0"/>
              <a:t>Phasing </a:t>
            </a:r>
          </a:p>
          <a:p>
            <a:pPr lvl="1"/>
            <a:r>
              <a:rPr lang="en-GB" dirty="0" smtClean="0"/>
              <a:t>Organises normalised and synchronised times</a:t>
            </a:r>
          </a:p>
          <a:p>
            <a:pPr lvl="1"/>
            <a:r>
              <a:rPr lang="en-GB" dirty="0" smtClean="0"/>
              <a:t>Gives periods a ‘misplaced’ concreteness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Naming them</a:t>
            </a:r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84" y="808423"/>
            <a:ext cx="3607898" cy="41976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0065" y="1085869"/>
            <a:ext cx="3732938" cy="487720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Rhythm of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Staccato  &amp; Legato</a:t>
            </a:r>
          </a:p>
          <a:p>
            <a:r>
              <a:rPr lang="en-GB" dirty="0" smtClean="0"/>
              <a:t>Steps and continuous line/curve</a:t>
            </a:r>
          </a:p>
          <a:p>
            <a:r>
              <a:rPr lang="en-GB" dirty="0" smtClean="0"/>
              <a:t>Emphasise; 	</a:t>
            </a:r>
          </a:p>
          <a:p>
            <a:pPr lvl="1"/>
            <a:r>
              <a:rPr lang="en-GB" dirty="0" smtClean="0"/>
              <a:t>Continuities</a:t>
            </a:r>
          </a:p>
          <a:p>
            <a:pPr lvl="1"/>
            <a:r>
              <a:rPr lang="en-GB" dirty="0" smtClean="0"/>
              <a:t> Ruptures and breaks </a:t>
            </a:r>
          </a:p>
          <a:p>
            <a:r>
              <a:rPr lang="en-GB" dirty="0" smtClean="0"/>
              <a:t>But these are “nothing more than creations, on ongoing project of reflection, storytelling and hindsight” (</a:t>
            </a:r>
            <a:r>
              <a:rPr lang="en-GB" dirty="0" err="1" smtClean="0"/>
              <a:t>Wilk</a:t>
            </a:r>
            <a:r>
              <a:rPr lang="en-GB" dirty="0" smtClean="0"/>
              <a:t> </a:t>
            </a:r>
            <a:r>
              <a:rPr lang="en-GB" dirty="0" err="1" smtClean="0"/>
              <a:t>n.d</a:t>
            </a:r>
            <a:r>
              <a:rPr lang="en-GB" dirty="0" smtClean="0"/>
              <a:t>.: 12)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567" y="1030655"/>
            <a:ext cx="3888383" cy="47851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041" y="1030654"/>
            <a:ext cx="3365516" cy="478518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1282653"/>
            <a:ext cx="8452818" cy="431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717778"/>
            <a:ext cx="7610476" cy="5548551"/>
          </a:xfrm>
        </p:spPr>
        <p:txBody>
          <a:bodyPr>
            <a:normAutofit/>
          </a:bodyPr>
          <a:lstStyle/>
          <a:p>
            <a:r>
              <a:rPr lang="en-GB" b="1" dirty="0" smtClean="0"/>
              <a:t>Density </a:t>
            </a:r>
          </a:p>
          <a:p>
            <a:pPr lvl="1"/>
            <a:r>
              <a:rPr lang="en-GB" dirty="0" smtClean="0"/>
              <a:t>Some periods are ‘busier’ than others </a:t>
            </a:r>
            <a:endParaRPr lang="en-GB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Commemograms</a:t>
            </a:r>
            <a:r>
              <a:rPr lang="en-US" dirty="0" smtClean="0"/>
              <a:t>’</a:t>
            </a:r>
          </a:p>
          <a:p>
            <a:pPr lvl="1"/>
            <a:r>
              <a:rPr lang="en-US" dirty="0" smtClean="0"/>
              <a:t>Density </a:t>
            </a:r>
            <a:r>
              <a:rPr lang="en-US" dirty="0" smtClean="0"/>
              <a:t>of official events</a:t>
            </a:r>
          </a:p>
          <a:p>
            <a:pPr lvl="1"/>
            <a:r>
              <a:rPr lang="en-US" dirty="0" smtClean="0"/>
              <a:t>Related to nation-building an elite histories </a:t>
            </a:r>
          </a:p>
          <a:p>
            <a:r>
              <a:rPr lang="en-US" dirty="0" smtClean="0"/>
              <a:t>Density is portrayed by the subdivision of time columns into phase diagrams</a:t>
            </a:r>
            <a:endParaRPr lang="en-US" dirty="0" smtClean="0"/>
          </a:p>
          <a:p>
            <a:pPr lvl="1"/>
            <a:r>
              <a:rPr lang="en-US" dirty="0" smtClean="0"/>
              <a:t>Some </a:t>
            </a:r>
            <a:r>
              <a:rPr lang="en-US" dirty="0" smtClean="0"/>
              <a:t>eras are compressed, others expanded </a:t>
            </a:r>
            <a:endParaRPr lang="en-US" dirty="0" smtClean="0"/>
          </a:p>
          <a:p>
            <a:pPr lvl="1"/>
            <a:r>
              <a:rPr lang="en-US" dirty="0" smtClean="0"/>
              <a:t>Periods </a:t>
            </a:r>
            <a:r>
              <a:rPr lang="en-US" dirty="0" smtClean="0"/>
              <a:t>are normalized </a:t>
            </a:r>
            <a:endParaRPr lang="en-US" dirty="0" smtClean="0"/>
          </a:p>
          <a:p>
            <a:r>
              <a:rPr lang="en-GB" dirty="0" smtClean="0"/>
              <a:t>Phase diagrams float in the past – </a:t>
            </a:r>
            <a:r>
              <a:rPr lang="en-GB" dirty="0" err="1" smtClean="0"/>
              <a:t>untethered</a:t>
            </a:r>
            <a:r>
              <a:rPr lang="en-GB" dirty="0" smtClean="0"/>
              <a:t> to the present</a:t>
            </a:r>
            <a:endParaRPr lang="en-GB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Divide up ancient geography </a:t>
            </a:r>
          </a:p>
          <a:p>
            <a:r>
              <a:rPr lang="en-GB" dirty="0" smtClean="0"/>
              <a:t>Sets boundaries</a:t>
            </a:r>
          </a:p>
          <a:p>
            <a:r>
              <a:rPr lang="en-GB" dirty="0" smtClean="0"/>
              <a:t>Enables </a:t>
            </a:r>
            <a:r>
              <a:rPr lang="en-GB" dirty="0" smtClean="0"/>
              <a:t>discussion about what and who is in or out</a:t>
            </a:r>
            <a:endParaRPr lang="en-GB" dirty="0" smtClean="0"/>
          </a:p>
          <a:p>
            <a:r>
              <a:rPr lang="en-US" dirty="0" smtClean="0"/>
              <a:t>“practical extension of their own power </a:t>
            </a:r>
            <a:r>
              <a:rPr lang="en-US" dirty="0" smtClean="0"/>
              <a:t>as creators and inventors into the world of the living” (</a:t>
            </a:r>
            <a:r>
              <a:rPr lang="en-US" dirty="0" err="1" smtClean="0"/>
              <a:t>Wilk</a:t>
            </a:r>
            <a:r>
              <a:rPr lang="en-US" dirty="0" smtClean="0"/>
              <a:t> </a:t>
            </a:r>
            <a:r>
              <a:rPr lang="en-US" dirty="0" err="1" smtClean="0"/>
              <a:t>n.d</a:t>
            </a:r>
            <a:r>
              <a:rPr lang="en-US" dirty="0" smtClean="0"/>
              <a:t>.: 13)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6094" y="2595563"/>
            <a:ext cx="365760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Conventionalised </a:t>
            </a:r>
            <a:r>
              <a:rPr lang="en-GB" dirty="0" err="1" smtClean="0"/>
              <a:t>Ontologies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Dominant (hegemonic) worldviews and systems of knowledge</a:t>
            </a:r>
            <a:endParaRPr lang="en-GB" dirty="0" smtClean="0"/>
          </a:p>
          <a:p>
            <a:r>
              <a:rPr lang="en-GB" dirty="0" err="1" smtClean="0"/>
              <a:t>Progressivist</a:t>
            </a:r>
            <a:r>
              <a:rPr lang="en-GB" dirty="0" smtClean="0"/>
              <a:t> teleology is </a:t>
            </a:r>
            <a:r>
              <a:rPr lang="en-GB" dirty="0" smtClean="0"/>
              <a:t>one of the most common used by archaeologists</a:t>
            </a:r>
            <a:endParaRPr lang="en-GB" dirty="0" smtClean="0"/>
          </a:p>
          <a:p>
            <a:r>
              <a:rPr lang="en-GB" dirty="0" smtClean="0"/>
              <a:t>Similar sequences </a:t>
            </a:r>
          </a:p>
          <a:p>
            <a:pPr lvl="1"/>
            <a:r>
              <a:rPr lang="en-GB" dirty="0" smtClean="0"/>
              <a:t>From simple to complex </a:t>
            </a:r>
            <a:endParaRPr lang="en-GB" dirty="0" smtClean="0"/>
          </a:p>
          <a:p>
            <a:r>
              <a:rPr lang="en-GB" dirty="0" smtClean="0"/>
              <a:t>Facilitates the charting of rises (and falls)</a:t>
            </a:r>
          </a:p>
          <a:p>
            <a:r>
              <a:rPr lang="en-GB" dirty="0" smtClean="0"/>
              <a:t>Everything pre-complex becomes a setting up 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Level Playing Field?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423" y="2595561"/>
            <a:ext cx="7353095" cy="367076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Fabian</a:t>
            </a:r>
            <a:r>
              <a:rPr lang="en-GB" dirty="0" smtClean="0"/>
              <a:t> (1983) </a:t>
            </a:r>
            <a:r>
              <a:rPr lang="en-GB" i="1" dirty="0" smtClean="0"/>
              <a:t>Time and the Other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Time and representation </a:t>
            </a:r>
          </a:p>
          <a:p>
            <a:r>
              <a:rPr lang="en-GB" sz="2400" dirty="0" smtClean="0"/>
              <a:t>The politics of time </a:t>
            </a:r>
          </a:p>
          <a:p>
            <a:r>
              <a:rPr lang="en-GB" sz="2400" dirty="0" smtClean="0"/>
              <a:t>Temporal schemas can (</a:t>
            </a:r>
            <a:r>
              <a:rPr lang="en-GB" sz="2400" dirty="0" err="1" smtClean="0"/>
              <a:t>mis)represent</a:t>
            </a:r>
            <a:r>
              <a:rPr lang="en-GB" sz="2400" dirty="0" smtClean="0"/>
              <a:t> people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4926807" y="2543175"/>
            <a:ext cx="36576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Fabian</a:t>
            </a:r>
            <a:r>
              <a:rPr lang="en-GB" dirty="0" smtClean="0"/>
              <a:t> (1983) </a:t>
            </a:r>
            <a:r>
              <a:rPr lang="en-GB" i="1" dirty="0" smtClean="0"/>
              <a:t>Time and the Other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Anthropology’s use of time in the creation of its object</a:t>
            </a:r>
          </a:p>
          <a:p>
            <a:r>
              <a:rPr lang="en-GB" dirty="0" smtClean="0"/>
              <a:t>“not only past cultures, but all living societies were irrevocably placed on a temporal slope, a stream of Time – some upstream, others downstream” (</a:t>
            </a:r>
            <a:r>
              <a:rPr lang="en-GB" dirty="0" err="1" smtClean="0"/>
              <a:t>p</a:t>
            </a:r>
            <a:r>
              <a:rPr lang="en-GB" dirty="0" smtClean="0"/>
              <a:t>. 17) </a:t>
            </a:r>
          </a:p>
          <a:p>
            <a:r>
              <a:rPr lang="en-GB" dirty="0" smtClean="0"/>
              <a:t>“a form through which we define the content of relations between Self and Other” (</a:t>
            </a:r>
            <a:r>
              <a:rPr lang="en-GB" dirty="0" err="1" smtClean="0"/>
              <a:t>p</a:t>
            </a:r>
            <a:r>
              <a:rPr lang="en-GB" dirty="0" smtClean="0"/>
              <a:t>. 31). </a:t>
            </a:r>
          </a:p>
          <a:p>
            <a:r>
              <a:rPr lang="en-GB" dirty="0" smtClean="0"/>
              <a:t>“denial of </a:t>
            </a:r>
            <a:r>
              <a:rPr lang="en-GB" dirty="0" err="1" smtClean="0"/>
              <a:t>coevalness</a:t>
            </a:r>
            <a:r>
              <a:rPr lang="en-GB" dirty="0" smtClean="0"/>
              <a:t>” (p.31)</a:t>
            </a:r>
          </a:p>
          <a:p>
            <a:r>
              <a:rPr lang="en-GB" dirty="0" smtClean="0"/>
              <a:t>the self belongs to here and now, the other to there and then (</a:t>
            </a:r>
            <a:r>
              <a:rPr lang="en-GB" dirty="0" err="1" smtClean="0"/>
              <a:t>p</a:t>
            </a:r>
            <a:r>
              <a:rPr lang="en-GB" dirty="0" smtClean="0"/>
              <a:t>. 27).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Theory Bit……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is as “an object of power relations” (Lutz 1992:1)</a:t>
            </a:r>
          </a:p>
          <a:p>
            <a:r>
              <a:rPr lang="en-GB" dirty="0" smtClean="0"/>
              <a:t>Its control can be seen as essential for the exercising of power</a:t>
            </a:r>
            <a:r>
              <a:rPr lang="en-GB" dirty="0" smtClean="0"/>
              <a:t> (Abbots forthcoming.)</a:t>
            </a:r>
          </a:p>
          <a:p>
            <a:r>
              <a:rPr lang="en-GB" dirty="0" smtClean="0"/>
              <a:t>Time is also inherently plural and contested</a:t>
            </a:r>
          </a:p>
          <a:p>
            <a:pPr lvl="1"/>
            <a:r>
              <a:rPr lang="en-GB" dirty="0" smtClean="0"/>
              <a:t> conflict arises when one social group attempts to dominate the time of another </a:t>
            </a:r>
            <a:r>
              <a:rPr lang="en-GB" dirty="0" smtClean="0"/>
              <a:t>(Abbots </a:t>
            </a:r>
            <a:r>
              <a:rPr lang="en-GB" dirty="0" smtClean="0"/>
              <a:t>forthcoming, </a:t>
            </a:r>
            <a:r>
              <a:rPr lang="en-GB" dirty="0" smtClean="0"/>
              <a:t>Greenhouse </a:t>
            </a:r>
            <a:r>
              <a:rPr lang="en-GB" dirty="0" smtClean="0"/>
              <a:t>1996)</a:t>
            </a:r>
          </a:p>
          <a:p>
            <a:r>
              <a:rPr lang="en-GB" dirty="0" smtClean="0"/>
              <a:t>‘belongs to the political economy of relations between individuals, classes and nations” (</a:t>
            </a:r>
            <a:r>
              <a:rPr lang="en-GB" dirty="0" err="1" smtClean="0"/>
              <a:t>Fabian</a:t>
            </a:r>
            <a:r>
              <a:rPr lang="en-GB" dirty="0" smtClean="0"/>
              <a:t> 1983: </a:t>
            </a:r>
            <a:r>
              <a:rPr lang="en-GB" dirty="0" err="1" smtClean="0"/>
              <a:t>x</a:t>
            </a:r>
            <a:r>
              <a:rPr lang="en-GB" dirty="0" smtClean="0"/>
              <a:t>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Presents 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8976"/>
            <a:ext cx="7610476" cy="39473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Its plurality also presents the opportunity to challenge hegemony (See</a:t>
            </a:r>
            <a:r>
              <a:rPr lang="en-GB" dirty="0" smtClean="0"/>
              <a:t> Abbots forthcoming, Greenhouse </a:t>
            </a:r>
            <a:r>
              <a:rPr lang="en-GB" dirty="0" smtClean="0"/>
              <a:t>1996)</a:t>
            </a:r>
          </a:p>
          <a:p>
            <a:r>
              <a:rPr lang="en-GB" dirty="0" smtClean="0"/>
              <a:t>Time is open to improvisation and manipulation</a:t>
            </a:r>
          </a:p>
          <a:p>
            <a:r>
              <a:rPr lang="en-GB" dirty="0" smtClean="0"/>
              <a:t>It can be utilised by actors to challenge the political order </a:t>
            </a:r>
          </a:p>
          <a:p>
            <a:pPr lvl="1"/>
            <a:r>
              <a:rPr lang="en-GB" dirty="0" smtClean="0"/>
              <a:t>by contesting the elite’s representation of time on which their political legitimacy rests. </a:t>
            </a:r>
          </a:p>
          <a:p>
            <a:r>
              <a:rPr lang="en-GB" dirty="0" smtClean="0"/>
              <a:t>A counter formulation of time</a:t>
            </a:r>
          </a:p>
          <a:p>
            <a:r>
              <a:rPr lang="en-GB" b="1" dirty="0" smtClean="0"/>
              <a:t>The study of time is a study of the ways power relations are effected in social life 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Herzfeld (1991)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023" y="2154606"/>
            <a:ext cx="3450674" cy="41117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481" y="2154605"/>
            <a:ext cx="2929184" cy="3946157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Herzfeld (1991)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00570"/>
            <a:ext cx="7610476" cy="3965759"/>
          </a:xfrm>
        </p:spPr>
        <p:txBody>
          <a:bodyPr>
            <a:normAutofit fontScale="77500" lnSpcReduction="20000"/>
          </a:bodyPr>
          <a:lstStyle/>
          <a:p>
            <a:r>
              <a:rPr lang="en-GB" sz="2353" dirty="0" smtClean="0"/>
              <a:t>The politics of heritage and history in </a:t>
            </a:r>
            <a:r>
              <a:rPr lang="en-GB" sz="2353" dirty="0" err="1" smtClean="0"/>
              <a:t>Rethemnos</a:t>
            </a:r>
            <a:r>
              <a:rPr lang="en-GB" sz="2353" dirty="0" smtClean="0"/>
              <a:t>. </a:t>
            </a:r>
          </a:p>
          <a:p>
            <a:r>
              <a:rPr lang="en-GB" sz="2353" dirty="0" smtClean="0"/>
              <a:t>Monumental time</a:t>
            </a:r>
          </a:p>
          <a:p>
            <a:pPr lvl="1"/>
            <a:r>
              <a:rPr lang="en-GB" sz="2353" dirty="0" smtClean="0"/>
              <a:t> the time of the conservationists and bureaucrats,</a:t>
            </a:r>
          </a:p>
          <a:p>
            <a:r>
              <a:rPr lang="en-GB" sz="2353" dirty="0" smtClean="0"/>
              <a:t> Social </a:t>
            </a:r>
            <a:r>
              <a:rPr lang="en-GB" sz="2353" dirty="0" smtClean="0"/>
              <a:t>time </a:t>
            </a:r>
            <a:endParaRPr lang="en-GB" sz="2353" dirty="0" smtClean="0"/>
          </a:p>
          <a:p>
            <a:pPr lvl="1"/>
            <a:r>
              <a:rPr lang="en-GB" sz="2353" dirty="0" smtClean="0"/>
              <a:t>the everyday time of the town’s inhabitants </a:t>
            </a:r>
          </a:p>
          <a:p>
            <a:r>
              <a:rPr lang="en-GB" sz="2353" dirty="0" smtClean="0"/>
              <a:t>Attempts to monumentalise people’s practices objectifies them and heightens their sense of alienation</a:t>
            </a:r>
          </a:p>
          <a:p>
            <a:r>
              <a:rPr lang="en-GB" sz="2353" dirty="0" smtClean="0"/>
              <a:t>But people contest this and attempt to “reclaim their lives from a </a:t>
            </a:r>
            <a:r>
              <a:rPr lang="en-GB" sz="2353" dirty="0" err="1" smtClean="0"/>
              <a:t>detemporalized</a:t>
            </a:r>
            <a:r>
              <a:rPr lang="en-GB" sz="2353" dirty="0" smtClean="0"/>
              <a:t> past” (ibid: 9). </a:t>
            </a:r>
          </a:p>
          <a:p>
            <a:r>
              <a:rPr lang="en-GB" sz="2353" dirty="0" smtClean="0"/>
              <a:t>“the battle over time is a battle over the possession of identity” (ibid: 4).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891</TotalTime>
  <Words>897</Words>
  <Application>Microsoft Macintosh PowerPoint</Application>
  <PresentationFormat>On-screen Show (4:3)</PresentationFormat>
  <Paragraphs>112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Time Politics </vt:lpstr>
      <vt:lpstr>Wilk (n.d.) </vt:lpstr>
      <vt:lpstr>The Power of Knowledge</vt:lpstr>
      <vt:lpstr>‘archaeologists generally have a narrow, stereotypical and unreflective approach to temporality’ (Wilk n.d.:3) </vt:lpstr>
      <vt:lpstr>Tools for Shaping the Past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Rhythm of Change </vt:lpstr>
      <vt:lpstr>Slide 15</vt:lpstr>
      <vt:lpstr>Slide 16</vt:lpstr>
      <vt:lpstr>Slide 17</vt:lpstr>
      <vt:lpstr>Placing</vt:lpstr>
      <vt:lpstr>Conventionalised Ontologies</vt:lpstr>
      <vt:lpstr>A Level Playing Field?</vt:lpstr>
      <vt:lpstr>Fabian (1983) Time and the Other</vt:lpstr>
      <vt:lpstr>Fabian (1983) Time and the Other</vt:lpstr>
      <vt:lpstr>The Theory Bit……</vt:lpstr>
      <vt:lpstr>Time Presents Opportunities</vt:lpstr>
      <vt:lpstr>Herzfeld (1991)</vt:lpstr>
      <vt:lpstr>Herzfeld (1991)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48</cp:revision>
  <dcterms:created xsi:type="dcterms:W3CDTF">2012-10-16T10:54:18Z</dcterms:created>
  <dcterms:modified xsi:type="dcterms:W3CDTF">2012-10-16T12:33:58Z</dcterms:modified>
</cp:coreProperties>
</file>