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2"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02992-9D74-8197-A46B-02888A1602E0}"/>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837DBDC9-3B43-92A8-671D-40593016B200}"/>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C8DDD581-9692-8595-85AA-1D961CCCD4D0}"/>
              </a:ext>
            </a:extLst>
          </p:cNvPr>
          <p:cNvSpPr txBox="1">
            <a:spLocks noGrp="1"/>
          </p:cNvSpPr>
          <p:nvPr>
            <p:ph type="dt" sz="half" idx="7"/>
          </p:nvPr>
        </p:nvSpPr>
        <p:spPr/>
        <p:txBody>
          <a:bodyPr/>
          <a:lstStyle>
            <a:lvl1pPr>
              <a:defRPr/>
            </a:lvl1pPr>
          </a:lstStyle>
          <a:p>
            <a:pPr lvl="0"/>
            <a:fld id="{92018615-2247-4A0A-BEB4-66168F04F89A}" type="datetime1">
              <a:rPr lang="en-GB"/>
              <a:pPr lvl="0"/>
              <a:t>20/07/2026</a:t>
            </a:fld>
            <a:endParaRPr lang="en-GB"/>
          </a:p>
        </p:txBody>
      </p:sp>
      <p:sp>
        <p:nvSpPr>
          <p:cNvPr id="5" name="Footer Placeholder 4">
            <a:extLst>
              <a:ext uri="{FF2B5EF4-FFF2-40B4-BE49-F238E27FC236}">
                <a16:creationId xmlns:a16="http://schemas.microsoft.com/office/drawing/2014/main" id="{A3685FC6-E386-B0EA-B830-A5B11B01B3F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F5AD3FD-1E79-BBD5-C6BD-37E3B4C57E5D}"/>
              </a:ext>
            </a:extLst>
          </p:cNvPr>
          <p:cNvSpPr txBox="1">
            <a:spLocks noGrp="1"/>
          </p:cNvSpPr>
          <p:nvPr>
            <p:ph type="sldNum" sz="quarter" idx="8"/>
          </p:nvPr>
        </p:nvSpPr>
        <p:spPr/>
        <p:txBody>
          <a:bodyPr/>
          <a:lstStyle>
            <a:lvl1pPr>
              <a:defRPr/>
            </a:lvl1pPr>
          </a:lstStyle>
          <a:p>
            <a:pPr lvl="0"/>
            <a:fld id="{352E7FA5-741C-43F8-952C-F757BA26D98B}" type="slidenum">
              <a:t>‹#›</a:t>
            </a:fld>
            <a:endParaRPr lang="en-GB"/>
          </a:p>
        </p:txBody>
      </p:sp>
    </p:spTree>
    <p:extLst>
      <p:ext uri="{BB962C8B-B14F-4D97-AF65-F5344CB8AC3E}">
        <p14:creationId xmlns:p14="http://schemas.microsoft.com/office/powerpoint/2010/main" val="326399798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E70BE-22BC-CF6A-AF4B-F9ADC1F9E086}"/>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7E94D0E6-BBE6-8BC0-35C5-CAD718C97CC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63E5603-D01E-8063-7BF1-1A40BFA087F7}"/>
              </a:ext>
            </a:extLst>
          </p:cNvPr>
          <p:cNvSpPr txBox="1">
            <a:spLocks noGrp="1"/>
          </p:cNvSpPr>
          <p:nvPr>
            <p:ph type="dt" sz="half" idx="7"/>
          </p:nvPr>
        </p:nvSpPr>
        <p:spPr/>
        <p:txBody>
          <a:bodyPr/>
          <a:lstStyle>
            <a:lvl1pPr>
              <a:defRPr/>
            </a:lvl1pPr>
          </a:lstStyle>
          <a:p>
            <a:pPr lvl="0"/>
            <a:fld id="{F3BE8A48-64E9-4F9B-B062-37AE13636D44}" type="datetime1">
              <a:rPr lang="en-GB"/>
              <a:pPr lvl="0"/>
              <a:t>20/07/2026</a:t>
            </a:fld>
            <a:endParaRPr lang="en-GB"/>
          </a:p>
        </p:txBody>
      </p:sp>
      <p:sp>
        <p:nvSpPr>
          <p:cNvPr id="5" name="Footer Placeholder 4">
            <a:extLst>
              <a:ext uri="{FF2B5EF4-FFF2-40B4-BE49-F238E27FC236}">
                <a16:creationId xmlns:a16="http://schemas.microsoft.com/office/drawing/2014/main" id="{D90DD376-D991-CBE4-9671-50D8598D833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C19C2CA-C78A-DD21-6EE7-EA80B4F169FA}"/>
              </a:ext>
            </a:extLst>
          </p:cNvPr>
          <p:cNvSpPr txBox="1">
            <a:spLocks noGrp="1"/>
          </p:cNvSpPr>
          <p:nvPr>
            <p:ph type="sldNum" sz="quarter" idx="8"/>
          </p:nvPr>
        </p:nvSpPr>
        <p:spPr/>
        <p:txBody>
          <a:bodyPr/>
          <a:lstStyle>
            <a:lvl1pPr>
              <a:defRPr/>
            </a:lvl1pPr>
          </a:lstStyle>
          <a:p>
            <a:pPr lvl="0"/>
            <a:fld id="{7872F935-6468-470A-9057-53EE3728B28F}" type="slidenum">
              <a:t>‹#›</a:t>
            </a:fld>
            <a:endParaRPr lang="en-GB"/>
          </a:p>
        </p:txBody>
      </p:sp>
    </p:spTree>
    <p:extLst>
      <p:ext uri="{BB962C8B-B14F-4D97-AF65-F5344CB8AC3E}">
        <p14:creationId xmlns:p14="http://schemas.microsoft.com/office/powerpoint/2010/main" val="311082758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E09D0-FAC4-36EB-14FF-EE96B4F7BC18}"/>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E52C17FF-0B80-5B36-49EB-E3A30F8A6B77}"/>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E5C033FF-F801-8880-5FCE-54CA751A7D3B}"/>
              </a:ext>
            </a:extLst>
          </p:cNvPr>
          <p:cNvSpPr txBox="1">
            <a:spLocks noGrp="1"/>
          </p:cNvSpPr>
          <p:nvPr>
            <p:ph type="dt" sz="half" idx="7"/>
          </p:nvPr>
        </p:nvSpPr>
        <p:spPr/>
        <p:txBody>
          <a:bodyPr/>
          <a:lstStyle>
            <a:lvl1pPr>
              <a:defRPr/>
            </a:lvl1pPr>
          </a:lstStyle>
          <a:p>
            <a:pPr lvl="0"/>
            <a:fld id="{028FABBF-303B-434C-B1F8-B853594C543B}" type="datetime1">
              <a:rPr lang="en-GB"/>
              <a:pPr lvl="0"/>
              <a:t>20/07/2026</a:t>
            </a:fld>
            <a:endParaRPr lang="en-GB"/>
          </a:p>
        </p:txBody>
      </p:sp>
      <p:sp>
        <p:nvSpPr>
          <p:cNvPr id="5" name="Footer Placeholder 4">
            <a:extLst>
              <a:ext uri="{FF2B5EF4-FFF2-40B4-BE49-F238E27FC236}">
                <a16:creationId xmlns:a16="http://schemas.microsoft.com/office/drawing/2014/main" id="{D39EE78C-660C-1F85-E9AF-6A5ECD04598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ADBE3EF-774A-51EA-A4A5-F5C57D8639B4}"/>
              </a:ext>
            </a:extLst>
          </p:cNvPr>
          <p:cNvSpPr txBox="1">
            <a:spLocks noGrp="1"/>
          </p:cNvSpPr>
          <p:nvPr>
            <p:ph type="sldNum" sz="quarter" idx="8"/>
          </p:nvPr>
        </p:nvSpPr>
        <p:spPr/>
        <p:txBody>
          <a:bodyPr/>
          <a:lstStyle>
            <a:lvl1pPr>
              <a:defRPr/>
            </a:lvl1pPr>
          </a:lstStyle>
          <a:p>
            <a:pPr lvl="0"/>
            <a:fld id="{52EDF33B-968B-4A19-9A20-0B92F8D64625}" type="slidenum">
              <a:t>‹#›</a:t>
            </a:fld>
            <a:endParaRPr lang="en-GB"/>
          </a:p>
        </p:txBody>
      </p:sp>
    </p:spTree>
    <p:extLst>
      <p:ext uri="{BB962C8B-B14F-4D97-AF65-F5344CB8AC3E}">
        <p14:creationId xmlns:p14="http://schemas.microsoft.com/office/powerpoint/2010/main" val="749365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9B283-BAEB-AA14-0DC7-80D9B5C63D9B}"/>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3EE4A85D-C270-CCDE-4869-D6F64D9BCD8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05D41BA-1BC0-4792-4777-9499D99A283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B25C99E-CE25-E7C8-03F1-681905EF3AF7}"/>
              </a:ext>
            </a:extLst>
          </p:cNvPr>
          <p:cNvSpPr txBox="1">
            <a:spLocks noGrp="1"/>
          </p:cNvSpPr>
          <p:nvPr>
            <p:ph type="dt" sz="half" idx="7"/>
          </p:nvPr>
        </p:nvSpPr>
        <p:spPr/>
        <p:txBody>
          <a:bodyPr/>
          <a:lstStyle>
            <a:lvl1pPr>
              <a:defRPr/>
            </a:lvl1pPr>
          </a:lstStyle>
          <a:p>
            <a:pPr lvl="0"/>
            <a:fld id="{271B1AF5-0FE4-4FEF-AC8D-7ED815661C28}" type="datetime1">
              <a:rPr lang="en-GB"/>
              <a:pPr lvl="0"/>
              <a:t>20/07/2026</a:t>
            </a:fld>
            <a:endParaRPr lang="en-GB"/>
          </a:p>
        </p:txBody>
      </p:sp>
      <p:sp>
        <p:nvSpPr>
          <p:cNvPr id="6" name="Footer Placeholder 5">
            <a:extLst>
              <a:ext uri="{FF2B5EF4-FFF2-40B4-BE49-F238E27FC236}">
                <a16:creationId xmlns:a16="http://schemas.microsoft.com/office/drawing/2014/main" id="{8EFFFB9A-73A7-61B1-08C3-C3247F618DA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B7D8787-C415-6707-EE61-F07E22266CAD}"/>
              </a:ext>
            </a:extLst>
          </p:cNvPr>
          <p:cNvSpPr txBox="1">
            <a:spLocks noGrp="1"/>
          </p:cNvSpPr>
          <p:nvPr>
            <p:ph type="sldNum" sz="quarter" idx="8"/>
          </p:nvPr>
        </p:nvSpPr>
        <p:spPr/>
        <p:txBody>
          <a:bodyPr/>
          <a:lstStyle>
            <a:lvl1pPr>
              <a:defRPr/>
            </a:lvl1pPr>
          </a:lstStyle>
          <a:p>
            <a:pPr lvl="0"/>
            <a:fld id="{57973E31-7657-4676-94E0-4F712B201E0D}" type="slidenum">
              <a:t>‹#›</a:t>
            </a:fld>
            <a:endParaRPr lang="en-GB"/>
          </a:p>
        </p:txBody>
      </p:sp>
    </p:spTree>
    <p:extLst>
      <p:ext uri="{BB962C8B-B14F-4D97-AF65-F5344CB8AC3E}">
        <p14:creationId xmlns:p14="http://schemas.microsoft.com/office/powerpoint/2010/main" val="362098561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4BEF2-CADB-9694-ACD8-353B5BF8EBFC}"/>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0905E81A-247D-2B5D-633A-5F0C47519F76}"/>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AF387636-CC14-83F8-177A-452DF9DBE844}"/>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FA11B49-73C9-4F30-5CCA-620EFC27CC9D}"/>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794DDD9F-4AB8-689C-D8C9-FE28F1B4020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CC03CBD-74A3-6843-FA93-63AD16C35261}"/>
              </a:ext>
            </a:extLst>
          </p:cNvPr>
          <p:cNvSpPr txBox="1">
            <a:spLocks noGrp="1"/>
          </p:cNvSpPr>
          <p:nvPr>
            <p:ph type="dt" sz="half" idx="7"/>
          </p:nvPr>
        </p:nvSpPr>
        <p:spPr/>
        <p:txBody>
          <a:bodyPr/>
          <a:lstStyle>
            <a:lvl1pPr>
              <a:defRPr/>
            </a:lvl1pPr>
          </a:lstStyle>
          <a:p>
            <a:pPr lvl="0"/>
            <a:fld id="{9032305E-152E-478D-BC3F-46DDF8FF408A}" type="datetime1">
              <a:rPr lang="en-GB"/>
              <a:pPr lvl="0"/>
              <a:t>20/07/2026</a:t>
            </a:fld>
            <a:endParaRPr lang="en-GB"/>
          </a:p>
        </p:txBody>
      </p:sp>
      <p:sp>
        <p:nvSpPr>
          <p:cNvPr id="8" name="Footer Placeholder 7">
            <a:extLst>
              <a:ext uri="{FF2B5EF4-FFF2-40B4-BE49-F238E27FC236}">
                <a16:creationId xmlns:a16="http://schemas.microsoft.com/office/drawing/2014/main" id="{031AD56C-F17F-4D89-CC5F-21E1AE743C3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2BDD7F8C-08B2-180B-CE2A-138CB99C6466}"/>
              </a:ext>
            </a:extLst>
          </p:cNvPr>
          <p:cNvSpPr txBox="1">
            <a:spLocks noGrp="1"/>
          </p:cNvSpPr>
          <p:nvPr>
            <p:ph type="sldNum" sz="quarter" idx="8"/>
          </p:nvPr>
        </p:nvSpPr>
        <p:spPr/>
        <p:txBody>
          <a:bodyPr/>
          <a:lstStyle>
            <a:lvl1pPr>
              <a:defRPr/>
            </a:lvl1pPr>
          </a:lstStyle>
          <a:p>
            <a:pPr lvl="0"/>
            <a:fld id="{C471F089-00BC-49EF-94D2-5A04F51C736F}" type="slidenum">
              <a:t>‹#›</a:t>
            </a:fld>
            <a:endParaRPr lang="en-GB"/>
          </a:p>
        </p:txBody>
      </p:sp>
    </p:spTree>
    <p:extLst>
      <p:ext uri="{BB962C8B-B14F-4D97-AF65-F5344CB8AC3E}">
        <p14:creationId xmlns:p14="http://schemas.microsoft.com/office/powerpoint/2010/main" val="29607999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0E2A4-333D-DC2C-DF88-BBE816DA888D}"/>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B323B3DA-126D-4706-D71F-C27E901E0023}"/>
              </a:ext>
            </a:extLst>
          </p:cNvPr>
          <p:cNvSpPr txBox="1">
            <a:spLocks noGrp="1"/>
          </p:cNvSpPr>
          <p:nvPr>
            <p:ph type="dt" sz="half" idx="7"/>
          </p:nvPr>
        </p:nvSpPr>
        <p:spPr/>
        <p:txBody>
          <a:bodyPr/>
          <a:lstStyle>
            <a:lvl1pPr>
              <a:defRPr/>
            </a:lvl1pPr>
          </a:lstStyle>
          <a:p>
            <a:pPr lvl="0"/>
            <a:fld id="{372FD53D-BD71-4F0F-8F71-304FA0DC33A7}" type="datetime1">
              <a:rPr lang="en-GB"/>
              <a:pPr lvl="0"/>
              <a:t>20/07/2026</a:t>
            </a:fld>
            <a:endParaRPr lang="en-GB"/>
          </a:p>
        </p:txBody>
      </p:sp>
      <p:sp>
        <p:nvSpPr>
          <p:cNvPr id="4" name="Footer Placeholder 3">
            <a:extLst>
              <a:ext uri="{FF2B5EF4-FFF2-40B4-BE49-F238E27FC236}">
                <a16:creationId xmlns:a16="http://schemas.microsoft.com/office/drawing/2014/main" id="{58CD1524-BE74-D6A5-2D97-ADBFB3EEF1C7}"/>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0CE4697-900E-B349-42B0-8E966298E22F}"/>
              </a:ext>
            </a:extLst>
          </p:cNvPr>
          <p:cNvSpPr txBox="1">
            <a:spLocks noGrp="1"/>
          </p:cNvSpPr>
          <p:nvPr>
            <p:ph type="sldNum" sz="quarter" idx="8"/>
          </p:nvPr>
        </p:nvSpPr>
        <p:spPr/>
        <p:txBody>
          <a:bodyPr/>
          <a:lstStyle>
            <a:lvl1pPr>
              <a:defRPr/>
            </a:lvl1pPr>
          </a:lstStyle>
          <a:p>
            <a:pPr lvl="0"/>
            <a:fld id="{2AE8E4F8-0D4B-414E-9C73-03CDC6D0D85F}" type="slidenum">
              <a:t>‹#›</a:t>
            </a:fld>
            <a:endParaRPr lang="en-GB"/>
          </a:p>
        </p:txBody>
      </p:sp>
    </p:spTree>
    <p:extLst>
      <p:ext uri="{BB962C8B-B14F-4D97-AF65-F5344CB8AC3E}">
        <p14:creationId xmlns:p14="http://schemas.microsoft.com/office/powerpoint/2010/main" val="3712526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7D7997-97CE-CDAC-1E83-2B654CAA56A2}"/>
              </a:ext>
            </a:extLst>
          </p:cNvPr>
          <p:cNvSpPr txBox="1">
            <a:spLocks noGrp="1"/>
          </p:cNvSpPr>
          <p:nvPr>
            <p:ph type="dt" sz="half" idx="7"/>
          </p:nvPr>
        </p:nvSpPr>
        <p:spPr/>
        <p:txBody>
          <a:bodyPr/>
          <a:lstStyle>
            <a:lvl1pPr>
              <a:defRPr/>
            </a:lvl1pPr>
          </a:lstStyle>
          <a:p>
            <a:pPr lvl="0"/>
            <a:fld id="{2AA98A94-C7AA-40E0-AEE5-09C00FF0B42B}" type="datetime1">
              <a:rPr lang="en-GB"/>
              <a:pPr lvl="0"/>
              <a:t>20/07/2026</a:t>
            </a:fld>
            <a:endParaRPr lang="en-GB"/>
          </a:p>
        </p:txBody>
      </p:sp>
      <p:sp>
        <p:nvSpPr>
          <p:cNvPr id="3" name="Footer Placeholder 2">
            <a:extLst>
              <a:ext uri="{FF2B5EF4-FFF2-40B4-BE49-F238E27FC236}">
                <a16:creationId xmlns:a16="http://schemas.microsoft.com/office/drawing/2014/main" id="{0E25F3CA-15BC-1393-FAA3-C8F97AB40847}"/>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B0A438D-84D7-7776-56A3-19C0A4684B76}"/>
              </a:ext>
            </a:extLst>
          </p:cNvPr>
          <p:cNvSpPr txBox="1">
            <a:spLocks noGrp="1"/>
          </p:cNvSpPr>
          <p:nvPr>
            <p:ph type="sldNum" sz="quarter" idx="8"/>
          </p:nvPr>
        </p:nvSpPr>
        <p:spPr/>
        <p:txBody>
          <a:bodyPr/>
          <a:lstStyle>
            <a:lvl1pPr>
              <a:defRPr/>
            </a:lvl1pPr>
          </a:lstStyle>
          <a:p>
            <a:pPr lvl="0"/>
            <a:fld id="{481D2C46-9351-40F2-9169-569DDC4B76AC}" type="slidenum">
              <a:t>‹#›</a:t>
            </a:fld>
            <a:endParaRPr lang="en-GB"/>
          </a:p>
        </p:txBody>
      </p:sp>
    </p:spTree>
    <p:extLst>
      <p:ext uri="{BB962C8B-B14F-4D97-AF65-F5344CB8AC3E}">
        <p14:creationId xmlns:p14="http://schemas.microsoft.com/office/powerpoint/2010/main" val="3458822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4C412-8B6C-B443-0588-92B925E81984}"/>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A5835DAD-0954-9B6E-2E04-846DA864D73C}"/>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41C0AF9-4D10-BF55-9F28-DC62400B3D1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04E7831D-D192-210A-F671-5DEE2B12894B}"/>
              </a:ext>
            </a:extLst>
          </p:cNvPr>
          <p:cNvSpPr txBox="1">
            <a:spLocks noGrp="1"/>
          </p:cNvSpPr>
          <p:nvPr>
            <p:ph type="dt" sz="half" idx="7"/>
          </p:nvPr>
        </p:nvSpPr>
        <p:spPr/>
        <p:txBody>
          <a:bodyPr/>
          <a:lstStyle>
            <a:lvl1pPr>
              <a:defRPr/>
            </a:lvl1pPr>
          </a:lstStyle>
          <a:p>
            <a:pPr lvl="0"/>
            <a:fld id="{454A66D2-0C2D-47B4-8D68-EBF37CB82F51}" type="datetime1">
              <a:rPr lang="en-GB"/>
              <a:pPr lvl="0"/>
              <a:t>20/07/2026</a:t>
            </a:fld>
            <a:endParaRPr lang="en-GB"/>
          </a:p>
        </p:txBody>
      </p:sp>
      <p:sp>
        <p:nvSpPr>
          <p:cNvPr id="6" name="Footer Placeholder 5">
            <a:extLst>
              <a:ext uri="{FF2B5EF4-FFF2-40B4-BE49-F238E27FC236}">
                <a16:creationId xmlns:a16="http://schemas.microsoft.com/office/drawing/2014/main" id="{107419F8-721E-3199-0B17-8D26320F71E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BBA06DE-1604-3B9D-046F-93A1350661B4}"/>
              </a:ext>
            </a:extLst>
          </p:cNvPr>
          <p:cNvSpPr txBox="1">
            <a:spLocks noGrp="1"/>
          </p:cNvSpPr>
          <p:nvPr>
            <p:ph type="sldNum" sz="quarter" idx="8"/>
          </p:nvPr>
        </p:nvSpPr>
        <p:spPr/>
        <p:txBody>
          <a:bodyPr/>
          <a:lstStyle>
            <a:lvl1pPr>
              <a:defRPr/>
            </a:lvl1pPr>
          </a:lstStyle>
          <a:p>
            <a:pPr lvl="0"/>
            <a:fld id="{C53D51ED-C1DF-4D8E-A0E9-8174797BC282}" type="slidenum">
              <a:t>‹#›</a:t>
            </a:fld>
            <a:endParaRPr lang="en-GB"/>
          </a:p>
        </p:txBody>
      </p:sp>
    </p:spTree>
    <p:extLst>
      <p:ext uri="{BB962C8B-B14F-4D97-AF65-F5344CB8AC3E}">
        <p14:creationId xmlns:p14="http://schemas.microsoft.com/office/powerpoint/2010/main" val="1761864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6C363-846A-03E0-BFA8-B9885D9AEF9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3A9A77D3-13A5-4FA5-7218-ECE46F766160}"/>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5F89C7C2-4496-B725-8317-5020D33C8A2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B59D24B6-762C-0B14-0EFA-ED9ACF380CC3}"/>
              </a:ext>
            </a:extLst>
          </p:cNvPr>
          <p:cNvSpPr txBox="1">
            <a:spLocks noGrp="1"/>
          </p:cNvSpPr>
          <p:nvPr>
            <p:ph type="dt" sz="half" idx="7"/>
          </p:nvPr>
        </p:nvSpPr>
        <p:spPr/>
        <p:txBody>
          <a:bodyPr/>
          <a:lstStyle>
            <a:lvl1pPr>
              <a:defRPr/>
            </a:lvl1pPr>
          </a:lstStyle>
          <a:p>
            <a:pPr lvl="0"/>
            <a:fld id="{143CF528-B66D-40D8-9FDF-A7214186F04A}" type="datetime1">
              <a:rPr lang="en-GB"/>
              <a:pPr lvl="0"/>
              <a:t>20/07/2026</a:t>
            </a:fld>
            <a:endParaRPr lang="en-GB"/>
          </a:p>
        </p:txBody>
      </p:sp>
      <p:sp>
        <p:nvSpPr>
          <p:cNvPr id="6" name="Footer Placeholder 5">
            <a:extLst>
              <a:ext uri="{FF2B5EF4-FFF2-40B4-BE49-F238E27FC236}">
                <a16:creationId xmlns:a16="http://schemas.microsoft.com/office/drawing/2014/main" id="{202D112C-A897-9FFF-19C5-2A8BA90BFCE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C70F94C-8907-5608-B0EF-582FE37BF917}"/>
              </a:ext>
            </a:extLst>
          </p:cNvPr>
          <p:cNvSpPr txBox="1">
            <a:spLocks noGrp="1"/>
          </p:cNvSpPr>
          <p:nvPr>
            <p:ph type="sldNum" sz="quarter" idx="8"/>
          </p:nvPr>
        </p:nvSpPr>
        <p:spPr/>
        <p:txBody>
          <a:bodyPr/>
          <a:lstStyle>
            <a:lvl1pPr>
              <a:defRPr/>
            </a:lvl1pPr>
          </a:lstStyle>
          <a:p>
            <a:pPr lvl="0"/>
            <a:fld id="{D806B532-32D7-4253-8BDC-22DB4AD1A38D}" type="slidenum">
              <a:t>‹#›</a:t>
            </a:fld>
            <a:endParaRPr lang="en-GB"/>
          </a:p>
        </p:txBody>
      </p:sp>
    </p:spTree>
    <p:extLst>
      <p:ext uri="{BB962C8B-B14F-4D97-AF65-F5344CB8AC3E}">
        <p14:creationId xmlns:p14="http://schemas.microsoft.com/office/powerpoint/2010/main" val="31961007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312CA-E28C-F8ED-834C-82BCD495CB63}"/>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C3CC4DE6-3933-73E2-839A-64A7F0944CF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0BE31D-F66F-995F-0E86-ECD26203C330}"/>
              </a:ext>
            </a:extLst>
          </p:cNvPr>
          <p:cNvSpPr txBox="1">
            <a:spLocks noGrp="1"/>
          </p:cNvSpPr>
          <p:nvPr>
            <p:ph type="dt" sz="half" idx="7"/>
          </p:nvPr>
        </p:nvSpPr>
        <p:spPr/>
        <p:txBody>
          <a:bodyPr/>
          <a:lstStyle>
            <a:lvl1pPr>
              <a:defRPr/>
            </a:lvl1pPr>
          </a:lstStyle>
          <a:p>
            <a:pPr lvl="0"/>
            <a:fld id="{C810B195-80D1-4ED4-9444-9B6D3B6CF78D}" type="datetime1">
              <a:rPr lang="en-GB"/>
              <a:pPr lvl="0"/>
              <a:t>20/07/2026</a:t>
            </a:fld>
            <a:endParaRPr lang="en-GB"/>
          </a:p>
        </p:txBody>
      </p:sp>
      <p:sp>
        <p:nvSpPr>
          <p:cNvPr id="5" name="Footer Placeholder 4">
            <a:extLst>
              <a:ext uri="{FF2B5EF4-FFF2-40B4-BE49-F238E27FC236}">
                <a16:creationId xmlns:a16="http://schemas.microsoft.com/office/drawing/2014/main" id="{CD05D483-0366-04F9-A375-73151ABFDD0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A985DA5-8C35-EF83-2097-21BE37B57AAC}"/>
              </a:ext>
            </a:extLst>
          </p:cNvPr>
          <p:cNvSpPr txBox="1">
            <a:spLocks noGrp="1"/>
          </p:cNvSpPr>
          <p:nvPr>
            <p:ph type="sldNum" sz="quarter" idx="8"/>
          </p:nvPr>
        </p:nvSpPr>
        <p:spPr/>
        <p:txBody>
          <a:bodyPr/>
          <a:lstStyle>
            <a:lvl1pPr>
              <a:defRPr/>
            </a:lvl1pPr>
          </a:lstStyle>
          <a:p>
            <a:pPr lvl="0"/>
            <a:fld id="{DC9D4F04-799B-4286-8E3C-3E0BB7D114E0}" type="slidenum">
              <a:t>‹#›</a:t>
            </a:fld>
            <a:endParaRPr lang="en-GB"/>
          </a:p>
        </p:txBody>
      </p:sp>
    </p:spTree>
    <p:extLst>
      <p:ext uri="{BB962C8B-B14F-4D97-AF65-F5344CB8AC3E}">
        <p14:creationId xmlns:p14="http://schemas.microsoft.com/office/powerpoint/2010/main" val="38049795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FDEC3B-0499-B1B9-7947-FD69B3AD5428}"/>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441B6125-9E80-C7C6-B730-C7323BFA91A6}"/>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B5ED57B-B482-0139-2628-53F6BE7D2F48}"/>
              </a:ext>
            </a:extLst>
          </p:cNvPr>
          <p:cNvSpPr txBox="1">
            <a:spLocks noGrp="1"/>
          </p:cNvSpPr>
          <p:nvPr>
            <p:ph type="dt" sz="half" idx="7"/>
          </p:nvPr>
        </p:nvSpPr>
        <p:spPr/>
        <p:txBody>
          <a:bodyPr/>
          <a:lstStyle>
            <a:lvl1pPr>
              <a:defRPr/>
            </a:lvl1pPr>
          </a:lstStyle>
          <a:p>
            <a:pPr lvl="0"/>
            <a:fld id="{6758A386-9D75-42A7-A2B9-6157376402D5}" type="datetime1">
              <a:rPr lang="en-GB"/>
              <a:pPr lvl="0"/>
              <a:t>20/07/2026</a:t>
            </a:fld>
            <a:endParaRPr lang="en-GB"/>
          </a:p>
        </p:txBody>
      </p:sp>
      <p:sp>
        <p:nvSpPr>
          <p:cNvPr id="5" name="Footer Placeholder 4">
            <a:extLst>
              <a:ext uri="{FF2B5EF4-FFF2-40B4-BE49-F238E27FC236}">
                <a16:creationId xmlns:a16="http://schemas.microsoft.com/office/drawing/2014/main" id="{F7741510-E7F1-7FD3-FA30-6AFDF114289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AAD6FC2-8281-A69C-0A5B-D530C6A32584}"/>
              </a:ext>
            </a:extLst>
          </p:cNvPr>
          <p:cNvSpPr txBox="1">
            <a:spLocks noGrp="1"/>
          </p:cNvSpPr>
          <p:nvPr>
            <p:ph type="sldNum" sz="quarter" idx="8"/>
          </p:nvPr>
        </p:nvSpPr>
        <p:spPr/>
        <p:txBody>
          <a:bodyPr/>
          <a:lstStyle>
            <a:lvl1pPr>
              <a:defRPr/>
            </a:lvl1pPr>
          </a:lstStyle>
          <a:p>
            <a:pPr lvl="0"/>
            <a:fld id="{F55826B7-A221-46F2-BA1C-5C7BA1BF6280}" type="slidenum">
              <a:t>‹#›</a:t>
            </a:fld>
            <a:endParaRPr lang="en-GB"/>
          </a:p>
        </p:txBody>
      </p:sp>
    </p:spTree>
    <p:extLst>
      <p:ext uri="{BB962C8B-B14F-4D97-AF65-F5344CB8AC3E}">
        <p14:creationId xmlns:p14="http://schemas.microsoft.com/office/powerpoint/2010/main" val="174984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158F43-9E9E-66B5-D56A-4701293360C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0560E0B4-7330-F69A-9750-6D3A57DB0308}"/>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7749EC-BD0F-0656-F3AE-87645B66946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C78D8544-E9C3-4551-98C7-E12B6E0FCFE5}" type="datetime1">
              <a:rPr lang="en-GB"/>
              <a:pPr lvl="0"/>
              <a:t>20/07/2026</a:t>
            </a:fld>
            <a:endParaRPr lang="en-GB"/>
          </a:p>
        </p:txBody>
      </p:sp>
      <p:sp>
        <p:nvSpPr>
          <p:cNvPr id="5" name="Footer Placeholder 4">
            <a:extLst>
              <a:ext uri="{FF2B5EF4-FFF2-40B4-BE49-F238E27FC236}">
                <a16:creationId xmlns:a16="http://schemas.microsoft.com/office/drawing/2014/main" id="{719F470A-B6E9-DC9D-4708-CB4BDE8980FB}"/>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58BFA3DC-53D5-D997-640C-C81159F78C07}"/>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38496F38-8984-4F1F-A150-9C579C264988}"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igitalskills.uwtsd.ac.uk/resource/bitesize-excel-understanding-pivot-tables/" TargetMode="External"/><Relationship Id="rId2" Type="http://schemas.openxmlformats.org/officeDocument/2006/relationships/hyperlink" Target="https://digitalskills.uwtsd.ac.uk/resource/bitesize-excel-working-with-tables/" TargetMode="External"/><Relationship Id="rId1" Type="http://schemas.openxmlformats.org/officeDocument/2006/relationships/slideLayout" Target="../slideLayouts/slideLayout2.xml"/><Relationship Id="rId6" Type="http://schemas.openxmlformats.org/officeDocument/2006/relationships/hyperlink" Target="https://www.linkedin.com/learning/learning-powerpoint-desktop-office-365-microsoft-365?u=77966930&amp;auth=true" TargetMode="External"/><Relationship Id="rId5" Type="http://schemas.openxmlformats.org/officeDocument/2006/relationships/hyperlink" Target="https://support.panopto.com/s/article/How-to-Submit-a-Panopto-video-assignment-in-Moodle" TargetMode="External"/><Relationship Id="rId4" Type="http://schemas.openxmlformats.org/officeDocument/2006/relationships/hyperlink" Target="https://support.microsoft.com/en-gb/exc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6">
            <a:extLst>
              <a:ext uri="{FF2B5EF4-FFF2-40B4-BE49-F238E27FC236}">
                <a16:creationId xmlns:a16="http://schemas.microsoft.com/office/drawing/2014/main" id="{C4587EB2-39B8-DEAC-BBBA-215727526CFC}"/>
              </a:ext>
              <a:ext uri="{C183D7F6-B498-43B3-948B-1728B52AA6E4}">
                <adec:decorative xmlns:adec="http://schemas.microsoft.com/office/drawing/2017/decorative" val="1"/>
              </a:ext>
            </a:extLst>
          </p:cNvPr>
          <p:cNvSpPr>
            <a:spLocks noMove="1" noResize="1"/>
          </p:cNvSpPr>
          <p:nvPr/>
        </p:nvSpPr>
        <p:spPr>
          <a:xfrm>
            <a:off x="3740380" y="0"/>
            <a:ext cx="8451607" cy="6858000"/>
          </a:xfrm>
          <a:prstGeom prst="rect">
            <a:avLst/>
          </a:prstGeom>
          <a:solidFill>
            <a:srgbClr val="F2F2F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18">
            <a:extLst>
              <a:ext uri="{FF2B5EF4-FFF2-40B4-BE49-F238E27FC236}">
                <a16:creationId xmlns:a16="http://schemas.microsoft.com/office/drawing/2014/main" id="{C4302767-0496-76A4-D001-6A77EA622C5A}"/>
              </a:ext>
              <a:ext uri="{C183D7F6-B498-43B3-948B-1728B52AA6E4}">
                <adec:decorative xmlns:adec="http://schemas.microsoft.com/office/drawing/2017/decorative" val="1"/>
              </a:ext>
            </a:extLst>
          </p:cNvPr>
          <p:cNvSpPr>
            <a:spLocks noMove="1" noResize="1"/>
          </p:cNvSpPr>
          <p:nvPr/>
        </p:nvSpPr>
        <p:spPr>
          <a:xfrm>
            <a:off x="9" y="0"/>
            <a:ext cx="3745181" cy="6858000"/>
          </a:xfrm>
          <a:prstGeom prst="rect">
            <a:avLst/>
          </a:prstGeom>
          <a:solidFill>
            <a:srgbClr val="26262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43B06B45-DD49-3458-D457-FD00676E1266}"/>
              </a:ext>
            </a:extLst>
          </p:cNvPr>
          <p:cNvSpPr txBox="1">
            <a:spLocks noGrp="1"/>
          </p:cNvSpPr>
          <p:nvPr>
            <p:ph type="ctrTitle"/>
          </p:nvPr>
        </p:nvSpPr>
        <p:spPr>
          <a:xfrm>
            <a:off x="141512" y="637766"/>
            <a:ext cx="3516087" cy="5576770"/>
          </a:xfrm>
        </p:spPr>
        <p:txBody>
          <a:bodyPr anchor="t" anchorCtr="0"/>
          <a:lstStyle/>
          <a:p>
            <a:pPr lvl="0" algn="l"/>
            <a:br>
              <a:rPr lang="en-US" sz="6600" b="1">
                <a:solidFill>
                  <a:srgbClr val="FFFFFF"/>
                </a:solidFill>
              </a:rPr>
            </a:br>
            <a:br>
              <a:rPr lang="en-US" sz="6600" b="1">
                <a:solidFill>
                  <a:srgbClr val="FFFFFF"/>
                </a:solidFill>
              </a:rPr>
            </a:br>
            <a:r>
              <a:rPr lang="en-US" sz="6600" b="1">
                <a:solidFill>
                  <a:srgbClr val="FFFFFF"/>
                </a:solidFill>
              </a:rPr>
              <a:t>DS3 </a:t>
            </a:r>
            <a:br>
              <a:rPr lang="en-US" sz="6600" b="1">
                <a:solidFill>
                  <a:srgbClr val="FFFFFF"/>
                </a:solidFill>
              </a:rPr>
            </a:br>
            <a:r>
              <a:rPr lang="en-US" sz="6600" b="1">
                <a:solidFill>
                  <a:srgbClr val="FFFFFF"/>
                </a:solidFill>
              </a:rPr>
              <a:t>Portfolio </a:t>
            </a:r>
          </a:p>
        </p:txBody>
      </p:sp>
      <p:sp>
        <p:nvSpPr>
          <p:cNvPr id="5" name="Rectangle 20">
            <a:extLst>
              <a:ext uri="{FF2B5EF4-FFF2-40B4-BE49-F238E27FC236}">
                <a16:creationId xmlns:a16="http://schemas.microsoft.com/office/drawing/2014/main" id="{497D4BE7-A0B9-B746-B7CC-E49EB40E8FC9}"/>
              </a:ext>
              <a:ext uri="{C183D7F6-B498-43B3-948B-1728B52AA6E4}">
                <adec:decorative xmlns:adec="http://schemas.microsoft.com/office/drawing/2017/decorative" val="1"/>
              </a:ext>
            </a:extLst>
          </p:cNvPr>
          <p:cNvSpPr>
            <a:spLocks noMove="1" noResize="1"/>
          </p:cNvSpPr>
          <p:nvPr/>
        </p:nvSpPr>
        <p:spPr>
          <a:xfrm>
            <a:off x="4654734" y="643463"/>
            <a:ext cx="457200" cy="4572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Subtitle 2">
            <a:extLst>
              <a:ext uri="{FF2B5EF4-FFF2-40B4-BE49-F238E27FC236}">
                <a16:creationId xmlns:a16="http://schemas.microsoft.com/office/drawing/2014/main" id="{41864BC1-809B-1709-14D3-B5ED9CD57391}"/>
              </a:ext>
            </a:extLst>
          </p:cNvPr>
          <p:cNvSpPr txBox="1">
            <a:spLocks noGrp="1"/>
          </p:cNvSpPr>
          <p:nvPr>
            <p:ph type="subTitle" idx="1"/>
          </p:nvPr>
        </p:nvSpPr>
        <p:spPr>
          <a:xfrm>
            <a:off x="4654734" y="850053"/>
            <a:ext cx="6390622" cy="5326910"/>
          </a:xfrm>
        </p:spPr>
        <p:txBody>
          <a:bodyPr anchorCtr="0"/>
          <a:lstStyle/>
          <a:p>
            <a:pPr lvl="0" algn="l"/>
            <a:r>
              <a:rPr lang="en-US" sz="3200" b="1"/>
              <a:t>Imran Butt </a:t>
            </a:r>
          </a:p>
          <a:p>
            <a:pPr lvl="0" algn="l"/>
            <a:r>
              <a:rPr lang="en-US" sz="3200" b="1"/>
              <a:t>ID Number: 2537216</a:t>
            </a:r>
          </a:p>
          <a:p>
            <a:pPr lvl="0" indent="-228600" algn="l">
              <a:buChar char="•"/>
            </a:pPr>
            <a:endParaRPr lang="en-US"/>
          </a:p>
          <a:p>
            <a:pPr lvl="0" algn="l"/>
            <a:r>
              <a:rPr lang="en-US"/>
              <a:t>This portfolio contains examples of tools I have used across this unit to organise my work and complete some of my assignments. </a:t>
            </a:r>
          </a:p>
          <a:p>
            <a:pPr lvl="0" algn="l"/>
            <a:r>
              <a:rPr lang="en-US"/>
              <a:t>I chose these examples as they show a range of tools I have used across my university journey so far.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C4C5A-D35C-DB3B-4A0A-F113FC11479E}"/>
              </a:ext>
            </a:extLst>
          </p:cNvPr>
          <p:cNvSpPr txBox="1">
            <a:spLocks noGrp="1"/>
          </p:cNvSpPr>
          <p:nvPr>
            <p:ph type="title"/>
          </p:nvPr>
        </p:nvSpPr>
        <p:spPr>
          <a:xfrm>
            <a:off x="174174" y="136529"/>
            <a:ext cx="10515600" cy="1325559"/>
          </a:xfrm>
        </p:spPr>
        <p:txBody>
          <a:bodyPr/>
          <a:lstStyle/>
          <a:p>
            <a:pPr lvl="0"/>
            <a:r>
              <a:rPr lang="en-GB" sz="3600" b="1" u="sng"/>
              <a:t>University files and Documents</a:t>
            </a:r>
          </a:p>
        </p:txBody>
      </p:sp>
      <p:sp>
        <p:nvSpPr>
          <p:cNvPr id="3" name="Content Placeholder 4">
            <a:extLst>
              <a:ext uri="{FF2B5EF4-FFF2-40B4-BE49-F238E27FC236}">
                <a16:creationId xmlns:a16="http://schemas.microsoft.com/office/drawing/2014/main" id="{144529BA-AD62-089B-3C0E-9CA8B4704F57}"/>
              </a:ext>
            </a:extLst>
          </p:cNvPr>
          <p:cNvSpPr txBox="1">
            <a:spLocks noGrp="1"/>
          </p:cNvSpPr>
          <p:nvPr>
            <p:ph idx="1"/>
          </p:nvPr>
        </p:nvSpPr>
        <p:spPr>
          <a:xfrm>
            <a:off x="7257318" y="1586145"/>
            <a:ext cx="4172681" cy="4351336"/>
          </a:xfrm>
        </p:spPr>
        <p:txBody>
          <a:bodyPr/>
          <a:lstStyle/>
          <a:p>
            <a:pPr marL="0" lvl="0" indent="0">
              <a:buNone/>
            </a:pPr>
            <a:r>
              <a:rPr lang="en-GB" sz="1800"/>
              <a:t>What I have learned by doing this is that it improves my productivity as I can keep related files together and keep my digital space tidy, especially when working on multiple modules.</a:t>
            </a:r>
          </a:p>
          <a:p>
            <a:pPr marL="0" lvl="0" indent="0">
              <a:buNone/>
            </a:pPr>
            <a:endParaRPr lang="en-GB" sz="1800"/>
          </a:p>
          <a:p>
            <a:pPr marL="0" lvl="0" indent="0">
              <a:buNone/>
            </a:pPr>
            <a:r>
              <a:rPr lang="en-GB" sz="1800"/>
              <a:t>This is a good skill to keep in the future as it encourages good file management skills for future employment. I am able to organise my assignments, lecture notes and any research/ reading material in their own folder. </a:t>
            </a:r>
          </a:p>
        </p:txBody>
      </p:sp>
      <p:pic>
        <p:nvPicPr>
          <p:cNvPr id="4" name="Picture 4">
            <a:extLst>
              <a:ext uri="{FF2B5EF4-FFF2-40B4-BE49-F238E27FC236}">
                <a16:creationId xmlns:a16="http://schemas.microsoft.com/office/drawing/2014/main" id="{F082BBBE-3D35-59E6-AFC9-03BAB5105CAD}"/>
              </a:ext>
            </a:extLst>
          </p:cNvPr>
          <p:cNvPicPr>
            <a:picLocks noChangeAspect="1"/>
          </p:cNvPicPr>
          <p:nvPr/>
        </p:nvPicPr>
        <p:blipFill>
          <a:blip r:embed="rId2"/>
          <a:stretch>
            <a:fillRect/>
          </a:stretch>
        </p:blipFill>
        <p:spPr>
          <a:xfrm>
            <a:off x="174174" y="4406292"/>
            <a:ext cx="6807552" cy="1759040"/>
          </a:xfrm>
          <a:prstGeom prst="rect">
            <a:avLst/>
          </a:prstGeom>
          <a:noFill/>
          <a:ln cap="flat">
            <a:noFill/>
          </a:ln>
        </p:spPr>
      </p:pic>
      <p:pic>
        <p:nvPicPr>
          <p:cNvPr id="5" name="Picture 6">
            <a:extLst>
              <a:ext uri="{FF2B5EF4-FFF2-40B4-BE49-F238E27FC236}">
                <a16:creationId xmlns:a16="http://schemas.microsoft.com/office/drawing/2014/main" id="{AA766D63-632E-62E9-5460-EEB556B2A343}"/>
              </a:ext>
            </a:extLst>
          </p:cNvPr>
          <p:cNvPicPr>
            <a:picLocks noChangeAspect="1"/>
          </p:cNvPicPr>
          <p:nvPr/>
        </p:nvPicPr>
        <p:blipFill>
          <a:blip r:embed="rId3"/>
          <a:stretch>
            <a:fillRect/>
          </a:stretch>
        </p:blipFill>
        <p:spPr>
          <a:xfrm>
            <a:off x="174174" y="1237265"/>
            <a:ext cx="6483681" cy="1549478"/>
          </a:xfrm>
          <a:prstGeom prst="rect">
            <a:avLst/>
          </a:prstGeom>
          <a:noFill/>
          <a:ln cap="flat">
            <a:noFill/>
          </a:ln>
        </p:spPr>
      </p:pic>
      <p:sp>
        <p:nvSpPr>
          <p:cNvPr id="6" name="TextBox 7">
            <a:extLst>
              <a:ext uri="{FF2B5EF4-FFF2-40B4-BE49-F238E27FC236}">
                <a16:creationId xmlns:a16="http://schemas.microsoft.com/office/drawing/2014/main" id="{E11349FF-6AC5-C120-6A51-6E0E7ACF14BE}"/>
              </a:ext>
            </a:extLst>
          </p:cNvPr>
          <p:cNvSpPr txBox="1"/>
          <p:nvPr/>
        </p:nvSpPr>
        <p:spPr>
          <a:xfrm>
            <a:off x="272143" y="2825194"/>
            <a:ext cx="5823859"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These two screen-shots display my files on my laptop which I have used to organise my work into folders.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 have separated my folders by modules because it saves time when looking for documents as they are easy to locate.</a:t>
            </a:r>
          </a:p>
        </p:txBody>
      </p:sp>
      <p:cxnSp>
        <p:nvCxnSpPr>
          <p:cNvPr id="7" name="Straight Arrow Connector 9">
            <a:extLst>
              <a:ext uri="{FF2B5EF4-FFF2-40B4-BE49-F238E27FC236}">
                <a16:creationId xmlns:a16="http://schemas.microsoft.com/office/drawing/2014/main" id="{F42FAFD6-0133-8722-EF6C-1AD28E3BF872}"/>
              </a:ext>
            </a:extLst>
          </p:cNvPr>
          <p:cNvCxnSpPr/>
          <p:nvPr/>
        </p:nvCxnSpPr>
        <p:spPr>
          <a:xfrm flipV="1">
            <a:off x="5312225" y="2645231"/>
            <a:ext cx="337459" cy="179963"/>
          </a:xfrm>
          <a:prstGeom prst="straightConnector1">
            <a:avLst/>
          </a:prstGeom>
          <a:noFill/>
          <a:ln w="19046" cap="flat">
            <a:solidFill>
              <a:srgbClr val="156082"/>
            </a:solidFill>
            <a:prstDash val="solid"/>
            <a:miter/>
            <a:tailEnd type="arrow"/>
          </a:ln>
        </p:spPr>
      </p:cxnSp>
      <p:cxnSp>
        <p:nvCxnSpPr>
          <p:cNvPr id="8" name="Straight Arrow Connector 11">
            <a:extLst>
              <a:ext uri="{FF2B5EF4-FFF2-40B4-BE49-F238E27FC236}">
                <a16:creationId xmlns:a16="http://schemas.microsoft.com/office/drawing/2014/main" id="{1B581A96-C617-872F-CCEC-A2C875B3EC39}"/>
              </a:ext>
            </a:extLst>
          </p:cNvPr>
          <p:cNvCxnSpPr/>
          <p:nvPr/>
        </p:nvCxnSpPr>
        <p:spPr>
          <a:xfrm>
            <a:off x="1121228" y="4016831"/>
            <a:ext cx="239481" cy="285695"/>
          </a:xfrm>
          <a:prstGeom prst="straightConnector1">
            <a:avLst/>
          </a:prstGeom>
          <a:noFill/>
          <a:ln w="19046" cap="flat">
            <a:solidFill>
              <a:srgbClr val="156082"/>
            </a:solidFill>
            <a:prstDash val="solid"/>
            <a:miter/>
            <a:tailEnd type="arrow"/>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934E8-B8B4-0208-C88C-E2B495DE78BB}"/>
              </a:ext>
            </a:extLst>
          </p:cNvPr>
          <p:cNvSpPr txBox="1">
            <a:spLocks noGrp="1"/>
          </p:cNvSpPr>
          <p:nvPr>
            <p:ph type="title"/>
          </p:nvPr>
        </p:nvSpPr>
        <p:spPr>
          <a:xfrm>
            <a:off x="250371" y="223616"/>
            <a:ext cx="10515600" cy="1325559"/>
          </a:xfrm>
        </p:spPr>
        <p:txBody>
          <a:bodyPr/>
          <a:lstStyle/>
          <a:p>
            <a:pPr lvl="0"/>
            <a:r>
              <a:rPr lang="en-GB" sz="3600" b="1" u="sng"/>
              <a:t>Excel use for creating a table</a:t>
            </a:r>
          </a:p>
        </p:txBody>
      </p:sp>
      <p:pic>
        <p:nvPicPr>
          <p:cNvPr id="3" name="Picture 3">
            <a:extLst>
              <a:ext uri="{FF2B5EF4-FFF2-40B4-BE49-F238E27FC236}">
                <a16:creationId xmlns:a16="http://schemas.microsoft.com/office/drawing/2014/main" id="{D5288496-6FC2-6AD0-73B9-780DA0F353B6}"/>
              </a:ext>
            </a:extLst>
          </p:cNvPr>
          <p:cNvPicPr>
            <a:picLocks noChangeAspect="1"/>
          </p:cNvPicPr>
          <p:nvPr/>
        </p:nvPicPr>
        <p:blipFill>
          <a:blip r:embed="rId2"/>
          <a:stretch>
            <a:fillRect/>
          </a:stretch>
        </p:blipFill>
        <p:spPr>
          <a:xfrm>
            <a:off x="395971" y="3678009"/>
            <a:ext cx="4781553" cy="2901948"/>
          </a:xfrm>
          <a:prstGeom prst="rect">
            <a:avLst/>
          </a:prstGeom>
          <a:noFill/>
          <a:ln cap="flat">
            <a:noFill/>
          </a:ln>
        </p:spPr>
      </p:pic>
      <p:pic>
        <p:nvPicPr>
          <p:cNvPr id="4" name="Picture 4">
            <a:extLst>
              <a:ext uri="{FF2B5EF4-FFF2-40B4-BE49-F238E27FC236}">
                <a16:creationId xmlns:a16="http://schemas.microsoft.com/office/drawing/2014/main" id="{36132250-E214-C3E0-292A-59162613D88E}"/>
              </a:ext>
            </a:extLst>
          </p:cNvPr>
          <p:cNvPicPr>
            <a:picLocks noChangeAspect="1"/>
          </p:cNvPicPr>
          <p:nvPr/>
        </p:nvPicPr>
        <p:blipFill>
          <a:blip r:embed="rId3"/>
          <a:stretch>
            <a:fillRect/>
          </a:stretch>
        </p:blipFill>
        <p:spPr>
          <a:xfrm>
            <a:off x="395971" y="1434647"/>
            <a:ext cx="4864095" cy="1777995"/>
          </a:xfrm>
          <a:prstGeom prst="rect">
            <a:avLst/>
          </a:prstGeom>
          <a:noFill/>
          <a:ln cap="flat">
            <a:noFill/>
          </a:ln>
        </p:spPr>
      </p:pic>
      <p:sp>
        <p:nvSpPr>
          <p:cNvPr id="5" name="TextBox 5">
            <a:extLst>
              <a:ext uri="{FF2B5EF4-FFF2-40B4-BE49-F238E27FC236}">
                <a16:creationId xmlns:a16="http://schemas.microsoft.com/office/drawing/2014/main" id="{C3330923-C0F6-66FB-FE10-728935774DFC}"/>
              </a:ext>
            </a:extLst>
          </p:cNvPr>
          <p:cNvSpPr txBox="1"/>
          <p:nvPr/>
        </p:nvSpPr>
        <p:spPr>
          <a:xfrm>
            <a:off x="6008915" y="391884"/>
            <a:ext cx="5932709" cy="535531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For my DS2 assignment I had to learn to use the Microsoft Excel Sheets so that I could create a table to display data that was collected as part of the assignment.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Using this tool made it easier to visually understand what the data was showing; as I could see patterns in the table and compare the relationships between different products. This understanding was important for my assignment as I had to explain what I could see.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It took me some time to figure out which type of table I should use to display my data and I had to play around with other graphs and charts.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What I learned is that Excel is a really good tool to use as it can be used to manage inventory, identify trends and analyse information or data that you input into it. Meaning businesses can use it to make informed decisions.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cxnSp>
        <p:nvCxnSpPr>
          <p:cNvPr id="6" name="Straight Arrow Connector 7">
            <a:extLst>
              <a:ext uri="{FF2B5EF4-FFF2-40B4-BE49-F238E27FC236}">
                <a16:creationId xmlns:a16="http://schemas.microsoft.com/office/drawing/2014/main" id="{BA430B08-73AD-270F-07E4-B519E60B5466}"/>
              </a:ext>
            </a:extLst>
          </p:cNvPr>
          <p:cNvCxnSpPr/>
          <p:nvPr/>
        </p:nvCxnSpPr>
        <p:spPr>
          <a:xfrm flipH="1">
            <a:off x="4909459" y="2351315"/>
            <a:ext cx="1099456" cy="1219197"/>
          </a:xfrm>
          <a:prstGeom prst="straightConnector1">
            <a:avLst/>
          </a:prstGeom>
          <a:noFill/>
          <a:ln w="19046" cap="flat">
            <a:solidFill>
              <a:srgbClr val="156082"/>
            </a:solidFill>
            <a:prstDash val="solid"/>
            <a:miter/>
            <a:tailEnd type="arrow"/>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A422-2D78-D787-6E98-CEFDB9C87F87}"/>
              </a:ext>
            </a:extLst>
          </p:cNvPr>
          <p:cNvSpPr txBox="1">
            <a:spLocks noGrp="1"/>
          </p:cNvSpPr>
          <p:nvPr>
            <p:ph type="title"/>
          </p:nvPr>
        </p:nvSpPr>
        <p:spPr>
          <a:xfrm>
            <a:off x="348349" y="288932"/>
            <a:ext cx="10515600" cy="1325559"/>
          </a:xfrm>
        </p:spPr>
        <p:txBody>
          <a:bodyPr/>
          <a:lstStyle/>
          <a:p>
            <a:pPr lvl="0"/>
            <a:r>
              <a:rPr lang="en-GB" sz="3600" b="1" u="sng"/>
              <a:t>Video Recording </a:t>
            </a:r>
          </a:p>
        </p:txBody>
      </p:sp>
      <p:pic>
        <p:nvPicPr>
          <p:cNvPr id="3" name="Picture 4">
            <a:extLst>
              <a:ext uri="{FF2B5EF4-FFF2-40B4-BE49-F238E27FC236}">
                <a16:creationId xmlns:a16="http://schemas.microsoft.com/office/drawing/2014/main" id="{9B9FE9A8-AF59-1D1F-E72F-AB3D8A020962}"/>
              </a:ext>
            </a:extLst>
          </p:cNvPr>
          <p:cNvPicPr>
            <a:picLocks noChangeAspect="1"/>
          </p:cNvPicPr>
          <p:nvPr/>
        </p:nvPicPr>
        <p:blipFill>
          <a:blip r:embed="rId2"/>
          <a:stretch>
            <a:fillRect/>
          </a:stretch>
        </p:blipFill>
        <p:spPr>
          <a:xfrm>
            <a:off x="530598" y="1425531"/>
            <a:ext cx="3961180" cy="2264721"/>
          </a:xfrm>
          <a:prstGeom prst="rect">
            <a:avLst/>
          </a:prstGeom>
          <a:noFill/>
          <a:ln cap="flat">
            <a:noFill/>
          </a:ln>
        </p:spPr>
      </p:pic>
      <p:pic>
        <p:nvPicPr>
          <p:cNvPr id="4" name="Picture 6">
            <a:extLst>
              <a:ext uri="{FF2B5EF4-FFF2-40B4-BE49-F238E27FC236}">
                <a16:creationId xmlns:a16="http://schemas.microsoft.com/office/drawing/2014/main" id="{5CC8A33E-46D5-F4DE-0187-BF4EAFE8DF4E}"/>
              </a:ext>
            </a:extLst>
          </p:cNvPr>
          <p:cNvPicPr>
            <a:picLocks noChangeAspect="1"/>
          </p:cNvPicPr>
          <p:nvPr/>
        </p:nvPicPr>
        <p:blipFill>
          <a:blip r:embed="rId3"/>
          <a:stretch>
            <a:fillRect/>
          </a:stretch>
        </p:blipFill>
        <p:spPr>
          <a:xfrm>
            <a:off x="814556" y="4283067"/>
            <a:ext cx="2592671" cy="2666509"/>
          </a:xfrm>
          <a:prstGeom prst="rect">
            <a:avLst/>
          </a:prstGeom>
          <a:noFill/>
          <a:ln cap="flat">
            <a:noFill/>
          </a:ln>
        </p:spPr>
      </p:pic>
      <p:sp>
        <p:nvSpPr>
          <p:cNvPr id="5" name="TextBox 7">
            <a:extLst>
              <a:ext uri="{FF2B5EF4-FFF2-40B4-BE49-F238E27FC236}">
                <a16:creationId xmlns:a16="http://schemas.microsoft.com/office/drawing/2014/main" id="{483A025B-398B-6E47-6480-C262E81306F8}"/>
              </a:ext>
            </a:extLst>
          </p:cNvPr>
          <p:cNvSpPr txBox="1"/>
          <p:nvPr/>
        </p:nvSpPr>
        <p:spPr>
          <a:xfrm>
            <a:off x="4491779" y="534064"/>
            <a:ext cx="6694715" cy="507831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For my Academic Studies module, as part of my assignment I had to record myself completing a reflection on my work.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Initially I was going to record a video on my phone and then email it to myself so that I could upload it onto the system. However, I wanted to try and use my laptop camera instead to see how that could work.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When recording I found it difficult to organise my thoughts and keep in the time limit of the assignment. This meant that I had to do multiple takes. Eventually I figured out that I could pause the recording to gather myself and then resume it when I was ready.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This was a good learning point for me as I was able to utilise a new tool as part of my work. I was also able to watch back my recording and recognise where I had to speak more clearly or adjust my volume or change my tone to get my point across. I am still developing my confidence and communication skills. </a:t>
            </a:r>
          </a:p>
        </p:txBody>
      </p:sp>
      <p:cxnSp>
        <p:nvCxnSpPr>
          <p:cNvPr id="6" name="Straight Arrow Connector 9">
            <a:extLst>
              <a:ext uri="{FF2B5EF4-FFF2-40B4-BE49-F238E27FC236}">
                <a16:creationId xmlns:a16="http://schemas.microsoft.com/office/drawing/2014/main" id="{2BAB15CD-259A-118F-3838-080F54E1708A}"/>
              </a:ext>
            </a:extLst>
          </p:cNvPr>
          <p:cNvCxnSpPr/>
          <p:nvPr/>
        </p:nvCxnSpPr>
        <p:spPr>
          <a:xfrm flipH="1">
            <a:off x="3407228" y="2557896"/>
            <a:ext cx="968825" cy="561488"/>
          </a:xfrm>
          <a:prstGeom prst="straightConnector1">
            <a:avLst/>
          </a:prstGeom>
          <a:noFill/>
          <a:ln w="19046" cap="flat">
            <a:solidFill>
              <a:srgbClr val="156082"/>
            </a:solidFill>
            <a:prstDash val="solid"/>
            <a:miter/>
            <a:tailEnd type="arrow"/>
          </a:ln>
        </p:spPr>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1D45E-EB5D-13F1-3EB9-B883D2C7824D}"/>
              </a:ext>
            </a:extLst>
          </p:cNvPr>
          <p:cNvSpPr txBox="1">
            <a:spLocks noGrp="1"/>
          </p:cNvSpPr>
          <p:nvPr>
            <p:ph type="title"/>
          </p:nvPr>
        </p:nvSpPr>
        <p:spPr>
          <a:xfrm>
            <a:off x="293915" y="288932"/>
            <a:ext cx="10515600" cy="1325559"/>
          </a:xfrm>
        </p:spPr>
        <p:txBody>
          <a:bodyPr/>
          <a:lstStyle/>
          <a:p>
            <a:pPr lvl="0"/>
            <a:r>
              <a:rPr lang="en-GB" sz="3600" b="1" u="sng"/>
              <a:t>Reflection</a:t>
            </a:r>
          </a:p>
        </p:txBody>
      </p:sp>
      <p:sp>
        <p:nvSpPr>
          <p:cNvPr id="3" name="Content Placeholder 2">
            <a:extLst>
              <a:ext uri="{FF2B5EF4-FFF2-40B4-BE49-F238E27FC236}">
                <a16:creationId xmlns:a16="http://schemas.microsoft.com/office/drawing/2014/main" id="{27871F6D-9713-6EEE-7C7A-972B74BDFE6B}"/>
              </a:ext>
            </a:extLst>
          </p:cNvPr>
          <p:cNvSpPr txBox="1">
            <a:spLocks noGrp="1"/>
          </p:cNvSpPr>
          <p:nvPr>
            <p:ph idx="1"/>
          </p:nvPr>
        </p:nvSpPr>
        <p:spPr>
          <a:xfrm>
            <a:off x="838203" y="1447796"/>
            <a:ext cx="10515600" cy="4729167"/>
          </a:xfrm>
        </p:spPr>
        <p:txBody>
          <a:bodyPr/>
          <a:lstStyle/>
          <a:p>
            <a:pPr marL="0" lvl="0" indent="0">
              <a:buNone/>
            </a:pPr>
            <a:r>
              <a:rPr lang="en-GB" sz="2000"/>
              <a:t>Through my time at university, I have learned to use various digital tools that I have mentioned in this portfolio. </a:t>
            </a:r>
          </a:p>
          <a:p>
            <a:pPr marL="0" lvl="0" indent="0">
              <a:buNone/>
            </a:pPr>
            <a:r>
              <a:rPr lang="en-GB" sz="2000"/>
              <a:t>But some of the simplest and most common things I have had to play around with are using the tool bar options at the top of Microsoft Word and PowerPoint. I have had to click on the range of options it gives to figure out what is appropriate to use in terms of the colour, boldness or the size of text.  </a:t>
            </a:r>
          </a:p>
          <a:p>
            <a:pPr marL="0" lvl="0" indent="0">
              <a:buNone/>
            </a:pPr>
            <a:r>
              <a:rPr lang="en-GB" sz="2000"/>
              <a:t>Another really important tool I have learned to use is to ‘Print Screen’ and copy and paste images onto documents to show my work or what I have been looking at. These are probably my most valuable tools that get used the most. </a:t>
            </a:r>
          </a:p>
          <a:p>
            <a:pPr marL="0" lvl="0" indent="0">
              <a:buNone/>
            </a:pPr>
            <a:r>
              <a:rPr lang="en-GB" sz="2000"/>
              <a:t>I am still learning to become more fluent digitally, which will take time, but I am proud of what I have achieved so far.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A252-25E8-2AF1-F4F9-3039A71D2096}"/>
              </a:ext>
            </a:extLst>
          </p:cNvPr>
          <p:cNvSpPr txBox="1">
            <a:spLocks noGrp="1"/>
          </p:cNvSpPr>
          <p:nvPr>
            <p:ph type="title"/>
          </p:nvPr>
        </p:nvSpPr>
        <p:spPr>
          <a:xfrm>
            <a:off x="315687" y="190954"/>
            <a:ext cx="10515600" cy="1325559"/>
          </a:xfrm>
        </p:spPr>
        <p:txBody>
          <a:bodyPr/>
          <a:lstStyle/>
          <a:p>
            <a:pPr lvl="0"/>
            <a:r>
              <a:rPr lang="en-GB" b="1" u="sng"/>
              <a:t>References </a:t>
            </a:r>
          </a:p>
        </p:txBody>
      </p:sp>
      <p:sp>
        <p:nvSpPr>
          <p:cNvPr id="3" name="Content Placeholder 2">
            <a:extLst>
              <a:ext uri="{FF2B5EF4-FFF2-40B4-BE49-F238E27FC236}">
                <a16:creationId xmlns:a16="http://schemas.microsoft.com/office/drawing/2014/main" id="{9AA9FC4E-5ECA-2648-E507-4075596DB9F1}"/>
              </a:ext>
            </a:extLst>
          </p:cNvPr>
          <p:cNvSpPr txBox="1">
            <a:spLocks noGrp="1"/>
          </p:cNvSpPr>
          <p:nvPr>
            <p:ph idx="1"/>
          </p:nvPr>
        </p:nvSpPr>
        <p:spPr>
          <a:xfrm>
            <a:off x="838203" y="1436915"/>
            <a:ext cx="10515600" cy="4740048"/>
          </a:xfrm>
        </p:spPr>
        <p:txBody>
          <a:bodyPr/>
          <a:lstStyle/>
          <a:p>
            <a:pPr lvl="0">
              <a:lnSpc>
                <a:spcPct val="70000"/>
              </a:lnSpc>
            </a:pPr>
            <a:r>
              <a:rPr lang="en-GB" sz="2200"/>
              <a:t>DigiCentre, University of Wales Trinity Saint David (n.d.)</a:t>
            </a:r>
            <a:r>
              <a:rPr lang="en-GB" sz="2200">
                <a:hlinkClick r:id="rId2">
                  <a:extLst>
                    <a:ext uri="{A12FA001-AC4F-418D-AE19-62706E023703}">
                      <ahyp:hlinkClr xmlns:ahyp="http://schemas.microsoft.com/office/drawing/2018/hyperlinkcolor" val="tx"/>
                    </a:ext>
                  </a:extLst>
                </a:hlinkClick>
              </a:rPr>
              <a:t> Bitesize Excel – Working with tables.</a:t>
            </a:r>
            <a:endParaRPr lang="en-GB" sz="2200"/>
          </a:p>
          <a:p>
            <a:pPr lvl="0">
              <a:lnSpc>
                <a:spcPct val="70000"/>
              </a:lnSpc>
            </a:pPr>
            <a:r>
              <a:rPr lang="en-GB" sz="2200"/>
              <a:t>DigiCentre, University of Wales Trinity Saint David (n.d.) B</a:t>
            </a:r>
            <a:r>
              <a:rPr lang="en-GB" sz="2200">
                <a:hlinkClick r:id="rId3">
                  <a:extLst>
                    <a:ext uri="{A12FA001-AC4F-418D-AE19-62706E023703}">
                      <ahyp:hlinkClr xmlns:ahyp="http://schemas.microsoft.com/office/drawing/2018/hyperlinkcolor" val="tx"/>
                    </a:ext>
                  </a:extLst>
                </a:hlinkClick>
              </a:rPr>
              <a:t>itesize Excel – Understanding pivot tables.</a:t>
            </a:r>
            <a:endParaRPr lang="en-GB" sz="2200"/>
          </a:p>
          <a:p>
            <a:pPr lvl="0">
              <a:lnSpc>
                <a:spcPct val="70000"/>
              </a:lnSpc>
            </a:pPr>
            <a:r>
              <a:rPr lang="en-GB" sz="2200"/>
              <a:t>Microsoft Support (n.d.) </a:t>
            </a:r>
            <a:r>
              <a:rPr lang="en-GB" sz="2200">
                <a:hlinkClick r:id="rId4">
                  <a:extLst>
                    <a:ext uri="{A12FA001-AC4F-418D-AE19-62706E023703}">
                      <ahyp:hlinkClr xmlns:ahyp="http://schemas.microsoft.com/office/drawing/2018/hyperlinkcolor" val="tx"/>
                    </a:ext>
                  </a:extLst>
                </a:hlinkClick>
              </a:rPr>
              <a:t>Excel help &amp; learning</a:t>
            </a:r>
            <a:r>
              <a:rPr lang="en-GB" sz="2200"/>
              <a:t>.</a:t>
            </a:r>
          </a:p>
          <a:p>
            <a:pPr lvl="0">
              <a:lnSpc>
                <a:spcPct val="70000"/>
              </a:lnSpc>
            </a:pPr>
            <a:r>
              <a:rPr lang="en-GB" sz="2200">
                <a:hlinkClick r:id="rId5">
                  <a:extLst>
                    <a:ext uri="{A12FA001-AC4F-418D-AE19-62706E023703}">
                      <ahyp:hlinkClr xmlns:ahyp="http://schemas.microsoft.com/office/drawing/2018/hyperlinkcolor" val="tx"/>
                    </a:ext>
                  </a:extLst>
                </a:hlinkClick>
              </a:rPr>
              <a:t> How to Submit a Panopto Video Assignment in Moodle</a:t>
            </a:r>
            <a:endParaRPr lang="en-GB" sz="2200"/>
          </a:p>
          <a:p>
            <a:pPr lvl="0">
              <a:lnSpc>
                <a:spcPct val="70000"/>
              </a:lnSpc>
            </a:pPr>
            <a:r>
              <a:rPr lang="en-GB" sz="2200"/>
              <a:t>Rathbone, A. (2022). </a:t>
            </a:r>
            <a:r>
              <a:rPr lang="en-GB" sz="2200" i="1"/>
              <a:t>Windows 11 for dummies</a:t>
            </a:r>
            <a:r>
              <a:rPr lang="en-GB" sz="2200"/>
              <a:t> (1st edition.). John Wiley &amp; Sons, Inc.</a:t>
            </a:r>
          </a:p>
          <a:p>
            <a:pPr lvl="0">
              <a:lnSpc>
                <a:spcPct val="70000"/>
              </a:lnSpc>
            </a:pPr>
            <a:r>
              <a:rPr lang="en-GB" sz="2200"/>
              <a:t>Chow, G., &amp; linkedin.com. (2018). </a:t>
            </a:r>
            <a:r>
              <a:rPr lang="en-GB" sz="2200" i="1"/>
              <a:t>Learning PowerPoint Desktop (Office 365/Microsoft 365).</a:t>
            </a:r>
            <a:r>
              <a:rPr lang="en-GB" sz="2200"/>
              <a:t> [Video recording]. linkedin.com. </a:t>
            </a:r>
            <a:r>
              <a:rPr lang="en-GB" sz="2200">
                <a:hlinkClick r:id="rId6">
                  <a:extLst>
                    <a:ext uri="{A12FA001-AC4F-418D-AE19-62706E023703}">
                      <ahyp:hlinkClr xmlns:ahyp="http://schemas.microsoft.com/office/drawing/2018/hyperlinkcolor" val="tx"/>
                    </a:ext>
                  </a:extLst>
                </a:hlinkClick>
              </a:rPr>
              <a:t>https://www.linkedin.com/learning/learning-powerpoint-desktop-office-365-microsoft-365?u=77966930&amp;auth=true</a:t>
            </a:r>
            <a:endParaRPr lang="en-GB" sz="2200"/>
          </a:p>
          <a:p>
            <a:pPr lvl="0">
              <a:lnSpc>
                <a:spcPct val="70000"/>
              </a:lnSpc>
            </a:pPr>
            <a:r>
              <a:rPr lang="en-GB" sz="2200"/>
              <a:t>Stratton, J., &amp; linkedin.com. (2020). </a:t>
            </a:r>
            <a:r>
              <a:rPr lang="en-GB" sz="2200" i="1"/>
              <a:t>PowerPoint Essential Training (Office 365/Microsoft 365).</a:t>
            </a:r>
            <a:r>
              <a:rPr lang="en-GB" sz="2200"/>
              <a:t> [Video recording]. linkedin.com. https://www.linkedin.com/learning/powerpoint-essential-training-office-365-microsoft-365?u=77966930&amp;auth=true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165</TotalTime>
  <Words>872</Words>
  <Application>Microsoft Office PowerPoint</Application>
  <PresentationFormat>Widescreen</PresentationFormat>
  <Paragraphs>41</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  DS3  Portfolio </vt:lpstr>
      <vt:lpstr>University files and Documents</vt:lpstr>
      <vt:lpstr>Excel use for creating a table</vt:lpstr>
      <vt:lpstr>Video Recording </vt:lpstr>
      <vt:lpstr>Reflection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Imran Butt (2537216)</dc:creator>
  <cp:lastModifiedBy>imran butt</cp:lastModifiedBy>
  <cp:revision>10</cp:revision>
  <dcterms:created xsi:type="dcterms:W3CDTF">2026-07-19T21:25:55Z</dcterms:created>
  <dcterms:modified xsi:type="dcterms:W3CDTF">2026-07-20T22:16:03Z</dcterms:modified>
</cp:coreProperties>
</file>