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0"/>
  </p:notesMasterIdLst>
  <p:sldIdLst>
    <p:sldId id="256" r:id="rId2"/>
    <p:sldId id="405" r:id="rId3"/>
    <p:sldId id="345" r:id="rId4"/>
    <p:sldId id="346" r:id="rId5"/>
    <p:sldId id="366" r:id="rId6"/>
    <p:sldId id="404" r:id="rId7"/>
    <p:sldId id="367" r:id="rId8"/>
    <p:sldId id="347" r:id="rId9"/>
    <p:sldId id="352" r:id="rId10"/>
    <p:sldId id="353" r:id="rId11"/>
    <p:sldId id="993" r:id="rId12"/>
    <p:sldId id="354" r:id="rId13"/>
    <p:sldId id="994" r:id="rId14"/>
    <p:sldId id="355" r:id="rId15"/>
    <p:sldId id="356" r:id="rId16"/>
    <p:sldId id="402" r:id="rId17"/>
    <p:sldId id="357" r:id="rId18"/>
    <p:sldId id="406" r:id="rId19"/>
    <p:sldId id="408" r:id="rId20"/>
    <p:sldId id="358" r:id="rId21"/>
    <p:sldId id="401" r:id="rId22"/>
    <p:sldId id="989" r:id="rId23"/>
    <p:sldId id="987" r:id="rId24"/>
    <p:sldId id="360" r:id="rId25"/>
    <p:sldId id="407" r:id="rId26"/>
    <p:sldId id="376" r:id="rId27"/>
    <p:sldId id="988" r:id="rId28"/>
    <p:sldId id="995" r:id="rId2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FFFF"/>
    <a:srgbClr val="CC66FF"/>
    <a:srgbClr val="99CC00"/>
    <a:srgbClr val="FF99CC"/>
    <a:srgbClr val="FF6600"/>
    <a:srgbClr val="C7CAD4"/>
    <a:srgbClr val="CFCAD4"/>
    <a:srgbClr val="FFCC99"/>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357" autoAdjust="0"/>
  </p:normalViewPr>
  <p:slideViewPr>
    <p:cSldViewPr snapToGrid="0" showGuides="1">
      <p:cViewPr varScale="1">
        <p:scale>
          <a:sx n="94" d="100"/>
          <a:sy n="94" d="100"/>
        </p:scale>
        <p:origin x="75" y="4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A611BE34-432C-4DBD-9F75-5D921CAFDBA6}"/>
    <pc:docChg chg="delSld modSld">
      <pc:chgData name="Ewa Kazimierska" userId="8edb7084-dccb-4d8f-9cfb-38098ea1d667" providerId="ADAL" clId="{A611BE34-432C-4DBD-9F75-5D921CAFDBA6}" dt="2024-07-02T10:53:18.405" v="3" actId="114"/>
      <pc:docMkLst>
        <pc:docMk/>
      </pc:docMkLst>
      <pc:sldChg chg="del">
        <pc:chgData name="Ewa Kazimierska" userId="8edb7084-dccb-4d8f-9cfb-38098ea1d667" providerId="ADAL" clId="{A611BE34-432C-4DBD-9F75-5D921CAFDBA6}" dt="2024-07-02T10:52:58.068" v="0" actId="47"/>
        <pc:sldMkLst>
          <pc:docMk/>
          <pc:sldMk cId="3827778164" sldId="361"/>
        </pc:sldMkLst>
      </pc:sldChg>
      <pc:sldChg chg="del">
        <pc:chgData name="Ewa Kazimierska" userId="8edb7084-dccb-4d8f-9cfb-38098ea1d667" providerId="ADAL" clId="{A611BE34-432C-4DBD-9F75-5D921CAFDBA6}" dt="2024-07-02T10:52:58.068" v="0" actId="47"/>
        <pc:sldMkLst>
          <pc:docMk/>
          <pc:sldMk cId="1579895295" sldId="362"/>
        </pc:sldMkLst>
      </pc:sldChg>
      <pc:sldChg chg="del">
        <pc:chgData name="Ewa Kazimierska" userId="8edb7084-dccb-4d8f-9cfb-38098ea1d667" providerId="ADAL" clId="{A611BE34-432C-4DBD-9F75-5D921CAFDBA6}" dt="2024-07-02T10:52:58.068" v="0" actId="47"/>
        <pc:sldMkLst>
          <pc:docMk/>
          <pc:sldMk cId="793303839" sldId="363"/>
        </pc:sldMkLst>
      </pc:sldChg>
      <pc:sldChg chg="del">
        <pc:chgData name="Ewa Kazimierska" userId="8edb7084-dccb-4d8f-9cfb-38098ea1d667" providerId="ADAL" clId="{A611BE34-432C-4DBD-9F75-5D921CAFDBA6}" dt="2024-07-02T10:52:58.068" v="0" actId="47"/>
        <pc:sldMkLst>
          <pc:docMk/>
          <pc:sldMk cId="3508446578" sldId="364"/>
        </pc:sldMkLst>
      </pc:sldChg>
      <pc:sldChg chg="del">
        <pc:chgData name="Ewa Kazimierska" userId="8edb7084-dccb-4d8f-9cfb-38098ea1d667" providerId="ADAL" clId="{A611BE34-432C-4DBD-9F75-5D921CAFDBA6}" dt="2024-07-02T10:52:58.068" v="0" actId="47"/>
        <pc:sldMkLst>
          <pc:docMk/>
          <pc:sldMk cId="1862889962" sldId="377"/>
        </pc:sldMkLst>
      </pc:sldChg>
      <pc:sldChg chg="del">
        <pc:chgData name="Ewa Kazimierska" userId="8edb7084-dccb-4d8f-9cfb-38098ea1d667" providerId="ADAL" clId="{A611BE34-432C-4DBD-9F75-5D921CAFDBA6}" dt="2024-07-02T10:52:58.068" v="0" actId="47"/>
        <pc:sldMkLst>
          <pc:docMk/>
          <pc:sldMk cId="2648714359" sldId="403"/>
        </pc:sldMkLst>
      </pc:sldChg>
      <pc:sldChg chg="del">
        <pc:chgData name="Ewa Kazimierska" userId="8edb7084-dccb-4d8f-9cfb-38098ea1d667" providerId="ADAL" clId="{A611BE34-432C-4DBD-9F75-5D921CAFDBA6}" dt="2024-07-02T10:52:58.068" v="0" actId="47"/>
        <pc:sldMkLst>
          <pc:docMk/>
          <pc:sldMk cId="1443437507" sldId="990"/>
        </pc:sldMkLst>
      </pc:sldChg>
      <pc:sldChg chg="del">
        <pc:chgData name="Ewa Kazimierska" userId="8edb7084-dccb-4d8f-9cfb-38098ea1d667" providerId="ADAL" clId="{A611BE34-432C-4DBD-9F75-5D921CAFDBA6}" dt="2024-07-02T10:52:58.068" v="0" actId="47"/>
        <pc:sldMkLst>
          <pc:docMk/>
          <pc:sldMk cId="2784316780" sldId="991"/>
        </pc:sldMkLst>
      </pc:sldChg>
      <pc:sldChg chg="del">
        <pc:chgData name="Ewa Kazimierska" userId="8edb7084-dccb-4d8f-9cfb-38098ea1d667" providerId="ADAL" clId="{A611BE34-432C-4DBD-9F75-5D921CAFDBA6}" dt="2024-07-02T10:52:58.068" v="0" actId="47"/>
        <pc:sldMkLst>
          <pc:docMk/>
          <pc:sldMk cId="1754703319" sldId="992"/>
        </pc:sldMkLst>
      </pc:sldChg>
      <pc:sldChg chg="modSp mod">
        <pc:chgData name="Ewa Kazimierska" userId="8edb7084-dccb-4d8f-9cfb-38098ea1d667" providerId="ADAL" clId="{A611BE34-432C-4DBD-9F75-5D921CAFDBA6}" dt="2024-07-02T10:53:18.405" v="3" actId="114"/>
        <pc:sldMkLst>
          <pc:docMk/>
          <pc:sldMk cId="1407672932" sldId="993"/>
        </pc:sldMkLst>
        <pc:spChg chg="mod">
          <ac:chgData name="Ewa Kazimierska" userId="8edb7084-dccb-4d8f-9cfb-38098ea1d667" providerId="ADAL" clId="{A611BE34-432C-4DBD-9F75-5D921CAFDBA6}" dt="2024-07-02T10:53:09.905" v="1" actId="114"/>
          <ac:spMkLst>
            <pc:docMk/>
            <pc:sldMk cId="1407672932" sldId="993"/>
            <ac:spMk id="6" creationId="{F35C883B-CB6F-422C-B6EF-1AC3268115BB}"/>
          </ac:spMkLst>
        </pc:spChg>
        <pc:spChg chg="mod">
          <ac:chgData name="Ewa Kazimierska" userId="8edb7084-dccb-4d8f-9cfb-38098ea1d667" providerId="ADAL" clId="{A611BE34-432C-4DBD-9F75-5D921CAFDBA6}" dt="2024-07-02T10:53:14.636" v="2" actId="114"/>
          <ac:spMkLst>
            <pc:docMk/>
            <pc:sldMk cId="1407672932" sldId="993"/>
            <ac:spMk id="8" creationId="{35CE234D-0E52-45EC-9105-25C5F46D6C41}"/>
          </ac:spMkLst>
        </pc:spChg>
        <pc:spChg chg="mod">
          <ac:chgData name="Ewa Kazimierska" userId="8edb7084-dccb-4d8f-9cfb-38098ea1d667" providerId="ADAL" clId="{A611BE34-432C-4DBD-9F75-5D921CAFDBA6}" dt="2024-07-02T10:53:18.405" v="3" actId="114"/>
          <ac:spMkLst>
            <pc:docMk/>
            <pc:sldMk cId="1407672932" sldId="993"/>
            <ac:spMk id="10" creationId="{A98AFE28-0631-4D46-B95F-3960C88FC6F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53B932D-B67E-44BC-9791-2732EAD27C65}" type="datetimeFigureOut">
              <a:rPr lang="en-GB" smtClean="0"/>
              <a:t>02/07/2024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Pascal is a SI unit of pressure</a:t>
            </a:r>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193697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Pressure-Temperature Law (Gay-Lussac's Law):</a:t>
            </a:r>
          </a:p>
          <a:p>
            <a:r>
              <a:rPr lang="en-GB" dirty="0"/>
              <a:t>The pressure of a military-grade explosive stored in a sealed container is initially measured at 500 kPa at a constant volume. If the temperature inside the container increases from 25°C to 45°C, according to Gay-Lussac's Law, what will be the new pressure inside the container?</a:t>
            </a:r>
          </a:p>
          <a:p>
            <a:r>
              <a:rPr lang="en-GB" dirty="0"/>
              <a:t>2. Boyle's Law:</a:t>
            </a:r>
          </a:p>
          <a:p>
            <a:r>
              <a:rPr lang="en-GB" dirty="0"/>
              <a:t>A detonation chamber is initially filled with air at a pressure of 1.5 atm. If the volume of the chamber is reduced to one-third of its original volume while the temperature remains constant, according to Boyle's Law, what will be the new pressure inside the chamber?</a:t>
            </a:r>
          </a:p>
          <a:p>
            <a:r>
              <a:rPr lang="en-GB" dirty="0"/>
              <a:t>Combined Gas Law:</a:t>
            </a:r>
          </a:p>
          <a:p>
            <a:r>
              <a:rPr lang="en-GB" dirty="0"/>
              <a:t>The temperature of the gas inside a missile propellant production chamber is initially 300 K, and the pressure is 2 atm. If the temperature is increased to 350 K while simultaneously reducing the volume by 10%, according to the combined gas law, what will be the new pressure inside the chamber?</a:t>
            </a:r>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629211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0" i="0">
                <a:solidFill>
                  <a:srgbClr val="212529"/>
                </a:solidFill>
                <a:effectLst/>
                <a:latin typeface="dosis" pitchFamily="2" charset="0"/>
              </a:rPr>
              <a:t>The volume of gas produced during an explosion will provide information on the amount of work done by the explosive. In order to measure the volume of gas generated standard conditions must be established, because the volume of gas will vary according to the temperature at which the measurement is taken. These standard conditions also enable comparisons to be made between one explosive and another. The standard IUPAC conditions set the temperature at 0 °C or 273K, and the pressure at 1 atm. These conditions are known as ‘standard, temperature and pressure’, ‘STP’. Under these standard conditions one mole of gas will occupy 22.4 </a:t>
            </a:r>
            <a:r>
              <a:rPr lang="en-US">
                <a:solidFill>
                  <a:srgbClr val="212529"/>
                </a:solidFill>
                <a:latin typeface="dosis" pitchFamily="2" charset="0"/>
              </a:rPr>
              <a:t>dm3 </a:t>
            </a:r>
            <a:r>
              <a:rPr lang="en-US" b="0" i="0">
                <a:solidFill>
                  <a:srgbClr val="212529"/>
                </a:solidFill>
                <a:effectLst/>
                <a:latin typeface="dosis" pitchFamily="2" charset="0"/>
              </a:rPr>
              <a:t>which is known as the molar gas volume.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produced from an explosive during detonation can be calculated from its equation of decomposition, where information can be obtained on the amount of gaseous products liberated. Examples for the calculation of </a:t>
            </a:r>
            <a:r>
              <a:rPr lang="en-US" b="0" i="1">
                <a:solidFill>
                  <a:srgbClr val="212529"/>
                </a:solidFill>
                <a:effectLst/>
                <a:latin typeface="dosis" pitchFamily="2" charset="0"/>
              </a:rPr>
              <a:t>V</a:t>
            </a:r>
            <a:r>
              <a:rPr lang="en-US" b="0" i="0">
                <a:solidFill>
                  <a:srgbClr val="212529"/>
                </a:solidFill>
                <a:effectLst/>
                <a:latin typeface="dosis" pitchFamily="2" charset="0"/>
              </a:rPr>
              <a:t> during detonation of RDX and TNT are given below.</a:t>
            </a:r>
          </a:p>
          <a:p>
            <a:pPr algn="l"/>
            <a:r>
              <a:rPr lang="en-US" b="0" i="0">
                <a:solidFill>
                  <a:srgbClr val="212529"/>
                </a:solidFill>
                <a:effectLst/>
                <a:latin typeface="dosis" pitchFamily="2" charset="0"/>
              </a:rPr>
              <a:t>    C3H6N6O6 </a:t>
            </a:r>
            <a:r>
              <a:rPr lang="en-US" b="0" i="0">
                <a:solidFill>
                  <a:srgbClr val="212529"/>
                </a:solidFill>
                <a:effectLst/>
                <a:latin typeface="dosis" pitchFamily="2" charset="0"/>
                <a:sym typeface="Wingdings" panose="05000000000000000000" pitchFamily="2" charset="2"/>
              </a:rPr>
              <a:t> 3 CO +  3 H2O + 3 N2 </a:t>
            </a:r>
          </a:p>
          <a:p>
            <a:pPr algn="l"/>
            <a:r>
              <a:rPr lang="en-US" b="0" i="0">
                <a:solidFill>
                  <a:srgbClr val="212529"/>
                </a:solidFill>
                <a:effectLst/>
                <a:latin typeface="dosis" pitchFamily="2" charset="0"/>
              </a:rPr>
              <a:t>The production of water will be turned into steam as the temperature of explosion will be very high; therefore, water will be regarded as a gaseous product. From Reaction 5.9 it can be seen that 9 moles of gas are produced from 1 mole of RDX. Therefore, 9 moles of gas will occupy 201.6 dm3 and 1 g of RDX will produce 0.908 dm3/g (908 cm3/g of gas at ‘STP’ as shown in Equation</a:t>
            </a:r>
          </a:p>
          <a:p>
            <a:pPr algn="l"/>
            <a:r>
              <a:rPr lang="en-US" b="0" i="0">
                <a:solidFill>
                  <a:srgbClr val="212529"/>
                </a:solidFill>
                <a:effectLst/>
                <a:latin typeface="dosis" pitchFamily="2" charset="0"/>
              </a:rPr>
              <a:t> 1 mol of gas at ‘STP’ will occupy 22.4 dm3</a:t>
            </a:r>
          </a:p>
          <a:p>
            <a:pPr algn="l"/>
            <a:r>
              <a:rPr lang="en-US" b="0" i="0">
                <a:solidFill>
                  <a:srgbClr val="212529"/>
                </a:solidFill>
                <a:effectLst/>
                <a:latin typeface="dosis" pitchFamily="2" charset="0"/>
              </a:rPr>
              <a:t> 9 mol of gas will occupy 22.4 x 9 = 201.6 dm3</a:t>
            </a:r>
          </a:p>
          <a:p>
            <a:pPr algn="l"/>
            <a:r>
              <a:rPr lang="en-US" b="0" i="0">
                <a:solidFill>
                  <a:srgbClr val="212529"/>
                </a:solidFill>
                <a:effectLst/>
                <a:latin typeface="dosis" pitchFamily="2" charset="0"/>
              </a:rPr>
              <a:t> Therefore, 1 mol of RDX produces 201.6 dm3 of gas </a:t>
            </a:r>
          </a:p>
          <a:p>
            <a:pPr algn="l"/>
            <a:r>
              <a:rPr lang="en-US">
                <a:solidFill>
                  <a:srgbClr val="212529"/>
                </a:solidFill>
                <a:latin typeface="dosis" pitchFamily="2" charset="0"/>
              </a:rPr>
              <a:t>1 g of RDX produces 201.6/222 = 0.908 dm3/g</a:t>
            </a:r>
          </a:p>
          <a:p>
            <a:pPr algn="l"/>
            <a:r>
              <a:rPr lang="en-US" b="0" i="0">
                <a:solidFill>
                  <a:srgbClr val="212529"/>
                </a:solidFill>
                <a:effectLst/>
                <a:latin typeface="dosis" pitchFamily="2" charset="0"/>
              </a:rPr>
              <a:t>Where the molecular mass of RDX is 222. </a:t>
            </a:r>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23</a:t>
            </a:fld>
            <a:endParaRPr lang="en-GB"/>
          </a:p>
        </p:txBody>
      </p:sp>
    </p:spTree>
    <p:extLst>
      <p:ext uri="{BB962C8B-B14F-4D97-AF65-F5344CB8AC3E}">
        <p14:creationId xmlns:p14="http://schemas.microsoft.com/office/powerpoint/2010/main" val="23863624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2833592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66193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1804289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224107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3120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2461715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2707788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14597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780241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99240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66083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965077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116822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02851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13050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66801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978174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7357421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0.png"/><Relationship Id="rId7" Type="http://schemas.openxmlformats.org/officeDocument/2006/relationships/image" Target="../media/image15.png"/><Relationship Id="rId2" Type="http://schemas.openxmlformats.org/officeDocument/2006/relationships/image" Target="../media/image10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0.png"/><Relationship Id="rId4" Type="http://schemas.openxmlformats.org/officeDocument/2006/relationships/image" Target="../media/image120.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0.png"/><Relationship Id="rId1" Type="http://schemas.openxmlformats.org/officeDocument/2006/relationships/slideLayout" Target="../slideLayouts/slideLayout7.xml"/><Relationship Id="rId4" Type="http://schemas.openxmlformats.org/officeDocument/2006/relationships/image" Target="../media/image18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ogle.com/search?rlz=1C1RBHS_en-gbGB1004GB1005&amp;sxsrf=ALiCzsYg4ia9ikAzEhvxZ9B9sBIXrhwbmQ:1657175498373&amp;q=joule+si+base+units&amp;sa=X&amp;ved=2ahUKEwjjr6Tnk-b4AhX9SUEAHTpyABgQ6BMoAHoECFoQAg"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0.png"/><Relationship Id="rId4" Type="http://schemas.openxmlformats.org/officeDocument/2006/relationships/image" Target="../media/image22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980728"/>
            <a:ext cx="6858000" cy="2387600"/>
          </a:xfrm>
        </p:spPr>
        <p:txBody>
          <a:bodyPr/>
          <a:lstStyle/>
          <a:p>
            <a:r>
              <a:rPr lang="en-GB" dirty="0"/>
              <a:t>GASES</a:t>
            </a:r>
            <a:br>
              <a:rPr lang="en-GB" dirty="0"/>
            </a:br>
            <a:br>
              <a:rPr lang="en-GB" dirty="0"/>
            </a:br>
            <a:r>
              <a:rPr lang="en-GB" sz="2400" dirty="0"/>
              <a:t>LECTURE 7</a:t>
            </a:r>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
        <p:nvSpPr>
          <p:cNvPr id="4" name="TextBox 3">
            <a:extLst>
              <a:ext uri="{FF2B5EF4-FFF2-40B4-BE49-F238E27FC236}">
                <a16:creationId xmlns:a16="http://schemas.microsoft.com/office/drawing/2014/main" id="{432A1DE6-A33E-4A19-8E27-4E63129CEF58}"/>
              </a:ext>
            </a:extLst>
          </p:cNvPr>
          <p:cNvSpPr txBox="1"/>
          <p:nvPr/>
        </p:nvSpPr>
        <p:spPr>
          <a:xfrm>
            <a:off x="11523776" y="44624"/>
            <a:ext cx="617477" cy="369332"/>
          </a:xfrm>
          <a:prstGeom prst="rect">
            <a:avLst/>
          </a:prstGeom>
          <a:noFill/>
        </p:spPr>
        <p:txBody>
          <a:bodyPr wrap="none" lIns="91440" tIns="45720" rIns="91440" bIns="45720" rtlCol="0" anchor="t">
            <a:spAutoFit/>
          </a:bodyPr>
          <a:lstStyle/>
          <a:p>
            <a:r>
              <a:rPr lang="en-GB" dirty="0"/>
              <a:t>HNC</a:t>
            </a:r>
          </a:p>
        </p:txBody>
      </p:sp>
      <p:sp>
        <p:nvSpPr>
          <p:cNvPr id="6" name="TextBox 5">
            <a:extLst>
              <a:ext uri="{FF2B5EF4-FFF2-40B4-BE49-F238E27FC236}">
                <a16:creationId xmlns:a16="http://schemas.microsoft.com/office/drawing/2014/main" id="{7F720C4D-1512-44FD-852E-D8F67E897EDA}"/>
              </a:ext>
            </a:extLst>
          </p:cNvPr>
          <p:cNvSpPr txBox="1"/>
          <p:nvPr/>
        </p:nvSpPr>
        <p:spPr>
          <a:xfrm>
            <a:off x="-9321" y="44624"/>
            <a:ext cx="1215782" cy="369332"/>
          </a:xfrm>
          <a:prstGeom prst="rect">
            <a:avLst/>
          </a:prstGeom>
          <a:noFill/>
        </p:spPr>
        <p:txBody>
          <a:bodyPr wrap="none" rtlCol="0">
            <a:spAutoFit/>
          </a:bodyPr>
          <a:lstStyle/>
          <a:p>
            <a:r>
              <a:rPr lang="en-GB"/>
              <a:t>ACDB4011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FCF0658-9995-4200-BCD3-955D29E600EC}"/>
              </a:ext>
            </a:extLst>
          </p:cNvPr>
          <p:cNvSpPr txBox="1"/>
          <p:nvPr/>
        </p:nvSpPr>
        <p:spPr>
          <a:xfrm>
            <a:off x="901161" y="1837371"/>
            <a:ext cx="4780731" cy="3881309"/>
          </a:xfrm>
          <a:prstGeom prst="rect">
            <a:avLst/>
          </a:prstGeom>
        </p:spPr>
        <p:txBody>
          <a:bodyPr vert="horz" lIns="91440" tIns="45720" rIns="91440" bIns="45720" rtlCol="0">
            <a:normAutofit/>
          </a:bodyPr>
          <a:lstStyle/>
          <a:p>
            <a:pPr marL="457200" indent="-228600" defTabSz="914400">
              <a:lnSpc>
                <a:spcPct val="120000"/>
              </a:lnSpc>
              <a:spcAft>
                <a:spcPts val="600"/>
              </a:spcAft>
              <a:buClr>
                <a:schemeClr val="tx1"/>
              </a:buClr>
              <a:buFont typeface="Arial" panose="020B0604020202020204" pitchFamily="34" charset="0"/>
              <a:buChar char="•"/>
            </a:pPr>
            <a:r>
              <a:rPr lang="en-US" sz="2800" dirty="0"/>
              <a:t>Properties of gas</a:t>
            </a:r>
          </a:p>
          <a:p>
            <a:pPr marL="457200" indent="-228600" defTabSz="914400">
              <a:lnSpc>
                <a:spcPct val="120000"/>
              </a:lnSpc>
              <a:spcAft>
                <a:spcPts val="600"/>
              </a:spcAft>
              <a:buClr>
                <a:schemeClr val="tx1"/>
              </a:buClr>
              <a:buFont typeface="Arial" panose="020B0604020202020204" pitchFamily="34" charset="0"/>
              <a:buChar char="•"/>
            </a:pPr>
            <a:r>
              <a:rPr lang="en-US" sz="2800" dirty="0"/>
              <a:t>Units of pressure</a:t>
            </a:r>
          </a:p>
          <a:p>
            <a:pPr marL="457200" indent="-228600" defTabSz="914400">
              <a:lnSpc>
                <a:spcPct val="120000"/>
              </a:lnSpc>
              <a:spcAft>
                <a:spcPts val="600"/>
              </a:spcAft>
              <a:buClr>
                <a:schemeClr val="tx1"/>
              </a:buClr>
              <a:buFont typeface="Arial" panose="020B0604020202020204" pitchFamily="34" charset="0"/>
              <a:buChar char="•"/>
            </a:pPr>
            <a:r>
              <a:rPr lang="en-US" sz="2800" dirty="0"/>
              <a:t>Gas laws and hypothesis</a:t>
            </a:r>
          </a:p>
          <a:p>
            <a:pPr marL="457200" indent="-228600" defTabSz="914400">
              <a:lnSpc>
                <a:spcPct val="120000"/>
              </a:lnSpc>
              <a:spcAft>
                <a:spcPts val="600"/>
              </a:spcAft>
              <a:buClr>
                <a:schemeClr val="tx1"/>
              </a:buClr>
              <a:buFont typeface="Arial" panose="020B0604020202020204" pitchFamily="34" charset="0"/>
              <a:buChar char="•"/>
            </a:pPr>
            <a:r>
              <a:rPr lang="en-US" sz="2800" dirty="0"/>
              <a:t>Ideal gas equation</a:t>
            </a:r>
          </a:p>
        </p:txBody>
      </p:sp>
      <p:pic>
        <p:nvPicPr>
          <p:cNvPr id="4" name="Picture 3">
            <a:extLst>
              <a:ext uri="{FF2B5EF4-FFF2-40B4-BE49-F238E27FC236}">
                <a16:creationId xmlns:a16="http://schemas.microsoft.com/office/drawing/2014/main" id="{25F89416-D5E1-4B36-AFE2-F75F8F9498CC}"/>
              </a:ext>
            </a:extLst>
          </p:cNvPr>
          <p:cNvPicPr>
            <a:picLocks noChangeAspect="1"/>
          </p:cNvPicPr>
          <p:nvPr/>
        </p:nvPicPr>
        <p:blipFill>
          <a:blip r:embed="rId4"/>
          <a:stretch>
            <a:fillRect/>
          </a:stretch>
        </p:blipFill>
        <p:spPr>
          <a:xfrm>
            <a:off x="6027346" y="698305"/>
            <a:ext cx="5461389" cy="5461389"/>
          </a:xfrm>
          <a:prstGeom prst="rect">
            <a:avLst/>
          </a:prstGeom>
        </p:spPr>
      </p:pic>
      <p:pic>
        <p:nvPicPr>
          <p:cNvPr id="15" name="Picture 14">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A0645D1-7D7D-48FA-8322-AB05D718808A}"/>
              </a:ext>
            </a:extLst>
          </p:cNvPr>
          <p:cNvSpPr>
            <a:spLocks noGrp="1"/>
          </p:cNvSpPr>
          <p:nvPr>
            <p:ph type="title"/>
          </p:nvPr>
        </p:nvSpPr>
        <p:spPr>
          <a:xfrm>
            <a:off x="1058816" y="375593"/>
            <a:ext cx="3740515" cy="1573863"/>
          </a:xfrm>
        </p:spPr>
        <p:txBody>
          <a:bodyPr vert="horz" lIns="91440" tIns="45720" rIns="91440" bIns="45720" rtlCol="0" anchor="ctr">
            <a:normAutofit/>
          </a:bodyPr>
          <a:lstStyle/>
          <a:p>
            <a:pPr algn="l"/>
            <a:r>
              <a:rPr lang="en-US" b="1" dirty="0"/>
              <a:t>Today’s lecture</a:t>
            </a:r>
          </a:p>
        </p:txBody>
      </p:sp>
    </p:spTree>
    <p:extLst>
      <p:ext uri="{BB962C8B-B14F-4D97-AF65-F5344CB8AC3E}">
        <p14:creationId xmlns:p14="http://schemas.microsoft.com/office/powerpoint/2010/main" val="2392996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250785" y="0"/>
            <a:ext cx="3690430"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GAS PROPERTIES</a:t>
            </a:r>
          </a:p>
        </p:txBody>
      </p:sp>
      <p:sp>
        <p:nvSpPr>
          <p:cNvPr id="2" name="TextBox 1">
            <a:extLst>
              <a:ext uri="{FF2B5EF4-FFF2-40B4-BE49-F238E27FC236}">
                <a16:creationId xmlns:a16="http://schemas.microsoft.com/office/drawing/2014/main" id="{E3960216-8E74-48A2-94DA-07154E0BA29A}"/>
              </a:ext>
            </a:extLst>
          </p:cNvPr>
          <p:cNvSpPr txBox="1"/>
          <p:nvPr/>
        </p:nvSpPr>
        <p:spPr>
          <a:xfrm>
            <a:off x="695400" y="836712"/>
            <a:ext cx="1503489" cy="954107"/>
          </a:xfrm>
          <a:prstGeom prst="rect">
            <a:avLst/>
          </a:prstGeom>
          <a:noFill/>
        </p:spPr>
        <p:txBody>
          <a:bodyPr wrap="none" rtlCol="0">
            <a:spAutoFit/>
          </a:bodyPr>
          <a:lstStyle/>
          <a:p>
            <a:r>
              <a:rPr lang="en-GB" sz="2800" b="1">
                <a:solidFill>
                  <a:srgbClr val="FF0000"/>
                </a:solidFill>
                <a:cs typeface="Calibri" panose="020F0502020204030204" pitchFamily="34" charset="0"/>
              </a:rPr>
              <a:t>Volume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FF0000"/>
                </a:solidFill>
                <a:cs typeface="Calibri" panose="020F0502020204030204" pitchFamily="34" charset="0"/>
              </a:rPr>
              <a:t>V</a:t>
            </a:r>
          </a:p>
        </p:txBody>
      </p:sp>
      <p:sp>
        <p:nvSpPr>
          <p:cNvPr id="9" name="TextBox 8">
            <a:extLst>
              <a:ext uri="{FF2B5EF4-FFF2-40B4-BE49-F238E27FC236}">
                <a16:creationId xmlns:a16="http://schemas.microsoft.com/office/drawing/2014/main" id="{F2BF04A2-5823-4339-91C5-324E1424C325}"/>
              </a:ext>
            </a:extLst>
          </p:cNvPr>
          <p:cNvSpPr txBox="1"/>
          <p:nvPr/>
        </p:nvSpPr>
        <p:spPr>
          <a:xfrm>
            <a:off x="661194" y="2951946"/>
            <a:ext cx="2145459" cy="954107"/>
          </a:xfrm>
          <a:prstGeom prst="rect">
            <a:avLst/>
          </a:prstGeom>
          <a:noFill/>
        </p:spPr>
        <p:txBody>
          <a:bodyPr wrap="none" rtlCol="0">
            <a:spAutoFit/>
          </a:bodyPr>
          <a:lstStyle/>
          <a:p>
            <a:r>
              <a:rPr lang="en-GB" sz="2800" b="1">
                <a:solidFill>
                  <a:srgbClr val="0000FF"/>
                </a:solidFill>
                <a:cs typeface="Calibri" panose="020F0502020204030204" pitchFamily="34" charset="0"/>
              </a:rPr>
              <a:t>Temperature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0000FF"/>
                </a:solidFill>
                <a:cs typeface="Calibri" panose="020F0502020204030204" pitchFamily="34" charset="0"/>
              </a:rPr>
              <a:t>T</a:t>
            </a:r>
          </a:p>
        </p:txBody>
      </p:sp>
      <p:sp>
        <p:nvSpPr>
          <p:cNvPr id="4" name="TextBox 3">
            <a:extLst>
              <a:ext uri="{FF2B5EF4-FFF2-40B4-BE49-F238E27FC236}">
                <a16:creationId xmlns:a16="http://schemas.microsoft.com/office/drawing/2014/main" id="{E379A7A0-5BD1-41FC-8DAC-081A0FCE472E}"/>
              </a:ext>
            </a:extLst>
          </p:cNvPr>
          <p:cNvSpPr txBox="1"/>
          <p:nvPr/>
        </p:nvSpPr>
        <p:spPr>
          <a:xfrm>
            <a:off x="3215680" y="695608"/>
            <a:ext cx="5573160" cy="1815882"/>
          </a:xfrm>
          <a:prstGeom prst="rect">
            <a:avLst/>
          </a:prstGeom>
          <a:noFill/>
        </p:spPr>
        <p:txBody>
          <a:bodyPr wrap="square" rtlCol="0">
            <a:spAutoFit/>
          </a:bodyPr>
          <a:lstStyle/>
          <a:p>
            <a:r>
              <a:rPr lang="en-GB" sz="2800">
                <a:cs typeface="Calibri" panose="020F0502020204030204" pitchFamily="34" charset="0"/>
              </a:rPr>
              <a:t>Fills its container</a:t>
            </a:r>
          </a:p>
          <a:p>
            <a:r>
              <a:rPr lang="en-GB" sz="2800">
                <a:cs typeface="Calibri" panose="020F0502020204030204" pitchFamily="34" charset="0"/>
              </a:rPr>
              <a:t>Variable volume (e.g. balloon)</a:t>
            </a:r>
          </a:p>
          <a:p>
            <a:r>
              <a:rPr lang="en-GB" sz="2800">
                <a:cs typeface="Calibri" panose="020F0502020204030204" pitchFamily="34" charset="0"/>
              </a:rPr>
              <a:t>Fixed volume (e.g. glass container)</a:t>
            </a:r>
          </a:p>
          <a:p>
            <a:r>
              <a:rPr lang="en-GB" sz="2800">
                <a:cs typeface="Calibri" panose="020F0502020204030204" pitchFamily="34" charset="0"/>
              </a:rPr>
              <a:t>Usual unit m</a:t>
            </a:r>
            <a:r>
              <a:rPr lang="en-GB" sz="2800" baseline="30000">
                <a:cs typeface="Calibri" panose="020F0502020204030204" pitchFamily="34" charset="0"/>
              </a:rPr>
              <a:t>3</a:t>
            </a:r>
            <a:r>
              <a:rPr lang="en-GB" sz="2800">
                <a:cs typeface="Calibri" panose="020F0502020204030204" pitchFamily="34" charset="0"/>
              </a:rPr>
              <a:t> or dm</a:t>
            </a:r>
            <a:r>
              <a:rPr lang="en-GB" sz="2800" baseline="30000">
                <a:cs typeface="Calibri" panose="020F0502020204030204" pitchFamily="34" charset="0"/>
              </a:rPr>
              <a:t>3</a:t>
            </a:r>
            <a:r>
              <a:rPr lang="en-GB" sz="2800">
                <a:cs typeface="Calibri" panose="020F0502020204030204" pitchFamily="34" charset="0"/>
              </a:rPr>
              <a:t> (L)</a:t>
            </a:r>
          </a:p>
        </p:txBody>
      </p:sp>
      <p:sp>
        <p:nvSpPr>
          <p:cNvPr id="6" name="TextBox 5">
            <a:extLst>
              <a:ext uri="{FF2B5EF4-FFF2-40B4-BE49-F238E27FC236}">
                <a16:creationId xmlns:a16="http://schemas.microsoft.com/office/drawing/2014/main" id="{5CD58DF9-7CB9-4F60-9136-297DD380BD16}"/>
              </a:ext>
            </a:extLst>
          </p:cNvPr>
          <p:cNvSpPr txBox="1"/>
          <p:nvPr/>
        </p:nvSpPr>
        <p:spPr>
          <a:xfrm>
            <a:off x="3190910" y="2921750"/>
            <a:ext cx="5263667" cy="2246769"/>
          </a:xfrm>
          <a:prstGeom prst="rect">
            <a:avLst/>
          </a:prstGeom>
          <a:noFill/>
        </p:spPr>
        <p:txBody>
          <a:bodyPr wrap="square" rtlCol="0">
            <a:spAutoFit/>
          </a:bodyPr>
          <a:lstStyle/>
          <a:p>
            <a:r>
              <a:rPr lang="en-GB" sz="2800" dirty="0">
                <a:cs typeface="Calibri" panose="020F0502020204030204" pitchFamily="34" charset="0"/>
              </a:rPr>
              <a:t>‘How hot something is’</a:t>
            </a:r>
          </a:p>
          <a:p>
            <a:r>
              <a:rPr lang="en-GB" sz="2800" dirty="0">
                <a:cs typeface="Calibri" panose="020F0502020204030204" pitchFamily="34" charset="0"/>
              </a:rPr>
              <a:t>Measure of direction of heat flow </a:t>
            </a:r>
          </a:p>
          <a:p>
            <a:r>
              <a:rPr lang="en-GB" sz="2800" dirty="0">
                <a:cs typeface="Calibri" panose="020F0502020204030204" pitchFamily="34" charset="0"/>
              </a:rPr>
              <a:t>Units issues:</a:t>
            </a:r>
          </a:p>
          <a:p>
            <a:r>
              <a:rPr lang="en-GB" sz="2800" b="1" dirty="0">
                <a:solidFill>
                  <a:srgbClr val="0000FF"/>
                </a:solidFill>
                <a:cs typeface="Calibri" panose="020F0502020204030204" pitchFamily="34" charset="0"/>
              </a:rPr>
              <a:t>K</a:t>
            </a:r>
            <a:r>
              <a:rPr lang="en-GB" sz="2800" dirty="0">
                <a:cs typeface="Calibri" panose="020F0502020204030204" pitchFamily="34" charset="0"/>
              </a:rPr>
              <a:t> essential unit for all relationships</a:t>
            </a:r>
          </a:p>
          <a:p>
            <a:r>
              <a:rPr lang="en-GB" sz="2800" b="1" dirty="0">
                <a:solidFill>
                  <a:srgbClr val="0000FF"/>
                </a:solidFill>
                <a:cs typeface="Calibri" panose="020F0502020204030204" pitchFamily="34" charset="0"/>
              </a:rPr>
              <a:t>K = °C + 273.15</a:t>
            </a:r>
          </a:p>
        </p:txBody>
      </p:sp>
      <p:sp>
        <p:nvSpPr>
          <p:cNvPr id="10" name="TextBox 9">
            <a:extLst>
              <a:ext uri="{FF2B5EF4-FFF2-40B4-BE49-F238E27FC236}">
                <a16:creationId xmlns:a16="http://schemas.microsoft.com/office/drawing/2014/main" id="{7F4029B4-CBFD-4874-85EC-CC28587260BE}"/>
              </a:ext>
            </a:extLst>
          </p:cNvPr>
          <p:cNvSpPr txBox="1"/>
          <p:nvPr/>
        </p:nvSpPr>
        <p:spPr>
          <a:xfrm>
            <a:off x="661194" y="5377090"/>
            <a:ext cx="1555169" cy="954107"/>
          </a:xfrm>
          <a:prstGeom prst="rect">
            <a:avLst/>
          </a:prstGeom>
          <a:noFill/>
        </p:spPr>
        <p:txBody>
          <a:bodyPr wrap="none" rtlCol="0">
            <a:spAutoFit/>
          </a:bodyPr>
          <a:lstStyle/>
          <a:p>
            <a:r>
              <a:rPr lang="en-GB" sz="2800" b="1">
                <a:solidFill>
                  <a:srgbClr val="00B050"/>
                </a:solidFill>
                <a:cs typeface="Calibri" panose="020F0502020204030204" pitchFamily="34" charset="0"/>
              </a:rPr>
              <a:t>Pressure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00B050"/>
                </a:solidFill>
                <a:cs typeface="Calibri" panose="020F0502020204030204" pitchFamily="34" charset="0"/>
              </a:rPr>
              <a:t>p</a:t>
            </a:r>
          </a:p>
        </p:txBody>
      </p:sp>
      <p:sp>
        <p:nvSpPr>
          <p:cNvPr id="12" name="TextBox 11">
            <a:extLst>
              <a:ext uri="{FF2B5EF4-FFF2-40B4-BE49-F238E27FC236}">
                <a16:creationId xmlns:a16="http://schemas.microsoft.com/office/drawing/2014/main" id="{0AEC96D0-A9F8-4698-8E82-5E0252E3525F}"/>
              </a:ext>
            </a:extLst>
          </p:cNvPr>
          <p:cNvSpPr txBox="1"/>
          <p:nvPr/>
        </p:nvSpPr>
        <p:spPr>
          <a:xfrm>
            <a:off x="8590869" y="2921750"/>
            <a:ext cx="3456384" cy="1384995"/>
          </a:xfrm>
          <a:prstGeom prst="rect">
            <a:avLst/>
          </a:prstGeom>
          <a:noFill/>
          <a:ln w="19050">
            <a:solidFill>
              <a:srgbClr val="0000FF"/>
            </a:solidFill>
          </a:ln>
        </p:spPr>
        <p:txBody>
          <a:bodyPr wrap="square">
            <a:spAutoFit/>
          </a:bodyPr>
          <a:lstStyle/>
          <a:p>
            <a:pPr>
              <a:spcBef>
                <a:spcPts val="300"/>
              </a:spcBef>
              <a:spcAft>
                <a:spcPts val="300"/>
              </a:spcAft>
            </a:pPr>
            <a:r>
              <a:rPr lang="en-GB" sz="2800" b="1">
                <a:cs typeface="Calibri" panose="020F0502020204030204" pitchFamily="34" charset="0"/>
              </a:rPr>
              <a:t>isothermal </a:t>
            </a:r>
            <a:r>
              <a:rPr lang="en-GB" sz="2800">
                <a:cs typeface="Calibri" panose="020F0502020204030204" pitchFamily="34" charset="0"/>
              </a:rPr>
              <a:t>– temperature remains constant</a:t>
            </a:r>
          </a:p>
        </p:txBody>
      </p:sp>
      <p:sp>
        <p:nvSpPr>
          <p:cNvPr id="13" name="TextBox 12">
            <a:extLst>
              <a:ext uri="{FF2B5EF4-FFF2-40B4-BE49-F238E27FC236}">
                <a16:creationId xmlns:a16="http://schemas.microsoft.com/office/drawing/2014/main" id="{F0F59ED0-BCF1-4305-8354-9439EC1B6E09}"/>
              </a:ext>
            </a:extLst>
          </p:cNvPr>
          <p:cNvSpPr txBox="1"/>
          <p:nvPr/>
        </p:nvSpPr>
        <p:spPr>
          <a:xfrm>
            <a:off x="8598105" y="836712"/>
            <a:ext cx="3456384" cy="954107"/>
          </a:xfrm>
          <a:prstGeom prst="rect">
            <a:avLst/>
          </a:prstGeom>
          <a:noFill/>
          <a:ln w="19050">
            <a:solidFill>
              <a:srgbClr val="FF0000"/>
            </a:solidFill>
          </a:ln>
        </p:spPr>
        <p:txBody>
          <a:bodyPr wrap="square">
            <a:spAutoFit/>
          </a:bodyPr>
          <a:lstStyle/>
          <a:p>
            <a:pPr>
              <a:spcBef>
                <a:spcPts val="300"/>
              </a:spcBef>
              <a:spcAft>
                <a:spcPts val="300"/>
              </a:spcAft>
            </a:pPr>
            <a:r>
              <a:rPr lang="en-GB" sz="2800" b="1">
                <a:cs typeface="Calibri" panose="020F0502020204030204" pitchFamily="34" charset="0"/>
              </a:rPr>
              <a:t>isochoric </a:t>
            </a:r>
            <a:r>
              <a:rPr lang="en-GB" sz="2800">
                <a:cs typeface="Calibri" panose="020F0502020204030204" pitchFamily="34" charset="0"/>
              </a:rPr>
              <a:t>– volume remains constant</a:t>
            </a:r>
          </a:p>
        </p:txBody>
      </p:sp>
      <p:sp>
        <p:nvSpPr>
          <p:cNvPr id="14" name="TextBox 13">
            <a:extLst>
              <a:ext uri="{FF2B5EF4-FFF2-40B4-BE49-F238E27FC236}">
                <a16:creationId xmlns:a16="http://schemas.microsoft.com/office/drawing/2014/main" id="{681AFEBB-0315-4799-AC85-3241F89B6B07}"/>
              </a:ext>
            </a:extLst>
          </p:cNvPr>
          <p:cNvSpPr txBox="1"/>
          <p:nvPr/>
        </p:nvSpPr>
        <p:spPr>
          <a:xfrm>
            <a:off x="8590869" y="5377090"/>
            <a:ext cx="3456384" cy="1031051"/>
          </a:xfrm>
          <a:prstGeom prst="rect">
            <a:avLst/>
          </a:prstGeom>
          <a:noFill/>
          <a:ln w="19050">
            <a:solidFill>
              <a:srgbClr val="00B050"/>
            </a:solidFill>
          </a:ln>
        </p:spPr>
        <p:txBody>
          <a:bodyPr wrap="square">
            <a:spAutoFit/>
          </a:bodyPr>
          <a:lstStyle/>
          <a:p>
            <a:pPr>
              <a:spcBef>
                <a:spcPts val="300"/>
              </a:spcBef>
              <a:spcAft>
                <a:spcPts val="300"/>
              </a:spcAft>
            </a:pPr>
            <a:r>
              <a:rPr lang="en-GB" sz="2800" b="1">
                <a:cs typeface="Calibri" panose="020F0502020204030204" pitchFamily="34" charset="0"/>
              </a:rPr>
              <a:t>isobaric </a:t>
            </a:r>
            <a:r>
              <a:rPr lang="en-GB" sz="2800">
                <a:cs typeface="Calibri" panose="020F0502020204030204" pitchFamily="34" charset="0"/>
              </a:rPr>
              <a:t>– pressure</a:t>
            </a:r>
          </a:p>
          <a:p>
            <a:pPr>
              <a:spcBef>
                <a:spcPts val="300"/>
              </a:spcBef>
              <a:spcAft>
                <a:spcPts val="300"/>
              </a:spcAft>
            </a:pPr>
            <a:r>
              <a:rPr lang="en-GB" sz="2800">
                <a:cs typeface="Calibri" panose="020F0502020204030204" pitchFamily="34" charset="0"/>
              </a:rPr>
              <a:t>remains constant</a:t>
            </a:r>
          </a:p>
        </p:txBody>
      </p:sp>
    </p:spTree>
    <p:extLst>
      <p:ext uri="{BB962C8B-B14F-4D97-AF65-F5344CB8AC3E}">
        <p14:creationId xmlns:p14="http://schemas.microsoft.com/office/powerpoint/2010/main" val="2879728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0072028-5189-4F84-83C9-1E6E48A594F4}"/>
              </a:ext>
            </a:extLst>
          </p:cNvPr>
          <p:cNvSpPr txBox="1"/>
          <p:nvPr/>
        </p:nvSpPr>
        <p:spPr>
          <a:xfrm>
            <a:off x="58977" y="591804"/>
            <a:ext cx="5819633" cy="461665"/>
          </a:xfrm>
          <a:prstGeom prst="rect">
            <a:avLst/>
          </a:prstGeom>
          <a:noFill/>
        </p:spPr>
        <p:txBody>
          <a:bodyPr wrap="square" rtlCol="0">
            <a:spAutoFit/>
          </a:bodyPr>
          <a:lstStyle/>
          <a:p>
            <a:r>
              <a:rPr lang="en-GB" sz="2400" b="1">
                <a:solidFill>
                  <a:srgbClr val="00B050"/>
                </a:solidFill>
                <a:cs typeface="Calibri" panose="020F0502020204030204" pitchFamily="34" charset="0"/>
              </a:rPr>
              <a:t>Pressure </a:t>
            </a:r>
            <a:r>
              <a:rPr lang="en-GB" sz="2400">
                <a:cs typeface="Calibri" panose="020F0502020204030204" pitchFamily="34" charset="0"/>
              </a:rPr>
              <a:t>of gas </a:t>
            </a:r>
            <a:r>
              <a:rPr lang="en-GB" sz="2400" b="1">
                <a:solidFill>
                  <a:srgbClr val="00B050"/>
                </a:solidFill>
                <a:cs typeface="Calibri" panose="020F0502020204030204" pitchFamily="34" charset="0"/>
              </a:rPr>
              <a:t>P </a:t>
            </a:r>
            <a:r>
              <a:rPr lang="en-GB" sz="2400">
                <a:cs typeface="Calibri" panose="020F0502020204030204" pitchFamily="34" charset="0"/>
              </a:rPr>
              <a:t>is defined as </a:t>
            </a:r>
            <a:r>
              <a:rPr lang="en-GB" sz="2400" i="1">
                <a:solidFill>
                  <a:srgbClr val="00B0F0"/>
                </a:solidFill>
                <a:cs typeface="Calibri" panose="020F0502020204030204" pitchFamily="34" charset="0"/>
              </a:rPr>
              <a:t>force per area</a:t>
            </a:r>
            <a:r>
              <a:rPr lang="en-GB" sz="2400" b="1">
                <a:solidFill>
                  <a:srgbClr val="00B050"/>
                </a:solidFill>
                <a:cs typeface="Calibri" panose="020F0502020204030204" pitchFamily="34" charset="0"/>
              </a:rPr>
              <a:t> </a:t>
            </a:r>
          </a:p>
        </p:txBody>
      </p:sp>
      <p:sp>
        <p:nvSpPr>
          <p:cNvPr id="2" name="TextBox 1">
            <a:extLst>
              <a:ext uri="{FF2B5EF4-FFF2-40B4-BE49-F238E27FC236}">
                <a16:creationId xmlns:a16="http://schemas.microsoft.com/office/drawing/2014/main" id="{2BF998F8-C1A6-409E-A9CB-359641CAAD8D}"/>
              </a:ext>
            </a:extLst>
          </p:cNvPr>
          <p:cNvSpPr txBox="1"/>
          <p:nvPr/>
        </p:nvSpPr>
        <p:spPr>
          <a:xfrm>
            <a:off x="58977" y="1067400"/>
            <a:ext cx="6037023" cy="830997"/>
          </a:xfrm>
          <a:prstGeom prst="rect">
            <a:avLst/>
          </a:prstGeom>
          <a:noFill/>
        </p:spPr>
        <p:txBody>
          <a:bodyPr wrap="square" rtlCol="0">
            <a:spAutoFit/>
          </a:bodyPr>
          <a:lstStyle/>
          <a:p>
            <a:r>
              <a:rPr lang="en-GB" sz="2400" dirty="0">
                <a:cs typeface="Calibri" panose="020F0502020204030204" pitchFamily="34" charset="0"/>
              </a:rPr>
              <a:t>Force of gas particles colliding with any object that can experience this pressure</a:t>
            </a:r>
          </a:p>
        </p:txBody>
      </p:sp>
      <p:sp>
        <p:nvSpPr>
          <p:cNvPr id="4" name="TextBox 3">
            <a:extLst>
              <a:ext uri="{FF2B5EF4-FFF2-40B4-BE49-F238E27FC236}">
                <a16:creationId xmlns:a16="http://schemas.microsoft.com/office/drawing/2014/main" id="{36E96BA0-AC40-43DF-BCD8-03805D2CB403}"/>
              </a:ext>
            </a:extLst>
          </p:cNvPr>
          <p:cNvSpPr txBox="1"/>
          <p:nvPr/>
        </p:nvSpPr>
        <p:spPr>
          <a:xfrm>
            <a:off x="6096000" y="4100731"/>
            <a:ext cx="6752850" cy="1508105"/>
          </a:xfrm>
          <a:prstGeom prst="rect">
            <a:avLst/>
          </a:prstGeom>
          <a:noFill/>
        </p:spPr>
        <p:txBody>
          <a:bodyPr wrap="square" rtlCol="0">
            <a:spAutoFit/>
          </a:bodyPr>
          <a:lstStyle/>
          <a:p>
            <a:pPr>
              <a:spcAft>
                <a:spcPts val="1200"/>
              </a:spcAft>
            </a:pPr>
            <a:r>
              <a:rPr lang="en-GB" sz="2400">
                <a:solidFill>
                  <a:srgbClr val="FF0000"/>
                </a:solidFill>
                <a:cs typeface="Calibri" panose="020F0502020204030204" pitchFamily="34" charset="0"/>
              </a:rPr>
              <a:t>Hight of column </a:t>
            </a:r>
            <a:r>
              <a:rPr lang="en-GB" sz="2400">
                <a:cs typeface="Calibri" panose="020F0502020204030204" pitchFamily="34" charset="0"/>
              </a:rPr>
              <a:t>associated with </a:t>
            </a:r>
            <a:r>
              <a:rPr lang="en-GB" sz="2400">
                <a:solidFill>
                  <a:srgbClr val="00B050"/>
                </a:solidFill>
                <a:cs typeface="Calibri" panose="020F0502020204030204" pitchFamily="34" charset="0"/>
              </a:rPr>
              <a:t>pressure</a:t>
            </a:r>
          </a:p>
          <a:p>
            <a:pPr>
              <a:spcAft>
                <a:spcPts val="1200"/>
              </a:spcAft>
            </a:pPr>
            <a:r>
              <a:rPr lang="en-GB" sz="2400">
                <a:cs typeface="Calibri" panose="020F0502020204030204" pitchFamily="34" charset="0"/>
              </a:rPr>
              <a:t>Water = 30 feet at sea level</a:t>
            </a:r>
          </a:p>
          <a:p>
            <a:pPr>
              <a:spcAft>
                <a:spcPts val="1200"/>
              </a:spcAft>
            </a:pPr>
            <a:r>
              <a:rPr lang="en-GB" sz="2400">
                <a:cs typeface="Calibri" panose="020F0502020204030204" pitchFamily="34" charset="0"/>
              </a:rPr>
              <a:t>Mercury = about 30 inches or 760 mmHg</a:t>
            </a:r>
          </a:p>
        </p:txBody>
      </p:sp>
      <p:sp>
        <p:nvSpPr>
          <p:cNvPr id="6" name="Title 5">
            <a:extLst>
              <a:ext uri="{FF2B5EF4-FFF2-40B4-BE49-F238E27FC236}">
                <a16:creationId xmlns:a16="http://schemas.microsoft.com/office/drawing/2014/main" id="{DA31F897-FAEA-4AA8-993E-086A3ED63984}"/>
              </a:ext>
            </a:extLst>
          </p:cNvPr>
          <p:cNvSpPr>
            <a:spLocks noGrp="1"/>
          </p:cNvSpPr>
          <p:nvPr>
            <p:ph type="title"/>
          </p:nvPr>
        </p:nvSpPr>
        <p:spPr>
          <a:xfrm>
            <a:off x="-62062" y="-126101"/>
            <a:ext cx="10364451" cy="883591"/>
          </a:xfrm>
        </p:spPr>
        <p:txBody>
          <a:bodyPr/>
          <a:lstStyle/>
          <a:p>
            <a:r>
              <a:rPr lang="en-GB" b="1">
                <a:effectLst>
                  <a:outerShdw blurRad="38100" dist="38100" dir="2700000" algn="tl">
                    <a:srgbClr val="000000">
                      <a:alpha val="43137"/>
                    </a:srgbClr>
                  </a:outerShdw>
                </a:effectLst>
              </a:rPr>
              <a:t>pressure</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510EFDCA-0FEA-4DD6-896D-47126C168BA9}"/>
                  </a:ext>
                </a:extLst>
              </p:cNvPr>
              <p:cNvSpPr txBox="1"/>
              <p:nvPr/>
            </p:nvSpPr>
            <p:spPr>
              <a:xfrm>
                <a:off x="8983934" y="783796"/>
                <a:ext cx="1310743" cy="8961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800" b="1" i="1" smtClean="0">
                          <a:solidFill>
                            <a:srgbClr val="00B050"/>
                          </a:solidFill>
                          <a:latin typeface="Cambria Math" panose="02040503050406030204" pitchFamily="18" charset="0"/>
                        </a:rPr>
                        <m:t>𝑷</m:t>
                      </m:r>
                      <m:r>
                        <a:rPr lang="en-GB" sz="2800" b="1" i="1" smtClean="0">
                          <a:solidFill>
                            <a:srgbClr val="00B050"/>
                          </a:solidFill>
                          <a:latin typeface="Cambria Math" panose="02040503050406030204" pitchFamily="18" charset="0"/>
                        </a:rPr>
                        <m:t>= </m:t>
                      </m:r>
                      <m:f>
                        <m:fPr>
                          <m:ctrlPr>
                            <a:rPr lang="en-GB" sz="2800" b="1" i="1" smtClean="0">
                              <a:solidFill>
                                <a:srgbClr val="00B050"/>
                              </a:solidFill>
                              <a:latin typeface="Cambria Math" panose="02040503050406030204" pitchFamily="18" charset="0"/>
                            </a:rPr>
                          </m:ctrlPr>
                        </m:fPr>
                        <m:num>
                          <m:r>
                            <a:rPr lang="en-GB" sz="2800" b="1" i="1" smtClean="0">
                              <a:solidFill>
                                <a:srgbClr val="00B050"/>
                              </a:solidFill>
                              <a:latin typeface="Cambria Math" panose="02040503050406030204" pitchFamily="18" charset="0"/>
                            </a:rPr>
                            <m:t>𝑭</m:t>
                          </m:r>
                        </m:num>
                        <m:den>
                          <m:r>
                            <a:rPr lang="en-GB" sz="2800" b="1" i="1" smtClean="0">
                              <a:solidFill>
                                <a:srgbClr val="00B050"/>
                              </a:solidFill>
                              <a:latin typeface="Cambria Math" panose="02040503050406030204" pitchFamily="18" charset="0"/>
                            </a:rPr>
                            <m:t>𝑨</m:t>
                          </m:r>
                        </m:den>
                      </m:f>
                    </m:oMath>
                  </m:oMathPara>
                </a14:m>
                <a:endParaRPr lang="en-GB" sz="2800" b="1">
                  <a:solidFill>
                    <a:srgbClr val="00B050"/>
                  </a:solidFill>
                </a:endParaRPr>
              </a:p>
            </p:txBody>
          </p:sp>
        </mc:Choice>
        <mc:Fallback xmlns="">
          <p:sp>
            <p:nvSpPr>
              <p:cNvPr id="3" name="TextBox 2">
                <a:extLst>
                  <a:ext uri="{FF2B5EF4-FFF2-40B4-BE49-F238E27FC236}">
                    <a16:creationId xmlns:a16="http://schemas.microsoft.com/office/drawing/2014/main" id="{510EFDCA-0FEA-4DD6-896D-47126C168BA9}"/>
                  </a:ext>
                </a:extLst>
              </p:cNvPr>
              <p:cNvSpPr txBox="1">
                <a:spLocks noRot="1" noChangeAspect="1" noMove="1" noResize="1" noEditPoints="1" noAdjustHandles="1" noChangeArrowheads="1" noChangeShapeType="1" noTextEdit="1"/>
              </p:cNvSpPr>
              <p:nvPr/>
            </p:nvSpPr>
            <p:spPr>
              <a:xfrm>
                <a:off x="8983934" y="783796"/>
                <a:ext cx="1310743" cy="896143"/>
              </a:xfrm>
              <a:prstGeom prst="rect">
                <a:avLst/>
              </a:prstGeom>
              <a:blipFill>
                <a:blip r:embed="rId3"/>
                <a:stretch>
                  <a:fillRect/>
                </a:stretch>
              </a:blipFill>
            </p:spPr>
            <p:txBody>
              <a:bodyPr/>
              <a:lstStyle/>
              <a:p>
                <a:r>
                  <a:rPr lang="en-GB">
                    <a:noFill/>
                  </a:rPr>
                  <a:t> </a:t>
                </a:r>
              </a:p>
            </p:txBody>
          </p:sp>
        </mc:Fallback>
      </mc:AlternateContent>
      <p:pic>
        <p:nvPicPr>
          <p:cNvPr id="7" name="Picture 6">
            <a:extLst>
              <a:ext uri="{FF2B5EF4-FFF2-40B4-BE49-F238E27FC236}">
                <a16:creationId xmlns:a16="http://schemas.microsoft.com/office/drawing/2014/main" id="{B247874C-A196-4BE3-933C-70451A5FF5E9}"/>
              </a:ext>
            </a:extLst>
          </p:cNvPr>
          <p:cNvPicPr>
            <a:picLocks noChangeAspect="1"/>
          </p:cNvPicPr>
          <p:nvPr/>
        </p:nvPicPr>
        <p:blipFill>
          <a:blip r:embed="rId4"/>
          <a:stretch>
            <a:fillRect/>
          </a:stretch>
        </p:blipFill>
        <p:spPr>
          <a:xfrm>
            <a:off x="6545297" y="461590"/>
            <a:ext cx="2106180" cy="2106180"/>
          </a:xfrm>
          <a:prstGeom prst="rect">
            <a:avLst/>
          </a:prstGeom>
        </p:spPr>
      </p:pic>
      <p:sp>
        <p:nvSpPr>
          <p:cNvPr id="8" name="TextBox 7">
            <a:extLst>
              <a:ext uri="{FF2B5EF4-FFF2-40B4-BE49-F238E27FC236}">
                <a16:creationId xmlns:a16="http://schemas.microsoft.com/office/drawing/2014/main" id="{66C855FA-7006-4EAF-B8EF-DF8B375498C4}"/>
              </a:ext>
            </a:extLst>
          </p:cNvPr>
          <p:cNvSpPr txBox="1"/>
          <p:nvPr/>
        </p:nvSpPr>
        <p:spPr>
          <a:xfrm>
            <a:off x="8704593" y="1863218"/>
            <a:ext cx="3561744" cy="923330"/>
          </a:xfrm>
          <a:prstGeom prst="rect">
            <a:avLst/>
          </a:prstGeom>
          <a:noFill/>
        </p:spPr>
        <p:txBody>
          <a:bodyPr wrap="none" rtlCol="0">
            <a:spAutoFit/>
          </a:bodyPr>
          <a:lstStyle/>
          <a:p>
            <a:r>
              <a:rPr lang="en-GB"/>
              <a:t>where: 	F = N (Newton)</a:t>
            </a:r>
          </a:p>
          <a:p>
            <a:r>
              <a:rPr lang="en-GB"/>
              <a:t>		A = m</a:t>
            </a:r>
            <a:r>
              <a:rPr lang="en-GB" baseline="30000"/>
              <a:t>2</a:t>
            </a:r>
          </a:p>
          <a:p>
            <a:r>
              <a:rPr lang="en-GB" baseline="30000"/>
              <a:t>		</a:t>
            </a:r>
            <a:r>
              <a:rPr lang="en-GB"/>
              <a:t>P = kg/m-s</a:t>
            </a:r>
            <a:r>
              <a:rPr lang="en-GB" baseline="30000"/>
              <a:t>2</a:t>
            </a:r>
            <a:r>
              <a:rPr lang="en-GB"/>
              <a:t> (Pa – Pascal)</a:t>
            </a:r>
            <a:endParaRPr lang="en-GB" baseline="30000"/>
          </a:p>
        </p:txBody>
      </p:sp>
      <p:sp>
        <p:nvSpPr>
          <p:cNvPr id="23" name="TextBox 22">
            <a:extLst>
              <a:ext uri="{FF2B5EF4-FFF2-40B4-BE49-F238E27FC236}">
                <a16:creationId xmlns:a16="http://schemas.microsoft.com/office/drawing/2014/main" id="{307536FF-9B6F-4656-B79E-EFF2E8B9006E}"/>
              </a:ext>
            </a:extLst>
          </p:cNvPr>
          <p:cNvSpPr txBox="1"/>
          <p:nvPr/>
        </p:nvSpPr>
        <p:spPr>
          <a:xfrm>
            <a:off x="6877807" y="2959824"/>
            <a:ext cx="4590525" cy="523220"/>
          </a:xfrm>
          <a:prstGeom prst="rect">
            <a:avLst/>
          </a:prstGeom>
          <a:noFill/>
        </p:spPr>
        <p:txBody>
          <a:bodyPr wrap="square">
            <a:spAutoFit/>
          </a:bodyPr>
          <a:lstStyle/>
          <a:p>
            <a:r>
              <a:rPr lang="en-GB" sz="1400"/>
              <a:t>1N is the force needed to accelerate one kilogram of mass at the rate of one metre per second squared. 1 N=1 kg-m/s</a:t>
            </a:r>
            <a:r>
              <a:rPr lang="en-GB" sz="1400" baseline="30000"/>
              <a:t>2</a:t>
            </a:r>
            <a:r>
              <a:rPr lang="en-GB" sz="1400"/>
              <a:t>.</a:t>
            </a:r>
          </a:p>
        </p:txBody>
      </p:sp>
      <p:pic>
        <p:nvPicPr>
          <p:cNvPr id="14" name="Picture 13">
            <a:extLst>
              <a:ext uri="{FF2B5EF4-FFF2-40B4-BE49-F238E27FC236}">
                <a16:creationId xmlns:a16="http://schemas.microsoft.com/office/drawing/2014/main" id="{6B9FAFBA-F0C3-4953-968D-26941045D46D}"/>
              </a:ext>
            </a:extLst>
          </p:cNvPr>
          <p:cNvPicPr>
            <a:picLocks noChangeAspect="1"/>
          </p:cNvPicPr>
          <p:nvPr/>
        </p:nvPicPr>
        <p:blipFill>
          <a:blip r:embed="rId5"/>
          <a:stretch>
            <a:fillRect/>
          </a:stretch>
        </p:blipFill>
        <p:spPr>
          <a:xfrm>
            <a:off x="286158" y="2036180"/>
            <a:ext cx="5149442" cy="4764874"/>
          </a:xfrm>
          <a:prstGeom prst="rect">
            <a:avLst/>
          </a:prstGeom>
        </p:spPr>
      </p:pic>
      <p:sp>
        <p:nvSpPr>
          <p:cNvPr id="18" name="TextBox 17">
            <a:extLst>
              <a:ext uri="{FF2B5EF4-FFF2-40B4-BE49-F238E27FC236}">
                <a16:creationId xmlns:a16="http://schemas.microsoft.com/office/drawing/2014/main" id="{046040A1-4F50-419A-AD8F-2B5E553B8415}"/>
              </a:ext>
            </a:extLst>
          </p:cNvPr>
          <p:cNvSpPr txBox="1"/>
          <p:nvPr/>
        </p:nvSpPr>
        <p:spPr>
          <a:xfrm>
            <a:off x="623121" y="6373614"/>
            <a:ext cx="6454140" cy="369332"/>
          </a:xfrm>
          <a:prstGeom prst="rect">
            <a:avLst/>
          </a:prstGeom>
          <a:noFill/>
        </p:spPr>
        <p:txBody>
          <a:bodyPr wrap="square">
            <a:spAutoFit/>
          </a:bodyPr>
          <a:lstStyle/>
          <a:p>
            <a:r>
              <a:rPr lang="en-GB" dirty="0"/>
              <a:t>Barometer is used to measure external pressure</a:t>
            </a:r>
          </a:p>
        </p:txBody>
      </p:sp>
    </p:spTree>
    <p:extLst>
      <p:ext uri="{BB962C8B-B14F-4D97-AF65-F5344CB8AC3E}">
        <p14:creationId xmlns:p14="http://schemas.microsoft.com/office/powerpoint/2010/main" val="1600762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FAC61BB-817E-451C-8729-92D7249AF0DB}"/>
              </a:ext>
            </a:extLst>
          </p:cNvPr>
          <p:cNvSpPr txBox="1"/>
          <p:nvPr/>
        </p:nvSpPr>
        <p:spPr>
          <a:xfrm>
            <a:off x="130985" y="4005064"/>
            <a:ext cx="11930030" cy="523220"/>
          </a:xfrm>
          <a:prstGeom prst="rect">
            <a:avLst/>
          </a:prstGeom>
          <a:noFill/>
        </p:spPr>
        <p:txBody>
          <a:bodyPr wrap="square">
            <a:spAutoFit/>
          </a:bodyPr>
          <a:lstStyle/>
          <a:p>
            <a:r>
              <a:rPr lang="en-US" sz="2800" b="1" dirty="0">
                <a:highlight>
                  <a:srgbClr val="FFFF00"/>
                </a:highlight>
                <a:ea typeface="Times New Roman" panose="02020603050405020304" pitchFamily="18" charset="0"/>
              </a:rPr>
              <a:t>1 atm = 101.3 kPa = 101,325 Pa = 760 mm Hg = 0.986 bar = 14.7 </a:t>
            </a:r>
            <a:r>
              <a:rPr lang="en-US" sz="2800" b="1" dirty="0" err="1">
                <a:highlight>
                  <a:srgbClr val="FFFF00"/>
                </a:highlight>
                <a:ea typeface="Times New Roman" panose="02020603050405020304" pitchFamily="18" charset="0"/>
              </a:rPr>
              <a:t>lb</a:t>
            </a:r>
            <a:r>
              <a:rPr lang="en-US" sz="2800" b="1" dirty="0">
                <a:highlight>
                  <a:srgbClr val="FFFF00"/>
                </a:highlight>
                <a:ea typeface="Times New Roman" panose="02020603050405020304" pitchFamily="18" charset="0"/>
              </a:rPr>
              <a:t>/in</a:t>
            </a:r>
            <a:r>
              <a:rPr lang="en-US" sz="2800" b="1" baseline="30000" dirty="0">
                <a:highlight>
                  <a:srgbClr val="FFFF00"/>
                </a:highlight>
                <a:ea typeface="Times New Roman" panose="02020603050405020304" pitchFamily="18" charset="0"/>
              </a:rPr>
              <a:t>2</a:t>
            </a:r>
            <a:r>
              <a:rPr lang="en-US" sz="2800" b="1" dirty="0">
                <a:highlight>
                  <a:srgbClr val="FFFF00"/>
                </a:highlight>
                <a:ea typeface="Times New Roman" panose="02020603050405020304" pitchFamily="18" charset="0"/>
              </a:rPr>
              <a:t> (psi)</a:t>
            </a:r>
            <a:endParaRPr lang="en-GB" sz="2800" dirty="0">
              <a:ea typeface="Times New Roman" panose="02020603050405020304" pitchFamily="18" charset="0"/>
            </a:endParaRPr>
          </a:p>
        </p:txBody>
      </p:sp>
      <p:sp>
        <p:nvSpPr>
          <p:cNvPr id="10" name="TextBox 9">
            <a:extLst>
              <a:ext uri="{FF2B5EF4-FFF2-40B4-BE49-F238E27FC236}">
                <a16:creationId xmlns:a16="http://schemas.microsoft.com/office/drawing/2014/main" id="{D91466A4-F933-4341-B0FB-B701399DEEC1}"/>
              </a:ext>
            </a:extLst>
          </p:cNvPr>
          <p:cNvSpPr txBox="1"/>
          <p:nvPr/>
        </p:nvSpPr>
        <p:spPr>
          <a:xfrm>
            <a:off x="1894010" y="1311422"/>
            <a:ext cx="3240359" cy="1815882"/>
          </a:xfrm>
          <a:prstGeom prst="rect">
            <a:avLst/>
          </a:prstGeom>
          <a:noFill/>
        </p:spPr>
        <p:txBody>
          <a:bodyPr wrap="square" rtlCol="0">
            <a:spAutoFit/>
          </a:bodyPr>
          <a:lstStyle/>
          <a:p>
            <a:r>
              <a:rPr lang="en-GB" sz="2800" b="1" dirty="0">
                <a:cs typeface="Calibri" panose="020F0502020204030204" pitchFamily="34" charset="0"/>
              </a:rPr>
              <a:t>mmHg (torr)</a:t>
            </a:r>
          </a:p>
          <a:p>
            <a:endParaRPr lang="en-GB" sz="2800" b="1" dirty="0">
              <a:cs typeface="Calibri" panose="020F0502020204030204" pitchFamily="34" charset="0"/>
            </a:endParaRPr>
          </a:p>
          <a:p>
            <a:endParaRPr lang="en-GB" sz="2800" b="1" dirty="0">
              <a:cs typeface="Calibri" panose="020F0502020204030204" pitchFamily="34" charset="0"/>
            </a:endParaRPr>
          </a:p>
          <a:p>
            <a:r>
              <a:rPr lang="en-GB" sz="2800" b="1" dirty="0">
                <a:cs typeface="Calibri" panose="020F0502020204030204" pitchFamily="34" charset="0"/>
              </a:rPr>
              <a:t>atmospheres (</a:t>
            </a:r>
            <a:r>
              <a:rPr lang="en-GB" sz="2800" b="1" dirty="0" err="1">
                <a:cs typeface="Calibri" panose="020F0502020204030204" pitchFamily="34" charset="0"/>
              </a:rPr>
              <a:t>atm</a:t>
            </a:r>
            <a:r>
              <a:rPr lang="en-GB" sz="2800" b="1" dirty="0">
                <a:cs typeface="Calibri" panose="020F0502020204030204" pitchFamily="34" charset="0"/>
              </a:rPr>
              <a:t>)</a:t>
            </a:r>
          </a:p>
        </p:txBody>
      </p:sp>
      <p:sp>
        <p:nvSpPr>
          <p:cNvPr id="12" name="TextBox 11">
            <a:extLst>
              <a:ext uri="{FF2B5EF4-FFF2-40B4-BE49-F238E27FC236}">
                <a16:creationId xmlns:a16="http://schemas.microsoft.com/office/drawing/2014/main" id="{A6DEB4CF-4C04-4600-A36E-E288991AB552}"/>
              </a:ext>
            </a:extLst>
          </p:cNvPr>
          <p:cNvSpPr txBox="1"/>
          <p:nvPr/>
        </p:nvSpPr>
        <p:spPr>
          <a:xfrm>
            <a:off x="6456040" y="2591326"/>
            <a:ext cx="5320324" cy="523220"/>
          </a:xfrm>
          <a:prstGeom prst="rect">
            <a:avLst/>
          </a:prstGeom>
          <a:noFill/>
        </p:spPr>
        <p:txBody>
          <a:bodyPr wrap="square">
            <a:spAutoFit/>
          </a:bodyPr>
          <a:lstStyle/>
          <a:p>
            <a:r>
              <a:rPr lang="en-GB" sz="2800" b="1">
                <a:solidFill>
                  <a:srgbClr val="00B050"/>
                </a:solidFill>
                <a:cs typeface="Calibri" panose="020F0502020204030204" pitchFamily="34" charset="0"/>
              </a:rPr>
              <a:t>Bar (kg(m</a:t>
            </a:r>
            <a:r>
              <a:rPr lang="en-GB" sz="2800" b="1" baseline="30000">
                <a:solidFill>
                  <a:srgbClr val="00B050"/>
                </a:solidFill>
                <a:cs typeface="Calibri" panose="020F0502020204030204" pitchFamily="34" charset="0"/>
              </a:rPr>
              <a:t>-1</a:t>
            </a:r>
            <a:r>
              <a:rPr lang="en-GB" sz="2800" b="1">
                <a:solidFill>
                  <a:srgbClr val="00B050"/>
                </a:solidFill>
                <a:cs typeface="Calibri" panose="020F0502020204030204" pitchFamily="34" charset="0"/>
              </a:rPr>
              <a:t>s</a:t>
            </a:r>
            <a:r>
              <a:rPr lang="en-GB" sz="2800" b="1" baseline="30000">
                <a:solidFill>
                  <a:srgbClr val="00B050"/>
                </a:solidFill>
                <a:cs typeface="Calibri" panose="020F0502020204030204" pitchFamily="34" charset="0"/>
              </a:rPr>
              <a:t>-2</a:t>
            </a:r>
            <a:r>
              <a:rPr lang="en-GB" sz="2800" b="1">
                <a:solidFill>
                  <a:srgbClr val="00B050"/>
                </a:solidFill>
                <a:cs typeface="Calibri" panose="020F0502020204030204" pitchFamily="34" charset="0"/>
              </a:rPr>
              <a:t>)) = 100 kPa</a:t>
            </a:r>
          </a:p>
        </p:txBody>
      </p:sp>
      <p:sp>
        <p:nvSpPr>
          <p:cNvPr id="14" name="TextBox 13">
            <a:extLst>
              <a:ext uri="{FF2B5EF4-FFF2-40B4-BE49-F238E27FC236}">
                <a16:creationId xmlns:a16="http://schemas.microsoft.com/office/drawing/2014/main" id="{B92EA135-0C59-44C8-AE12-603490846FDF}"/>
              </a:ext>
            </a:extLst>
          </p:cNvPr>
          <p:cNvSpPr txBox="1"/>
          <p:nvPr/>
        </p:nvSpPr>
        <p:spPr>
          <a:xfrm>
            <a:off x="6456040" y="1304257"/>
            <a:ext cx="3923273" cy="523220"/>
          </a:xfrm>
          <a:prstGeom prst="rect">
            <a:avLst/>
          </a:prstGeom>
          <a:noFill/>
        </p:spPr>
        <p:txBody>
          <a:bodyPr wrap="square">
            <a:spAutoFit/>
          </a:bodyPr>
          <a:lstStyle/>
          <a:p>
            <a:r>
              <a:rPr lang="en-GB" sz="2800" b="1">
                <a:cs typeface="Calibri" panose="020F0502020204030204" pitchFamily="34" charset="0"/>
              </a:rPr>
              <a:t>Pascal (kg(m</a:t>
            </a:r>
            <a:r>
              <a:rPr lang="en-GB" sz="2800" b="1" baseline="30000">
                <a:cs typeface="Calibri" panose="020F0502020204030204" pitchFamily="34" charset="0"/>
              </a:rPr>
              <a:t>-1</a:t>
            </a:r>
            <a:r>
              <a:rPr lang="en-GB" sz="2800" b="1">
                <a:cs typeface="Calibri" panose="020F0502020204030204" pitchFamily="34" charset="0"/>
              </a:rPr>
              <a:t>s</a:t>
            </a:r>
            <a:r>
              <a:rPr lang="en-GB" sz="2800" b="1" baseline="30000">
                <a:cs typeface="Calibri" panose="020F0502020204030204" pitchFamily="34" charset="0"/>
              </a:rPr>
              <a:t>-2</a:t>
            </a:r>
            <a:r>
              <a:rPr lang="en-GB" sz="2800" b="1">
                <a:cs typeface="Calibri" panose="020F0502020204030204" pitchFamily="34" charset="0"/>
              </a:rPr>
              <a:t>)) Pa</a:t>
            </a:r>
          </a:p>
        </p:txBody>
      </p:sp>
      <p:sp>
        <p:nvSpPr>
          <p:cNvPr id="15" name="Title 5">
            <a:extLst>
              <a:ext uri="{FF2B5EF4-FFF2-40B4-BE49-F238E27FC236}">
                <a16:creationId xmlns:a16="http://schemas.microsoft.com/office/drawing/2014/main" id="{D80326B7-D8B4-4D63-B7DA-561998DBC55D}"/>
              </a:ext>
            </a:extLst>
          </p:cNvPr>
          <p:cNvSpPr txBox="1">
            <a:spLocks/>
          </p:cNvSpPr>
          <p:nvPr/>
        </p:nvSpPr>
        <p:spPr>
          <a:xfrm>
            <a:off x="767408" y="116632"/>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Units of pressure</a:t>
            </a:r>
          </a:p>
        </p:txBody>
      </p:sp>
      <p:sp>
        <p:nvSpPr>
          <p:cNvPr id="8" name="TextBox 7">
            <a:extLst>
              <a:ext uri="{FF2B5EF4-FFF2-40B4-BE49-F238E27FC236}">
                <a16:creationId xmlns:a16="http://schemas.microsoft.com/office/drawing/2014/main" id="{C55F529A-8928-4806-AC3D-2DD1882BB16D}"/>
              </a:ext>
            </a:extLst>
          </p:cNvPr>
          <p:cNvSpPr txBox="1"/>
          <p:nvPr/>
        </p:nvSpPr>
        <p:spPr>
          <a:xfrm>
            <a:off x="7573817" y="1764072"/>
            <a:ext cx="4793673" cy="646331"/>
          </a:xfrm>
          <a:prstGeom prst="rect">
            <a:avLst/>
          </a:prstGeom>
          <a:noFill/>
        </p:spPr>
        <p:txBody>
          <a:bodyPr wrap="square">
            <a:spAutoFit/>
          </a:bodyPr>
          <a:lstStyle/>
          <a:p>
            <a:r>
              <a:rPr lang="en-GB"/>
              <a:t>one pascal is equivalent to 1 newton (N) of force applied over an area of 1 square meter (m2)</a:t>
            </a:r>
          </a:p>
        </p:txBody>
      </p:sp>
      <p:sp>
        <p:nvSpPr>
          <p:cNvPr id="11" name="TextBox 10">
            <a:extLst>
              <a:ext uri="{FF2B5EF4-FFF2-40B4-BE49-F238E27FC236}">
                <a16:creationId xmlns:a16="http://schemas.microsoft.com/office/drawing/2014/main" id="{D83F8B8D-A94A-46A9-B25F-2D83C6BB5132}"/>
              </a:ext>
            </a:extLst>
          </p:cNvPr>
          <p:cNvSpPr txBox="1"/>
          <p:nvPr/>
        </p:nvSpPr>
        <p:spPr>
          <a:xfrm>
            <a:off x="6096000" y="435715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highlight>
                  <a:srgbClr val="FFFF00"/>
                </a:highlight>
              </a:rPr>
              <a:t>torr</a:t>
            </a:r>
          </a:p>
        </p:txBody>
      </p:sp>
    </p:spTree>
    <p:extLst>
      <p:ext uri="{BB962C8B-B14F-4D97-AF65-F5344CB8AC3E}">
        <p14:creationId xmlns:p14="http://schemas.microsoft.com/office/powerpoint/2010/main" val="2911612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FE53CB-2716-42AF-86F7-EE9403FD60B6}"/>
              </a:ext>
            </a:extLst>
          </p:cNvPr>
          <p:cNvSpPr>
            <a:spLocks noChangeArrowheads="1"/>
          </p:cNvSpPr>
          <p:nvPr/>
        </p:nvSpPr>
        <p:spPr bwMode="auto">
          <a:xfrm>
            <a:off x="335360" y="1268760"/>
            <a:ext cx="11449272"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defTabSz="914400" fontAlgn="base">
              <a:spcBef>
                <a:spcPct val="0"/>
              </a:spcBef>
              <a:spcAft>
                <a:spcPct val="0"/>
              </a:spcAft>
              <a:buFontTx/>
              <a:buChar char="•"/>
            </a:pPr>
            <a:endParaRPr lang="en-US" altLang="en-US" sz="2200" dirty="0">
              <a:latin typeface="+mn-lt"/>
              <a:ea typeface="Times New Roman" panose="02020603050405020304" pitchFamily="18" charset="0"/>
              <a:cs typeface="Calibri" panose="020F0502020204030204" pitchFamily="34" charset="0"/>
            </a:endParaRPr>
          </a:p>
          <a:p>
            <a:pPr defTabSz="914400" fontAlgn="base">
              <a:spcBef>
                <a:spcPct val="0"/>
              </a:spcBef>
              <a:spcAft>
                <a:spcPct val="0"/>
              </a:spcAft>
            </a:pPr>
            <a:r>
              <a:rPr lang="en-US" altLang="en-US" sz="2200" b="1" dirty="0">
                <a:latin typeface="+mn-lt"/>
                <a:ea typeface="Times New Roman" panose="02020603050405020304" pitchFamily="18" charset="0"/>
                <a:cs typeface="Calibri" panose="020F0502020204030204" pitchFamily="34" charset="0"/>
              </a:rPr>
              <a:t>EXAMPLE 1</a:t>
            </a:r>
            <a:r>
              <a:rPr lang="en-US" altLang="en-US" sz="2200" dirty="0">
                <a:latin typeface="+mn-lt"/>
                <a:ea typeface="Times New Roman" panose="02020603050405020304" pitchFamily="18" charset="0"/>
                <a:cs typeface="Calibri" panose="020F0502020204030204" pitchFamily="34" charset="0"/>
              </a:rPr>
              <a:t>: A laboratory protocol states that safe working pressure for a particular explosive containment vessel is 3.5 x 10</a:t>
            </a:r>
            <a:r>
              <a:rPr lang="en-US" altLang="en-US" sz="2200" baseline="30000" dirty="0">
                <a:latin typeface="+mn-lt"/>
                <a:ea typeface="Times New Roman" panose="02020603050405020304" pitchFamily="18" charset="0"/>
                <a:cs typeface="Calibri" panose="020F0502020204030204" pitchFamily="34" charset="0"/>
              </a:rPr>
              <a:t>5</a:t>
            </a:r>
            <a:r>
              <a:rPr lang="en-US" altLang="en-US" sz="2200" dirty="0">
                <a:latin typeface="+mn-lt"/>
                <a:ea typeface="Times New Roman" panose="02020603050405020304" pitchFamily="18" charset="0"/>
                <a:cs typeface="Calibri" panose="020F0502020204030204" pitchFamily="34" charset="0"/>
              </a:rPr>
              <a:t> pascal (Pa). Convert this pressure to atm.</a:t>
            </a:r>
          </a:p>
          <a:p>
            <a:pPr defTabSz="914400" fontAlgn="base">
              <a:spcBef>
                <a:spcPct val="0"/>
              </a:spcBef>
              <a:spcAft>
                <a:spcPct val="0"/>
              </a:spcAft>
            </a:pPr>
            <a:endParaRPr lang="en-US"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r>
              <a:rPr lang="en-US" altLang="en-US" sz="2200" b="1" dirty="0">
                <a:latin typeface="+mn-lt"/>
                <a:ea typeface="Times New Roman" panose="02020603050405020304" pitchFamily="18" charset="0"/>
                <a:cs typeface="Calibri" panose="020F0502020204030204" pitchFamily="34" charset="0"/>
              </a:rPr>
              <a:t>EXAMPLE 2</a:t>
            </a:r>
            <a:r>
              <a:rPr lang="en-US" altLang="en-US" sz="2200" dirty="0">
                <a:latin typeface="+mn-lt"/>
                <a:ea typeface="Times New Roman" panose="02020603050405020304" pitchFamily="18" charset="0"/>
                <a:cs typeface="Calibri" panose="020F0502020204030204" pitchFamily="34" charset="0"/>
              </a:rPr>
              <a:t>: In a tactical field manual, the maximum pressure tolerance of an artillery shell is listed as 200 bar. Convert this pressure limit to mm Hg.  </a:t>
            </a:r>
          </a:p>
        </p:txBody>
      </p:sp>
      <p:sp>
        <p:nvSpPr>
          <p:cNvPr id="10" name="TextBox 9">
            <a:extLst>
              <a:ext uri="{FF2B5EF4-FFF2-40B4-BE49-F238E27FC236}">
                <a16:creationId xmlns:a16="http://schemas.microsoft.com/office/drawing/2014/main" id="{6F8F522A-1C1F-4941-8E14-B98CF3DA57E5}"/>
              </a:ext>
            </a:extLst>
          </p:cNvPr>
          <p:cNvSpPr txBox="1"/>
          <p:nvPr/>
        </p:nvSpPr>
        <p:spPr>
          <a:xfrm>
            <a:off x="94981" y="745540"/>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11" name="Title 5">
            <a:extLst>
              <a:ext uri="{FF2B5EF4-FFF2-40B4-BE49-F238E27FC236}">
                <a16:creationId xmlns:a16="http://schemas.microsoft.com/office/drawing/2014/main" id="{C4F635FF-151B-4360-9DFC-09DE77DD2F4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
        <p:nvSpPr>
          <p:cNvPr id="5" name="TextBox 4">
            <a:extLst>
              <a:ext uri="{FF2B5EF4-FFF2-40B4-BE49-F238E27FC236}">
                <a16:creationId xmlns:a16="http://schemas.microsoft.com/office/drawing/2014/main" id="{5B9C4838-FFD0-4635-8C85-AB187ED9213C}"/>
              </a:ext>
            </a:extLst>
          </p:cNvPr>
          <p:cNvSpPr txBox="1"/>
          <p:nvPr/>
        </p:nvSpPr>
        <p:spPr>
          <a:xfrm>
            <a:off x="5980546" y="1099483"/>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highlight>
                  <a:srgbClr val="FFFF00"/>
                </a:highlight>
              </a:rPr>
              <a:t>torr</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5D9E9AE8-8CAC-4341-8927-F9EF134CFF59}"/>
                  </a:ext>
                </a:extLst>
              </p:cNvPr>
              <p:cNvSpPr txBox="1"/>
              <p:nvPr/>
            </p:nvSpPr>
            <p:spPr>
              <a:xfrm>
                <a:off x="1089892" y="2701331"/>
                <a:ext cx="4103175" cy="64203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3.5 </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5</m:t>
                          </m:r>
                        </m:sup>
                      </m:sSup>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𝑃𝑎</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1 </m:t>
                          </m:r>
                          <m:r>
                            <a:rPr lang="en-GB" b="0" i="1" smtClean="0">
                              <a:latin typeface="Cambria Math" panose="02040503050406030204" pitchFamily="18" charset="0"/>
                              <a:ea typeface="Cambria Math" panose="02040503050406030204" pitchFamily="18" charset="0"/>
                            </a:rPr>
                            <m:t>𝑎𝑡𝑚</m:t>
                          </m:r>
                        </m:num>
                        <m:den>
                          <m:r>
                            <a:rPr lang="en-GB" b="0" i="1" smtClean="0">
                              <a:latin typeface="Cambria Math" panose="02040503050406030204" pitchFamily="18" charset="0"/>
                              <a:ea typeface="Cambria Math" panose="02040503050406030204" pitchFamily="18" charset="0"/>
                            </a:rPr>
                            <m:t>101,325 </m:t>
                          </m:r>
                          <m:r>
                            <a:rPr lang="en-GB" b="0" i="1" smtClean="0">
                              <a:latin typeface="Cambria Math" panose="02040503050406030204" pitchFamily="18" charset="0"/>
                              <a:ea typeface="Cambria Math" panose="02040503050406030204" pitchFamily="18" charset="0"/>
                            </a:rPr>
                            <m:t>𝑃𝑎</m:t>
                          </m:r>
                        </m:den>
                      </m:f>
                      <m:r>
                        <a:rPr lang="en-GB" b="0" i="1" smtClean="0">
                          <a:latin typeface="Cambria Math" panose="02040503050406030204" pitchFamily="18" charset="0"/>
                          <a:ea typeface="Cambria Math" panose="02040503050406030204" pitchFamily="18" charset="0"/>
                        </a:rPr>
                        <m:t>=3.5 </m:t>
                      </m:r>
                      <m:r>
                        <a:rPr lang="en-GB" b="0" i="1" smtClean="0">
                          <a:latin typeface="Cambria Math" panose="02040503050406030204" pitchFamily="18" charset="0"/>
                          <a:ea typeface="Cambria Math" panose="02040503050406030204" pitchFamily="18" charset="0"/>
                        </a:rPr>
                        <m:t>𝑎𝑡𝑚</m:t>
                      </m:r>
                    </m:oMath>
                  </m:oMathPara>
                </a14:m>
                <a:endParaRPr lang="en-GB" dirty="0"/>
              </a:p>
            </p:txBody>
          </p:sp>
        </mc:Choice>
        <mc:Fallback xmlns="">
          <p:sp>
            <p:nvSpPr>
              <p:cNvPr id="3" name="TextBox 2">
                <a:extLst>
                  <a:ext uri="{FF2B5EF4-FFF2-40B4-BE49-F238E27FC236}">
                    <a16:creationId xmlns:a16="http://schemas.microsoft.com/office/drawing/2014/main" id="{5D9E9AE8-8CAC-4341-8927-F9EF134CFF59}"/>
                  </a:ext>
                </a:extLst>
              </p:cNvPr>
              <p:cNvSpPr txBox="1">
                <a:spLocks noRot="1" noChangeAspect="1" noMove="1" noResize="1" noEditPoints="1" noAdjustHandles="1" noChangeArrowheads="1" noChangeShapeType="1" noTextEdit="1"/>
              </p:cNvSpPr>
              <p:nvPr/>
            </p:nvSpPr>
            <p:spPr>
              <a:xfrm>
                <a:off x="1089892" y="2701331"/>
                <a:ext cx="4103175" cy="64203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037C50C1-D0D1-4D00-BF12-151124B047FB}"/>
                  </a:ext>
                </a:extLst>
              </p:cNvPr>
              <p:cNvSpPr txBox="1"/>
              <p:nvPr/>
            </p:nvSpPr>
            <p:spPr>
              <a:xfrm>
                <a:off x="983432" y="5353002"/>
                <a:ext cx="4718086" cy="6127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200 </m:t>
                      </m:r>
                      <m:r>
                        <a:rPr lang="en-GB" b="0" i="1" smtClean="0">
                          <a:latin typeface="Cambria Math" panose="02040503050406030204" pitchFamily="18" charset="0"/>
                        </a:rPr>
                        <m:t>𝑏𝑎𝑟</m:t>
                      </m:r>
                      <m:r>
                        <a:rPr lang="en-GB" b="0" i="1" smtClean="0">
                          <a:latin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760 </m:t>
                          </m:r>
                          <m:r>
                            <a:rPr lang="en-GB" b="0" i="1" smtClean="0">
                              <a:latin typeface="Cambria Math" panose="02040503050406030204" pitchFamily="18" charset="0"/>
                              <a:ea typeface="Cambria Math" panose="02040503050406030204" pitchFamily="18" charset="0"/>
                            </a:rPr>
                            <m:t>𝑚𝑚</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𝐻𝑔</m:t>
                          </m:r>
                        </m:num>
                        <m:den>
                          <m:r>
                            <a:rPr lang="en-GB" b="0" i="1" smtClean="0">
                              <a:latin typeface="Cambria Math" panose="02040503050406030204" pitchFamily="18" charset="0"/>
                              <a:ea typeface="Cambria Math" panose="02040503050406030204" pitchFamily="18" charset="0"/>
                            </a:rPr>
                            <m:t>0.986 </m:t>
                          </m:r>
                          <m:r>
                            <a:rPr lang="en-GB" b="0" i="1" smtClean="0">
                              <a:latin typeface="Cambria Math" panose="02040503050406030204" pitchFamily="18" charset="0"/>
                              <a:ea typeface="Cambria Math" panose="02040503050406030204" pitchFamily="18" charset="0"/>
                            </a:rPr>
                            <m:t>𝑏𝑎𝑟</m:t>
                          </m:r>
                        </m:den>
                      </m:f>
                      <m:r>
                        <a:rPr lang="en-GB" b="0" i="1" smtClean="0">
                          <a:latin typeface="Cambria Math" panose="02040503050406030204" pitchFamily="18" charset="0"/>
                          <a:ea typeface="Cambria Math" panose="02040503050406030204" pitchFamily="18" charset="0"/>
                        </a:rPr>
                        <m:t>=150,012.4 </m:t>
                      </m:r>
                      <m:r>
                        <a:rPr lang="en-GB" b="0" i="1" smtClean="0">
                          <a:latin typeface="Cambria Math" panose="02040503050406030204" pitchFamily="18" charset="0"/>
                          <a:ea typeface="Cambria Math" panose="02040503050406030204" pitchFamily="18" charset="0"/>
                        </a:rPr>
                        <m:t>𝑚𝑚</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𝐻𝑔</m:t>
                      </m:r>
                      <m:r>
                        <a:rPr lang="en-GB" b="0" i="1" smtClean="0">
                          <a:latin typeface="Cambria Math" panose="02040503050406030204" pitchFamily="18" charset="0"/>
                          <a:ea typeface="Cambria Math" panose="02040503050406030204" pitchFamily="18" charset="0"/>
                        </a:rPr>
                        <m:t> </m:t>
                      </m:r>
                    </m:oMath>
                  </m:oMathPara>
                </a14:m>
                <a:endParaRPr lang="en-GB" dirty="0"/>
              </a:p>
            </p:txBody>
          </p:sp>
        </mc:Choice>
        <mc:Fallback xmlns="">
          <p:sp>
            <p:nvSpPr>
              <p:cNvPr id="7" name="TextBox 6">
                <a:extLst>
                  <a:ext uri="{FF2B5EF4-FFF2-40B4-BE49-F238E27FC236}">
                    <a16:creationId xmlns:a16="http://schemas.microsoft.com/office/drawing/2014/main" id="{037C50C1-D0D1-4D00-BF12-151124B047FB}"/>
                  </a:ext>
                </a:extLst>
              </p:cNvPr>
              <p:cNvSpPr txBox="1">
                <a:spLocks noRot="1" noChangeAspect="1" noMove="1" noResize="1" noEditPoints="1" noAdjustHandles="1" noChangeArrowheads="1" noChangeShapeType="1" noTextEdit="1"/>
              </p:cNvSpPr>
              <p:nvPr/>
            </p:nvSpPr>
            <p:spPr>
              <a:xfrm>
                <a:off x="983432" y="5353002"/>
                <a:ext cx="4718086" cy="61273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9994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3048511-1CA1-4604-B242-4F89D90AB8D7}"/>
              </a:ext>
            </a:extLst>
          </p:cNvPr>
          <p:cNvSpPr txBox="1"/>
          <p:nvPr/>
        </p:nvSpPr>
        <p:spPr>
          <a:xfrm>
            <a:off x="520700" y="1733705"/>
            <a:ext cx="11150600" cy="3816429"/>
          </a:xfrm>
          <a:prstGeom prst="rect">
            <a:avLst/>
          </a:prstGeom>
          <a:noFill/>
        </p:spPr>
        <p:txBody>
          <a:bodyPr wrap="square">
            <a:spAutoFit/>
          </a:bodyPr>
          <a:lstStyle/>
          <a:p>
            <a:pPr defTabSz="914400" eaLnBrk="0" fontAlgn="base" hangingPunct="0">
              <a:spcBef>
                <a:spcPct val="0"/>
              </a:spcBef>
              <a:spcAft>
                <a:spcPct val="0"/>
              </a:spcAft>
              <a:tabLst>
                <a:tab pos="457200" algn="l"/>
              </a:tabLst>
            </a:pPr>
            <a:r>
              <a:rPr lang="en-US" altLang="en-US" sz="2200" b="1" dirty="0">
                <a:ea typeface="Times New Roman" panose="02020603050405020304" pitchFamily="18" charset="0"/>
                <a:cs typeface="Calibri" panose="020F0502020204030204" pitchFamily="34" charset="0"/>
              </a:rPr>
              <a:t>PROBLEM 1:</a:t>
            </a:r>
            <a:r>
              <a:rPr lang="en-US" altLang="en-US" sz="2200" dirty="0">
                <a:ea typeface="Times New Roman" panose="02020603050405020304" pitchFamily="18" charset="0"/>
                <a:cs typeface="Calibri" panose="020F0502020204030204" pitchFamily="34" charset="0"/>
              </a:rPr>
              <a:t> </a:t>
            </a:r>
            <a:r>
              <a:rPr lang="en-GB" altLang="en-US" sz="2200" dirty="0">
                <a:ea typeface="Times New Roman" panose="02020603050405020304" pitchFamily="18" charset="0"/>
                <a:cs typeface="Calibri" panose="020F0502020204030204" pitchFamily="34" charset="0"/>
              </a:rPr>
              <a:t>A storage facility for military munitions maintains a constant pressure of 750 mm Hg (millimetres of mercury) to prevent the deterioration of sensitive explosives. Convert this pressure to pascals (Pa) for precise monitoring of the atmospheric conditions within the storage facility.</a:t>
            </a:r>
            <a:endParaRPr lang="en-US" altLang="en-US" sz="2200" dirty="0">
              <a:ea typeface="Times New Roman" panose="02020603050405020304" pitchFamily="18" charset="0"/>
              <a:cs typeface="Calibri" panose="020F0502020204030204" pitchFamily="34" charset="0"/>
            </a:endParaRPr>
          </a:p>
          <a:p>
            <a:pPr defTabSz="914400" eaLnBrk="0" fontAlgn="base" hangingPunct="0">
              <a:spcBef>
                <a:spcPct val="0"/>
              </a:spcBef>
              <a:spcAft>
                <a:spcPct val="0"/>
              </a:spcAft>
              <a:tabLst>
                <a:tab pos="457200" algn="l"/>
              </a:tabLst>
            </a:pPr>
            <a:endParaRPr lang="en-US" altLang="en-US" sz="2200" dirty="0">
              <a:cs typeface="Calibri" panose="020F0502020204030204" pitchFamily="34" charset="0"/>
            </a:endParaRPr>
          </a:p>
          <a:p>
            <a:pPr defTabSz="914400" eaLnBrk="0" fontAlgn="base" hangingPunct="0">
              <a:spcBef>
                <a:spcPct val="0"/>
              </a:spcBef>
              <a:spcAft>
                <a:spcPct val="0"/>
              </a:spcAft>
              <a:tabLst>
                <a:tab pos="457200" algn="l"/>
              </a:tabLst>
            </a:pPr>
            <a:endParaRPr lang="en-US" altLang="en-US" sz="2200" dirty="0">
              <a:cs typeface="Calibri" panose="020F0502020204030204" pitchFamily="34" charset="0"/>
            </a:endParaRPr>
          </a:p>
          <a:p>
            <a:pPr defTabSz="914400" eaLnBrk="0" fontAlgn="base" hangingPunct="0">
              <a:spcBef>
                <a:spcPct val="0"/>
              </a:spcBef>
              <a:spcAft>
                <a:spcPct val="0"/>
              </a:spcAft>
              <a:tabLst>
                <a:tab pos="457200" algn="l"/>
              </a:tabLst>
            </a:pPr>
            <a:endParaRPr lang="en-GB" altLang="en-US" sz="2200" dirty="0">
              <a:cs typeface="Calibri" panose="020F0502020204030204" pitchFamily="34" charset="0"/>
            </a:endParaRPr>
          </a:p>
          <a:p>
            <a:pPr defTabSz="914400" eaLnBrk="0" fontAlgn="base" hangingPunct="0">
              <a:spcBef>
                <a:spcPct val="0"/>
              </a:spcBef>
              <a:spcAft>
                <a:spcPct val="0"/>
              </a:spcAft>
              <a:tabLst>
                <a:tab pos="457200" algn="l"/>
              </a:tabLst>
            </a:pPr>
            <a:endParaRPr lang="en-US" altLang="en-US" sz="2200" b="1" dirty="0">
              <a:ea typeface="Times New Roman" panose="02020603050405020304" pitchFamily="18" charset="0"/>
              <a:cs typeface="Calibri" panose="020F0502020204030204" pitchFamily="34" charset="0"/>
            </a:endParaRPr>
          </a:p>
          <a:p>
            <a:pPr defTabSz="914400" eaLnBrk="0" fontAlgn="base" hangingPunct="0">
              <a:spcBef>
                <a:spcPct val="0"/>
              </a:spcBef>
              <a:spcAft>
                <a:spcPct val="0"/>
              </a:spcAft>
              <a:tabLst>
                <a:tab pos="457200" algn="l"/>
              </a:tabLst>
            </a:pPr>
            <a:endParaRPr lang="en-US" altLang="en-US" sz="2200" b="1" dirty="0">
              <a:ea typeface="Times New Roman" panose="02020603050405020304" pitchFamily="18" charset="0"/>
              <a:cs typeface="Calibri" panose="020F0502020204030204" pitchFamily="34" charset="0"/>
            </a:endParaRPr>
          </a:p>
          <a:p>
            <a:pPr defTabSz="914400" eaLnBrk="0" fontAlgn="base" hangingPunct="0">
              <a:spcBef>
                <a:spcPct val="0"/>
              </a:spcBef>
              <a:spcAft>
                <a:spcPct val="0"/>
              </a:spcAft>
              <a:tabLst>
                <a:tab pos="457200" algn="l"/>
              </a:tabLst>
            </a:pPr>
            <a:r>
              <a:rPr lang="en-US" altLang="en-US" sz="2200" b="1" dirty="0">
                <a:ea typeface="Times New Roman" panose="02020603050405020304" pitchFamily="18" charset="0"/>
                <a:cs typeface="Calibri" panose="020F0502020204030204" pitchFamily="34" charset="0"/>
              </a:rPr>
              <a:t>PROBLEM 2:</a:t>
            </a:r>
            <a:r>
              <a:rPr lang="en-US" altLang="en-US" sz="2200" dirty="0">
                <a:ea typeface="Times New Roman" panose="02020603050405020304" pitchFamily="18" charset="0"/>
                <a:cs typeface="Calibri" panose="020F0502020204030204" pitchFamily="34" charset="0"/>
              </a:rPr>
              <a:t> </a:t>
            </a:r>
            <a:r>
              <a:rPr lang="en-GB" altLang="en-US" sz="2200" dirty="0">
                <a:ea typeface="Times New Roman" panose="02020603050405020304" pitchFamily="18" charset="0"/>
                <a:cs typeface="Calibri" panose="020F0502020204030204" pitchFamily="34" charset="0"/>
              </a:rPr>
              <a:t>A blast-resistant bunker is designed to withstand a maximum pressure of 10 bar during explosive testing. Convert this pressure limit to atmospheres (</a:t>
            </a:r>
            <a:r>
              <a:rPr lang="en-GB" altLang="en-US" sz="2200" dirty="0" err="1">
                <a:ea typeface="Times New Roman" panose="02020603050405020304" pitchFamily="18" charset="0"/>
                <a:cs typeface="Calibri" panose="020F0502020204030204" pitchFamily="34" charset="0"/>
              </a:rPr>
              <a:t>atm</a:t>
            </a:r>
            <a:r>
              <a:rPr lang="en-GB" altLang="en-US" sz="2200" dirty="0">
                <a:ea typeface="Times New Roman" panose="02020603050405020304" pitchFamily="18" charset="0"/>
                <a:cs typeface="Calibri" panose="020F0502020204030204" pitchFamily="34" charset="0"/>
              </a:rPr>
              <a:t>) to assess the bunker's resilience against high-pressure shockwaves generated by OME experiments.</a:t>
            </a:r>
            <a:endParaRPr lang="en-US" altLang="en-US" sz="2200" dirty="0">
              <a:cs typeface="Calibri" panose="020F0502020204030204" pitchFamily="34" charset="0"/>
            </a:endParaRPr>
          </a:p>
        </p:txBody>
      </p:sp>
      <p:sp>
        <p:nvSpPr>
          <p:cNvPr id="6" name="TextBox 5">
            <a:extLst>
              <a:ext uri="{FF2B5EF4-FFF2-40B4-BE49-F238E27FC236}">
                <a16:creationId xmlns:a16="http://schemas.microsoft.com/office/drawing/2014/main" id="{AE4A1711-DF3F-44EF-BEEE-F91ACD722472}"/>
              </a:ext>
            </a:extLst>
          </p:cNvPr>
          <p:cNvSpPr txBox="1"/>
          <p:nvPr/>
        </p:nvSpPr>
        <p:spPr>
          <a:xfrm>
            <a:off x="191344" y="751354"/>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8" name="Title 5">
            <a:extLst>
              <a:ext uri="{FF2B5EF4-FFF2-40B4-BE49-F238E27FC236}">
                <a16:creationId xmlns:a16="http://schemas.microsoft.com/office/drawing/2014/main" id="{FD02C03D-A35E-4C7B-A6BD-A28671D68FC7}"/>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PRACTICE PROBLEMS</a:t>
            </a:r>
          </a:p>
        </p:txBody>
      </p:sp>
      <p:sp>
        <p:nvSpPr>
          <p:cNvPr id="2" name="TextBox 1">
            <a:extLst>
              <a:ext uri="{FF2B5EF4-FFF2-40B4-BE49-F238E27FC236}">
                <a16:creationId xmlns:a16="http://schemas.microsoft.com/office/drawing/2014/main" id="{18313D80-DD73-F6E4-4233-6E20DEB3463A}"/>
              </a:ext>
            </a:extLst>
          </p:cNvPr>
          <p:cNvSpPr txBox="1"/>
          <p:nvPr/>
        </p:nvSpPr>
        <p:spPr>
          <a:xfrm>
            <a:off x="6165273" y="105294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highlight>
                  <a:srgbClr val="FFFF00"/>
                </a:highlight>
              </a:rPr>
              <a:t>torr</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72FD0B63-D61B-41EC-8ADA-A388E91ADA77}"/>
                  </a:ext>
                </a:extLst>
              </p:cNvPr>
              <p:cNvSpPr txBox="1"/>
              <p:nvPr/>
            </p:nvSpPr>
            <p:spPr>
              <a:xfrm>
                <a:off x="1089892" y="2975005"/>
                <a:ext cx="4447756" cy="66691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750 </m:t>
                      </m:r>
                      <m:r>
                        <a:rPr lang="en-GB" b="0" i="1" smtClean="0">
                          <a:latin typeface="Cambria Math" panose="02040503050406030204" pitchFamily="18" charset="0"/>
                        </a:rPr>
                        <m:t>𝑚𝑚</m:t>
                      </m:r>
                      <m:r>
                        <a:rPr lang="en-GB" b="0" i="1" smtClean="0">
                          <a:latin typeface="Cambria Math" panose="02040503050406030204" pitchFamily="18" charset="0"/>
                        </a:rPr>
                        <m:t> </m:t>
                      </m:r>
                      <m:r>
                        <a:rPr lang="en-GB" b="0" i="1" smtClean="0">
                          <a:latin typeface="Cambria Math" panose="02040503050406030204" pitchFamily="18" charset="0"/>
                        </a:rPr>
                        <m:t>𝐻𝑔</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101,325 </m:t>
                          </m:r>
                          <m:r>
                            <a:rPr lang="en-GB" b="0" i="1" smtClean="0">
                              <a:latin typeface="Cambria Math" panose="02040503050406030204" pitchFamily="18" charset="0"/>
                              <a:ea typeface="Cambria Math" panose="02040503050406030204" pitchFamily="18" charset="0"/>
                            </a:rPr>
                            <m:t>𝑃𝑎</m:t>
                          </m:r>
                        </m:num>
                        <m:den>
                          <m:r>
                            <a:rPr lang="en-GB" b="0" i="1" smtClean="0">
                              <a:latin typeface="Cambria Math" panose="02040503050406030204" pitchFamily="18" charset="0"/>
                              <a:ea typeface="Cambria Math" panose="02040503050406030204" pitchFamily="18" charset="0"/>
                            </a:rPr>
                            <m:t>760 </m:t>
                          </m:r>
                          <m:r>
                            <a:rPr lang="en-GB" b="0" i="1" smtClean="0">
                              <a:latin typeface="Cambria Math" panose="02040503050406030204" pitchFamily="18" charset="0"/>
                              <a:ea typeface="Cambria Math" panose="02040503050406030204" pitchFamily="18" charset="0"/>
                            </a:rPr>
                            <m:t>𝑚𝑚</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𝐻𝑔</m:t>
                          </m:r>
                        </m:den>
                      </m:f>
                      <m:r>
                        <a:rPr lang="en-GB" b="0" i="1" smtClean="0">
                          <a:latin typeface="Cambria Math" panose="02040503050406030204" pitchFamily="18" charset="0"/>
                          <a:ea typeface="Cambria Math" panose="02040503050406030204" pitchFamily="18" charset="0"/>
                        </a:rPr>
                        <m:t>=99,991.8 </m:t>
                      </m:r>
                      <m:r>
                        <a:rPr lang="en-GB" b="0" i="1" smtClean="0">
                          <a:latin typeface="Cambria Math" panose="02040503050406030204" pitchFamily="18" charset="0"/>
                          <a:ea typeface="Cambria Math" panose="02040503050406030204" pitchFamily="18" charset="0"/>
                        </a:rPr>
                        <m:t>𝑃𝑎</m:t>
                      </m:r>
                    </m:oMath>
                  </m:oMathPara>
                </a14:m>
                <a:endParaRPr lang="en-GB" dirty="0"/>
              </a:p>
            </p:txBody>
          </p:sp>
        </mc:Choice>
        <mc:Fallback xmlns="">
          <p:sp>
            <p:nvSpPr>
              <p:cNvPr id="7" name="TextBox 6">
                <a:extLst>
                  <a:ext uri="{FF2B5EF4-FFF2-40B4-BE49-F238E27FC236}">
                    <a16:creationId xmlns:a16="http://schemas.microsoft.com/office/drawing/2014/main" id="{72FD0B63-D61B-41EC-8ADA-A388E91ADA77}"/>
                  </a:ext>
                </a:extLst>
              </p:cNvPr>
              <p:cNvSpPr txBox="1">
                <a:spLocks noRot="1" noChangeAspect="1" noMove="1" noResize="1" noEditPoints="1" noAdjustHandles="1" noChangeArrowheads="1" noChangeShapeType="1" noTextEdit="1"/>
              </p:cNvSpPr>
              <p:nvPr/>
            </p:nvSpPr>
            <p:spPr>
              <a:xfrm>
                <a:off x="1089892" y="2975005"/>
                <a:ext cx="4447756" cy="666914"/>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1D259423-6BEB-40C3-BE2C-9B8329A21024}"/>
                  </a:ext>
                </a:extLst>
              </p:cNvPr>
              <p:cNvSpPr txBox="1"/>
              <p:nvPr/>
            </p:nvSpPr>
            <p:spPr>
              <a:xfrm>
                <a:off x="1089892" y="5654966"/>
                <a:ext cx="3425618" cy="6127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10 </m:t>
                      </m:r>
                      <m:r>
                        <a:rPr lang="en-GB" b="0" i="1" smtClean="0">
                          <a:latin typeface="Cambria Math" panose="02040503050406030204" pitchFamily="18" charset="0"/>
                        </a:rPr>
                        <m:t>𝑏𝑎𝑟</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1 </m:t>
                          </m:r>
                          <m:r>
                            <a:rPr lang="en-GB" b="0" i="1" smtClean="0">
                              <a:latin typeface="Cambria Math" panose="02040503050406030204" pitchFamily="18" charset="0"/>
                              <a:ea typeface="Cambria Math" panose="02040503050406030204" pitchFamily="18" charset="0"/>
                            </a:rPr>
                            <m:t>𝑎𝑡𝑚</m:t>
                          </m:r>
                        </m:num>
                        <m:den>
                          <m:r>
                            <a:rPr lang="en-GB" b="0" i="1" smtClean="0">
                              <a:latin typeface="Cambria Math" panose="02040503050406030204" pitchFamily="18" charset="0"/>
                              <a:ea typeface="Cambria Math" panose="02040503050406030204" pitchFamily="18" charset="0"/>
                            </a:rPr>
                            <m:t>0.986 </m:t>
                          </m:r>
                          <m:r>
                            <a:rPr lang="en-GB" b="0" i="1" smtClean="0">
                              <a:latin typeface="Cambria Math" panose="02040503050406030204" pitchFamily="18" charset="0"/>
                              <a:ea typeface="Cambria Math" panose="02040503050406030204" pitchFamily="18" charset="0"/>
                            </a:rPr>
                            <m:t>𝑏𝑎𝑟</m:t>
                          </m:r>
                        </m:den>
                      </m:f>
                      <m:r>
                        <a:rPr lang="en-GB" b="0" i="1" smtClean="0">
                          <a:latin typeface="Cambria Math" panose="02040503050406030204" pitchFamily="18" charset="0"/>
                          <a:ea typeface="Cambria Math" panose="02040503050406030204" pitchFamily="18" charset="0"/>
                        </a:rPr>
                        <m:t>=10.1 </m:t>
                      </m:r>
                      <m:r>
                        <a:rPr lang="en-GB" b="0" i="1" smtClean="0">
                          <a:latin typeface="Cambria Math" panose="02040503050406030204" pitchFamily="18" charset="0"/>
                          <a:ea typeface="Cambria Math" panose="02040503050406030204" pitchFamily="18" charset="0"/>
                        </a:rPr>
                        <m:t>𝑎𝑡𝑚</m:t>
                      </m:r>
                    </m:oMath>
                  </m:oMathPara>
                </a14:m>
                <a:endParaRPr lang="en-GB" dirty="0"/>
              </a:p>
            </p:txBody>
          </p:sp>
        </mc:Choice>
        <mc:Fallback xmlns="">
          <p:sp>
            <p:nvSpPr>
              <p:cNvPr id="10" name="TextBox 9">
                <a:extLst>
                  <a:ext uri="{FF2B5EF4-FFF2-40B4-BE49-F238E27FC236}">
                    <a16:creationId xmlns:a16="http://schemas.microsoft.com/office/drawing/2014/main" id="{1D259423-6BEB-40C3-BE2C-9B8329A21024}"/>
                  </a:ext>
                </a:extLst>
              </p:cNvPr>
              <p:cNvSpPr txBox="1">
                <a:spLocks noRot="1" noChangeAspect="1" noMove="1" noResize="1" noEditPoints="1" noAdjustHandles="1" noChangeArrowheads="1" noChangeShapeType="1" noTextEdit="1"/>
              </p:cNvSpPr>
              <p:nvPr/>
            </p:nvSpPr>
            <p:spPr>
              <a:xfrm>
                <a:off x="1089892" y="5654966"/>
                <a:ext cx="3425618" cy="61273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49187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520C73-0C73-4285-9EDD-439DEA74DE1D}"/>
              </a:ext>
            </a:extLst>
          </p:cNvPr>
          <p:cNvSpPr txBox="1"/>
          <p:nvPr/>
        </p:nvSpPr>
        <p:spPr>
          <a:xfrm>
            <a:off x="223548" y="524139"/>
            <a:ext cx="1951816" cy="523220"/>
          </a:xfrm>
          <a:prstGeom prst="rect">
            <a:avLst/>
          </a:prstGeom>
          <a:noFill/>
        </p:spPr>
        <p:txBody>
          <a:bodyPr wrap="none" rtlCol="0">
            <a:spAutoFit/>
          </a:bodyPr>
          <a:lstStyle/>
          <a:p>
            <a:r>
              <a:rPr lang="en-GB" sz="2800" b="1">
                <a:cs typeface="Calibri" panose="020F0502020204030204" pitchFamily="34" charset="0"/>
              </a:rPr>
              <a:t>Boyle’s Law</a:t>
            </a:r>
          </a:p>
        </p:txBody>
      </p:sp>
      <p:pic>
        <p:nvPicPr>
          <p:cNvPr id="9" name="Picture 8">
            <a:extLst>
              <a:ext uri="{FF2B5EF4-FFF2-40B4-BE49-F238E27FC236}">
                <a16:creationId xmlns:a16="http://schemas.microsoft.com/office/drawing/2014/main" id="{628074C1-0A24-4717-B59A-A0EC620F2220}"/>
              </a:ext>
            </a:extLst>
          </p:cNvPr>
          <p:cNvPicPr>
            <a:picLocks noChangeAspect="1"/>
          </p:cNvPicPr>
          <p:nvPr/>
        </p:nvPicPr>
        <p:blipFill rotWithShape="1">
          <a:blip r:embed="rId2"/>
          <a:srcRect l="32392" t="28897" r="43154" b="24730"/>
          <a:stretch/>
        </p:blipFill>
        <p:spPr>
          <a:xfrm>
            <a:off x="6096000" y="1123678"/>
            <a:ext cx="5400600" cy="3672421"/>
          </a:xfrm>
          <a:prstGeom prst="rect">
            <a:avLst/>
          </a:prstGeom>
        </p:spPr>
      </p:pic>
      <p:pic>
        <p:nvPicPr>
          <p:cNvPr id="10" name="Picture 9">
            <a:extLst>
              <a:ext uri="{FF2B5EF4-FFF2-40B4-BE49-F238E27FC236}">
                <a16:creationId xmlns:a16="http://schemas.microsoft.com/office/drawing/2014/main" id="{87AA1497-9C2D-4B3B-AB00-947852BBE472}"/>
              </a:ext>
            </a:extLst>
          </p:cNvPr>
          <p:cNvPicPr>
            <a:picLocks noChangeAspect="1"/>
          </p:cNvPicPr>
          <p:nvPr/>
        </p:nvPicPr>
        <p:blipFill rotWithShape="1">
          <a:blip r:embed="rId2"/>
          <a:srcRect l="2502" t="28897" r="74057" b="24730"/>
          <a:stretch/>
        </p:blipFill>
        <p:spPr>
          <a:xfrm>
            <a:off x="551384" y="1062289"/>
            <a:ext cx="5400600" cy="3756168"/>
          </a:xfrm>
          <a:prstGeom prst="rect">
            <a:avLst/>
          </a:prstGeom>
        </p:spPr>
      </p:pic>
      <p:sp>
        <p:nvSpPr>
          <p:cNvPr id="4" name="TextBox 3">
            <a:extLst>
              <a:ext uri="{FF2B5EF4-FFF2-40B4-BE49-F238E27FC236}">
                <a16:creationId xmlns:a16="http://schemas.microsoft.com/office/drawing/2014/main" id="{13CCFA6A-395A-4934-862B-143646F10A96}"/>
              </a:ext>
            </a:extLst>
          </p:cNvPr>
          <p:cNvSpPr txBox="1"/>
          <p:nvPr/>
        </p:nvSpPr>
        <p:spPr>
          <a:xfrm>
            <a:off x="1919536" y="4845237"/>
            <a:ext cx="2209259" cy="954107"/>
          </a:xfrm>
          <a:prstGeom prst="rect">
            <a:avLst/>
          </a:prstGeom>
          <a:noFill/>
        </p:spPr>
        <p:txBody>
          <a:bodyPr wrap="none" rtlCol="0">
            <a:spAutoFit/>
          </a:bodyPr>
          <a:lstStyle/>
          <a:p>
            <a:r>
              <a:rPr lang="en-GB" sz="2800" dirty="0">
                <a:solidFill>
                  <a:srgbClr val="00B050"/>
                </a:solidFill>
                <a:cs typeface="Calibri" panose="020F0502020204030204" pitchFamily="34" charset="0"/>
              </a:rPr>
              <a:t>P</a:t>
            </a:r>
            <a:r>
              <a:rPr lang="en-GB" sz="2800" dirty="0">
                <a:cs typeface="Calibri" panose="020F0502020204030204" pitchFamily="34" charset="0"/>
              </a:rPr>
              <a:t> related to </a:t>
            </a:r>
            <a:r>
              <a:rPr lang="en-GB" sz="2800" dirty="0">
                <a:solidFill>
                  <a:srgbClr val="FF0000"/>
                </a:solidFill>
                <a:cs typeface="Calibri" panose="020F0502020204030204" pitchFamily="34" charset="0"/>
              </a:rPr>
              <a:t>V</a:t>
            </a:r>
          </a:p>
          <a:p>
            <a:r>
              <a:rPr lang="en-GB" sz="2800" dirty="0">
                <a:cs typeface="Calibri" panose="020F0502020204030204" pitchFamily="34" charset="0"/>
              </a:rPr>
              <a:t>         ?</a:t>
            </a:r>
          </a:p>
        </p:txBody>
      </p:sp>
      <p:sp>
        <p:nvSpPr>
          <p:cNvPr id="11" name="TextBox 10">
            <a:extLst>
              <a:ext uri="{FF2B5EF4-FFF2-40B4-BE49-F238E27FC236}">
                <a16:creationId xmlns:a16="http://schemas.microsoft.com/office/drawing/2014/main" id="{B973206E-0A68-476E-8931-ACFD87C36A1A}"/>
              </a:ext>
            </a:extLst>
          </p:cNvPr>
          <p:cNvSpPr txBox="1"/>
          <p:nvPr/>
        </p:nvSpPr>
        <p:spPr>
          <a:xfrm>
            <a:off x="7176120" y="4818457"/>
            <a:ext cx="4373313" cy="954107"/>
          </a:xfrm>
          <a:prstGeom prst="rect">
            <a:avLst/>
          </a:prstGeom>
          <a:noFill/>
        </p:spPr>
        <p:txBody>
          <a:bodyPr wrap="none" rtlCol="0">
            <a:spAutoFit/>
          </a:bodyPr>
          <a:lstStyle/>
          <a:p>
            <a:r>
              <a:rPr lang="en-GB" sz="2800" dirty="0">
                <a:solidFill>
                  <a:srgbClr val="00B050"/>
                </a:solidFill>
                <a:cs typeface="Calibri" panose="020F0502020204030204" pitchFamily="34" charset="0"/>
              </a:rPr>
              <a:t>P</a:t>
            </a:r>
            <a:r>
              <a:rPr lang="en-GB" sz="2800" dirty="0">
                <a:cs typeface="Calibri" panose="020F0502020204030204" pitchFamily="34" charset="0"/>
              </a:rPr>
              <a:t> proportional to </a:t>
            </a:r>
            <a:r>
              <a:rPr lang="en-GB" sz="2800" dirty="0">
                <a:solidFill>
                  <a:srgbClr val="FF0000"/>
                </a:solidFill>
                <a:cs typeface="Calibri" panose="020F0502020204030204" pitchFamily="34" charset="0"/>
              </a:rPr>
              <a:t>1/V</a:t>
            </a:r>
          </a:p>
          <a:p>
            <a:r>
              <a:rPr lang="en-GB" sz="2800" dirty="0">
                <a:solidFill>
                  <a:srgbClr val="00B050"/>
                </a:solidFill>
                <a:cs typeface="Calibri" panose="020F0502020204030204" pitchFamily="34" charset="0"/>
              </a:rPr>
              <a:t>P</a:t>
            </a:r>
            <a:r>
              <a:rPr lang="en-GB" sz="2800" dirty="0">
                <a:cs typeface="Calibri" panose="020F0502020204030204" pitchFamily="34" charset="0"/>
              </a:rPr>
              <a:t> = constant x </a:t>
            </a:r>
            <a:r>
              <a:rPr lang="en-GB" sz="2800" dirty="0">
                <a:solidFill>
                  <a:srgbClr val="FF0000"/>
                </a:solidFill>
                <a:cs typeface="Calibri" panose="020F0502020204030204" pitchFamily="34" charset="0"/>
              </a:rPr>
              <a:t>1/v </a:t>
            </a:r>
            <a:r>
              <a:rPr lang="en-GB" sz="2000" dirty="0">
                <a:cs typeface="Calibri" panose="020F0502020204030204" pitchFamily="34" charset="0"/>
              </a:rPr>
              <a:t>@ </a:t>
            </a:r>
            <a:r>
              <a:rPr lang="en-GB" sz="2800" dirty="0">
                <a:solidFill>
                  <a:srgbClr val="0000FF"/>
                </a:solidFill>
                <a:cs typeface="Calibri" panose="020F0502020204030204" pitchFamily="34" charset="0"/>
              </a:rPr>
              <a:t>T</a:t>
            </a:r>
            <a:r>
              <a:rPr lang="en-GB" sz="2800" dirty="0">
                <a:solidFill>
                  <a:srgbClr val="FF0000"/>
                </a:solidFill>
                <a:cs typeface="Calibri" panose="020F0502020204030204" pitchFamily="34" charset="0"/>
              </a:rPr>
              <a:t> </a:t>
            </a:r>
            <a:r>
              <a:rPr lang="en-GB" sz="2800" dirty="0" err="1">
                <a:cs typeface="Calibri" panose="020F0502020204030204" pitchFamily="34" charset="0"/>
              </a:rPr>
              <a:t>const</a:t>
            </a:r>
            <a:endParaRPr lang="en-GB" sz="2800" dirty="0">
              <a:cs typeface="Calibri" panose="020F0502020204030204" pitchFamily="34" charset="0"/>
            </a:endParaRPr>
          </a:p>
        </p:txBody>
      </p:sp>
      <p:sp>
        <p:nvSpPr>
          <p:cNvPr id="6" name="TextBox 5">
            <a:extLst>
              <a:ext uri="{FF2B5EF4-FFF2-40B4-BE49-F238E27FC236}">
                <a16:creationId xmlns:a16="http://schemas.microsoft.com/office/drawing/2014/main" id="{21ED2194-5A51-412F-847F-27E6C65BA5CC}"/>
              </a:ext>
            </a:extLst>
          </p:cNvPr>
          <p:cNvSpPr txBox="1"/>
          <p:nvPr/>
        </p:nvSpPr>
        <p:spPr>
          <a:xfrm>
            <a:off x="1199456" y="5675333"/>
            <a:ext cx="9595564" cy="1164742"/>
          </a:xfrm>
          <a:prstGeom prst="rect">
            <a:avLst/>
          </a:prstGeom>
          <a:noFill/>
        </p:spPr>
        <p:txBody>
          <a:bodyPr wrap="square" rtlCol="0">
            <a:spAutoFit/>
          </a:bodyPr>
          <a:lstStyle/>
          <a:p>
            <a:pPr>
              <a:lnSpc>
                <a:spcPct val="130000"/>
              </a:lnSpc>
            </a:pPr>
            <a:r>
              <a:rPr lang="en-GB" sz="2800" b="1" dirty="0">
                <a:solidFill>
                  <a:srgbClr val="00B0F0"/>
                </a:solidFill>
                <a:cs typeface="Calibri" panose="020F0502020204030204" pitchFamily="34" charset="0"/>
              </a:rPr>
              <a:t>The </a:t>
            </a:r>
            <a:r>
              <a:rPr lang="en-GB" sz="2800" b="1" u="sng" dirty="0">
                <a:solidFill>
                  <a:srgbClr val="00B050"/>
                </a:solidFill>
                <a:cs typeface="Calibri" panose="020F0502020204030204" pitchFamily="34" charset="0"/>
              </a:rPr>
              <a:t>pressure</a:t>
            </a:r>
            <a:r>
              <a:rPr lang="en-GB" sz="2800" b="1" dirty="0">
                <a:solidFill>
                  <a:srgbClr val="00B0F0"/>
                </a:solidFill>
                <a:cs typeface="Calibri" panose="020F0502020204030204" pitchFamily="34" charset="0"/>
              </a:rPr>
              <a:t> of a fixed amount of gas at constant temperature is inversely proportional to the </a:t>
            </a:r>
            <a:r>
              <a:rPr lang="en-GB" sz="2800" b="1" u="sng" dirty="0">
                <a:solidFill>
                  <a:srgbClr val="FF0000"/>
                </a:solidFill>
                <a:cs typeface="Calibri" panose="020F0502020204030204" pitchFamily="34" charset="0"/>
              </a:rPr>
              <a:t>volume</a:t>
            </a:r>
          </a:p>
        </p:txBody>
      </p:sp>
      <p:sp>
        <p:nvSpPr>
          <p:cNvPr id="12" name="Title 5">
            <a:extLst>
              <a:ext uri="{FF2B5EF4-FFF2-40B4-BE49-F238E27FC236}">
                <a16:creationId xmlns:a16="http://schemas.microsoft.com/office/drawing/2014/main" id="{76C65F21-C623-4FDF-910E-81F482806545}"/>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dirty="0">
                <a:effectLst>
                  <a:outerShdw blurRad="38100" dist="38100" dir="2700000" algn="tl">
                    <a:srgbClr val="000000">
                      <a:alpha val="43137"/>
                    </a:srgbClr>
                  </a:outerShdw>
                </a:effectLst>
                <a:latin typeface="+mn-lt"/>
              </a:rPr>
              <a:t>GAS LAWS - relationship between </a:t>
            </a:r>
            <a:r>
              <a:rPr lang="en-GB" sz="3600" b="1" dirty="0">
                <a:solidFill>
                  <a:srgbClr val="FF0000"/>
                </a:solidFill>
                <a:effectLst>
                  <a:outerShdw blurRad="38100" dist="38100" dir="2700000" algn="tl">
                    <a:srgbClr val="000000">
                      <a:alpha val="43137"/>
                    </a:srgbClr>
                  </a:outerShdw>
                </a:effectLst>
                <a:latin typeface="+mn-lt"/>
              </a:rPr>
              <a:t>V</a:t>
            </a:r>
            <a:r>
              <a:rPr lang="en-GB" sz="3600" b="1" dirty="0">
                <a:solidFill>
                  <a:srgbClr val="0070C0"/>
                </a:solidFill>
                <a:effectLst>
                  <a:outerShdw blurRad="38100" dist="38100" dir="2700000" algn="tl">
                    <a:srgbClr val="000000">
                      <a:alpha val="43137"/>
                    </a:srgbClr>
                  </a:outerShdw>
                </a:effectLst>
                <a:latin typeface="+mn-lt"/>
              </a:rPr>
              <a:t>, </a:t>
            </a:r>
            <a:r>
              <a:rPr lang="en-GB" sz="3600" b="1" dirty="0">
                <a:solidFill>
                  <a:srgbClr val="0000FF"/>
                </a:solidFill>
                <a:effectLst>
                  <a:outerShdw blurRad="38100" dist="38100" dir="2700000" algn="tl">
                    <a:srgbClr val="000000">
                      <a:alpha val="43137"/>
                    </a:srgbClr>
                  </a:outerShdw>
                </a:effectLst>
                <a:latin typeface="+mn-lt"/>
              </a:rPr>
              <a:t>T</a:t>
            </a:r>
            <a:r>
              <a:rPr lang="en-GB" sz="3600" b="1" dirty="0">
                <a:solidFill>
                  <a:srgbClr val="0070C0"/>
                </a:solidFill>
                <a:effectLst>
                  <a:outerShdw blurRad="38100" dist="38100" dir="2700000" algn="tl">
                    <a:srgbClr val="000000">
                      <a:alpha val="43137"/>
                    </a:srgbClr>
                  </a:outerShdw>
                </a:effectLst>
                <a:latin typeface="+mn-lt"/>
              </a:rPr>
              <a:t> AND </a:t>
            </a:r>
            <a:r>
              <a:rPr lang="en-GB" sz="3600" b="1" dirty="0">
                <a:solidFill>
                  <a:srgbClr val="00B050"/>
                </a:solidFill>
                <a:effectLst>
                  <a:outerShdw blurRad="38100" dist="38100" dir="2700000" algn="tl">
                    <a:srgbClr val="000000">
                      <a:alpha val="43137"/>
                    </a:srgbClr>
                  </a:outerShdw>
                </a:effectLst>
                <a:latin typeface="+mn-lt"/>
              </a:rPr>
              <a:t>P</a:t>
            </a:r>
            <a:r>
              <a:rPr lang="en-GB" b="1" dirty="0">
                <a:effectLst>
                  <a:outerShdw blurRad="38100" dist="38100" dir="2700000" algn="tl">
                    <a:srgbClr val="000000">
                      <a:alpha val="43137"/>
                    </a:srgbClr>
                  </a:outerShdw>
                </a:effectLst>
                <a:latin typeface="+mn-lt"/>
              </a:rPr>
              <a:t> </a:t>
            </a:r>
          </a:p>
        </p:txBody>
      </p:sp>
    </p:spTree>
    <p:extLst>
      <p:ext uri="{BB962C8B-B14F-4D97-AF65-F5344CB8AC3E}">
        <p14:creationId xmlns:p14="http://schemas.microsoft.com/office/powerpoint/2010/main" val="101377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DF0A79F-DBD6-4CE1-934E-56956ABC05E4}"/>
              </a:ext>
            </a:extLst>
          </p:cNvPr>
          <p:cNvPicPr>
            <a:picLocks noChangeAspect="1"/>
          </p:cNvPicPr>
          <p:nvPr/>
        </p:nvPicPr>
        <p:blipFill rotWithShape="1">
          <a:blip r:embed="rId2"/>
          <a:srcRect l="2235" t="28475" r="73930" b="24912"/>
          <a:stretch/>
        </p:blipFill>
        <p:spPr>
          <a:xfrm>
            <a:off x="136397" y="912650"/>
            <a:ext cx="5574163" cy="3832237"/>
          </a:xfrm>
          <a:prstGeom prst="rect">
            <a:avLst/>
          </a:prstGeom>
        </p:spPr>
      </p:pic>
      <p:pic>
        <p:nvPicPr>
          <p:cNvPr id="14" name="Picture 13">
            <a:extLst>
              <a:ext uri="{FF2B5EF4-FFF2-40B4-BE49-F238E27FC236}">
                <a16:creationId xmlns:a16="http://schemas.microsoft.com/office/drawing/2014/main" id="{3190DCFB-39FB-4776-A960-48BC395A858F}"/>
              </a:ext>
            </a:extLst>
          </p:cNvPr>
          <p:cNvPicPr>
            <a:picLocks noChangeAspect="1"/>
          </p:cNvPicPr>
          <p:nvPr/>
        </p:nvPicPr>
        <p:blipFill rotWithShape="1">
          <a:blip r:embed="rId2"/>
          <a:srcRect l="31444" t="25255" r="44720" b="28133"/>
          <a:stretch/>
        </p:blipFill>
        <p:spPr>
          <a:xfrm>
            <a:off x="6096000" y="982471"/>
            <a:ext cx="5760640" cy="3762416"/>
          </a:xfrm>
          <a:prstGeom prst="rect">
            <a:avLst/>
          </a:prstGeom>
        </p:spPr>
      </p:pic>
      <p:sp>
        <p:nvSpPr>
          <p:cNvPr id="15" name="TextBox 14">
            <a:extLst>
              <a:ext uri="{FF2B5EF4-FFF2-40B4-BE49-F238E27FC236}">
                <a16:creationId xmlns:a16="http://schemas.microsoft.com/office/drawing/2014/main" id="{CC419AEE-6306-452A-A56A-D30148D1CEDB}"/>
              </a:ext>
            </a:extLst>
          </p:cNvPr>
          <p:cNvSpPr txBox="1"/>
          <p:nvPr/>
        </p:nvSpPr>
        <p:spPr>
          <a:xfrm>
            <a:off x="52676" y="479590"/>
            <a:ext cx="1852943" cy="461665"/>
          </a:xfrm>
          <a:prstGeom prst="rect">
            <a:avLst/>
          </a:prstGeom>
          <a:noFill/>
        </p:spPr>
        <p:txBody>
          <a:bodyPr wrap="none" rtlCol="0">
            <a:spAutoFit/>
          </a:bodyPr>
          <a:lstStyle/>
          <a:p>
            <a:r>
              <a:rPr lang="en-GB" sz="2400" b="1">
                <a:cs typeface="Calibri" panose="020F0502020204030204" pitchFamily="34" charset="0"/>
              </a:rPr>
              <a:t>Charles’ Law</a:t>
            </a:r>
          </a:p>
        </p:txBody>
      </p:sp>
      <p:sp>
        <p:nvSpPr>
          <p:cNvPr id="6" name="Arrow: Right 5">
            <a:extLst>
              <a:ext uri="{FF2B5EF4-FFF2-40B4-BE49-F238E27FC236}">
                <a16:creationId xmlns:a16="http://schemas.microsoft.com/office/drawing/2014/main" id="{73AA8777-02E2-4AFC-A1B3-C3E04C12099C}"/>
              </a:ext>
            </a:extLst>
          </p:cNvPr>
          <p:cNvSpPr/>
          <p:nvPr/>
        </p:nvSpPr>
        <p:spPr>
          <a:xfrm rot="16200000">
            <a:off x="6857403" y="4395384"/>
            <a:ext cx="648072"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sp>
        <p:nvSpPr>
          <p:cNvPr id="16" name="TextBox 15">
            <a:extLst>
              <a:ext uri="{FF2B5EF4-FFF2-40B4-BE49-F238E27FC236}">
                <a16:creationId xmlns:a16="http://schemas.microsoft.com/office/drawing/2014/main" id="{152B6E7D-565F-408A-8FB7-58866BFC9AD0}"/>
              </a:ext>
            </a:extLst>
          </p:cNvPr>
          <p:cNvSpPr txBox="1"/>
          <p:nvPr/>
        </p:nvSpPr>
        <p:spPr>
          <a:xfrm>
            <a:off x="6452595" y="4924602"/>
            <a:ext cx="1223412" cy="646331"/>
          </a:xfrm>
          <a:prstGeom prst="rect">
            <a:avLst/>
          </a:prstGeom>
          <a:noFill/>
        </p:spPr>
        <p:txBody>
          <a:bodyPr wrap="none" rtlCol="0">
            <a:spAutoFit/>
          </a:bodyPr>
          <a:lstStyle/>
          <a:p>
            <a:r>
              <a:rPr lang="en-GB">
                <a:cs typeface="Calibri" panose="020F0502020204030204" pitchFamily="34" charset="0"/>
              </a:rPr>
              <a:t>absolute 0</a:t>
            </a:r>
          </a:p>
          <a:p>
            <a:r>
              <a:rPr lang="en-GB">
                <a:cs typeface="Calibri" panose="020F0502020204030204" pitchFamily="34" charset="0"/>
              </a:rPr>
              <a:t>-273.15 </a:t>
            </a:r>
            <a:r>
              <a:rPr lang="en-GB" b="1">
                <a:solidFill>
                  <a:srgbClr val="0000FF"/>
                </a:solidFill>
                <a:cs typeface="Calibri" panose="020F0502020204030204" pitchFamily="34" charset="0"/>
              </a:rPr>
              <a:t>°C</a:t>
            </a:r>
            <a:endParaRPr lang="en-GB">
              <a:cs typeface="Calibri" panose="020F0502020204030204" pitchFamily="34" charset="0"/>
            </a:endParaRPr>
          </a:p>
        </p:txBody>
      </p:sp>
      <p:sp>
        <p:nvSpPr>
          <p:cNvPr id="17" name="TextBox 16">
            <a:extLst>
              <a:ext uri="{FF2B5EF4-FFF2-40B4-BE49-F238E27FC236}">
                <a16:creationId xmlns:a16="http://schemas.microsoft.com/office/drawing/2014/main" id="{4F5AC6C4-6722-4823-8978-E2DC085351C8}"/>
              </a:ext>
            </a:extLst>
          </p:cNvPr>
          <p:cNvSpPr txBox="1"/>
          <p:nvPr/>
        </p:nvSpPr>
        <p:spPr>
          <a:xfrm>
            <a:off x="8112224" y="4924602"/>
            <a:ext cx="2127314" cy="646331"/>
          </a:xfrm>
          <a:prstGeom prst="rect">
            <a:avLst/>
          </a:prstGeom>
          <a:noFill/>
        </p:spPr>
        <p:txBody>
          <a:bodyPr wrap="none" rtlCol="0">
            <a:spAutoFit/>
          </a:bodyPr>
          <a:lstStyle/>
          <a:p>
            <a:r>
              <a:rPr lang="en-GB">
                <a:cs typeface="Calibri" panose="020F0502020204030204" pitchFamily="34" charset="0"/>
              </a:rPr>
              <a:t>Limit of temperatures</a:t>
            </a:r>
          </a:p>
          <a:p>
            <a:r>
              <a:rPr lang="en-GB">
                <a:cs typeface="Calibri" panose="020F0502020204030204" pitchFamily="34" charset="0"/>
              </a:rPr>
              <a:t>0 Kelvin</a:t>
            </a:r>
          </a:p>
        </p:txBody>
      </p:sp>
      <p:sp>
        <p:nvSpPr>
          <p:cNvPr id="21" name="TextBox 20">
            <a:extLst>
              <a:ext uri="{FF2B5EF4-FFF2-40B4-BE49-F238E27FC236}">
                <a16:creationId xmlns:a16="http://schemas.microsoft.com/office/drawing/2014/main" id="{FF50FEF9-CA73-4A1E-967B-D4072B87F2EE}"/>
              </a:ext>
            </a:extLst>
          </p:cNvPr>
          <p:cNvSpPr txBox="1"/>
          <p:nvPr/>
        </p:nvSpPr>
        <p:spPr>
          <a:xfrm>
            <a:off x="1556509" y="4891795"/>
            <a:ext cx="2784737" cy="523220"/>
          </a:xfrm>
          <a:prstGeom prst="rect">
            <a:avLst/>
          </a:prstGeom>
          <a:noFill/>
        </p:spPr>
        <p:txBody>
          <a:bodyPr wrap="none" rtlCol="0">
            <a:spAutoFit/>
          </a:bodyPr>
          <a:lstStyle/>
          <a:p>
            <a:r>
              <a:rPr lang="en-GB" sz="2400" dirty="0">
                <a:solidFill>
                  <a:srgbClr val="FF0000"/>
                </a:solidFill>
                <a:cs typeface="Calibri" panose="020F0502020204030204" pitchFamily="34" charset="0"/>
              </a:rPr>
              <a:t>V</a:t>
            </a:r>
            <a:r>
              <a:rPr lang="en-GB" sz="2400" dirty="0">
                <a:cs typeface="Calibri" panose="020F0502020204030204" pitchFamily="34" charset="0"/>
              </a:rPr>
              <a:t> </a:t>
            </a:r>
            <a:r>
              <a:rPr lang="en-GB" sz="2800" dirty="0">
                <a:cs typeface="Calibri" panose="020F0502020204030204" pitchFamily="34" charset="0"/>
              </a:rPr>
              <a:t>proportional</a:t>
            </a:r>
            <a:r>
              <a:rPr lang="en-GB" sz="2400" dirty="0">
                <a:cs typeface="Calibri" panose="020F0502020204030204" pitchFamily="34" charset="0"/>
              </a:rPr>
              <a:t> to </a:t>
            </a:r>
            <a:r>
              <a:rPr lang="en-GB" sz="2400" dirty="0">
                <a:solidFill>
                  <a:srgbClr val="0000FF"/>
                </a:solidFill>
                <a:cs typeface="Calibri" panose="020F0502020204030204" pitchFamily="34" charset="0"/>
              </a:rPr>
              <a:t>T</a:t>
            </a:r>
          </a:p>
        </p:txBody>
      </p:sp>
      <p:sp>
        <p:nvSpPr>
          <p:cNvPr id="19" name="TextBox 18">
            <a:extLst>
              <a:ext uri="{FF2B5EF4-FFF2-40B4-BE49-F238E27FC236}">
                <a16:creationId xmlns:a16="http://schemas.microsoft.com/office/drawing/2014/main" id="{B32ABB7E-E789-4244-B033-24F3319ABA1C}"/>
              </a:ext>
            </a:extLst>
          </p:cNvPr>
          <p:cNvSpPr txBox="1"/>
          <p:nvPr/>
        </p:nvSpPr>
        <p:spPr>
          <a:xfrm>
            <a:off x="1991544" y="5956135"/>
            <a:ext cx="8784976" cy="913070"/>
          </a:xfrm>
          <a:prstGeom prst="rect">
            <a:avLst/>
          </a:prstGeom>
          <a:noFill/>
        </p:spPr>
        <p:txBody>
          <a:bodyPr wrap="square" rtlCol="0">
            <a:spAutoFit/>
          </a:bodyPr>
          <a:lstStyle/>
          <a:p>
            <a:pPr>
              <a:lnSpc>
                <a:spcPts val="3200"/>
              </a:lnSpc>
            </a:pPr>
            <a:r>
              <a:rPr lang="en-GB" sz="2800" b="1" dirty="0">
                <a:solidFill>
                  <a:srgbClr val="00B0F0"/>
                </a:solidFill>
                <a:cs typeface="Calibri" panose="020F0502020204030204" pitchFamily="34" charset="0"/>
              </a:rPr>
              <a:t>The </a:t>
            </a:r>
            <a:r>
              <a:rPr lang="en-GB" sz="2800" b="1" u="sng" dirty="0">
                <a:solidFill>
                  <a:srgbClr val="FF0000"/>
                </a:solidFill>
                <a:cs typeface="Calibri" panose="020F0502020204030204" pitchFamily="34" charset="0"/>
              </a:rPr>
              <a:t>volume</a:t>
            </a:r>
            <a:r>
              <a:rPr lang="en-GB" sz="2800" b="1" dirty="0">
                <a:solidFill>
                  <a:srgbClr val="FF0000"/>
                </a:solidFill>
                <a:cs typeface="Calibri" panose="020F0502020204030204" pitchFamily="34" charset="0"/>
              </a:rPr>
              <a:t> </a:t>
            </a:r>
            <a:r>
              <a:rPr lang="en-GB" sz="2800" b="1" dirty="0">
                <a:solidFill>
                  <a:srgbClr val="00B0F0"/>
                </a:solidFill>
                <a:cs typeface="Calibri" panose="020F0502020204030204" pitchFamily="34" charset="0"/>
              </a:rPr>
              <a:t>of a fixed amount of gas at constant pressure  is directly proportional to the </a:t>
            </a:r>
            <a:r>
              <a:rPr lang="en-GB" sz="2800" b="1" u="sng" dirty="0">
                <a:solidFill>
                  <a:srgbClr val="0000FF"/>
                </a:solidFill>
                <a:cs typeface="Calibri" panose="020F0502020204030204" pitchFamily="34" charset="0"/>
              </a:rPr>
              <a:t>temperature</a:t>
            </a:r>
          </a:p>
        </p:txBody>
      </p:sp>
      <p:sp>
        <p:nvSpPr>
          <p:cNvPr id="20" name="Title 5">
            <a:extLst>
              <a:ext uri="{FF2B5EF4-FFF2-40B4-BE49-F238E27FC236}">
                <a16:creationId xmlns:a16="http://schemas.microsoft.com/office/drawing/2014/main" id="{60691624-EF68-4FA9-8D24-B1D00A0DF871}"/>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GAS LAWS - relationship between </a:t>
            </a:r>
            <a:r>
              <a:rPr lang="en-GB" sz="3600" b="1">
                <a:solidFill>
                  <a:srgbClr val="FF0000"/>
                </a:solidFill>
                <a:effectLst>
                  <a:outerShdw blurRad="38100" dist="38100" dir="2700000" algn="tl">
                    <a:srgbClr val="000000">
                      <a:alpha val="43137"/>
                    </a:srgbClr>
                  </a:outerShdw>
                </a:effectLst>
              </a:rPr>
              <a:t>V</a:t>
            </a:r>
            <a:r>
              <a:rPr lang="en-GB" sz="3600" b="1">
                <a:solidFill>
                  <a:srgbClr val="0070C0"/>
                </a:solidFill>
                <a:effectLst>
                  <a:outerShdw blurRad="38100" dist="38100" dir="2700000" algn="tl">
                    <a:srgbClr val="000000">
                      <a:alpha val="43137"/>
                    </a:srgbClr>
                  </a:outerShdw>
                </a:effectLst>
              </a:rPr>
              <a:t>, </a:t>
            </a:r>
            <a:r>
              <a:rPr lang="en-GB" sz="3600" b="1">
                <a:solidFill>
                  <a:srgbClr val="0000FF"/>
                </a:solidFill>
                <a:effectLst>
                  <a:outerShdw blurRad="38100" dist="38100" dir="2700000" algn="tl">
                    <a:srgbClr val="000000">
                      <a:alpha val="43137"/>
                    </a:srgbClr>
                  </a:outerShdw>
                </a:effectLst>
              </a:rPr>
              <a:t>T</a:t>
            </a:r>
            <a:r>
              <a:rPr lang="en-GB" sz="3600" b="1">
                <a:solidFill>
                  <a:srgbClr val="0070C0"/>
                </a:solidFill>
                <a:effectLst>
                  <a:outerShdw blurRad="38100" dist="38100" dir="2700000" algn="tl">
                    <a:srgbClr val="000000">
                      <a:alpha val="43137"/>
                    </a:srgbClr>
                  </a:outerShdw>
                </a:effectLst>
              </a:rPr>
              <a:t> AND </a:t>
            </a:r>
            <a:r>
              <a:rPr lang="en-GB" sz="3600" b="1">
                <a:solidFill>
                  <a:srgbClr val="00B050"/>
                </a:solidFill>
                <a:effectLst>
                  <a:outerShdw blurRad="38100" dist="38100" dir="2700000" algn="tl">
                    <a:srgbClr val="000000">
                      <a:alpha val="43137"/>
                    </a:srgbClr>
                  </a:outerShdw>
                </a:effectLst>
              </a:rPr>
              <a:t>P</a:t>
            </a:r>
            <a:r>
              <a:rPr lang="en-GB" b="1">
                <a:effectLst>
                  <a:outerShdw blurRad="38100" dist="38100" dir="2700000" algn="tl">
                    <a:srgbClr val="000000">
                      <a:alpha val="43137"/>
                    </a:srgbClr>
                  </a:outerShdw>
                </a:effectLst>
              </a:rPr>
              <a:t> </a:t>
            </a:r>
          </a:p>
        </p:txBody>
      </p:sp>
      <p:sp>
        <p:nvSpPr>
          <p:cNvPr id="11" name="TextBox 10">
            <a:extLst>
              <a:ext uri="{FF2B5EF4-FFF2-40B4-BE49-F238E27FC236}">
                <a16:creationId xmlns:a16="http://schemas.microsoft.com/office/drawing/2014/main" id="{7F9B95CB-5F9A-4639-870D-8686FA1E27A9}"/>
              </a:ext>
            </a:extLst>
          </p:cNvPr>
          <p:cNvSpPr txBox="1"/>
          <p:nvPr/>
        </p:nvSpPr>
        <p:spPr>
          <a:xfrm>
            <a:off x="1556509" y="5276997"/>
            <a:ext cx="3691460" cy="523220"/>
          </a:xfrm>
          <a:prstGeom prst="rect">
            <a:avLst/>
          </a:prstGeom>
          <a:noFill/>
        </p:spPr>
        <p:txBody>
          <a:bodyPr wrap="none" rtlCol="0">
            <a:spAutoFit/>
          </a:bodyPr>
          <a:lstStyle/>
          <a:p>
            <a:r>
              <a:rPr lang="en-GB" sz="2400" dirty="0">
                <a:solidFill>
                  <a:srgbClr val="FF0000"/>
                </a:solidFill>
                <a:cs typeface="Calibri" panose="020F0502020204030204" pitchFamily="34" charset="0"/>
              </a:rPr>
              <a:t>V</a:t>
            </a:r>
            <a:r>
              <a:rPr lang="en-GB" sz="2400" dirty="0">
                <a:cs typeface="Calibri" panose="020F0502020204030204" pitchFamily="34" charset="0"/>
              </a:rPr>
              <a:t> </a:t>
            </a:r>
            <a:r>
              <a:rPr lang="en-GB" sz="2800" dirty="0">
                <a:cs typeface="Calibri" panose="020F0502020204030204" pitchFamily="34" charset="0"/>
              </a:rPr>
              <a:t>= constant x </a:t>
            </a:r>
            <a:r>
              <a:rPr lang="en-GB" sz="2400" dirty="0">
                <a:solidFill>
                  <a:srgbClr val="0000FF"/>
                </a:solidFill>
                <a:cs typeface="Calibri" panose="020F0502020204030204" pitchFamily="34" charset="0"/>
              </a:rPr>
              <a:t>T, </a:t>
            </a:r>
            <a:r>
              <a:rPr lang="en-GB" sz="1800" dirty="0">
                <a:cs typeface="Calibri" panose="020F0502020204030204" pitchFamily="34" charset="0"/>
              </a:rPr>
              <a:t>@ </a:t>
            </a:r>
            <a:r>
              <a:rPr lang="en-GB" sz="2400" dirty="0">
                <a:solidFill>
                  <a:srgbClr val="00B050"/>
                </a:solidFill>
                <a:cs typeface="Calibri" panose="020F0502020204030204" pitchFamily="34" charset="0"/>
              </a:rPr>
              <a:t>P</a:t>
            </a:r>
            <a:r>
              <a:rPr lang="en-GB" sz="2400" dirty="0">
                <a:solidFill>
                  <a:srgbClr val="FF0000"/>
                </a:solidFill>
                <a:cs typeface="Calibri" panose="020F0502020204030204" pitchFamily="34" charset="0"/>
              </a:rPr>
              <a:t> </a:t>
            </a:r>
            <a:r>
              <a:rPr lang="en-GB" sz="2400" dirty="0" err="1">
                <a:cs typeface="Calibri" panose="020F0502020204030204" pitchFamily="34" charset="0"/>
              </a:rPr>
              <a:t>const</a:t>
            </a:r>
            <a:endParaRPr lang="en-GB" sz="2400" dirty="0">
              <a:solidFill>
                <a:srgbClr val="0000FF"/>
              </a:solidFill>
              <a:cs typeface="Calibri" panose="020F0502020204030204" pitchFamily="34" charset="0"/>
            </a:endParaRPr>
          </a:p>
        </p:txBody>
      </p:sp>
      <p:sp>
        <p:nvSpPr>
          <p:cNvPr id="2" name="Rectangle 1">
            <a:extLst>
              <a:ext uri="{FF2B5EF4-FFF2-40B4-BE49-F238E27FC236}">
                <a16:creationId xmlns:a16="http://schemas.microsoft.com/office/drawing/2014/main" id="{669745EC-3237-4393-B84E-19F519B02BB7}"/>
              </a:ext>
            </a:extLst>
          </p:cNvPr>
          <p:cNvSpPr/>
          <p:nvPr/>
        </p:nvSpPr>
        <p:spPr>
          <a:xfrm>
            <a:off x="983432" y="1275080"/>
            <a:ext cx="1338128" cy="6654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8D3EAD88-327C-4128-8410-0ED6BB9D5797}"/>
              </a:ext>
            </a:extLst>
          </p:cNvPr>
          <p:cNvSpPr/>
          <p:nvPr/>
        </p:nvSpPr>
        <p:spPr>
          <a:xfrm>
            <a:off x="7042503" y="1244188"/>
            <a:ext cx="1338128" cy="6654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F4A7805-AF29-44E0-8D24-5507C0DF434B}"/>
              </a:ext>
            </a:extLst>
          </p:cNvPr>
          <p:cNvSpPr txBox="1"/>
          <p:nvPr/>
        </p:nvSpPr>
        <p:spPr>
          <a:xfrm>
            <a:off x="1172236" y="2004288"/>
            <a:ext cx="960519" cy="369332"/>
          </a:xfrm>
          <a:prstGeom prst="rect">
            <a:avLst/>
          </a:prstGeom>
          <a:noFill/>
        </p:spPr>
        <p:txBody>
          <a:bodyPr wrap="none" rtlCol="0">
            <a:spAutoFit/>
          </a:bodyPr>
          <a:lstStyle/>
          <a:p>
            <a:r>
              <a:rPr lang="en-GB" dirty="0">
                <a:solidFill>
                  <a:srgbClr val="00B050"/>
                </a:solidFill>
              </a:rPr>
              <a:t>(isobars)</a:t>
            </a:r>
          </a:p>
        </p:txBody>
      </p:sp>
    </p:spTree>
    <p:extLst>
      <p:ext uri="{BB962C8B-B14F-4D97-AF65-F5344CB8AC3E}">
        <p14:creationId xmlns:p14="http://schemas.microsoft.com/office/powerpoint/2010/main" val="2924289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8F0C1B-67D2-432D-95D5-32F2BAAEE84D}"/>
              </a:ext>
            </a:extLst>
          </p:cNvPr>
          <p:cNvSpPr txBox="1"/>
          <p:nvPr/>
        </p:nvSpPr>
        <p:spPr>
          <a:xfrm>
            <a:off x="990818" y="1445128"/>
            <a:ext cx="6169381" cy="2677656"/>
          </a:xfrm>
          <a:prstGeom prst="rect">
            <a:avLst/>
          </a:prstGeom>
          <a:noFill/>
        </p:spPr>
        <p:txBody>
          <a:bodyPr wrap="none" rtlCol="0">
            <a:spAutoFit/>
          </a:bodyPr>
          <a:lstStyle/>
          <a:p>
            <a:r>
              <a:rPr lang="en-GB" sz="2800" b="1" dirty="0">
                <a:solidFill>
                  <a:srgbClr val="FF0000"/>
                </a:solidFill>
                <a:cs typeface="Calibri" panose="020F0502020204030204" pitchFamily="34" charset="0"/>
              </a:rPr>
              <a:t>Boyle’s </a:t>
            </a:r>
            <a:r>
              <a:rPr lang="en-GB" sz="2800" b="1" dirty="0">
                <a:solidFill>
                  <a:srgbClr val="00B050"/>
                </a:solidFill>
                <a:cs typeface="Calibri" panose="020F0502020204030204" pitchFamily="34" charset="0"/>
              </a:rPr>
              <a:t>Law</a:t>
            </a:r>
            <a:r>
              <a:rPr lang="en-GB" sz="2800" dirty="0">
                <a:cs typeface="Calibri" panose="020F0502020204030204" pitchFamily="34" charset="0"/>
              </a:rPr>
              <a:t>: 	</a:t>
            </a:r>
            <a:r>
              <a:rPr lang="en-GB" sz="2800" dirty="0">
                <a:solidFill>
                  <a:srgbClr val="FF0000"/>
                </a:solidFill>
                <a:cs typeface="Calibri" panose="020F0502020204030204" pitchFamily="34" charset="0"/>
              </a:rPr>
              <a:t>Volume</a:t>
            </a:r>
            <a:r>
              <a:rPr lang="en-GB" sz="2800" dirty="0">
                <a:cs typeface="Calibri" panose="020F0502020204030204" pitchFamily="34" charset="0"/>
              </a:rPr>
              <a:t> and </a:t>
            </a:r>
            <a:r>
              <a:rPr lang="en-GB" sz="2800" dirty="0">
                <a:solidFill>
                  <a:srgbClr val="00B050"/>
                </a:solidFill>
                <a:cs typeface="Calibri" panose="020F0502020204030204" pitchFamily="34" charset="0"/>
              </a:rPr>
              <a:t>Pressure</a:t>
            </a:r>
            <a:r>
              <a:rPr lang="en-GB" sz="2800" dirty="0">
                <a:cs typeface="Calibri" panose="020F0502020204030204" pitchFamily="34" charset="0"/>
              </a:rPr>
              <a:t> 	</a:t>
            </a:r>
          </a:p>
          <a:p>
            <a:r>
              <a:rPr lang="en-GB" sz="2800" dirty="0">
                <a:cs typeface="Calibri" panose="020F0502020204030204" pitchFamily="34" charset="0"/>
              </a:rPr>
              <a:t>		inversely proportional (constant </a:t>
            </a:r>
            <a:r>
              <a:rPr lang="en-GB" sz="2800" dirty="0">
                <a:solidFill>
                  <a:srgbClr val="0000FF"/>
                </a:solidFill>
                <a:cs typeface="Calibri" panose="020F0502020204030204" pitchFamily="34" charset="0"/>
              </a:rPr>
              <a:t>T</a:t>
            </a:r>
            <a:r>
              <a:rPr lang="en-GB" sz="2800" dirty="0">
                <a:cs typeface="Calibri" panose="020F0502020204030204" pitchFamily="34" charset="0"/>
              </a:rPr>
              <a:t>) </a:t>
            </a:r>
          </a:p>
          <a:p>
            <a:r>
              <a:rPr lang="en-GB" sz="2800" dirty="0">
                <a:cs typeface="Calibri" panose="020F0502020204030204" pitchFamily="34" charset="0"/>
              </a:rPr>
              <a:t>	</a:t>
            </a:r>
          </a:p>
          <a:p>
            <a:r>
              <a:rPr lang="en-GB" sz="2800" b="1" dirty="0">
                <a:solidFill>
                  <a:srgbClr val="FF0000"/>
                </a:solidFill>
                <a:cs typeface="Calibri" panose="020F0502020204030204" pitchFamily="34" charset="0"/>
              </a:rPr>
              <a:t>Charles’s </a:t>
            </a:r>
            <a:r>
              <a:rPr lang="en-GB" sz="2800" b="1" dirty="0">
                <a:solidFill>
                  <a:srgbClr val="0000FF"/>
                </a:solidFill>
                <a:cs typeface="Calibri" panose="020F0502020204030204" pitchFamily="34" charset="0"/>
              </a:rPr>
              <a:t>Law</a:t>
            </a:r>
            <a:r>
              <a:rPr lang="en-GB" sz="2800" dirty="0">
                <a:cs typeface="Calibri" panose="020F0502020204030204" pitchFamily="34" charset="0"/>
              </a:rPr>
              <a:t>: 	</a:t>
            </a:r>
            <a:r>
              <a:rPr lang="en-GB" sz="2800" dirty="0">
                <a:solidFill>
                  <a:srgbClr val="FF0000"/>
                </a:solidFill>
                <a:cs typeface="Calibri" panose="020F0502020204030204" pitchFamily="34" charset="0"/>
              </a:rPr>
              <a:t>Volume</a:t>
            </a:r>
            <a:r>
              <a:rPr lang="en-GB" sz="2800" dirty="0">
                <a:cs typeface="Calibri" panose="020F0502020204030204" pitchFamily="34" charset="0"/>
              </a:rPr>
              <a:t> and </a:t>
            </a:r>
            <a:r>
              <a:rPr lang="en-GB" sz="2800" dirty="0">
                <a:solidFill>
                  <a:srgbClr val="0000FF"/>
                </a:solidFill>
                <a:cs typeface="Calibri" panose="020F0502020204030204" pitchFamily="34" charset="0"/>
              </a:rPr>
              <a:t>Temperature</a:t>
            </a:r>
            <a:r>
              <a:rPr lang="en-GB" sz="2800" dirty="0">
                <a:cs typeface="Calibri" panose="020F0502020204030204" pitchFamily="34" charset="0"/>
              </a:rPr>
              <a:t> </a:t>
            </a:r>
          </a:p>
          <a:p>
            <a:r>
              <a:rPr lang="en-GB" sz="2800" dirty="0">
                <a:cs typeface="Calibri" panose="020F0502020204030204" pitchFamily="34" charset="0"/>
              </a:rPr>
              <a:t>		proportional (constant </a:t>
            </a:r>
            <a:r>
              <a:rPr lang="en-GB" sz="2800" dirty="0">
                <a:solidFill>
                  <a:srgbClr val="00B050"/>
                </a:solidFill>
                <a:cs typeface="Calibri" panose="020F0502020204030204" pitchFamily="34" charset="0"/>
              </a:rPr>
              <a:t>P</a:t>
            </a:r>
            <a:r>
              <a:rPr lang="en-GB" sz="2800" dirty="0">
                <a:cs typeface="Calibri" panose="020F0502020204030204" pitchFamily="34" charset="0"/>
              </a:rPr>
              <a:t>) </a:t>
            </a:r>
          </a:p>
          <a:p>
            <a:r>
              <a:rPr lang="en-GB" sz="2800" dirty="0">
                <a:cs typeface="Calibri" panose="020F0502020204030204" pitchFamily="34" charset="0"/>
              </a:rPr>
              <a:t>		</a:t>
            </a:r>
          </a:p>
        </p:txBody>
      </p:sp>
      <p:sp>
        <p:nvSpPr>
          <p:cNvPr id="10" name="TextBox 9">
            <a:extLst>
              <a:ext uri="{FF2B5EF4-FFF2-40B4-BE49-F238E27FC236}">
                <a16:creationId xmlns:a16="http://schemas.microsoft.com/office/drawing/2014/main" id="{9AF5EA7F-26B1-4627-AEE0-2314F2103831}"/>
              </a:ext>
            </a:extLst>
          </p:cNvPr>
          <p:cNvSpPr txBox="1"/>
          <p:nvPr/>
        </p:nvSpPr>
        <p:spPr>
          <a:xfrm>
            <a:off x="8468529" y="2585801"/>
            <a:ext cx="3192406" cy="954107"/>
          </a:xfrm>
          <a:prstGeom prst="rect">
            <a:avLst/>
          </a:prstGeom>
          <a:noFill/>
        </p:spPr>
        <p:txBody>
          <a:bodyPr wrap="square">
            <a:spAutoFit/>
          </a:bodyPr>
          <a:lstStyle/>
          <a:p>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7030A0"/>
                </a:solidFill>
                <a:cs typeface="Calibri" panose="020F0502020204030204" pitchFamily="34" charset="0"/>
              </a:rPr>
              <a:t>up</a:t>
            </a:r>
            <a:r>
              <a:rPr lang="en-GB" sz="2800" dirty="0">
                <a:cs typeface="Calibri" panose="020F0502020204030204" pitchFamily="34" charset="0"/>
              </a:rPr>
              <a:t>		</a:t>
            </a:r>
            <a:r>
              <a:rPr lang="en-GB" sz="2800" dirty="0">
                <a:solidFill>
                  <a:srgbClr val="FF0000"/>
                </a:solidFill>
                <a:cs typeface="Calibri" panose="020F0502020204030204" pitchFamily="34" charset="0"/>
              </a:rPr>
              <a:t>V </a:t>
            </a:r>
            <a:r>
              <a:rPr lang="en-GB" sz="2800" dirty="0">
                <a:solidFill>
                  <a:srgbClr val="7030A0"/>
                </a:solidFill>
                <a:cs typeface="Calibri" panose="020F0502020204030204" pitchFamily="34" charset="0"/>
              </a:rPr>
              <a:t>up</a:t>
            </a:r>
          </a:p>
          <a:p>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r>
              <a:rPr lang="en-GB" sz="2800" dirty="0">
                <a:cs typeface="Calibri" panose="020F0502020204030204" pitchFamily="34" charset="0"/>
              </a:rPr>
              <a: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p>
        </p:txBody>
      </p:sp>
      <p:sp>
        <p:nvSpPr>
          <p:cNvPr id="11" name="TextBox 10">
            <a:extLst>
              <a:ext uri="{FF2B5EF4-FFF2-40B4-BE49-F238E27FC236}">
                <a16:creationId xmlns:a16="http://schemas.microsoft.com/office/drawing/2014/main" id="{3C43D9B8-EAFB-4FC6-998F-7198ADAFDA4D}"/>
              </a:ext>
            </a:extLst>
          </p:cNvPr>
          <p:cNvSpPr txBox="1"/>
          <p:nvPr/>
        </p:nvSpPr>
        <p:spPr>
          <a:xfrm>
            <a:off x="8468529" y="3850755"/>
            <a:ext cx="3813164" cy="954107"/>
          </a:xfrm>
          <a:prstGeom prst="rect">
            <a:avLst/>
          </a:prstGeom>
          <a:noFill/>
        </p:spPr>
        <p:txBody>
          <a:bodyPr wrap="square">
            <a:spAutoFit/>
          </a:bodyPr>
          <a:lstStyle/>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7030A0"/>
                </a:solidFill>
                <a:cs typeface="Calibri" panose="020F0502020204030204" pitchFamily="34" charset="0"/>
              </a:rPr>
              <a:t>up</a:t>
            </a:r>
            <a:r>
              <a:rPr lang="en-GB" sz="2800" dirty="0">
                <a:cs typeface="Calibri" panose="020F0502020204030204" pitchFamily="34" charset="0"/>
              </a:rPr>
              <a:t>		</a:t>
            </a:r>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7030A0"/>
                </a:solidFill>
                <a:cs typeface="Calibri" panose="020F0502020204030204" pitchFamily="34" charset="0"/>
              </a:rPr>
              <a:t>up</a:t>
            </a:r>
          </a:p>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r>
              <a:rPr lang="en-GB" sz="2800" dirty="0">
                <a:cs typeface="Calibri" panose="020F0502020204030204" pitchFamily="34" charset="0"/>
              </a:rPr>
              <a:t> 	</a:t>
            </a:r>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p>
        </p:txBody>
      </p:sp>
      <p:sp>
        <p:nvSpPr>
          <p:cNvPr id="13" name="TextBox 12">
            <a:extLst>
              <a:ext uri="{FF2B5EF4-FFF2-40B4-BE49-F238E27FC236}">
                <a16:creationId xmlns:a16="http://schemas.microsoft.com/office/drawing/2014/main" id="{46C8C9CC-1334-4026-ABA4-732C7E90DE00}"/>
              </a:ext>
            </a:extLst>
          </p:cNvPr>
          <p:cNvSpPr txBox="1"/>
          <p:nvPr/>
        </p:nvSpPr>
        <p:spPr>
          <a:xfrm>
            <a:off x="8468529" y="1415553"/>
            <a:ext cx="3919871" cy="954107"/>
          </a:xfrm>
          <a:prstGeom prst="rect">
            <a:avLst/>
          </a:prstGeom>
          <a:noFill/>
        </p:spPr>
        <p:txBody>
          <a:bodyPr wrap="square">
            <a:spAutoFit/>
          </a:bodyPr>
          <a:lstStyle/>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7030A0"/>
                </a:solidFill>
                <a:cs typeface="Calibri" panose="020F0502020204030204" pitchFamily="34" charset="0"/>
              </a:rPr>
              <a:t>up</a:t>
            </a:r>
            <a:r>
              <a:rPr lang="en-GB" sz="2800" dirty="0">
                <a:cs typeface="Calibri" panose="020F0502020204030204" pitchFamily="34" charset="0"/>
              </a:rPr>
              <a: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p>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r>
              <a:rPr lang="en-GB" sz="2800" dirty="0">
                <a:cs typeface="Calibri" panose="020F0502020204030204" pitchFamily="34" charset="0"/>
              </a:rPr>
              <a: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r>
              <a:rPr lang="en-GB" sz="2800" dirty="0">
                <a:solidFill>
                  <a:srgbClr val="7030A0"/>
                </a:solidFill>
                <a:cs typeface="Calibri" panose="020F0502020204030204" pitchFamily="34" charset="0"/>
              </a:rPr>
              <a:t>up</a:t>
            </a:r>
          </a:p>
        </p:txBody>
      </p:sp>
      <p:sp>
        <p:nvSpPr>
          <p:cNvPr id="12" name="TextBox 11">
            <a:extLst>
              <a:ext uri="{FF2B5EF4-FFF2-40B4-BE49-F238E27FC236}">
                <a16:creationId xmlns:a16="http://schemas.microsoft.com/office/drawing/2014/main" id="{207E1893-8642-460B-9E99-DE8942994A0C}"/>
              </a:ext>
            </a:extLst>
          </p:cNvPr>
          <p:cNvSpPr txBox="1"/>
          <p:nvPr/>
        </p:nvSpPr>
        <p:spPr>
          <a:xfrm>
            <a:off x="858981" y="5498056"/>
            <a:ext cx="10028375" cy="913070"/>
          </a:xfrm>
          <a:prstGeom prst="rect">
            <a:avLst/>
          </a:prstGeom>
          <a:noFill/>
        </p:spPr>
        <p:txBody>
          <a:bodyPr wrap="square" rtlCol="0">
            <a:spAutoFit/>
          </a:bodyPr>
          <a:lstStyle/>
          <a:p>
            <a:pPr>
              <a:lnSpc>
                <a:spcPts val="3200"/>
              </a:lnSpc>
            </a:pPr>
            <a:r>
              <a:rPr lang="en-GB" sz="2800" b="1" dirty="0">
                <a:solidFill>
                  <a:srgbClr val="00B0F0"/>
                </a:solidFill>
                <a:cs typeface="Calibri" panose="020F0502020204030204" pitchFamily="34" charset="0"/>
              </a:rPr>
              <a:t>G-L Law: The </a:t>
            </a:r>
            <a:r>
              <a:rPr lang="en-GB" sz="2800" b="1" u="sng" dirty="0">
                <a:solidFill>
                  <a:srgbClr val="00B050"/>
                </a:solidFill>
                <a:cs typeface="Calibri" panose="020F0502020204030204" pitchFamily="34" charset="0"/>
              </a:rPr>
              <a:t>pressure</a:t>
            </a:r>
            <a:r>
              <a:rPr lang="en-GB" sz="2800" b="1" dirty="0">
                <a:solidFill>
                  <a:srgbClr val="00B0F0"/>
                </a:solidFill>
                <a:cs typeface="Calibri" panose="020F0502020204030204" pitchFamily="34" charset="0"/>
              </a:rPr>
              <a:t> of a fixed amount of gas at constant volume  is directly proportional to the </a:t>
            </a:r>
            <a:r>
              <a:rPr lang="en-GB" sz="2800" b="1" u="sng" dirty="0">
                <a:solidFill>
                  <a:srgbClr val="0000FF"/>
                </a:solidFill>
                <a:cs typeface="Calibri" panose="020F0502020204030204" pitchFamily="34" charset="0"/>
              </a:rPr>
              <a:t>temperature</a:t>
            </a:r>
          </a:p>
        </p:txBody>
      </p:sp>
      <p:sp>
        <p:nvSpPr>
          <p:cNvPr id="16" name="Title 5">
            <a:extLst>
              <a:ext uri="{FF2B5EF4-FFF2-40B4-BE49-F238E27FC236}">
                <a16:creationId xmlns:a16="http://schemas.microsoft.com/office/drawing/2014/main" id="{14DE3118-83FC-456E-85A2-C93FD62C2575}"/>
              </a:ext>
            </a:extLst>
          </p:cNvPr>
          <p:cNvSpPr txBox="1">
            <a:spLocks/>
          </p:cNvSpPr>
          <p:nvPr/>
        </p:nvSpPr>
        <p:spPr>
          <a:xfrm>
            <a:off x="990818" y="110797"/>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dirty="0">
                <a:effectLst>
                  <a:outerShdw blurRad="38100" dist="38100" dir="2700000" algn="tl">
                    <a:srgbClr val="000000">
                      <a:alpha val="43137"/>
                    </a:srgbClr>
                  </a:outerShdw>
                </a:effectLst>
              </a:rPr>
              <a:t>GAS LAWS - relationship between </a:t>
            </a:r>
            <a:r>
              <a:rPr lang="en-GB" sz="3600" b="1" dirty="0">
                <a:solidFill>
                  <a:srgbClr val="FF0000"/>
                </a:solidFill>
              </a:rPr>
              <a:t>V</a:t>
            </a:r>
            <a:r>
              <a:rPr lang="en-GB" sz="3600" b="1" dirty="0">
                <a:solidFill>
                  <a:srgbClr val="0070C0"/>
                </a:solidFill>
                <a:effectLst>
                  <a:outerShdw blurRad="38100" dist="38100" dir="2700000" algn="tl">
                    <a:srgbClr val="000000">
                      <a:alpha val="43137"/>
                    </a:srgbClr>
                  </a:outerShdw>
                </a:effectLst>
              </a:rPr>
              <a:t>, </a:t>
            </a:r>
            <a:r>
              <a:rPr lang="en-GB" sz="3600" b="1" dirty="0">
                <a:solidFill>
                  <a:srgbClr val="0000FF"/>
                </a:solidFill>
                <a:effectLst>
                  <a:outerShdw blurRad="38100" dist="38100" dir="2700000" algn="tl">
                    <a:srgbClr val="000000">
                      <a:alpha val="43137"/>
                    </a:srgbClr>
                  </a:outerShdw>
                </a:effectLst>
              </a:rPr>
              <a:t>T</a:t>
            </a:r>
            <a:r>
              <a:rPr lang="en-GB" sz="3600" b="1" dirty="0">
                <a:solidFill>
                  <a:srgbClr val="0070C0"/>
                </a:solidFill>
                <a:effectLst>
                  <a:outerShdw blurRad="38100" dist="38100" dir="2700000" algn="tl">
                    <a:srgbClr val="000000">
                      <a:alpha val="43137"/>
                    </a:srgbClr>
                  </a:outerShdw>
                </a:effectLst>
              </a:rPr>
              <a:t> AND </a:t>
            </a:r>
            <a:r>
              <a:rPr lang="en-GB" sz="3600" b="1" dirty="0">
                <a:solidFill>
                  <a:srgbClr val="00B050"/>
                </a:solidFill>
                <a:effectLst>
                  <a:outerShdw blurRad="38100" dist="38100" dir="2700000" algn="tl">
                    <a:srgbClr val="000000">
                      <a:alpha val="43137"/>
                    </a:srgbClr>
                  </a:outerShdw>
                </a:effectLst>
              </a:rPr>
              <a:t>P</a:t>
            </a:r>
            <a:r>
              <a:rPr lang="en-GB" b="1" dirty="0">
                <a:effectLst>
                  <a:outerShdw blurRad="38100" dist="38100" dir="2700000" algn="tl">
                    <a:srgbClr val="000000">
                      <a:alpha val="43137"/>
                    </a:srgbClr>
                  </a:outerShdw>
                </a:effectLst>
              </a:rPr>
              <a:t> </a:t>
            </a:r>
          </a:p>
        </p:txBody>
      </p:sp>
      <p:sp>
        <p:nvSpPr>
          <p:cNvPr id="8" name="TextBox 7">
            <a:extLst>
              <a:ext uri="{FF2B5EF4-FFF2-40B4-BE49-F238E27FC236}">
                <a16:creationId xmlns:a16="http://schemas.microsoft.com/office/drawing/2014/main" id="{382A34E8-6527-4D1A-AF12-58C741E90D39}"/>
              </a:ext>
            </a:extLst>
          </p:cNvPr>
          <p:cNvSpPr txBox="1"/>
          <p:nvPr/>
        </p:nvSpPr>
        <p:spPr>
          <a:xfrm>
            <a:off x="990818" y="3577048"/>
            <a:ext cx="7141507" cy="1384995"/>
          </a:xfrm>
          <a:prstGeom prst="rect">
            <a:avLst/>
          </a:prstGeom>
          <a:noFill/>
        </p:spPr>
        <p:txBody>
          <a:bodyPr wrap="none" rtlCol="0">
            <a:spAutoFit/>
          </a:bodyPr>
          <a:lstStyle/>
          <a:p>
            <a:r>
              <a:rPr lang="en-GB" sz="2800" dirty="0">
                <a:cs typeface="Calibri" panose="020F0502020204030204" pitchFamily="34" charset="0"/>
              </a:rPr>
              <a:t>		</a:t>
            </a:r>
          </a:p>
          <a:p>
            <a:r>
              <a:rPr lang="en-GB" sz="2800" b="1" dirty="0">
                <a:solidFill>
                  <a:srgbClr val="00B050"/>
                </a:solidFill>
                <a:cs typeface="Calibri" panose="020F0502020204030204" pitchFamily="34" charset="0"/>
              </a:rPr>
              <a:t>Gay-Lussac’s</a:t>
            </a:r>
            <a:r>
              <a:rPr lang="en-GB" sz="2800" b="1" dirty="0">
                <a:cs typeface="Calibri" panose="020F0502020204030204" pitchFamily="34" charset="0"/>
              </a:rPr>
              <a:t> </a:t>
            </a:r>
            <a:r>
              <a:rPr lang="en-GB" sz="2800" b="1" dirty="0">
                <a:solidFill>
                  <a:srgbClr val="0000FF"/>
                </a:solidFill>
                <a:cs typeface="Calibri" panose="020F0502020204030204" pitchFamily="34" charset="0"/>
              </a:rPr>
              <a:t>Law</a:t>
            </a:r>
            <a:r>
              <a:rPr lang="en-GB" sz="2800" dirty="0">
                <a:cs typeface="Calibri" panose="020F0502020204030204" pitchFamily="34" charset="0"/>
              </a:rPr>
              <a:t>: 	</a:t>
            </a:r>
            <a:r>
              <a:rPr lang="en-GB" sz="2800" dirty="0">
                <a:solidFill>
                  <a:srgbClr val="00B050"/>
                </a:solidFill>
                <a:cs typeface="Calibri" panose="020F0502020204030204" pitchFamily="34" charset="0"/>
              </a:rPr>
              <a:t>Pressure </a:t>
            </a:r>
            <a:r>
              <a:rPr lang="en-GB" sz="2800" dirty="0">
                <a:cs typeface="Calibri" panose="020F0502020204030204" pitchFamily="34" charset="0"/>
              </a:rPr>
              <a:t>and </a:t>
            </a:r>
            <a:r>
              <a:rPr lang="en-GB" sz="2800" dirty="0">
                <a:solidFill>
                  <a:srgbClr val="0000FF"/>
                </a:solidFill>
                <a:cs typeface="Calibri" panose="020F0502020204030204" pitchFamily="34" charset="0"/>
              </a:rPr>
              <a:t>Temperature</a:t>
            </a:r>
            <a:endParaRPr lang="en-GB" sz="2800" dirty="0">
              <a:cs typeface="Calibri" panose="020F0502020204030204" pitchFamily="34" charset="0"/>
            </a:endParaRPr>
          </a:p>
          <a:p>
            <a:r>
              <a:rPr lang="en-GB" sz="2800" dirty="0">
                <a:cs typeface="Calibri" panose="020F0502020204030204" pitchFamily="34" charset="0"/>
              </a:rPr>
              <a:t>			proportional (constant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endParaRPr lang="en-GB" sz="2800" dirty="0">
              <a:solidFill>
                <a:srgbClr val="FFC000"/>
              </a:solidFill>
              <a:cs typeface="Calibri" panose="020F0502020204030204" pitchFamily="34" charset="0"/>
            </a:endParaRPr>
          </a:p>
        </p:txBody>
      </p:sp>
    </p:spTree>
    <p:extLst>
      <p:ext uri="{BB962C8B-B14F-4D97-AF65-F5344CB8AC3E}">
        <p14:creationId xmlns:p14="http://schemas.microsoft.com/office/powerpoint/2010/main" val="419726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5CE99-F55B-41A4-AFE8-6D0C40CF7D1E}"/>
              </a:ext>
            </a:extLst>
          </p:cNvPr>
          <p:cNvSpPr>
            <a:spLocks noGrp="1"/>
          </p:cNvSpPr>
          <p:nvPr>
            <p:ph type="title"/>
          </p:nvPr>
        </p:nvSpPr>
        <p:spPr>
          <a:xfrm>
            <a:off x="959495" y="1"/>
            <a:ext cx="10364451" cy="960120"/>
          </a:xfrm>
        </p:spPr>
        <p:txBody>
          <a:bodyPr/>
          <a:lstStyle/>
          <a:p>
            <a:r>
              <a:rPr lang="en-GB" dirty="0"/>
              <a:t>Gas laws in </a:t>
            </a:r>
            <a:r>
              <a:rPr lang="en-GB" dirty="0" err="1"/>
              <a:t>ome</a:t>
            </a:r>
            <a:endParaRPr lang="en-GB" dirty="0"/>
          </a:p>
        </p:txBody>
      </p:sp>
      <p:sp>
        <p:nvSpPr>
          <p:cNvPr id="6" name="TextBox 5">
            <a:extLst>
              <a:ext uri="{FF2B5EF4-FFF2-40B4-BE49-F238E27FC236}">
                <a16:creationId xmlns:a16="http://schemas.microsoft.com/office/drawing/2014/main" id="{F35C883B-CB6F-422C-B6EF-1AC3268115BB}"/>
              </a:ext>
            </a:extLst>
          </p:cNvPr>
          <p:cNvSpPr txBox="1"/>
          <p:nvPr/>
        </p:nvSpPr>
        <p:spPr>
          <a:xfrm>
            <a:off x="127000" y="670561"/>
            <a:ext cx="11780520" cy="1754326"/>
          </a:xfrm>
          <a:prstGeom prst="rect">
            <a:avLst/>
          </a:prstGeom>
          <a:noFill/>
        </p:spPr>
        <p:txBody>
          <a:bodyPr wrap="square">
            <a:spAutoFit/>
          </a:bodyPr>
          <a:lstStyle/>
          <a:p>
            <a:r>
              <a:rPr lang="en-GB" b="1" dirty="0"/>
              <a:t>BOYLE’s LAW: </a:t>
            </a:r>
            <a:r>
              <a:rPr lang="en-GB" sz="1800" i="1" dirty="0">
                <a:solidFill>
                  <a:srgbClr val="00B050"/>
                </a:solidFill>
                <a:cs typeface="Calibri" panose="020F0502020204030204" pitchFamily="34" charset="0"/>
              </a:rPr>
              <a:t>P</a:t>
            </a:r>
            <a:r>
              <a:rPr lang="en-GB" sz="1800" i="1" dirty="0">
                <a:cs typeface="Calibri" panose="020F0502020204030204" pitchFamily="34" charset="0"/>
              </a:rPr>
              <a:t> proportional to </a:t>
            </a:r>
            <a:r>
              <a:rPr lang="en-GB" sz="1800" i="1" dirty="0">
                <a:solidFill>
                  <a:srgbClr val="FF0000"/>
                </a:solidFill>
                <a:cs typeface="Calibri" panose="020F0502020204030204" pitchFamily="34" charset="0"/>
              </a:rPr>
              <a:t>1/V</a:t>
            </a:r>
            <a:endParaRPr lang="en-GB" b="1" i="1" dirty="0"/>
          </a:p>
          <a:p>
            <a:r>
              <a:rPr lang="en-GB" b="1" dirty="0"/>
              <a:t>Example 1: Explosive Detonation Chambers</a:t>
            </a:r>
          </a:p>
          <a:p>
            <a:r>
              <a:rPr lang="en-GB" b="1" dirty="0"/>
              <a:t>Scenario:</a:t>
            </a:r>
            <a:r>
              <a:rPr lang="en-GB" dirty="0"/>
              <a:t> Gas produced during explosive testing is contained in a detonation chamber.</a:t>
            </a:r>
          </a:p>
          <a:p>
            <a:r>
              <a:rPr lang="en-GB" b="1" dirty="0"/>
              <a:t>Explanation:</a:t>
            </a:r>
            <a:r>
              <a:rPr lang="en-GB" dirty="0"/>
              <a:t> A fixed volume of gas increases pressure when detonated. Boyle’s Law: Decrease in volume leads to increase in pressure.</a:t>
            </a:r>
          </a:p>
          <a:p>
            <a:r>
              <a:rPr lang="en-GB" b="1" dirty="0"/>
              <a:t>Application:</a:t>
            </a:r>
            <a:r>
              <a:rPr lang="en-GB" dirty="0"/>
              <a:t> Design chambers to withstand high pressures and prevent structural failure.</a:t>
            </a:r>
          </a:p>
        </p:txBody>
      </p:sp>
      <p:sp>
        <p:nvSpPr>
          <p:cNvPr id="8" name="TextBox 7">
            <a:extLst>
              <a:ext uri="{FF2B5EF4-FFF2-40B4-BE49-F238E27FC236}">
                <a16:creationId xmlns:a16="http://schemas.microsoft.com/office/drawing/2014/main" id="{35CE234D-0E52-45EC-9105-25C5F46D6C41}"/>
              </a:ext>
            </a:extLst>
          </p:cNvPr>
          <p:cNvSpPr txBox="1"/>
          <p:nvPr/>
        </p:nvSpPr>
        <p:spPr>
          <a:xfrm>
            <a:off x="114300" y="2524770"/>
            <a:ext cx="11963400" cy="2031325"/>
          </a:xfrm>
          <a:prstGeom prst="rect">
            <a:avLst/>
          </a:prstGeom>
          <a:noFill/>
        </p:spPr>
        <p:txBody>
          <a:bodyPr wrap="square">
            <a:spAutoFit/>
          </a:bodyPr>
          <a:lstStyle/>
          <a:p>
            <a:r>
              <a:rPr lang="en-GB" b="1" dirty="0"/>
              <a:t>CHARLES’s LAW: </a:t>
            </a:r>
            <a:r>
              <a:rPr lang="en-GB" sz="1600" i="1" dirty="0">
                <a:solidFill>
                  <a:srgbClr val="FF0000"/>
                </a:solidFill>
                <a:cs typeface="Calibri" panose="020F0502020204030204" pitchFamily="34" charset="0"/>
              </a:rPr>
              <a:t>V</a:t>
            </a:r>
            <a:r>
              <a:rPr lang="en-GB" sz="1600" i="1" dirty="0">
                <a:cs typeface="Calibri" panose="020F0502020204030204" pitchFamily="34" charset="0"/>
              </a:rPr>
              <a:t> </a:t>
            </a:r>
            <a:r>
              <a:rPr lang="en-GB" sz="1800" i="1" dirty="0">
                <a:cs typeface="Calibri" panose="020F0502020204030204" pitchFamily="34" charset="0"/>
              </a:rPr>
              <a:t>proportional</a:t>
            </a:r>
            <a:r>
              <a:rPr lang="en-GB" sz="1600" i="1" dirty="0">
                <a:cs typeface="Calibri" panose="020F0502020204030204" pitchFamily="34" charset="0"/>
              </a:rPr>
              <a:t> to </a:t>
            </a:r>
            <a:r>
              <a:rPr lang="en-GB" sz="1600" i="1" dirty="0">
                <a:solidFill>
                  <a:srgbClr val="0000FF"/>
                </a:solidFill>
                <a:cs typeface="Calibri" panose="020F0502020204030204" pitchFamily="34" charset="0"/>
              </a:rPr>
              <a:t>T</a:t>
            </a:r>
            <a:endParaRPr lang="en-GB" b="1" i="1" dirty="0"/>
          </a:p>
          <a:p>
            <a:r>
              <a:rPr lang="en-GB" b="1" dirty="0"/>
              <a:t>Example 2: Propellant Behaviour in Ammunition</a:t>
            </a:r>
          </a:p>
          <a:p>
            <a:r>
              <a:rPr lang="en-GB" b="1" dirty="0"/>
              <a:t>Scenario:</a:t>
            </a:r>
            <a:r>
              <a:rPr lang="en-GB" dirty="0"/>
              <a:t> The propellant in ammunition is sensitive to temperature changes.</a:t>
            </a:r>
          </a:p>
          <a:p>
            <a:r>
              <a:rPr lang="en-GB" b="1" dirty="0"/>
              <a:t>Explanation:</a:t>
            </a:r>
            <a:r>
              <a:rPr lang="en-GB" dirty="0"/>
              <a:t> As the temperature increases, the volume of gas produced by the propellant upon ignition will increase, enhancing the projectile's propulsion. Conversely, lower temperatures result in less gas volume and reduced propulsion.</a:t>
            </a:r>
          </a:p>
          <a:p>
            <a:r>
              <a:rPr lang="en-GB" b="1" dirty="0"/>
              <a:t>Application: </a:t>
            </a:r>
            <a:r>
              <a:rPr lang="en-GB" dirty="0"/>
              <a:t>By understanding Charles's Law, engineers can predict how different temperatures affect the performance of propellants, ensuring reliable ammunition performance under various conditions.</a:t>
            </a:r>
          </a:p>
        </p:txBody>
      </p:sp>
      <p:sp>
        <p:nvSpPr>
          <p:cNvPr id="10" name="TextBox 9">
            <a:extLst>
              <a:ext uri="{FF2B5EF4-FFF2-40B4-BE49-F238E27FC236}">
                <a16:creationId xmlns:a16="http://schemas.microsoft.com/office/drawing/2014/main" id="{A98AFE28-0631-4D46-B95F-3960C88FC6F6}"/>
              </a:ext>
            </a:extLst>
          </p:cNvPr>
          <p:cNvSpPr txBox="1"/>
          <p:nvPr/>
        </p:nvSpPr>
        <p:spPr>
          <a:xfrm>
            <a:off x="127000" y="4746119"/>
            <a:ext cx="11864340" cy="2031325"/>
          </a:xfrm>
          <a:prstGeom prst="rect">
            <a:avLst/>
          </a:prstGeom>
          <a:noFill/>
        </p:spPr>
        <p:txBody>
          <a:bodyPr wrap="square">
            <a:spAutoFit/>
          </a:bodyPr>
          <a:lstStyle/>
          <a:p>
            <a:r>
              <a:rPr lang="en-GB" b="1" dirty="0"/>
              <a:t>GAY-LUSSAC’s LAW: Example 3: </a:t>
            </a:r>
            <a:r>
              <a:rPr lang="en-GB" i="1" dirty="0">
                <a:solidFill>
                  <a:srgbClr val="00B050"/>
                </a:solidFill>
              </a:rPr>
              <a:t>P</a:t>
            </a:r>
            <a:r>
              <a:rPr lang="en-GB" i="1" dirty="0"/>
              <a:t> proportional to </a:t>
            </a:r>
            <a:r>
              <a:rPr lang="en-GB" i="1" dirty="0">
                <a:solidFill>
                  <a:srgbClr val="0000FF"/>
                </a:solidFill>
              </a:rPr>
              <a:t>T</a:t>
            </a:r>
          </a:p>
          <a:p>
            <a:r>
              <a:rPr lang="en-GB" b="1" dirty="0"/>
              <a:t>Explosive Ordnance Disposal (EOD) Operations</a:t>
            </a:r>
          </a:p>
          <a:p>
            <a:r>
              <a:rPr lang="en-GB" b="1" dirty="0"/>
              <a:t>Scenario: </a:t>
            </a:r>
            <a:r>
              <a:rPr lang="en-GB" dirty="0"/>
              <a:t>EOD technicians handle unexploded ordnance in varying environmental conditions.</a:t>
            </a:r>
          </a:p>
          <a:p>
            <a:r>
              <a:rPr lang="en-GB" b="1" dirty="0"/>
              <a:t>Explanation: </a:t>
            </a:r>
            <a:r>
              <a:rPr lang="en-GB" dirty="0"/>
              <a:t>The pressure inside ordnance devices can increase significantly with rising temperatures. Managing these pressure changes is critical for safe disposal.</a:t>
            </a:r>
          </a:p>
          <a:p>
            <a:r>
              <a:rPr lang="en-GB" b="1" dirty="0"/>
              <a:t>Application: </a:t>
            </a:r>
            <a:r>
              <a:rPr lang="en-GB" dirty="0"/>
              <a:t>By applying Gay-Lussac's Law, EOD technicians can assess the risks associated with temperature-induced pressure changes in ordnance devices, enhancing safety during disposal operations.</a:t>
            </a:r>
          </a:p>
        </p:txBody>
      </p:sp>
    </p:spTree>
    <p:extLst>
      <p:ext uri="{BB962C8B-B14F-4D97-AF65-F5344CB8AC3E}">
        <p14:creationId xmlns:p14="http://schemas.microsoft.com/office/powerpoint/2010/main" val="1407672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68744E-4374-48E6-ADFE-E96C6A376A45}"/>
              </a:ext>
            </a:extLst>
          </p:cNvPr>
          <p:cNvSpPr txBox="1"/>
          <p:nvPr/>
        </p:nvSpPr>
        <p:spPr>
          <a:xfrm>
            <a:off x="22354" y="570527"/>
            <a:ext cx="5707302" cy="1569660"/>
          </a:xfrm>
          <a:prstGeom prst="rect">
            <a:avLst/>
          </a:prstGeom>
          <a:noFill/>
        </p:spPr>
        <p:txBody>
          <a:bodyPr wrap="square" rtlCol="0">
            <a:spAutoFit/>
          </a:bodyPr>
          <a:lstStyle/>
          <a:p>
            <a:r>
              <a:rPr lang="en-GB" sz="2400">
                <a:cs typeface="Calibri" panose="020F0502020204030204" pitchFamily="34" charset="0"/>
              </a:rPr>
              <a:t>A gas occupies a volume of </a:t>
            </a:r>
            <a:r>
              <a:rPr lang="en-GB" sz="2400">
                <a:solidFill>
                  <a:srgbClr val="FF0000"/>
                </a:solidFill>
                <a:cs typeface="Calibri" panose="020F0502020204030204" pitchFamily="34" charset="0"/>
              </a:rPr>
              <a:t>3.5 L</a:t>
            </a:r>
            <a:r>
              <a:rPr lang="en-GB" sz="2400">
                <a:cs typeface="Calibri" panose="020F0502020204030204" pitchFamily="34" charset="0"/>
              </a:rPr>
              <a:t> at </a:t>
            </a:r>
            <a:r>
              <a:rPr lang="en-GB" sz="2400">
                <a:solidFill>
                  <a:srgbClr val="0000FF"/>
                </a:solidFill>
                <a:cs typeface="Calibri" panose="020F0502020204030204" pitchFamily="34" charset="0"/>
              </a:rPr>
              <a:t>25 °C</a:t>
            </a:r>
            <a:r>
              <a:rPr lang="en-GB" sz="2400">
                <a:cs typeface="Calibri" panose="020F0502020204030204" pitchFamily="34" charset="0"/>
              </a:rPr>
              <a:t> and </a:t>
            </a:r>
            <a:r>
              <a:rPr lang="en-GB" sz="2400">
                <a:solidFill>
                  <a:srgbClr val="00B050"/>
                </a:solidFill>
                <a:cs typeface="Calibri" panose="020F0502020204030204" pitchFamily="34" charset="0"/>
              </a:rPr>
              <a:t>1.2 bar </a:t>
            </a:r>
            <a:r>
              <a:rPr lang="en-GB" sz="2400">
                <a:cs typeface="Calibri" panose="020F0502020204030204" pitchFamily="34" charset="0"/>
              </a:rPr>
              <a:t>pressure. Calculate the volume when the temperature is lowered to </a:t>
            </a:r>
            <a:r>
              <a:rPr lang="en-GB" sz="2400">
                <a:solidFill>
                  <a:srgbClr val="0000FF"/>
                </a:solidFill>
                <a:cs typeface="Calibri" panose="020F0502020204030204" pitchFamily="34" charset="0"/>
              </a:rPr>
              <a:t>10 </a:t>
            </a:r>
            <a:r>
              <a:rPr lang="en-GB" sz="2400" err="1">
                <a:solidFill>
                  <a:srgbClr val="0000FF"/>
                </a:solidFill>
                <a:cs typeface="Calibri" panose="020F0502020204030204" pitchFamily="34" charset="0"/>
              </a:rPr>
              <a:t>degC</a:t>
            </a:r>
            <a:r>
              <a:rPr lang="en-GB" sz="2400">
                <a:cs typeface="Calibri" panose="020F0502020204030204" pitchFamily="34" charset="0"/>
              </a:rPr>
              <a:t> at the </a:t>
            </a:r>
            <a:r>
              <a:rPr lang="en-GB" sz="2400">
                <a:solidFill>
                  <a:srgbClr val="00B050"/>
                </a:solidFill>
                <a:cs typeface="Calibri" panose="020F0502020204030204" pitchFamily="34" charset="0"/>
              </a:rPr>
              <a:t>same pressure</a:t>
            </a:r>
            <a:r>
              <a:rPr lang="en-GB" sz="2400">
                <a:cs typeface="Calibri" panose="020F0502020204030204" pitchFamily="34" charset="0"/>
              </a:rPr>
              <a:t>.</a:t>
            </a:r>
          </a:p>
        </p:txBody>
      </p:sp>
      <p:sp>
        <p:nvSpPr>
          <p:cNvPr id="9" name="TextBox 8">
            <a:extLst>
              <a:ext uri="{FF2B5EF4-FFF2-40B4-BE49-F238E27FC236}">
                <a16:creationId xmlns:a16="http://schemas.microsoft.com/office/drawing/2014/main" id="{E2F05C24-07A8-4F61-B07B-CACDFDA3DE79}"/>
              </a:ext>
            </a:extLst>
          </p:cNvPr>
          <p:cNvSpPr txBox="1"/>
          <p:nvPr/>
        </p:nvSpPr>
        <p:spPr>
          <a:xfrm>
            <a:off x="538825" y="2276872"/>
            <a:ext cx="4621071" cy="830997"/>
          </a:xfrm>
          <a:prstGeom prst="rect">
            <a:avLst/>
          </a:prstGeom>
          <a:noFill/>
        </p:spPr>
        <p:txBody>
          <a:bodyPr wrap="square">
            <a:spAutoFit/>
          </a:bodyPr>
          <a:lstStyle/>
          <a:p>
            <a:r>
              <a:rPr lang="en-GB" sz="2400" b="1">
                <a:solidFill>
                  <a:srgbClr val="FF0000"/>
                </a:solidFill>
                <a:cs typeface="Calibri" panose="020F0502020204030204" pitchFamily="34" charset="0"/>
              </a:rPr>
              <a:t>Charles’s </a:t>
            </a:r>
            <a:r>
              <a:rPr lang="en-GB" sz="2400" b="1">
                <a:solidFill>
                  <a:srgbClr val="0000FF"/>
                </a:solidFill>
                <a:cs typeface="Calibri" panose="020F0502020204030204" pitchFamily="34" charset="0"/>
              </a:rPr>
              <a:t>Law</a:t>
            </a:r>
            <a:r>
              <a:rPr lang="en-GB" sz="2400">
                <a:cs typeface="Calibri" panose="020F0502020204030204" pitchFamily="34" charset="0"/>
              </a:rPr>
              <a:t>:  </a:t>
            </a:r>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FFC000"/>
                </a:solidFill>
                <a:cs typeface="Calibri" panose="020F0502020204030204" pitchFamily="34" charset="0"/>
              </a:rPr>
              <a:t>down  			</a:t>
            </a:r>
            <a:r>
              <a:rPr lang="en-GB" sz="2400">
                <a:cs typeface="Calibri" panose="020F0502020204030204" pitchFamily="34" charset="0"/>
              </a:rPr>
              <a:t>so smaller </a:t>
            </a:r>
            <a:r>
              <a:rPr lang="en-GB" sz="2400">
                <a:solidFill>
                  <a:srgbClr val="0000FF"/>
                </a:solidFill>
                <a:cs typeface="Calibri" panose="020F0502020204030204" pitchFamily="34" charset="0"/>
              </a:rPr>
              <a:t>temp </a:t>
            </a:r>
            <a:r>
              <a:rPr lang="en-GB" sz="2400">
                <a:cs typeface="Calibri" panose="020F0502020204030204" pitchFamily="34" charset="0"/>
              </a:rPr>
              <a:t>on top</a:t>
            </a:r>
            <a:r>
              <a:rPr lang="en-GB" sz="2400">
                <a:solidFill>
                  <a:srgbClr val="FFC000"/>
                </a:solidFill>
                <a:cs typeface="Calibri" panose="020F0502020204030204" pitchFamily="34" charset="0"/>
              </a:rPr>
              <a:t>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2CBA444-D55A-4A24-80C2-0455CDED455D}"/>
                  </a:ext>
                </a:extLst>
              </p:cNvPr>
              <p:cNvSpPr txBox="1"/>
              <p:nvPr/>
            </p:nvSpPr>
            <p:spPr>
              <a:xfrm>
                <a:off x="990469" y="4044079"/>
                <a:ext cx="5325569"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6" name="TextBox 5">
                <a:extLst>
                  <a:ext uri="{FF2B5EF4-FFF2-40B4-BE49-F238E27FC236}">
                    <a16:creationId xmlns:a16="http://schemas.microsoft.com/office/drawing/2014/main" id="{A2CBA444-D55A-4A24-80C2-0455CDED455D}"/>
                  </a:ext>
                </a:extLst>
              </p:cNvPr>
              <p:cNvSpPr txBox="1">
                <a:spLocks noRot="1" noChangeAspect="1" noMove="1" noResize="1" noEditPoints="1" noAdjustHandles="1" noChangeArrowheads="1" noChangeShapeType="1" noTextEdit="1"/>
              </p:cNvSpPr>
              <p:nvPr/>
            </p:nvSpPr>
            <p:spPr>
              <a:xfrm>
                <a:off x="990469" y="4044079"/>
                <a:ext cx="5325569" cy="914225"/>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F034C0B2-648C-4556-896A-51EC37038DA4}"/>
                  </a:ext>
                </a:extLst>
              </p:cNvPr>
              <p:cNvSpPr txBox="1"/>
              <p:nvPr/>
            </p:nvSpPr>
            <p:spPr>
              <a:xfrm>
                <a:off x="990470" y="4751817"/>
                <a:ext cx="4408832"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F034C0B2-648C-4556-896A-51EC37038DA4}"/>
                  </a:ext>
                </a:extLst>
              </p:cNvPr>
              <p:cNvSpPr txBox="1">
                <a:spLocks noRot="1" noChangeAspect="1" noMove="1" noResize="1" noEditPoints="1" noAdjustHandles="1" noChangeArrowheads="1" noChangeShapeType="1" noTextEdit="1"/>
              </p:cNvSpPr>
              <p:nvPr/>
            </p:nvSpPr>
            <p:spPr>
              <a:xfrm>
                <a:off x="990470" y="4751817"/>
                <a:ext cx="4408832" cy="91422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9695119-034A-4797-B6D4-7D394EDF07B3}"/>
                  </a:ext>
                </a:extLst>
              </p:cNvPr>
              <p:cNvSpPr txBox="1"/>
              <p:nvPr/>
            </p:nvSpPr>
            <p:spPr>
              <a:xfrm>
                <a:off x="1022867" y="5704676"/>
                <a:ext cx="3514465"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𝟑</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𝟑𝟐</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11" name="TextBox 10">
                <a:extLst>
                  <a:ext uri="{FF2B5EF4-FFF2-40B4-BE49-F238E27FC236}">
                    <a16:creationId xmlns:a16="http://schemas.microsoft.com/office/drawing/2014/main" id="{49695119-034A-4797-B6D4-7D394EDF07B3}"/>
                  </a:ext>
                </a:extLst>
              </p:cNvPr>
              <p:cNvSpPr txBox="1">
                <a:spLocks noRot="1" noChangeAspect="1" noMove="1" noResize="1" noEditPoints="1" noAdjustHandles="1" noChangeArrowheads="1" noChangeShapeType="1" noTextEdit="1"/>
              </p:cNvSpPr>
              <p:nvPr/>
            </p:nvSpPr>
            <p:spPr>
              <a:xfrm>
                <a:off x="1022867" y="5704676"/>
                <a:ext cx="3514465" cy="461665"/>
              </a:xfrm>
              <a:prstGeom prst="rect">
                <a:avLst/>
              </a:prstGeom>
              <a:blipFill>
                <a:blip r:embed="rId4"/>
                <a:stretch>
                  <a:fillRect/>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D52537FA-4157-4788-A0F1-1182CA53CFF2}"/>
              </a:ext>
            </a:extLst>
          </p:cNvPr>
          <p:cNvSpPr txBox="1"/>
          <p:nvPr/>
        </p:nvSpPr>
        <p:spPr>
          <a:xfrm>
            <a:off x="6118354" y="543543"/>
            <a:ext cx="6073646" cy="1569660"/>
          </a:xfrm>
          <a:prstGeom prst="rect">
            <a:avLst/>
          </a:prstGeom>
          <a:noFill/>
        </p:spPr>
        <p:txBody>
          <a:bodyPr wrap="square" rtlCol="0">
            <a:spAutoFit/>
          </a:bodyPr>
          <a:lstStyle/>
          <a:p>
            <a:r>
              <a:rPr lang="en-GB" sz="2400">
                <a:cs typeface="Calibri" panose="020F0502020204030204" pitchFamily="34" charset="0"/>
              </a:rPr>
              <a:t>A gas occupies a volume of </a:t>
            </a:r>
            <a:r>
              <a:rPr lang="en-GB" sz="2400">
                <a:solidFill>
                  <a:srgbClr val="FF0000"/>
                </a:solidFill>
                <a:cs typeface="Calibri" panose="020F0502020204030204" pitchFamily="34" charset="0"/>
              </a:rPr>
              <a:t>3.5 L</a:t>
            </a:r>
            <a:r>
              <a:rPr lang="en-GB" sz="2400">
                <a:cs typeface="Calibri" panose="020F0502020204030204" pitchFamily="34" charset="0"/>
              </a:rPr>
              <a:t> at </a:t>
            </a:r>
            <a:r>
              <a:rPr lang="en-GB" sz="2400">
                <a:solidFill>
                  <a:srgbClr val="0000FF"/>
                </a:solidFill>
                <a:cs typeface="Calibri" panose="020F0502020204030204" pitchFamily="34" charset="0"/>
              </a:rPr>
              <a:t>25 °C</a:t>
            </a:r>
            <a:r>
              <a:rPr lang="en-GB" sz="2400">
                <a:cs typeface="Calibri" panose="020F0502020204030204" pitchFamily="34" charset="0"/>
              </a:rPr>
              <a:t> and </a:t>
            </a:r>
            <a:r>
              <a:rPr lang="en-GB" sz="2400">
                <a:solidFill>
                  <a:srgbClr val="00B050"/>
                </a:solidFill>
                <a:cs typeface="Calibri" panose="020F0502020204030204" pitchFamily="34" charset="0"/>
              </a:rPr>
              <a:t>1.2 bar </a:t>
            </a:r>
            <a:r>
              <a:rPr lang="en-GB" sz="2400">
                <a:cs typeface="Calibri" panose="020F0502020204030204" pitchFamily="34" charset="0"/>
              </a:rPr>
              <a:t>pressure. Calculate the volume when the pressure is lowered to </a:t>
            </a:r>
            <a:r>
              <a:rPr lang="en-GB" sz="2400">
                <a:solidFill>
                  <a:srgbClr val="00B050"/>
                </a:solidFill>
                <a:cs typeface="Calibri" panose="020F0502020204030204" pitchFamily="34" charset="0"/>
              </a:rPr>
              <a:t>0.90 bar </a:t>
            </a:r>
            <a:r>
              <a:rPr lang="en-GB" sz="2400">
                <a:cs typeface="Calibri" panose="020F0502020204030204" pitchFamily="34" charset="0"/>
              </a:rPr>
              <a:t>at the </a:t>
            </a:r>
            <a:r>
              <a:rPr lang="en-GB" sz="2400">
                <a:solidFill>
                  <a:srgbClr val="0000FF"/>
                </a:solidFill>
                <a:cs typeface="Calibri" panose="020F0502020204030204" pitchFamily="34" charset="0"/>
              </a:rPr>
              <a:t>same temperature</a:t>
            </a:r>
            <a:r>
              <a:rPr lang="en-GB" sz="2400">
                <a:cs typeface="Calibri" panose="020F0502020204030204" pitchFamily="34" charset="0"/>
              </a:rPr>
              <a:t>.</a:t>
            </a:r>
          </a:p>
        </p:txBody>
      </p:sp>
      <p:sp>
        <p:nvSpPr>
          <p:cNvPr id="14" name="TextBox 13">
            <a:extLst>
              <a:ext uri="{FF2B5EF4-FFF2-40B4-BE49-F238E27FC236}">
                <a16:creationId xmlns:a16="http://schemas.microsoft.com/office/drawing/2014/main" id="{88B5E0B6-2CAD-45CD-90E2-B1FAD13E5DBD}"/>
              </a:ext>
            </a:extLst>
          </p:cNvPr>
          <p:cNvSpPr txBox="1"/>
          <p:nvPr/>
        </p:nvSpPr>
        <p:spPr>
          <a:xfrm>
            <a:off x="6591940" y="2286092"/>
            <a:ext cx="4278113" cy="830997"/>
          </a:xfrm>
          <a:prstGeom prst="rect">
            <a:avLst/>
          </a:prstGeom>
          <a:noFill/>
        </p:spPr>
        <p:txBody>
          <a:bodyPr wrap="square">
            <a:spAutoFit/>
          </a:bodyPr>
          <a:lstStyle/>
          <a:p>
            <a:r>
              <a:rPr lang="en-GB" sz="2400" b="1">
                <a:solidFill>
                  <a:srgbClr val="FF0000"/>
                </a:solidFill>
                <a:cs typeface="Calibri" panose="020F0502020204030204" pitchFamily="34" charset="0"/>
              </a:rPr>
              <a:t>Boyle’s </a:t>
            </a:r>
            <a:r>
              <a:rPr lang="en-GB" sz="2400" b="1">
                <a:solidFill>
                  <a:srgbClr val="00B050"/>
                </a:solidFill>
                <a:cs typeface="Calibri" panose="020F0502020204030204" pitchFamily="34" charset="0"/>
              </a:rPr>
              <a:t>Law</a:t>
            </a:r>
            <a:r>
              <a:rPr lang="en-GB" sz="2400">
                <a:cs typeface="Calibri" panose="020F0502020204030204" pitchFamily="34" charset="0"/>
              </a:rPr>
              <a:t>:  </a:t>
            </a:r>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7030A0"/>
                </a:solidFill>
                <a:cs typeface="Calibri" panose="020F0502020204030204" pitchFamily="34" charset="0"/>
              </a:rPr>
              <a:t>up		</a:t>
            </a:r>
            <a:r>
              <a:rPr lang="en-GB" sz="2400">
                <a:cs typeface="Calibri" panose="020F0502020204030204" pitchFamily="34" charset="0"/>
              </a:rPr>
              <a:t>so bigger </a:t>
            </a:r>
            <a:r>
              <a:rPr lang="en-GB" sz="2400">
                <a:solidFill>
                  <a:srgbClr val="00B050"/>
                </a:solidFill>
                <a:cs typeface="Calibri" panose="020F0502020204030204" pitchFamily="34" charset="0"/>
              </a:rPr>
              <a:t>pressure</a:t>
            </a:r>
            <a:r>
              <a:rPr lang="en-GB" sz="2400">
                <a:cs typeface="Calibri" panose="020F0502020204030204" pitchFamily="34" charset="0"/>
              </a:rPr>
              <a:t> on top</a:t>
            </a:r>
            <a:endParaRPr lang="en-GB" sz="2400">
              <a:solidFill>
                <a:srgbClr val="7030A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02D2A693-3169-495A-BA07-3A1111C0DB18}"/>
                  </a:ext>
                </a:extLst>
              </p:cNvPr>
              <p:cNvSpPr txBox="1"/>
              <p:nvPr/>
            </p:nvSpPr>
            <p:spPr>
              <a:xfrm>
                <a:off x="6787997" y="3047827"/>
                <a:ext cx="4716356"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18" name="TextBox 17">
                <a:extLst>
                  <a:ext uri="{FF2B5EF4-FFF2-40B4-BE49-F238E27FC236}">
                    <a16:creationId xmlns:a16="http://schemas.microsoft.com/office/drawing/2014/main" id="{02D2A693-3169-495A-BA07-3A1111C0DB18}"/>
                  </a:ext>
                </a:extLst>
              </p:cNvPr>
              <p:cNvSpPr txBox="1">
                <a:spLocks noRot="1" noChangeAspect="1" noMove="1" noResize="1" noEditPoints="1" noAdjustHandles="1" noChangeArrowheads="1" noChangeShapeType="1" noTextEdit="1"/>
              </p:cNvSpPr>
              <p:nvPr/>
            </p:nvSpPr>
            <p:spPr>
              <a:xfrm>
                <a:off x="6787997" y="3047827"/>
                <a:ext cx="4716356" cy="914225"/>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D0CBB85C-5362-49E1-A1F8-12FC5A12D3BF}"/>
                  </a:ext>
                </a:extLst>
              </p:cNvPr>
              <p:cNvSpPr txBox="1"/>
              <p:nvPr/>
            </p:nvSpPr>
            <p:spPr>
              <a:xfrm>
                <a:off x="6787997" y="3755565"/>
                <a:ext cx="3886000"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19" name="TextBox 18">
                <a:extLst>
                  <a:ext uri="{FF2B5EF4-FFF2-40B4-BE49-F238E27FC236}">
                    <a16:creationId xmlns:a16="http://schemas.microsoft.com/office/drawing/2014/main" id="{D0CBB85C-5362-49E1-A1F8-12FC5A12D3BF}"/>
                  </a:ext>
                </a:extLst>
              </p:cNvPr>
              <p:cNvSpPr txBox="1">
                <a:spLocks noRot="1" noChangeAspect="1" noMove="1" noResize="1" noEditPoints="1" noAdjustHandles="1" noChangeArrowheads="1" noChangeShapeType="1" noTextEdit="1"/>
              </p:cNvSpPr>
              <p:nvPr/>
            </p:nvSpPr>
            <p:spPr>
              <a:xfrm>
                <a:off x="6787997" y="3755565"/>
                <a:ext cx="3886000" cy="914225"/>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F86A2FB2-48A3-4D8D-AEB6-BC508885E000}"/>
                  </a:ext>
                </a:extLst>
              </p:cNvPr>
              <p:cNvSpPr txBox="1"/>
              <p:nvPr/>
            </p:nvSpPr>
            <p:spPr>
              <a:xfrm>
                <a:off x="6787996" y="4654525"/>
                <a:ext cx="3183307"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𝟒</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𝟔𝟕</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20" name="TextBox 19">
                <a:extLst>
                  <a:ext uri="{FF2B5EF4-FFF2-40B4-BE49-F238E27FC236}">
                    <a16:creationId xmlns:a16="http://schemas.microsoft.com/office/drawing/2014/main" id="{F86A2FB2-48A3-4D8D-AEB6-BC508885E000}"/>
                  </a:ext>
                </a:extLst>
              </p:cNvPr>
              <p:cNvSpPr txBox="1">
                <a:spLocks noRot="1" noChangeAspect="1" noMove="1" noResize="1" noEditPoints="1" noAdjustHandles="1" noChangeArrowheads="1" noChangeShapeType="1" noTextEdit="1"/>
              </p:cNvSpPr>
              <p:nvPr/>
            </p:nvSpPr>
            <p:spPr>
              <a:xfrm>
                <a:off x="6787996" y="4654525"/>
                <a:ext cx="3183307" cy="461665"/>
              </a:xfrm>
              <a:prstGeom prst="rect">
                <a:avLst/>
              </a:prstGeom>
              <a:blipFill>
                <a:blip r:embed="rId7"/>
                <a:stretch>
                  <a:fillRect/>
                </a:stretch>
              </a:blipFill>
            </p:spPr>
            <p:txBody>
              <a:bodyPr/>
              <a:lstStyle/>
              <a:p>
                <a:r>
                  <a:rPr lang="en-US">
                    <a:noFill/>
                  </a:rPr>
                  <a:t> </a:t>
                </a:r>
              </a:p>
            </p:txBody>
          </p:sp>
        </mc:Fallback>
      </mc:AlternateContent>
      <p:cxnSp>
        <p:nvCxnSpPr>
          <p:cNvPr id="21" name="Straight Connector 20">
            <a:extLst>
              <a:ext uri="{FF2B5EF4-FFF2-40B4-BE49-F238E27FC236}">
                <a16:creationId xmlns:a16="http://schemas.microsoft.com/office/drawing/2014/main" id="{87F3EC20-09FB-4092-9CE2-EE8277047348}"/>
              </a:ext>
            </a:extLst>
          </p:cNvPr>
          <p:cNvCxnSpPr>
            <a:cxnSpLocks/>
          </p:cNvCxnSpPr>
          <p:nvPr/>
        </p:nvCxnSpPr>
        <p:spPr>
          <a:xfrm>
            <a:off x="6096000" y="620688"/>
            <a:ext cx="22354" cy="62193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1D458B4-5D1B-4F22-9B46-27ADF560D97B}"/>
              </a:ext>
            </a:extLst>
          </p:cNvPr>
          <p:cNvSpPr txBox="1"/>
          <p:nvPr/>
        </p:nvSpPr>
        <p:spPr>
          <a:xfrm>
            <a:off x="1022867" y="3060785"/>
            <a:ext cx="2146468" cy="830997"/>
          </a:xfrm>
          <a:prstGeom prst="rect">
            <a:avLst/>
          </a:prstGeom>
          <a:noFill/>
        </p:spPr>
        <p:txBody>
          <a:bodyPr wrap="square">
            <a:spAutoFit/>
          </a:bodyPr>
          <a:lstStyle/>
          <a:p>
            <a:r>
              <a:rPr lang="en-GB" sz="2400">
                <a:solidFill>
                  <a:srgbClr val="0000FF"/>
                </a:solidFill>
                <a:cs typeface="Calibri" panose="020F0502020204030204" pitchFamily="34" charset="0"/>
              </a:rPr>
              <a:t>25 °C = 298 K</a:t>
            </a:r>
          </a:p>
          <a:p>
            <a:r>
              <a:rPr lang="en-GB" sz="2400">
                <a:cs typeface="Calibri" panose="020F0502020204030204" pitchFamily="34" charset="0"/>
              </a:rPr>
              <a:t> </a:t>
            </a:r>
            <a:r>
              <a:rPr lang="en-GB" sz="2400">
                <a:solidFill>
                  <a:srgbClr val="0000FF"/>
                </a:solidFill>
                <a:cs typeface="Calibri" panose="020F0502020204030204" pitchFamily="34" charset="0"/>
              </a:rPr>
              <a:t>10 °C = 283 K</a:t>
            </a:r>
          </a:p>
        </p:txBody>
      </p:sp>
      <p:sp>
        <p:nvSpPr>
          <p:cNvPr id="23" name="Title 5">
            <a:extLst>
              <a:ext uri="{FF2B5EF4-FFF2-40B4-BE49-F238E27FC236}">
                <a16:creationId xmlns:a16="http://schemas.microsoft.com/office/drawing/2014/main" id="{3A6908D5-A726-4EAA-B487-B0B9C47F3BA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Tree>
    <p:extLst>
      <p:ext uri="{BB962C8B-B14F-4D97-AF65-F5344CB8AC3E}">
        <p14:creationId xmlns:p14="http://schemas.microsoft.com/office/powerpoint/2010/main" val="334101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P spid="18" grpId="0"/>
      <p:bldP spid="19"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68744E-4374-48E6-ADFE-E96C6A376A45}"/>
              </a:ext>
            </a:extLst>
          </p:cNvPr>
          <p:cNvSpPr txBox="1"/>
          <p:nvPr/>
        </p:nvSpPr>
        <p:spPr>
          <a:xfrm>
            <a:off x="6296154" y="599277"/>
            <a:ext cx="5707302" cy="1569660"/>
          </a:xfrm>
          <a:prstGeom prst="rect">
            <a:avLst/>
          </a:prstGeom>
          <a:noFill/>
        </p:spPr>
        <p:txBody>
          <a:bodyPr wrap="square" rtlCol="0">
            <a:spAutoFit/>
          </a:bodyPr>
          <a:lstStyle/>
          <a:p>
            <a:r>
              <a:rPr lang="en-GB" sz="2400" dirty="0">
                <a:cs typeface="Calibri" panose="020F0502020204030204" pitchFamily="34" charset="0"/>
              </a:rPr>
              <a:t>A gas occupies a volume of </a:t>
            </a:r>
            <a:r>
              <a:rPr lang="en-GB" sz="2400" dirty="0">
                <a:solidFill>
                  <a:srgbClr val="FF0000"/>
                </a:solidFill>
                <a:cs typeface="Calibri" panose="020F0502020204030204" pitchFamily="34" charset="0"/>
              </a:rPr>
              <a:t>3.5 L</a:t>
            </a:r>
            <a:r>
              <a:rPr lang="en-GB" sz="2400" dirty="0">
                <a:cs typeface="Calibri" panose="020F0502020204030204" pitchFamily="34" charset="0"/>
              </a:rPr>
              <a:t> at </a:t>
            </a:r>
            <a:r>
              <a:rPr lang="en-GB" sz="2400" dirty="0">
                <a:solidFill>
                  <a:srgbClr val="0000FF"/>
                </a:solidFill>
                <a:cs typeface="Calibri" panose="020F0502020204030204" pitchFamily="34" charset="0"/>
              </a:rPr>
              <a:t>25 °C</a:t>
            </a:r>
            <a:r>
              <a:rPr lang="en-GB" sz="2400" dirty="0">
                <a:cs typeface="Calibri" panose="020F0502020204030204" pitchFamily="34" charset="0"/>
              </a:rPr>
              <a:t> and </a:t>
            </a:r>
            <a:r>
              <a:rPr lang="en-GB" sz="2400" dirty="0">
                <a:solidFill>
                  <a:srgbClr val="00B050"/>
                </a:solidFill>
                <a:cs typeface="Calibri" panose="020F0502020204030204" pitchFamily="34" charset="0"/>
              </a:rPr>
              <a:t>1.2 bar </a:t>
            </a:r>
            <a:r>
              <a:rPr lang="en-GB" sz="2400" dirty="0">
                <a:cs typeface="Calibri" panose="020F0502020204030204" pitchFamily="34" charset="0"/>
              </a:rPr>
              <a:t>pressure. Calculate the volume when the temperature is lowered to </a:t>
            </a:r>
            <a:r>
              <a:rPr lang="en-GB" sz="2400" dirty="0">
                <a:solidFill>
                  <a:srgbClr val="0000FF"/>
                </a:solidFill>
                <a:cs typeface="Calibri" panose="020F0502020204030204" pitchFamily="34" charset="0"/>
              </a:rPr>
              <a:t>10 </a:t>
            </a:r>
            <a:r>
              <a:rPr lang="en-GB" sz="2400" dirty="0" err="1">
                <a:solidFill>
                  <a:srgbClr val="0000FF"/>
                </a:solidFill>
                <a:cs typeface="Calibri" panose="020F0502020204030204" pitchFamily="34" charset="0"/>
              </a:rPr>
              <a:t>degC</a:t>
            </a:r>
            <a:r>
              <a:rPr lang="en-GB" sz="2400" dirty="0">
                <a:cs typeface="Calibri" panose="020F0502020204030204" pitchFamily="34" charset="0"/>
              </a:rPr>
              <a:t> at the </a:t>
            </a:r>
            <a:r>
              <a:rPr lang="en-GB" sz="2400" dirty="0">
                <a:solidFill>
                  <a:srgbClr val="00B050"/>
                </a:solidFill>
                <a:cs typeface="Calibri" panose="020F0502020204030204" pitchFamily="34" charset="0"/>
              </a:rPr>
              <a:t>same pressure</a:t>
            </a:r>
            <a:r>
              <a:rPr lang="en-GB" sz="2400" dirty="0">
                <a:cs typeface="Calibri" panose="020F0502020204030204" pitchFamily="34" charset="0"/>
              </a:rPr>
              <a:t>.</a:t>
            </a:r>
          </a:p>
        </p:txBody>
      </p:sp>
      <p:sp>
        <p:nvSpPr>
          <p:cNvPr id="9" name="TextBox 8">
            <a:extLst>
              <a:ext uri="{FF2B5EF4-FFF2-40B4-BE49-F238E27FC236}">
                <a16:creationId xmlns:a16="http://schemas.microsoft.com/office/drawing/2014/main" id="{E2F05C24-07A8-4F61-B07B-CACDFDA3DE79}"/>
              </a:ext>
            </a:extLst>
          </p:cNvPr>
          <p:cNvSpPr txBox="1"/>
          <p:nvPr/>
        </p:nvSpPr>
        <p:spPr>
          <a:xfrm>
            <a:off x="6812625" y="2305622"/>
            <a:ext cx="4621071" cy="830997"/>
          </a:xfrm>
          <a:prstGeom prst="rect">
            <a:avLst/>
          </a:prstGeom>
          <a:noFill/>
        </p:spPr>
        <p:txBody>
          <a:bodyPr wrap="square">
            <a:spAutoFit/>
          </a:bodyPr>
          <a:lstStyle/>
          <a:p>
            <a:r>
              <a:rPr lang="en-GB" sz="2400" b="1">
                <a:solidFill>
                  <a:srgbClr val="FF0000"/>
                </a:solidFill>
                <a:cs typeface="Calibri" panose="020F0502020204030204" pitchFamily="34" charset="0"/>
              </a:rPr>
              <a:t>Charles’s </a:t>
            </a:r>
            <a:r>
              <a:rPr lang="en-GB" sz="2400" b="1">
                <a:solidFill>
                  <a:srgbClr val="0000FF"/>
                </a:solidFill>
                <a:cs typeface="Calibri" panose="020F0502020204030204" pitchFamily="34" charset="0"/>
              </a:rPr>
              <a:t>Law</a:t>
            </a:r>
            <a:r>
              <a:rPr lang="en-GB" sz="2400">
                <a:cs typeface="Calibri" panose="020F0502020204030204" pitchFamily="34" charset="0"/>
              </a:rPr>
              <a:t>:  </a:t>
            </a:r>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FFC000"/>
                </a:solidFill>
                <a:cs typeface="Calibri" panose="020F0502020204030204" pitchFamily="34" charset="0"/>
              </a:rPr>
              <a:t>down  			</a:t>
            </a:r>
            <a:r>
              <a:rPr lang="en-GB" sz="2400">
                <a:cs typeface="Calibri" panose="020F0502020204030204" pitchFamily="34" charset="0"/>
              </a:rPr>
              <a:t>so smaller </a:t>
            </a:r>
            <a:r>
              <a:rPr lang="en-GB" sz="2400">
                <a:solidFill>
                  <a:srgbClr val="0000FF"/>
                </a:solidFill>
                <a:cs typeface="Calibri" panose="020F0502020204030204" pitchFamily="34" charset="0"/>
              </a:rPr>
              <a:t>temp </a:t>
            </a:r>
            <a:r>
              <a:rPr lang="en-GB" sz="2400">
                <a:cs typeface="Calibri" panose="020F0502020204030204" pitchFamily="34" charset="0"/>
              </a:rPr>
              <a:t>on top</a:t>
            </a:r>
            <a:r>
              <a:rPr lang="en-GB" sz="2400">
                <a:solidFill>
                  <a:srgbClr val="FFC000"/>
                </a:solidFill>
                <a:cs typeface="Calibri" panose="020F0502020204030204" pitchFamily="34" charset="0"/>
              </a:rPr>
              <a:t>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2CBA444-D55A-4A24-80C2-0455CDED455D}"/>
                  </a:ext>
                </a:extLst>
              </p:cNvPr>
              <p:cNvSpPr txBox="1"/>
              <p:nvPr/>
            </p:nvSpPr>
            <p:spPr>
              <a:xfrm>
                <a:off x="7264269" y="4072829"/>
                <a:ext cx="5325569"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6" name="TextBox 5">
                <a:extLst>
                  <a:ext uri="{FF2B5EF4-FFF2-40B4-BE49-F238E27FC236}">
                    <a16:creationId xmlns:a16="http://schemas.microsoft.com/office/drawing/2014/main" id="{A2CBA444-D55A-4A24-80C2-0455CDED455D}"/>
                  </a:ext>
                </a:extLst>
              </p:cNvPr>
              <p:cNvSpPr txBox="1">
                <a:spLocks noRot="1" noChangeAspect="1" noMove="1" noResize="1" noEditPoints="1" noAdjustHandles="1" noChangeArrowheads="1" noChangeShapeType="1" noTextEdit="1"/>
              </p:cNvSpPr>
              <p:nvPr/>
            </p:nvSpPr>
            <p:spPr>
              <a:xfrm>
                <a:off x="7264269" y="4072829"/>
                <a:ext cx="5325569" cy="91422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F034C0B2-648C-4556-896A-51EC37038DA4}"/>
                  </a:ext>
                </a:extLst>
              </p:cNvPr>
              <p:cNvSpPr txBox="1"/>
              <p:nvPr/>
            </p:nvSpPr>
            <p:spPr>
              <a:xfrm>
                <a:off x="7264270" y="4780567"/>
                <a:ext cx="4408832"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F034C0B2-648C-4556-896A-51EC37038DA4}"/>
                  </a:ext>
                </a:extLst>
              </p:cNvPr>
              <p:cNvSpPr txBox="1">
                <a:spLocks noRot="1" noChangeAspect="1" noMove="1" noResize="1" noEditPoints="1" noAdjustHandles="1" noChangeArrowheads="1" noChangeShapeType="1" noTextEdit="1"/>
              </p:cNvSpPr>
              <p:nvPr/>
            </p:nvSpPr>
            <p:spPr>
              <a:xfrm>
                <a:off x="7264270" y="4780567"/>
                <a:ext cx="4408832" cy="914225"/>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9695119-034A-4797-B6D4-7D394EDF07B3}"/>
                  </a:ext>
                </a:extLst>
              </p:cNvPr>
              <p:cNvSpPr txBox="1"/>
              <p:nvPr/>
            </p:nvSpPr>
            <p:spPr>
              <a:xfrm>
                <a:off x="7296667" y="5733426"/>
                <a:ext cx="3514465"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𝟑</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𝟑𝟐</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11" name="TextBox 10">
                <a:extLst>
                  <a:ext uri="{FF2B5EF4-FFF2-40B4-BE49-F238E27FC236}">
                    <a16:creationId xmlns:a16="http://schemas.microsoft.com/office/drawing/2014/main" id="{49695119-034A-4797-B6D4-7D394EDF07B3}"/>
                  </a:ext>
                </a:extLst>
              </p:cNvPr>
              <p:cNvSpPr txBox="1">
                <a:spLocks noRot="1" noChangeAspect="1" noMove="1" noResize="1" noEditPoints="1" noAdjustHandles="1" noChangeArrowheads="1" noChangeShapeType="1" noTextEdit="1"/>
              </p:cNvSpPr>
              <p:nvPr/>
            </p:nvSpPr>
            <p:spPr>
              <a:xfrm>
                <a:off x="7296667" y="5733426"/>
                <a:ext cx="3514465" cy="461665"/>
              </a:xfrm>
              <a:prstGeom prst="rect">
                <a:avLst/>
              </a:prstGeom>
              <a:blipFill>
                <a:blip r:embed="rId4"/>
                <a:stretch>
                  <a:fillRect/>
                </a:stretch>
              </a:blipFill>
            </p:spPr>
            <p:txBody>
              <a:bodyPr/>
              <a:lstStyle/>
              <a:p>
                <a:r>
                  <a:rPr lang="en-GB">
                    <a:noFill/>
                  </a:rPr>
                  <a:t> </a:t>
                </a:r>
              </a:p>
            </p:txBody>
          </p:sp>
        </mc:Fallback>
      </mc:AlternateContent>
      <p:cxnSp>
        <p:nvCxnSpPr>
          <p:cNvPr id="21" name="Straight Connector 20">
            <a:extLst>
              <a:ext uri="{FF2B5EF4-FFF2-40B4-BE49-F238E27FC236}">
                <a16:creationId xmlns:a16="http://schemas.microsoft.com/office/drawing/2014/main" id="{87F3EC20-09FB-4092-9CE2-EE8277047348}"/>
              </a:ext>
            </a:extLst>
          </p:cNvPr>
          <p:cNvCxnSpPr>
            <a:cxnSpLocks/>
          </p:cNvCxnSpPr>
          <p:nvPr/>
        </p:nvCxnSpPr>
        <p:spPr>
          <a:xfrm>
            <a:off x="6096000" y="620688"/>
            <a:ext cx="22354" cy="62193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1D458B4-5D1B-4F22-9B46-27ADF560D97B}"/>
              </a:ext>
            </a:extLst>
          </p:cNvPr>
          <p:cNvSpPr txBox="1"/>
          <p:nvPr/>
        </p:nvSpPr>
        <p:spPr>
          <a:xfrm>
            <a:off x="7296667" y="3089535"/>
            <a:ext cx="2146468" cy="830997"/>
          </a:xfrm>
          <a:prstGeom prst="rect">
            <a:avLst/>
          </a:prstGeom>
          <a:noFill/>
        </p:spPr>
        <p:txBody>
          <a:bodyPr wrap="square">
            <a:spAutoFit/>
          </a:bodyPr>
          <a:lstStyle/>
          <a:p>
            <a:r>
              <a:rPr lang="en-GB" sz="2400">
                <a:solidFill>
                  <a:srgbClr val="0000FF"/>
                </a:solidFill>
                <a:cs typeface="Calibri" panose="020F0502020204030204" pitchFamily="34" charset="0"/>
              </a:rPr>
              <a:t>25 °C = 298 K</a:t>
            </a:r>
          </a:p>
          <a:p>
            <a:r>
              <a:rPr lang="en-GB" sz="2400">
                <a:cs typeface="Calibri" panose="020F0502020204030204" pitchFamily="34" charset="0"/>
              </a:rPr>
              <a:t> </a:t>
            </a:r>
            <a:r>
              <a:rPr lang="en-GB" sz="2400">
                <a:solidFill>
                  <a:srgbClr val="0000FF"/>
                </a:solidFill>
                <a:cs typeface="Calibri" panose="020F0502020204030204" pitchFamily="34" charset="0"/>
              </a:rPr>
              <a:t>10 °C = 283 K</a:t>
            </a:r>
          </a:p>
        </p:txBody>
      </p:sp>
      <p:sp>
        <p:nvSpPr>
          <p:cNvPr id="23" name="Title 5">
            <a:extLst>
              <a:ext uri="{FF2B5EF4-FFF2-40B4-BE49-F238E27FC236}">
                <a16:creationId xmlns:a16="http://schemas.microsoft.com/office/drawing/2014/main" id="{3A6908D5-A726-4EAA-B487-B0B9C47F3BA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
        <p:nvSpPr>
          <p:cNvPr id="15" name="TextBox 14">
            <a:extLst>
              <a:ext uri="{FF2B5EF4-FFF2-40B4-BE49-F238E27FC236}">
                <a16:creationId xmlns:a16="http://schemas.microsoft.com/office/drawing/2014/main" id="{8261E909-55A7-402C-B28A-A597F8493D56}"/>
              </a:ext>
            </a:extLst>
          </p:cNvPr>
          <p:cNvSpPr txBox="1"/>
          <p:nvPr/>
        </p:nvSpPr>
        <p:spPr>
          <a:xfrm>
            <a:off x="52834" y="619743"/>
            <a:ext cx="6073646" cy="1569660"/>
          </a:xfrm>
          <a:prstGeom prst="rect">
            <a:avLst/>
          </a:prstGeom>
          <a:noFill/>
        </p:spPr>
        <p:txBody>
          <a:bodyPr wrap="square" rtlCol="0">
            <a:spAutoFit/>
          </a:bodyPr>
          <a:lstStyle/>
          <a:p>
            <a:r>
              <a:rPr lang="en-GB" sz="2400" dirty="0">
                <a:cs typeface="Calibri" panose="020F0502020204030204" pitchFamily="34" charset="0"/>
              </a:rPr>
              <a:t>A gas occupies a volume of </a:t>
            </a:r>
            <a:r>
              <a:rPr lang="en-GB" sz="2400" dirty="0">
                <a:solidFill>
                  <a:srgbClr val="FF0000"/>
                </a:solidFill>
                <a:cs typeface="Calibri" panose="020F0502020204030204" pitchFamily="34" charset="0"/>
              </a:rPr>
              <a:t>3.5 L</a:t>
            </a:r>
            <a:r>
              <a:rPr lang="en-GB" sz="2400" dirty="0">
                <a:cs typeface="Calibri" panose="020F0502020204030204" pitchFamily="34" charset="0"/>
              </a:rPr>
              <a:t> at </a:t>
            </a:r>
            <a:r>
              <a:rPr lang="en-GB" sz="2400" dirty="0">
                <a:solidFill>
                  <a:srgbClr val="0000FF"/>
                </a:solidFill>
                <a:cs typeface="Calibri" panose="020F0502020204030204" pitchFamily="34" charset="0"/>
              </a:rPr>
              <a:t>25 °C</a:t>
            </a:r>
            <a:r>
              <a:rPr lang="en-GB" sz="2400" dirty="0">
                <a:cs typeface="Calibri" panose="020F0502020204030204" pitchFamily="34" charset="0"/>
              </a:rPr>
              <a:t> and </a:t>
            </a:r>
            <a:r>
              <a:rPr lang="en-GB" sz="2400" dirty="0">
                <a:solidFill>
                  <a:srgbClr val="00B050"/>
                </a:solidFill>
                <a:cs typeface="Calibri" panose="020F0502020204030204" pitchFamily="34" charset="0"/>
              </a:rPr>
              <a:t>1.2 bar </a:t>
            </a:r>
            <a:r>
              <a:rPr lang="en-GB" sz="2400" dirty="0">
                <a:cs typeface="Calibri" panose="020F0502020204030204" pitchFamily="34" charset="0"/>
              </a:rPr>
              <a:t>pressure. Calculate the volume when the pressure is lowered to </a:t>
            </a:r>
            <a:r>
              <a:rPr lang="en-GB" sz="2400" dirty="0">
                <a:solidFill>
                  <a:srgbClr val="00B050"/>
                </a:solidFill>
                <a:cs typeface="Calibri" panose="020F0502020204030204" pitchFamily="34" charset="0"/>
              </a:rPr>
              <a:t>0.90 bar </a:t>
            </a:r>
            <a:r>
              <a:rPr lang="en-GB" sz="2400" dirty="0">
                <a:cs typeface="Calibri" panose="020F0502020204030204" pitchFamily="34" charset="0"/>
              </a:rPr>
              <a:t>at the </a:t>
            </a:r>
            <a:r>
              <a:rPr lang="en-GB" sz="2400" dirty="0">
                <a:solidFill>
                  <a:srgbClr val="0000FF"/>
                </a:solidFill>
                <a:cs typeface="Calibri" panose="020F0502020204030204" pitchFamily="34" charset="0"/>
              </a:rPr>
              <a:t>same temperature</a:t>
            </a:r>
            <a:r>
              <a:rPr lang="en-GB" sz="2400" dirty="0">
                <a:cs typeface="Calibri" panose="020F0502020204030204" pitchFamily="34" charset="0"/>
              </a:rPr>
              <a:t>.</a:t>
            </a:r>
          </a:p>
        </p:txBody>
      </p:sp>
      <p:sp>
        <p:nvSpPr>
          <p:cNvPr id="16" name="TextBox 15">
            <a:extLst>
              <a:ext uri="{FF2B5EF4-FFF2-40B4-BE49-F238E27FC236}">
                <a16:creationId xmlns:a16="http://schemas.microsoft.com/office/drawing/2014/main" id="{2FD2AA0F-EF4A-4446-BBEC-6C1798CA2B83}"/>
              </a:ext>
            </a:extLst>
          </p:cNvPr>
          <p:cNvSpPr txBox="1"/>
          <p:nvPr/>
        </p:nvSpPr>
        <p:spPr>
          <a:xfrm>
            <a:off x="526420" y="2362292"/>
            <a:ext cx="4278113" cy="830997"/>
          </a:xfrm>
          <a:prstGeom prst="rect">
            <a:avLst/>
          </a:prstGeom>
          <a:noFill/>
        </p:spPr>
        <p:txBody>
          <a:bodyPr wrap="square">
            <a:spAutoFit/>
          </a:bodyPr>
          <a:lstStyle/>
          <a:p>
            <a:r>
              <a:rPr lang="en-GB" sz="2400" b="1">
                <a:solidFill>
                  <a:srgbClr val="FF0000"/>
                </a:solidFill>
                <a:cs typeface="Calibri" panose="020F0502020204030204" pitchFamily="34" charset="0"/>
              </a:rPr>
              <a:t>Boyle’s </a:t>
            </a:r>
            <a:r>
              <a:rPr lang="en-GB" sz="2400" b="1">
                <a:solidFill>
                  <a:srgbClr val="00B050"/>
                </a:solidFill>
                <a:cs typeface="Calibri" panose="020F0502020204030204" pitchFamily="34" charset="0"/>
              </a:rPr>
              <a:t>Law</a:t>
            </a:r>
            <a:r>
              <a:rPr lang="en-GB" sz="2400">
                <a:cs typeface="Calibri" panose="020F0502020204030204" pitchFamily="34" charset="0"/>
              </a:rPr>
              <a:t>:  </a:t>
            </a:r>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7030A0"/>
                </a:solidFill>
                <a:cs typeface="Calibri" panose="020F0502020204030204" pitchFamily="34" charset="0"/>
              </a:rPr>
              <a:t>up		</a:t>
            </a:r>
            <a:r>
              <a:rPr lang="en-GB" sz="2400">
                <a:cs typeface="Calibri" panose="020F0502020204030204" pitchFamily="34" charset="0"/>
              </a:rPr>
              <a:t>so bigger </a:t>
            </a:r>
            <a:r>
              <a:rPr lang="en-GB" sz="2400">
                <a:solidFill>
                  <a:srgbClr val="00B050"/>
                </a:solidFill>
                <a:cs typeface="Calibri" panose="020F0502020204030204" pitchFamily="34" charset="0"/>
              </a:rPr>
              <a:t>pressure</a:t>
            </a:r>
            <a:r>
              <a:rPr lang="en-GB" sz="2400">
                <a:cs typeface="Calibri" panose="020F0502020204030204" pitchFamily="34" charset="0"/>
              </a:rPr>
              <a:t> on top</a:t>
            </a:r>
            <a:endParaRPr lang="en-GB" sz="2400">
              <a:solidFill>
                <a:srgbClr val="7030A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2B4D7C88-B90F-4EFD-907C-F19FDB897D11}"/>
                  </a:ext>
                </a:extLst>
              </p:cNvPr>
              <p:cNvSpPr txBox="1"/>
              <p:nvPr/>
            </p:nvSpPr>
            <p:spPr>
              <a:xfrm>
                <a:off x="722477" y="3124027"/>
                <a:ext cx="4716356"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17" name="TextBox 16">
                <a:extLst>
                  <a:ext uri="{FF2B5EF4-FFF2-40B4-BE49-F238E27FC236}">
                    <a16:creationId xmlns:a16="http://schemas.microsoft.com/office/drawing/2014/main" id="{2B4D7C88-B90F-4EFD-907C-F19FDB897D11}"/>
                  </a:ext>
                </a:extLst>
              </p:cNvPr>
              <p:cNvSpPr txBox="1">
                <a:spLocks noRot="1" noChangeAspect="1" noMove="1" noResize="1" noEditPoints="1" noAdjustHandles="1" noChangeArrowheads="1" noChangeShapeType="1" noTextEdit="1"/>
              </p:cNvSpPr>
              <p:nvPr/>
            </p:nvSpPr>
            <p:spPr>
              <a:xfrm>
                <a:off x="722477" y="3124027"/>
                <a:ext cx="4716356" cy="914225"/>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CC840780-1CD4-4A10-A828-2E84FE8AFFFF}"/>
                  </a:ext>
                </a:extLst>
              </p:cNvPr>
              <p:cNvSpPr txBox="1"/>
              <p:nvPr/>
            </p:nvSpPr>
            <p:spPr>
              <a:xfrm>
                <a:off x="722477" y="3831765"/>
                <a:ext cx="3886000"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24" name="TextBox 23">
                <a:extLst>
                  <a:ext uri="{FF2B5EF4-FFF2-40B4-BE49-F238E27FC236}">
                    <a16:creationId xmlns:a16="http://schemas.microsoft.com/office/drawing/2014/main" id="{CC840780-1CD4-4A10-A828-2E84FE8AFFFF}"/>
                  </a:ext>
                </a:extLst>
              </p:cNvPr>
              <p:cNvSpPr txBox="1">
                <a:spLocks noRot="1" noChangeAspect="1" noMove="1" noResize="1" noEditPoints="1" noAdjustHandles="1" noChangeArrowheads="1" noChangeShapeType="1" noTextEdit="1"/>
              </p:cNvSpPr>
              <p:nvPr/>
            </p:nvSpPr>
            <p:spPr>
              <a:xfrm>
                <a:off x="722477" y="3831765"/>
                <a:ext cx="3886000" cy="914225"/>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D5E45912-0F84-47C1-AC53-87FC29358A5D}"/>
                  </a:ext>
                </a:extLst>
              </p:cNvPr>
              <p:cNvSpPr txBox="1"/>
              <p:nvPr/>
            </p:nvSpPr>
            <p:spPr>
              <a:xfrm>
                <a:off x="722476" y="4730725"/>
                <a:ext cx="3183307"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𝟒</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𝟔𝟕</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D5E45912-0F84-47C1-AC53-87FC29358A5D}"/>
                  </a:ext>
                </a:extLst>
              </p:cNvPr>
              <p:cNvSpPr txBox="1">
                <a:spLocks noRot="1" noChangeAspect="1" noMove="1" noResize="1" noEditPoints="1" noAdjustHandles="1" noChangeArrowheads="1" noChangeShapeType="1" noTextEdit="1"/>
              </p:cNvSpPr>
              <p:nvPr/>
            </p:nvSpPr>
            <p:spPr>
              <a:xfrm>
                <a:off x="722476" y="4730725"/>
                <a:ext cx="3183307" cy="461665"/>
              </a:xfrm>
              <a:prstGeom prst="rect">
                <a:avLst/>
              </a:prstGeom>
              <a:blipFill>
                <a:blip r:embed="rId7"/>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96618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P spid="17" grpId="0"/>
      <p:bldP spid="24" grpId="0"/>
      <p:bldP spid="2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781F1B0-75F4-4076-872C-3D0C7DA32031}"/>
              </a:ext>
            </a:extLst>
          </p:cNvPr>
          <p:cNvSpPr txBox="1"/>
          <p:nvPr/>
        </p:nvSpPr>
        <p:spPr>
          <a:xfrm>
            <a:off x="119336" y="672578"/>
            <a:ext cx="12072664" cy="1384995"/>
          </a:xfrm>
          <a:prstGeom prst="rect">
            <a:avLst/>
          </a:prstGeom>
          <a:noFill/>
        </p:spPr>
        <p:txBody>
          <a:bodyPr wrap="square" rtlCol="0">
            <a:spAutoFit/>
          </a:bodyPr>
          <a:lstStyle/>
          <a:p>
            <a:r>
              <a:rPr lang="en-GB" sz="2800">
                <a:cs typeface="Calibri" panose="020F0502020204030204" pitchFamily="34" charset="0"/>
              </a:rPr>
              <a:t>A gas occupies a volume of </a:t>
            </a:r>
            <a:r>
              <a:rPr lang="en-GB" sz="2800">
                <a:solidFill>
                  <a:srgbClr val="FF0000"/>
                </a:solidFill>
                <a:cs typeface="Calibri" panose="020F0502020204030204" pitchFamily="34" charset="0"/>
              </a:rPr>
              <a:t>3.5 L</a:t>
            </a:r>
            <a:r>
              <a:rPr lang="en-GB" sz="2800">
                <a:cs typeface="Calibri" panose="020F0502020204030204" pitchFamily="34" charset="0"/>
              </a:rPr>
              <a:t> at </a:t>
            </a:r>
            <a:r>
              <a:rPr lang="en-GB" sz="2800">
                <a:solidFill>
                  <a:srgbClr val="0000FF"/>
                </a:solidFill>
                <a:cs typeface="Calibri" panose="020F0502020204030204" pitchFamily="34" charset="0"/>
              </a:rPr>
              <a:t>25 °C</a:t>
            </a:r>
            <a:r>
              <a:rPr lang="en-GB" sz="2800">
                <a:cs typeface="Calibri" panose="020F0502020204030204" pitchFamily="34" charset="0"/>
              </a:rPr>
              <a:t> and </a:t>
            </a:r>
            <a:r>
              <a:rPr lang="en-GB" sz="2800">
                <a:solidFill>
                  <a:srgbClr val="00B050"/>
                </a:solidFill>
                <a:cs typeface="Calibri" panose="020F0502020204030204" pitchFamily="34" charset="0"/>
              </a:rPr>
              <a:t>1.2 bar </a:t>
            </a:r>
            <a:r>
              <a:rPr lang="en-GB" sz="2800">
                <a:cs typeface="Calibri" panose="020F0502020204030204" pitchFamily="34" charset="0"/>
              </a:rPr>
              <a:t>pressure. Calculate the pressure when the temperature is lowered to </a:t>
            </a:r>
            <a:r>
              <a:rPr lang="en-GB" sz="2800">
                <a:solidFill>
                  <a:srgbClr val="0000FF"/>
                </a:solidFill>
                <a:cs typeface="Calibri" panose="020F0502020204030204" pitchFamily="34" charset="0"/>
              </a:rPr>
              <a:t>10 °C </a:t>
            </a:r>
            <a:r>
              <a:rPr lang="en-GB" sz="2800">
                <a:cs typeface="Calibri" panose="020F0502020204030204" pitchFamily="34" charset="0"/>
              </a:rPr>
              <a:t> and the gas is compressed to a volume of </a:t>
            </a:r>
            <a:r>
              <a:rPr lang="en-GB" sz="2800">
                <a:solidFill>
                  <a:srgbClr val="FF0000"/>
                </a:solidFill>
                <a:cs typeface="Calibri" panose="020F0502020204030204" pitchFamily="34" charset="0"/>
              </a:rPr>
              <a:t>2.5 dm</a:t>
            </a:r>
            <a:r>
              <a:rPr lang="en-GB" sz="2800" baseline="30000">
                <a:solidFill>
                  <a:srgbClr val="FF0000"/>
                </a:solidFill>
                <a:cs typeface="Calibri" panose="020F0502020204030204" pitchFamily="34" charset="0"/>
              </a:rPr>
              <a:t>3</a:t>
            </a:r>
            <a:r>
              <a:rPr lang="en-GB" sz="2800">
                <a:cs typeface="Calibri" panose="020F0502020204030204" pitchFamily="34" charset="0"/>
              </a:rPr>
              <a:t>.</a:t>
            </a:r>
          </a:p>
        </p:txBody>
      </p:sp>
      <p:sp>
        <p:nvSpPr>
          <p:cNvPr id="10" name="TextBox 9">
            <a:extLst>
              <a:ext uri="{FF2B5EF4-FFF2-40B4-BE49-F238E27FC236}">
                <a16:creationId xmlns:a16="http://schemas.microsoft.com/office/drawing/2014/main" id="{19DAAE3A-5BE2-4A14-AB61-9F36D8684B2E}"/>
              </a:ext>
            </a:extLst>
          </p:cNvPr>
          <p:cNvSpPr txBox="1"/>
          <p:nvPr/>
        </p:nvSpPr>
        <p:spPr>
          <a:xfrm>
            <a:off x="1271464" y="2142651"/>
            <a:ext cx="4278113" cy="1384995"/>
          </a:xfrm>
          <a:prstGeom prst="rect">
            <a:avLst/>
          </a:prstGeom>
          <a:noFill/>
        </p:spPr>
        <p:txBody>
          <a:bodyPr wrap="square">
            <a:spAutoFit/>
          </a:bodyPr>
          <a:lstStyle/>
          <a:p>
            <a:r>
              <a:rPr lang="en-GB" sz="2800" b="1">
                <a:solidFill>
                  <a:srgbClr val="FF0000"/>
                </a:solidFill>
                <a:cs typeface="Calibri" panose="020F0502020204030204" pitchFamily="34" charset="0"/>
              </a:rPr>
              <a:t>Boyle’s </a:t>
            </a:r>
            <a:r>
              <a:rPr lang="en-GB" sz="2800" b="1">
                <a:solidFill>
                  <a:srgbClr val="00B050"/>
                </a:solidFill>
                <a:cs typeface="Calibri" panose="020F0502020204030204" pitchFamily="34" charset="0"/>
              </a:rPr>
              <a:t>Law</a:t>
            </a:r>
            <a:r>
              <a:rPr lang="en-GB" sz="2800">
                <a:cs typeface="Calibri" panose="020F0502020204030204" pitchFamily="34" charset="0"/>
              </a:rPr>
              <a:t>: </a:t>
            </a:r>
          </a:p>
          <a:p>
            <a:r>
              <a:rPr lang="en-GB" sz="2800">
                <a:solidFill>
                  <a:srgbClr val="FF0000"/>
                </a:solidFill>
                <a:cs typeface="Calibri" panose="020F0502020204030204" pitchFamily="34" charset="0"/>
              </a:rPr>
              <a:t>V </a:t>
            </a:r>
            <a:r>
              <a:rPr lang="en-GB" sz="2800">
                <a:solidFill>
                  <a:srgbClr val="FFC000"/>
                </a:solidFill>
                <a:cs typeface="Calibri" panose="020F0502020204030204" pitchFamily="34" charset="0"/>
              </a:rPr>
              <a:t>down</a:t>
            </a:r>
            <a:r>
              <a:rPr lang="en-GB" sz="2800">
                <a:cs typeface="Calibri" panose="020F0502020204030204" pitchFamily="34" charset="0"/>
              </a:rPr>
              <a:t> then </a:t>
            </a:r>
            <a:r>
              <a:rPr lang="en-GB" sz="2800">
                <a:solidFill>
                  <a:srgbClr val="00B050"/>
                </a:solidFill>
                <a:cs typeface="Calibri" panose="020F0502020204030204" pitchFamily="34" charset="0"/>
              </a:rPr>
              <a:t>P</a:t>
            </a:r>
            <a:r>
              <a:rPr lang="en-GB" sz="2800">
                <a:cs typeface="Calibri" panose="020F0502020204030204" pitchFamily="34" charset="0"/>
              </a:rPr>
              <a:t> </a:t>
            </a:r>
            <a:r>
              <a:rPr lang="en-GB" sz="2800">
                <a:solidFill>
                  <a:srgbClr val="7030A0"/>
                </a:solidFill>
                <a:cs typeface="Calibri" panose="020F0502020204030204" pitchFamily="34" charset="0"/>
              </a:rPr>
              <a:t>up	</a:t>
            </a:r>
            <a:r>
              <a:rPr lang="en-GB" sz="2800">
                <a:cs typeface="Calibri" panose="020F0502020204030204" pitchFamily="34" charset="0"/>
              </a:rPr>
              <a:t>so bigger </a:t>
            </a:r>
            <a:r>
              <a:rPr lang="en-GB" sz="2800">
                <a:solidFill>
                  <a:srgbClr val="FF0000"/>
                </a:solidFill>
                <a:cs typeface="Calibri" panose="020F0502020204030204" pitchFamily="34" charset="0"/>
              </a:rPr>
              <a:t>volume</a:t>
            </a:r>
            <a:r>
              <a:rPr lang="en-GB" sz="2800">
                <a:cs typeface="Calibri" panose="020F0502020204030204" pitchFamily="34" charset="0"/>
              </a:rPr>
              <a:t> on top</a:t>
            </a:r>
            <a:endParaRPr lang="en-GB" sz="2800">
              <a:solidFill>
                <a:srgbClr val="7030A0"/>
              </a:solidFill>
              <a:cs typeface="Calibri" panose="020F0502020204030204" pitchFamily="34" charset="0"/>
            </a:endParaRPr>
          </a:p>
        </p:txBody>
      </p:sp>
      <p:sp>
        <p:nvSpPr>
          <p:cNvPr id="11" name="TextBox 10">
            <a:extLst>
              <a:ext uri="{FF2B5EF4-FFF2-40B4-BE49-F238E27FC236}">
                <a16:creationId xmlns:a16="http://schemas.microsoft.com/office/drawing/2014/main" id="{9E8F8718-1020-4ED8-8BCB-AED6F8E47E31}"/>
              </a:ext>
            </a:extLst>
          </p:cNvPr>
          <p:cNvSpPr txBox="1"/>
          <p:nvPr/>
        </p:nvSpPr>
        <p:spPr>
          <a:xfrm>
            <a:off x="5346868" y="2182307"/>
            <a:ext cx="4624250" cy="1384995"/>
          </a:xfrm>
          <a:prstGeom prst="rect">
            <a:avLst/>
          </a:prstGeom>
          <a:noFill/>
        </p:spPr>
        <p:txBody>
          <a:bodyPr wrap="square">
            <a:spAutoFit/>
          </a:bodyPr>
          <a:lstStyle/>
          <a:p>
            <a:r>
              <a:rPr lang="en-GB" sz="2800" b="1">
                <a:solidFill>
                  <a:srgbClr val="00B050"/>
                </a:solidFill>
                <a:cs typeface="Calibri" panose="020F0502020204030204" pitchFamily="34" charset="0"/>
              </a:rPr>
              <a:t>Gay-Lussac’s</a:t>
            </a:r>
            <a:r>
              <a:rPr lang="en-GB" sz="2800" b="1">
                <a:cs typeface="Calibri" panose="020F0502020204030204" pitchFamily="34" charset="0"/>
              </a:rPr>
              <a:t> </a:t>
            </a:r>
            <a:r>
              <a:rPr lang="en-GB" sz="2800" b="1">
                <a:solidFill>
                  <a:srgbClr val="0000FF"/>
                </a:solidFill>
                <a:cs typeface="Calibri" panose="020F0502020204030204" pitchFamily="34" charset="0"/>
              </a:rPr>
              <a:t>Law: </a:t>
            </a:r>
          </a:p>
          <a:p>
            <a:r>
              <a:rPr lang="en-GB" sz="2800">
                <a:cs typeface="Calibri" panose="020F0502020204030204" pitchFamily="34" charset="0"/>
              </a:rPr>
              <a:t> </a:t>
            </a:r>
            <a:r>
              <a:rPr lang="en-GB" sz="2800">
                <a:solidFill>
                  <a:srgbClr val="0000FF"/>
                </a:solidFill>
                <a:cs typeface="Calibri" panose="020F0502020204030204" pitchFamily="34" charset="0"/>
              </a:rPr>
              <a:t>T </a:t>
            </a:r>
            <a:r>
              <a:rPr lang="en-GB" sz="2800">
                <a:solidFill>
                  <a:srgbClr val="FFC000"/>
                </a:solidFill>
                <a:cs typeface="Calibri" panose="020F0502020204030204" pitchFamily="34" charset="0"/>
              </a:rPr>
              <a:t>down</a:t>
            </a:r>
            <a:r>
              <a:rPr lang="en-GB" sz="2800">
                <a:cs typeface="Calibri" panose="020F0502020204030204" pitchFamily="34" charset="0"/>
              </a:rPr>
              <a:t> 	 then  </a:t>
            </a:r>
            <a:r>
              <a:rPr lang="en-GB" sz="2800">
                <a:solidFill>
                  <a:srgbClr val="00B050"/>
                </a:solidFill>
                <a:cs typeface="Calibri" panose="020F0502020204030204" pitchFamily="34" charset="0"/>
              </a:rPr>
              <a:t>P </a:t>
            </a:r>
            <a:r>
              <a:rPr lang="en-GB" sz="2800">
                <a:solidFill>
                  <a:srgbClr val="FFC000"/>
                </a:solidFill>
                <a:cs typeface="Calibri" panose="020F0502020204030204" pitchFamily="34" charset="0"/>
              </a:rPr>
              <a:t>down </a:t>
            </a:r>
            <a:r>
              <a:rPr lang="en-GB" sz="2800">
                <a:cs typeface="Calibri" panose="020F0502020204030204" pitchFamily="34" charset="0"/>
              </a:rPr>
              <a:t>so smaller </a:t>
            </a:r>
            <a:r>
              <a:rPr lang="en-GB" sz="2800">
                <a:solidFill>
                  <a:srgbClr val="0000FF"/>
                </a:solidFill>
                <a:cs typeface="Calibri" panose="020F0502020204030204" pitchFamily="34" charset="0"/>
              </a:rPr>
              <a:t>temp</a:t>
            </a:r>
            <a:r>
              <a:rPr lang="en-GB" sz="2800">
                <a:cs typeface="Calibri" panose="020F0502020204030204" pitchFamily="34" charset="0"/>
              </a:rPr>
              <a:t> on top</a:t>
            </a:r>
            <a:endParaRPr lang="en-GB" sz="2800">
              <a:solidFill>
                <a:srgbClr val="FFC00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40C3DA1F-AC22-494E-B609-DF6CA9A71EE3}"/>
                  </a:ext>
                </a:extLst>
              </p:cNvPr>
              <p:cNvSpPr txBox="1"/>
              <p:nvPr/>
            </p:nvSpPr>
            <p:spPr>
              <a:xfrm>
                <a:off x="2279576" y="3861048"/>
                <a:ext cx="7137338" cy="105118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m:rPr>
                          <m:sty m:val="p"/>
                        </m:rPr>
                        <a:rPr lang="en-GB" sz="2800">
                          <a:latin typeface="Cambria Math" panose="02040503050406030204" pitchFamily="18" charset="0"/>
                        </a:rPr>
                        <m:t>old</m:t>
                      </m:r>
                      <m:r>
                        <a:rPr lang="en-GB" sz="2800">
                          <a:latin typeface="Cambria Math" panose="02040503050406030204" pitchFamily="18" charset="0"/>
                        </a:rPr>
                        <m:t> </m:t>
                      </m:r>
                      <m:r>
                        <m:rPr>
                          <m:sty m:val="p"/>
                        </m:rPr>
                        <a:rPr lang="en-GB" sz="2800">
                          <a:latin typeface="Cambria Math" panose="02040503050406030204" pitchFamily="18" charset="0"/>
                        </a:rPr>
                        <m:t>pressure</m:t>
                      </m:r>
                      <m:r>
                        <a:rPr lang="en-GB" sz="2800">
                          <a:solidFill>
                            <a:srgbClr val="00B050"/>
                          </a:solidFill>
                          <a:latin typeface="Cambria Math" panose="02040503050406030204" pitchFamily="18" charset="0"/>
                        </a:rPr>
                        <m:t> </m:t>
                      </m:r>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latin typeface="Cambria Math" panose="02040503050406030204" pitchFamily="18" charset="0"/>
                            </a:rPr>
                          </m:ctrlPr>
                        </m:dPr>
                        <m:e>
                          <m:f>
                            <m:fPr>
                              <m:ctrlPr>
                                <a:rPr lang="en-GB" sz="2800" i="1">
                                  <a:solidFill>
                                    <a:srgbClr val="FF0000"/>
                                  </a:solidFill>
                                  <a:latin typeface="Cambria Math" panose="02040503050406030204" pitchFamily="18" charset="0"/>
                                </a:rPr>
                              </m:ctrlPr>
                            </m:fPr>
                            <m:num>
                              <m:r>
                                <a:rPr lang="en-GB" sz="2800">
                                  <a:solidFill>
                                    <a:srgbClr val="FF0000"/>
                                  </a:solidFill>
                                  <a:latin typeface="Cambria Math" panose="02040503050406030204" pitchFamily="18" charset="0"/>
                                </a:rPr>
                                <m:t>3.5</m:t>
                              </m:r>
                            </m:num>
                            <m:den>
                              <m:r>
                                <a:rPr lang="en-GB" sz="2800">
                                  <a:solidFill>
                                    <a:srgbClr val="FF0000"/>
                                  </a:solidFill>
                                  <a:latin typeface="Cambria Math" panose="02040503050406030204" pitchFamily="18" charset="0"/>
                                </a:rPr>
                                <m:t>2.5</m:t>
                              </m:r>
                            </m:den>
                          </m:f>
                        </m:e>
                      </m:d>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solidFill>
                                <a:srgbClr val="0000FF"/>
                              </a:solidFill>
                              <a:latin typeface="Cambria Math" panose="02040503050406030204" pitchFamily="18" charset="0"/>
                            </a:rPr>
                          </m:ctrlPr>
                        </m:dPr>
                        <m:e>
                          <m:f>
                            <m:fPr>
                              <m:ctrlPr>
                                <a:rPr lang="en-GB" sz="2800" i="1">
                                  <a:solidFill>
                                    <a:srgbClr val="0000FF"/>
                                  </a:solidFill>
                                  <a:latin typeface="Cambria Math" panose="02040503050406030204" pitchFamily="18" charset="0"/>
                                </a:rPr>
                              </m:ctrlPr>
                            </m:fPr>
                            <m:num>
                              <m:r>
                                <a:rPr lang="en-GB" sz="2800">
                                  <a:solidFill>
                                    <a:srgbClr val="0000FF"/>
                                  </a:solidFill>
                                  <a:latin typeface="Cambria Math" panose="02040503050406030204" pitchFamily="18" charset="0"/>
                                </a:rPr>
                                <m:t>283</m:t>
                              </m:r>
                            </m:num>
                            <m:den>
                              <m:r>
                                <a:rPr lang="en-GB" sz="2800">
                                  <a:solidFill>
                                    <a:srgbClr val="0000FF"/>
                                  </a:solidFill>
                                  <a:latin typeface="Cambria Math" panose="02040503050406030204" pitchFamily="18" charset="0"/>
                                </a:rPr>
                                <m:t>298</m:t>
                              </m:r>
                            </m:den>
                          </m:f>
                        </m:e>
                      </m:d>
                    </m:oMath>
                  </m:oMathPara>
                </a14:m>
                <a:endParaRPr lang="en-GB" sz="280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40C3DA1F-AC22-494E-B609-DF6CA9A71EE3}"/>
                  </a:ext>
                </a:extLst>
              </p:cNvPr>
              <p:cNvSpPr txBox="1">
                <a:spLocks noRot="1" noChangeAspect="1" noMove="1" noResize="1" noEditPoints="1" noAdjustHandles="1" noChangeArrowheads="1" noChangeShapeType="1" noTextEdit="1"/>
              </p:cNvSpPr>
              <p:nvPr/>
            </p:nvSpPr>
            <p:spPr>
              <a:xfrm>
                <a:off x="2279576" y="3861048"/>
                <a:ext cx="7137338" cy="1051185"/>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2539A2E0-A341-422B-9A42-EAB339145126}"/>
                  </a:ext>
                </a:extLst>
              </p:cNvPr>
              <p:cNvSpPr txBox="1"/>
              <p:nvPr/>
            </p:nvSpPr>
            <p:spPr>
              <a:xfrm>
                <a:off x="2304346" y="4801659"/>
                <a:ext cx="5688224" cy="105118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a:rPr lang="en-GB" sz="2800" i="1">
                          <a:solidFill>
                            <a:srgbClr val="00B050"/>
                          </a:solidFill>
                          <a:latin typeface="Cambria Math" panose="02040503050406030204" pitchFamily="18" charset="0"/>
                        </a:rPr>
                        <m:t>1.2</m:t>
                      </m:r>
                      <m:r>
                        <a:rPr lang="en-GB" sz="2800" i="1">
                          <a:latin typeface="Cambria Math" panose="02040503050406030204" pitchFamily="18" charset="0"/>
                        </a:rPr>
                        <m:t> </m:t>
                      </m:r>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latin typeface="Cambria Math" panose="02040503050406030204" pitchFamily="18" charset="0"/>
                            </a:rPr>
                          </m:ctrlPr>
                        </m:dPr>
                        <m:e>
                          <m:f>
                            <m:fPr>
                              <m:ctrlPr>
                                <a:rPr lang="en-GB" sz="2800" i="1">
                                  <a:solidFill>
                                    <a:srgbClr val="FF0000"/>
                                  </a:solidFill>
                                  <a:latin typeface="Cambria Math" panose="02040503050406030204" pitchFamily="18" charset="0"/>
                                </a:rPr>
                              </m:ctrlPr>
                            </m:fPr>
                            <m:num>
                              <m:r>
                                <a:rPr lang="en-GB" sz="2800">
                                  <a:solidFill>
                                    <a:srgbClr val="FF0000"/>
                                  </a:solidFill>
                                  <a:latin typeface="Cambria Math" panose="02040503050406030204" pitchFamily="18" charset="0"/>
                                </a:rPr>
                                <m:t>3.5</m:t>
                              </m:r>
                            </m:num>
                            <m:den>
                              <m:r>
                                <a:rPr lang="en-GB" sz="2800">
                                  <a:solidFill>
                                    <a:srgbClr val="FF0000"/>
                                  </a:solidFill>
                                  <a:latin typeface="Cambria Math" panose="02040503050406030204" pitchFamily="18" charset="0"/>
                                </a:rPr>
                                <m:t>2.5</m:t>
                              </m:r>
                            </m:den>
                          </m:f>
                        </m:e>
                      </m:d>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solidFill>
                                <a:srgbClr val="0000FF"/>
                              </a:solidFill>
                              <a:latin typeface="Cambria Math" panose="02040503050406030204" pitchFamily="18" charset="0"/>
                            </a:rPr>
                          </m:ctrlPr>
                        </m:dPr>
                        <m:e>
                          <m:f>
                            <m:fPr>
                              <m:ctrlPr>
                                <a:rPr lang="en-GB" sz="2800" i="1">
                                  <a:solidFill>
                                    <a:srgbClr val="0000FF"/>
                                  </a:solidFill>
                                  <a:latin typeface="Cambria Math" panose="02040503050406030204" pitchFamily="18" charset="0"/>
                                </a:rPr>
                              </m:ctrlPr>
                            </m:fPr>
                            <m:num>
                              <m:r>
                                <a:rPr lang="en-GB" sz="2800">
                                  <a:solidFill>
                                    <a:srgbClr val="0000FF"/>
                                  </a:solidFill>
                                  <a:latin typeface="Cambria Math" panose="02040503050406030204" pitchFamily="18" charset="0"/>
                                </a:rPr>
                                <m:t>283</m:t>
                              </m:r>
                            </m:num>
                            <m:den>
                              <m:r>
                                <a:rPr lang="en-GB" sz="2800">
                                  <a:solidFill>
                                    <a:srgbClr val="0000FF"/>
                                  </a:solidFill>
                                  <a:latin typeface="Cambria Math" panose="02040503050406030204" pitchFamily="18" charset="0"/>
                                </a:rPr>
                                <m:t>298</m:t>
                              </m:r>
                            </m:den>
                          </m:f>
                        </m:e>
                      </m:d>
                    </m:oMath>
                  </m:oMathPara>
                </a14:m>
                <a:endParaRPr lang="en-GB" sz="2800">
                  <a:cs typeface="Calibri" panose="020F0502020204030204" pitchFamily="34" charset="0"/>
                </a:endParaRPr>
              </a:p>
            </p:txBody>
          </p:sp>
        </mc:Choice>
        <mc:Fallback xmlns="">
          <p:sp>
            <p:nvSpPr>
              <p:cNvPr id="13" name="TextBox 12">
                <a:extLst>
                  <a:ext uri="{FF2B5EF4-FFF2-40B4-BE49-F238E27FC236}">
                    <a16:creationId xmlns:a16="http://schemas.microsoft.com/office/drawing/2014/main" id="{2539A2E0-A341-422B-9A42-EAB339145126}"/>
                  </a:ext>
                </a:extLst>
              </p:cNvPr>
              <p:cNvSpPr txBox="1">
                <a:spLocks noRot="1" noChangeAspect="1" noMove="1" noResize="1" noEditPoints="1" noAdjustHandles="1" noChangeArrowheads="1" noChangeShapeType="1" noTextEdit="1"/>
              </p:cNvSpPr>
              <p:nvPr/>
            </p:nvSpPr>
            <p:spPr>
              <a:xfrm>
                <a:off x="2304346" y="4801659"/>
                <a:ext cx="5688224" cy="105118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2D98D667-8DA0-4B66-A05C-0A4234B2F4EB}"/>
                  </a:ext>
                </a:extLst>
              </p:cNvPr>
              <p:cNvSpPr txBox="1"/>
              <p:nvPr/>
            </p:nvSpPr>
            <p:spPr>
              <a:xfrm>
                <a:off x="2295486" y="6008862"/>
                <a:ext cx="4276812"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a:rPr lang="en-GB" sz="2800" b="1">
                          <a:solidFill>
                            <a:srgbClr val="00B050"/>
                          </a:solidFill>
                          <a:latin typeface="Cambria Math" panose="02040503050406030204" pitchFamily="18" charset="0"/>
                        </a:rPr>
                        <m:t>𝟏</m:t>
                      </m:r>
                      <m:r>
                        <a:rPr lang="en-GB" sz="2800" b="1">
                          <a:solidFill>
                            <a:srgbClr val="00B050"/>
                          </a:solidFill>
                          <a:latin typeface="Cambria Math" panose="02040503050406030204" pitchFamily="18" charset="0"/>
                        </a:rPr>
                        <m:t>.</m:t>
                      </m:r>
                      <m:r>
                        <a:rPr lang="en-GB" sz="2800" b="1">
                          <a:solidFill>
                            <a:srgbClr val="00B050"/>
                          </a:solidFill>
                          <a:latin typeface="Cambria Math" panose="02040503050406030204" pitchFamily="18" charset="0"/>
                        </a:rPr>
                        <m:t>𝟓𝟕</m:t>
                      </m:r>
                      <m:r>
                        <a:rPr lang="en-GB" sz="2800" b="1">
                          <a:solidFill>
                            <a:srgbClr val="00B050"/>
                          </a:solidFill>
                          <a:latin typeface="Cambria Math" panose="02040503050406030204" pitchFamily="18" charset="0"/>
                        </a:rPr>
                        <m:t> </m:t>
                      </m:r>
                      <m:r>
                        <a:rPr lang="en-GB" sz="2800" b="1">
                          <a:solidFill>
                            <a:srgbClr val="00B050"/>
                          </a:solidFill>
                          <a:latin typeface="Cambria Math" panose="02040503050406030204" pitchFamily="18" charset="0"/>
                        </a:rPr>
                        <m:t>𝐛𝐚𝐫</m:t>
                      </m:r>
                    </m:oMath>
                  </m:oMathPara>
                </a14:m>
                <a:endParaRPr lang="en-GB" sz="2800" b="1">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2D98D667-8DA0-4B66-A05C-0A4234B2F4EB}"/>
                  </a:ext>
                </a:extLst>
              </p:cNvPr>
              <p:cNvSpPr txBox="1">
                <a:spLocks noRot="1" noChangeAspect="1" noMove="1" noResize="1" noEditPoints="1" noAdjustHandles="1" noChangeArrowheads="1" noChangeShapeType="1" noTextEdit="1"/>
              </p:cNvSpPr>
              <p:nvPr/>
            </p:nvSpPr>
            <p:spPr>
              <a:xfrm>
                <a:off x="2295486" y="6008862"/>
                <a:ext cx="4276812" cy="523220"/>
              </a:xfrm>
              <a:prstGeom prst="rect">
                <a:avLst/>
              </a:prstGeom>
              <a:blipFill>
                <a:blip r:embed="rId4"/>
                <a:stretch>
                  <a:fillRect/>
                </a:stretch>
              </a:blipFill>
            </p:spPr>
            <p:txBody>
              <a:bodyPr/>
              <a:lstStyle/>
              <a:p>
                <a:r>
                  <a:rPr lang="en-US">
                    <a:noFill/>
                  </a:rPr>
                  <a:t> </a:t>
                </a:r>
              </a:p>
            </p:txBody>
          </p:sp>
        </mc:Fallback>
      </mc:AlternateContent>
      <p:sp>
        <p:nvSpPr>
          <p:cNvPr id="15" name="TextBox 14">
            <a:extLst>
              <a:ext uri="{FF2B5EF4-FFF2-40B4-BE49-F238E27FC236}">
                <a16:creationId xmlns:a16="http://schemas.microsoft.com/office/drawing/2014/main" id="{6124AB3C-8E98-4600-8A82-A7B07EC77BB7}"/>
              </a:ext>
            </a:extLst>
          </p:cNvPr>
          <p:cNvSpPr txBox="1"/>
          <p:nvPr/>
        </p:nvSpPr>
        <p:spPr>
          <a:xfrm>
            <a:off x="9768408" y="2204864"/>
            <a:ext cx="2592288" cy="707886"/>
          </a:xfrm>
          <a:prstGeom prst="rect">
            <a:avLst/>
          </a:prstGeom>
          <a:noFill/>
        </p:spPr>
        <p:txBody>
          <a:bodyPr wrap="square">
            <a:spAutoFit/>
          </a:bodyPr>
          <a:lstStyle/>
          <a:p>
            <a:r>
              <a:rPr lang="en-GB" sz="2000">
                <a:solidFill>
                  <a:srgbClr val="0000FF"/>
                </a:solidFill>
                <a:cs typeface="Calibri" panose="020F0502020204030204" pitchFamily="34" charset="0"/>
              </a:rPr>
              <a:t>25 °C + 273 = 298 K</a:t>
            </a:r>
          </a:p>
          <a:p>
            <a:r>
              <a:rPr lang="en-GB" sz="2000">
                <a:cs typeface="Calibri" panose="020F0502020204030204" pitchFamily="34" charset="0"/>
              </a:rPr>
              <a:t> </a:t>
            </a:r>
            <a:r>
              <a:rPr lang="en-GB" sz="2000">
                <a:solidFill>
                  <a:srgbClr val="0000FF"/>
                </a:solidFill>
                <a:cs typeface="Calibri" panose="020F0502020204030204" pitchFamily="34" charset="0"/>
              </a:rPr>
              <a:t>10 °C = 283 K</a:t>
            </a:r>
          </a:p>
        </p:txBody>
      </p:sp>
      <p:sp>
        <p:nvSpPr>
          <p:cNvPr id="16" name="Title 5">
            <a:extLst>
              <a:ext uri="{FF2B5EF4-FFF2-40B4-BE49-F238E27FC236}">
                <a16:creationId xmlns:a16="http://schemas.microsoft.com/office/drawing/2014/main" id="{3CB76F99-593D-4902-8956-8323317BA9A6}"/>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Tree>
    <p:extLst>
      <p:ext uri="{BB962C8B-B14F-4D97-AF65-F5344CB8AC3E}">
        <p14:creationId xmlns:p14="http://schemas.microsoft.com/office/powerpoint/2010/main" val="294216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623391" y="836713"/>
            <a:ext cx="10945215" cy="830997"/>
          </a:xfrm>
          <a:prstGeom prst="rect">
            <a:avLst/>
          </a:prstGeom>
          <a:noFill/>
        </p:spPr>
        <p:txBody>
          <a:bodyPr wrap="square" rtlCol="0">
            <a:spAutoFit/>
          </a:bodyPr>
          <a:lstStyle/>
          <a:p>
            <a:r>
              <a:rPr lang="en-GB" sz="2400" b="1">
                <a:cs typeface="Calibri" panose="020F0502020204030204" pitchFamily="34" charset="0"/>
              </a:rPr>
              <a:t>PRACTICE PROBLEM 1</a:t>
            </a:r>
            <a:r>
              <a:rPr lang="en-GB" sz="240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623392" y="1825693"/>
            <a:ext cx="11233247" cy="830997"/>
          </a:xfrm>
          <a:prstGeom prst="rect">
            <a:avLst/>
          </a:prstGeom>
          <a:noFill/>
        </p:spPr>
        <p:txBody>
          <a:bodyPr wrap="square" rtlCol="0">
            <a:spAutoFit/>
          </a:bodyPr>
          <a:lstStyle/>
          <a:p>
            <a:r>
              <a:rPr lang="en-GB" sz="2400" b="1" dirty="0">
                <a:cs typeface="Calibri" panose="020F0502020204030204" pitchFamily="34" charset="0"/>
              </a:rPr>
              <a:t>PRACTICE PROBLEM 2</a:t>
            </a:r>
            <a:r>
              <a:rPr lang="en-GB" sz="2400" dirty="0">
                <a:cs typeface="Calibri" panose="020F0502020204030204" pitchFamily="34" charset="0"/>
              </a:rPr>
              <a:t>: A 7.41 L sample of dry air is cooled from 68.1 °C to 10 °C while the pressure is maintained at 285 kPa. What is the final volume?</a:t>
            </a:r>
          </a:p>
        </p:txBody>
      </p:sp>
      <p:sp>
        <p:nvSpPr>
          <p:cNvPr id="11" name="TextBox 10">
            <a:extLst>
              <a:ext uri="{FF2B5EF4-FFF2-40B4-BE49-F238E27FC236}">
                <a16:creationId xmlns:a16="http://schemas.microsoft.com/office/drawing/2014/main" id="{05588F11-1494-4ABB-8D70-42F844378EBF}"/>
              </a:ext>
            </a:extLst>
          </p:cNvPr>
          <p:cNvSpPr txBox="1"/>
          <p:nvPr/>
        </p:nvSpPr>
        <p:spPr>
          <a:xfrm>
            <a:off x="623389" y="4501077"/>
            <a:ext cx="11233247" cy="1200329"/>
          </a:xfrm>
          <a:prstGeom prst="rect">
            <a:avLst/>
          </a:prstGeom>
          <a:noFill/>
        </p:spPr>
        <p:txBody>
          <a:bodyPr wrap="square" rtlCol="0">
            <a:spAutoFit/>
          </a:bodyPr>
          <a:lstStyle/>
          <a:p>
            <a:r>
              <a:rPr lang="en-GB" sz="2400" b="1" dirty="0">
                <a:cs typeface="Calibri" panose="020F0502020204030204" pitchFamily="34" charset="0"/>
              </a:rPr>
              <a:t>PRACTICE PROBLEM 4</a:t>
            </a:r>
            <a:r>
              <a:rPr lang="en-GB" sz="2400" dirty="0">
                <a:cs typeface="Calibri" panose="020F0502020204030204" pitchFamily="34" charset="0"/>
              </a:rPr>
              <a:t>: A gas occupies 3.74 litres at 0.540 </a:t>
            </a:r>
            <a:r>
              <a:rPr lang="en-GB" sz="2400" dirty="0" err="1">
                <a:cs typeface="Calibri" panose="020F0502020204030204" pitchFamily="34" charset="0"/>
              </a:rPr>
              <a:t>atm</a:t>
            </a:r>
            <a:r>
              <a:rPr lang="en-GB" sz="2400" dirty="0">
                <a:cs typeface="Calibri" panose="020F0502020204030204" pitchFamily="34" charset="0"/>
              </a:rPr>
              <a:t> pressure and 317 K temperature. What is the volume when the pressure is changed to 0.431 </a:t>
            </a:r>
            <a:r>
              <a:rPr lang="en-GB" sz="2400" dirty="0" err="1">
                <a:cs typeface="Calibri" panose="020F0502020204030204" pitchFamily="34" charset="0"/>
              </a:rPr>
              <a:t>atm</a:t>
            </a:r>
            <a:r>
              <a:rPr lang="en-GB" sz="2400" dirty="0">
                <a:cs typeface="Calibri" panose="020F0502020204030204" pitchFamily="34" charset="0"/>
              </a:rPr>
              <a:t> and the temperature becomes 261 K?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623390" y="3059979"/>
            <a:ext cx="11233247" cy="1200329"/>
          </a:xfrm>
          <a:prstGeom prst="rect">
            <a:avLst/>
          </a:prstGeom>
          <a:noFill/>
        </p:spPr>
        <p:txBody>
          <a:bodyPr wrap="square" rtlCol="0">
            <a:spAutoFit/>
          </a:bodyPr>
          <a:lstStyle/>
          <a:p>
            <a:r>
              <a:rPr lang="en-GB" sz="2400" b="1" dirty="0">
                <a:cs typeface="Calibri" panose="020F0502020204030204" pitchFamily="34" charset="0"/>
              </a:rPr>
              <a:t>PRACTICE PROBLEM 3</a:t>
            </a:r>
            <a:r>
              <a:rPr lang="en-GB" sz="2400" dirty="0">
                <a:cs typeface="Calibri" panose="020F0502020204030204" pitchFamily="34" charset="0"/>
              </a:rPr>
              <a:t>: A small cylinder of helium gas has a volume of 2.0 L and a pressure of 10.0 </a:t>
            </a:r>
            <a:r>
              <a:rPr lang="en-GB" sz="2400" dirty="0" err="1">
                <a:cs typeface="Calibri" panose="020F0502020204030204" pitchFamily="34" charset="0"/>
              </a:rPr>
              <a:t>atm</a:t>
            </a:r>
            <a:r>
              <a:rPr lang="en-GB" sz="2400" dirty="0">
                <a:cs typeface="Calibri" panose="020F0502020204030204" pitchFamily="34" charset="0"/>
              </a:rPr>
              <a:t> at 26 °C. If all the gas in the cylinder is used to fill a single large balloon at 2.0 </a:t>
            </a:r>
            <a:r>
              <a:rPr lang="en-GB" sz="2400" dirty="0" err="1">
                <a:cs typeface="Calibri" panose="020F0502020204030204" pitchFamily="34" charset="0"/>
              </a:rPr>
              <a:t>atm</a:t>
            </a:r>
            <a:r>
              <a:rPr lang="en-GB" sz="2400" dirty="0">
                <a:cs typeface="Calibri" panose="020F0502020204030204" pitchFamily="34" charset="0"/>
              </a:rPr>
              <a:t> and the same temperature, to what volume does the balloon inflate?</a:t>
            </a:r>
          </a:p>
        </p:txBody>
      </p:sp>
      <p:sp>
        <p:nvSpPr>
          <p:cNvPr id="8" name="Title 5">
            <a:extLst>
              <a:ext uri="{FF2B5EF4-FFF2-40B4-BE49-F238E27FC236}">
                <a16:creationId xmlns:a16="http://schemas.microsoft.com/office/drawing/2014/main" id="{FCBDA115-153C-4236-A0FC-25797CEC750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PRACTICE PROBLEMS</a:t>
            </a:r>
          </a:p>
        </p:txBody>
      </p:sp>
    </p:spTree>
    <p:extLst>
      <p:ext uri="{BB962C8B-B14F-4D97-AF65-F5344CB8AC3E}">
        <p14:creationId xmlns:p14="http://schemas.microsoft.com/office/powerpoint/2010/main" val="2605909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578039" y="404665"/>
            <a:ext cx="9089961" cy="584775"/>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1</a:t>
            </a:r>
            <a:r>
              <a:rPr lang="en-GB" sz="1600">
                <a:latin typeface="Calibri" panose="020F0502020204030204" pitchFamily="34" charset="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1578039" y="1522415"/>
            <a:ext cx="9042113" cy="584775"/>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2</a:t>
            </a:r>
            <a:r>
              <a:rPr lang="en-GB" sz="1600" dirty="0">
                <a:latin typeface="Calibri" panose="020F0502020204030204" pitchFamily="34" charset="0"/>
                <a:cs typeface="Calibri" panose="020F0502020204030204" pitchFamily="34" charset="0"/>
              </a:rPr>
              <a:t>: A 7.41 L sample of dry air is cooled from 68.1 °C to 10 °C while the pressure is maintained at 285 kPa. What is the final volume?</a:t>
            </a:r>
          </a:p>
        </p:txBody>
      </p:sp>
      <p:sp>
        <p:nvSpPr>
          <p:cNvPr id="11" name="TextBox 10">
            <a:extLst>
              <a:ext uri="{FF2B5EF4-FFF2-40B4-BE49-F238E27FC236}">
                <a16:creationId xmlns:a16="http://schemas.microsoft.com/office/drawing/2014/main" id="{05588F11-1494-4ABB-8D70-42F844378EBF}"/>
              </a:ext>
            </a:extLst>
          </p:cNvPr>
          <p:cNvSpPr txBox="1"/>
          <p:nvPr/>
        </p:nvSpPr>
        <p:spPr>
          <a:xfrm>
            <a:off x="3791744" y="4344142"/>
            <a:ext cx="6876255" cy="830997"/>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4</a:t>
            </a:r>
            <a:r>
              <a:rPr lang="en-GB" sz="1600">
                <a:latin typeface="Calibri" panose="020F0502020204030204" pitchFamily="34" charset="0"/>
                <a:cs typeface="Calibri" panose="020F0502020204030204" pitchFamily="34" charset="0"/>
              </a:rPr>
              <a:t>: A gas occupies </a:t>
            </a:r>
            <a:r>
              <a:rPr lang="en-GB" sz="1600" b="1">
                <a:latin typeface="Calibri" panose="020F0502020204030204" pitchFamily="34" charset="0"/>
                <a:cs typeface="Calibri" panose="020F0502020204030204" pitchFamily="34" charset="0"/>
              </a:rPr>
              <a:t>3.74 </a:t>
            </a:r>
            <a:r>
              <a:rPr lang="en-GB" sz="1600" b="1" err="1">
                <a:latin typeface="Calibri" panose="020F0502020204030204" pitchFamily="34" charset="0"/>
                <a:cs typeface="Calibri" panose="020F0502020204030204" pitchFamily="34" charset="0"/>
              </a:rPr>
              <a:t>liters</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at </a:t>
            </a:r>
            <a:r>
              <a:rPr lang="en-GB" sz="1600" b="1">
                <a:latin typeface="Calibri" panose="020F0502020204030204" pitchFamily="34" charset="0"/>
                <a:cs typeface="Calibri" panose="020F0502020204030204" pitchFamily="34" charset="0"/>
              </a:rPr>
              <a:t>0.540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pressure and </a:t>
            </a:r>
            <a:r>
              <a:rPr lang="en-GB" sz="1600" b="1">
                <a:latin typeface="Calibri" panose="020F0502020204030204" pitchFamily="34" charset="0"/>
                <a:cs typeface="Calibri" panose="020F0502020204030204" pitchFamily="34" charset="0"/>
              </a:rPr>
              <a:t>317 K</a:t>
            </a:r>
            <a:r>
              <a:rPr lang="en-GB" sz="1600">
                <a:latin typeface="Calibri" panose="020F0502020204030204" pitchFamily="34" charset="0"/>
                <a:cs typeface="Calibri" panose="020F0502020204030204" pitchFamily="34" charset="0"/>
              </a:rPr>
              <a:t> temperature. What is the volume when the pressure is changed to </a:t>
            </a:r>
            <a:r>
              <a:rPr lang="en-GB" sz="1600" b="1">
                <a:latin typeface="Calibri" panose="020F0502020204030204" pitchFamily="34" charset="0"/>
                <a:cs typeface="Calibri" panose="020F0502020204030204" pitchFamily="34" charset="0"/>
              </a:rPr>
              <a:t>0.431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and the temperature becomes </a:t>
            </a:r>
            <a:r>
              <a:rPr lang="en-GB" sz="1600" b="1">
                <a:latin typeface="Calibri" panose="020F0502020204030204" pitchFamily="34" charset="0"/>
                <a:cs typeface="Calibri" panose="020F0502020204030204" pitchFamily="34" charset="0"/>
              </a:rPr>
              <a:t>261 K</a:t>
            </a:r>
            <a:r>
              <a:rPr lang="en-GB" sz="1600">
                <a:latin typeface="Calibri" panose="020F0502020204030204" pitchFamily="34" charset="0"/>
                <a:cs typeface="Calibri" panose="020F0502020204030204" pitchFamily="34" charset="0"/>
              </a:rPr>
              <a:t>.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1578038" y="2934372"/>
            <a:ext cx="9089962" cy="830997"/>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3</a:t>
            </a:r>
            <a:r>
              <a:rPr lang="en-GB" sz="1600">
                <a:latin typeface="Calibri" panose="020F0502020204030204" pitchFamily="34" charset="0"/>
                <a:cs typeface="Calibri" panose="020F0502020204030204" pitchFamily="34" charset="0"/>
              </a:rPr>
              <a:t>: A small cylinder of helium gas has a volume of </a:t>
            </a:r>
            <a:r>
              <a:rPr lang="en-GB" sz="1600" b="1">
                <a:latin typeface="Calibri" panose="020F0502020204030204" pitchFamily="34" charset="0"/>
                <a:cs typeface="Calibri" panose="020F0502020204030204" pitchFamily="34" charset="0"/>
              </a:rPr>
              <a:t>2.0 L</a:t>
            </a:r>
            <a:r>
              <a:rPr lang="en-GB" sz="1600">
                <a:latin typeface="Calibri" panose="020F0502020204030204" pitchFamily="34" charset="0"/>
                <a:cs typeface="Calibri" panose="020F0502020204030204" pitchFamily="34" charset="0"/>
              </a:rPr>
              <a:t> and a pressure of </a:t>
            </a:r>
            <a:r>
              <a:rPr lang="en-GB" sz="1600" b="1">
                <a:latin typeface="Calibri" panose="020F0502020204030204" pitchFamily="34" charset="0"/>
                <a:cs typeface="Calibri" panose="020F0502020204030204" pitchFamily="34" charset="0"/>
              </a:rPr>
              <a:t>10.0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at 26 </a:t>
            </a:r>
            <a:r>
              <a:rPr lang="en-GB" sz="1600" err="1">
                <a:latin typeface="Calibri" panose="020F0502020204030204" pitchFamily="34" charset="0"/>
                <a:cs typeface="Calibri" panose="020F0502020204030204" pitchFamily="34" charset="0"/>
              </a:rPr>
              <a:t>degC</a:t>
            </a:r>
            <a:r>
              <a:rPr lang="en-GB" sz="1600">
                <a:latin typeface="Calibri" panose="020F0502020204030204" pitchFamily="34" charset="0"/>
                <a:cs typeface="Calibri" panose="020F0502020204030204" pitchFamily="34" charset="0"/>
              </a:rPr>
              <a:t>. If all the gas in the cylinder is used to fill a single large balloon at </a:t>
            </a:r>
            <a:r>
              <a:rPr lang="en-GB" sz="1600" b="1">
                <a:latin typeface="Calibri" panose="020F0502020204030204" pitchFamily="34" charset="0"/>
                <a:cs typeface="Calibri" panose="020F0502020204030204" pitchFamily="34" charset="0"/>
              </a:rPr>
              <a:t>2.0 </a:t>
            </a:r>
            <a:r>
              <a:rPr lang="en-GB" sz="1600" err="1">
                <a:latin typeface="Calibri" panose="020F0502020204030204" pitchFamily="34" charset="0"/>
                <a:cs typeface="Calibri" panose="020F0502020204030204" pitchFamily="34" charset="0"/>
              </a:rPr>
              <a:t>atm</a:t>
            </a:r>
            <a:r>
              <a:rPr lang="en-GB" sz="1600">
                <a:latin typeface="Calibri" panose="020F0502020204030204" pitchFamily="34" charset="0"/>
                <a:cs typeface="Calibri" panose="020F0502020204030204" pitchFamily="34" charset="0"/>
              </a:rPr>
              <a:t> and the same temperature, to what volume does the balloon inflate?</a:t>
            </a:r>
          </a:p>
        </p:txBody>
      </p:sp>
      <p:sp>
        <p:nvSpPr>
          <p:cNvPr id="3" name="TextBox 2">
            <a:extLst>
              <a:ext uri="{FF2B5EF4-FFF2-40B4-BE49-F238E27FC236}">
                <a16:creationId xmlns:a16="http://schemas.microsoft.com/office/drawing/2014/main" id="{4297A946-68BD-4560-87DD-FF043F2DC888}"/>
              </a:ext>
            </a:extLst>
          </p:cNvPr>
          <p:cNvSpPr txBox="1"/>
          <p:nvPr/>
        </p:nvSpPr>
        <p:spPr>
          <a:xfrm>
            <a:off x="2351584" y="892425"/>
            <a:ext cx="3584636" cy="646331"/>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Boyle’s law: P down, v up </a:t>
            </a:r>
          </a:p>
          <a:p>
            <a:r>
              <a:rPr lang="en-GB">
                <a:solidFill>
                  <a:srgbClr val="FF0000"/>
                </a:solidFill>
                <a:latin typeface="Calibri" panose="020F0502020204030204" pitchFamily="34" charset="0"/>
                <a:cs typeface="Calibri" panose="020F0502020204030204" pitchFamily="34" charset="0"/>
              </a:rPr>
              <a:t>0.81L x (0.887bar/0.815bar) = 0.88L </a:t>
            </a:r>
          </a:p>
        </p:txBody>
      </p:sp>
      <p:sp>
        <p:nvSpPr>
          <p:cNvPr id="9" name="TextBox 8">
            <a:extLst>
              <a:ext uri="{FF2B5EF4-FFF2-40B4-BE49-F238E27FC236}">
                <a16:creationId xmlns:a16="http://schemas.microsoft.com/office/drawing/2014/main" id="{243EA5CB-43B0-4A43-9BF2-26E5ED5AA3FC}"/>
              </a:ext>
            </a:extLst>
          </p:cNvPr>
          <p:cNvSpPr txBox="1"/>
          <p:nvPr/>
        </p:nvSpPr>
        <p:spPr>
          <a:xfrm>
            <a:off x="2279577" y="2014488"/>
            <a:ext cx="6401111" cy="923330"/>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Charles’ law: T down, v down, P </a:t>
            </a:r>
            <a:r>
              <a:rPr lang="en-GB" err="1">
                <a:solidFill>
                  <a:srgbClr val="FF0000"/>
                </a:solidFill>
                <a:latin typeface="Calibri" panose="020F0502020204030204" pitchFamily="34" charset="0"/>
                <a:cs typeface="Calibri" panose="020F0502020204030204" pitchFamily="34" charset="0"/>
              </a:rPr>
              <a:t>const</a:t>
            </a:r>
            <a:endParaRPr lang="en-GB">
              <a:solidFill>
                <a:srgbClr val="FF0000"/>
              </a:solidFill>
              <a:latin typeface="Calibri" panose="020F0502020204030204" pitchFamily="34" charset="0"/>
              <a:cs typeface="Calibri" panose="020F0502020204030204" pitchFamily="34" charset="0"/>
            </a:endParaRPr>
          </a:p>
          <a:p>
            <a:r>
              <a:rPr lang="en-GB">
                <a:solidFill>
                  <a:srgbClr val="FF0000"/>
                </a:solidFill>
                <a:latin typeface="Calibri" panose="020F0502020204030204" pitchFamily="34" charset="0"/>
                <a:cs typeface="Calibri" panose="020F0502020204030204" pitchFamily="34" charset="0"/>
              </a:rPr>
              <a:t>T</a:t>
            </a:r>
            <a:r>
              <a:rPr lang="en-GB" baseline="-25000">
                <a:solidFill>
                  <a:srgbClr val="FF0000"/>
                </a:solidFill>
                <a:latin typeface="Calibri" panose="020F0502020204030204" pitchFamily="34" charset="0"/>
                <a:cs typeface="Calibri" panose="020F0502020204030204" pitchFamily="34" charset="0"/>
              </a:rPr>
              <a:t>in</a:t>
            </a:r>
            <a:r>
              <a:rPr lang="en-GB">
                <a:solidFill>
                  <a:srgbClr val="FF0000"/>
                </a:solidFill>
                <a:latin typeface="Calibri" panose="020F0502020204030204" pitchFamily="34" charset="0"/>
                <a:cs typeface="Calibri" panose="020F0502020204030204" pitchFamily="34" charset="0"/>
              </a:rPr>
              <a:t> = 68.1 °C + 273.0 = 341.1 K 	 </a:t>
            </a:r>
            <a:r>
              <a:rPr lang="en-GB" err="1">
                <a:solidFill>
                  <a:srgbClr val="FF0000"/>
                </a:solidFill>
                <a:latin typeface="Calibri" panose="020F0502020204030204" pitchFamily="34" charset="0"/>
                <a:cs typeface="Calibri" panose="020F0502020204030204" pitchFamily="34" charset="0"/>
              </a:rPr>
              <a:t>T</a:t>
            </a:r>
            <a:r>
              <a:rPr lang="en-GB" baseline="-25000" err="1">
                <a:solidFill>
                  <a:srgbClr val="FF0000"/>
                </a:solidFill>
                <a:latin typeface="Calibri" panose="020F0502020204030204" pitchFamily="34" charset="0"/>
                <a:cs typeface="Calibri" panose="020F0502020204030204" pitchFamily="34" charset="0"/>
              </a:rPr>
              <a:t>fin</a:t>
            </a:r>
            <a:r>
              <a:rPr lang="en-GB">
                <a:solidFill>
                  <a:srgbClr val="FF0000"/>
                </a:solidFill>
                <a:latin typeface="Calibri" panose="020F0502020204030204" pitchFamily="34" charset="0"/>
                <a:cs typeface="Calibri" panose="020F0502020204030204" pitchFamily="34" charset="0"/>
              </a:rPr>
              <a:t> = 10.0 °C + 273.0 = 283.0 K  </a:t>
            </a:r>
          </a:p>
          <a:p>
            <a:r>
              <a:rPr lang="en-GB">
                <a:solidFill>
                  <a:srgbClr val="FF0000"/>
                </a:solidFill>
                <a:latin typeface="Calibri" panose="020F0502020204030204" pitchFamily="34" charset="0"/>
                <a:cs typeface="Calibri" panose="020F0502020204030204" pitchFamily="34" charset="0"/>
              </a:rPr>
              <a:t>7.41 L x (283.0 K/341.1 K) = 6.14 L </a:t>
            </a:r>
          </a:p>
        </p:txBody>
      </p:sp>
      <p:sp>
        <p:nvSpPr>
          <p:cNvPr id="14" name="TextBox 13">
            <a:extLst>
              <a:ext uri="{FF2B5EF4-FFF2-40B4-BE49-F238E27FC236}">
                <a16:creationId xmlns:a16="http://schemas.microsoft.com/office/drawing/2014/main" id="{665A2CF2-38BB-40B6-BBFB-87FA133E4EC0}"/>
              </a:ext>
            </a:extLst>
          </p:cNvPr>
          <p:cNvSpPr txBox="1"/>
          <p:nvPr/>
        </p:nvSpPr>
        <p:spPr>
          <a:xfrm>
            <a:off x="3575721" y="3740262"/>
            <a:ext cx="3442545" cy="646331"/>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Boyle’s law: P down, v up, T </a:t>
            </a:r>
            <a:r>
              <a:rPr lang="en-GB" err="1">
                <a:solidFill>
                  <a:srgbClr val="FF0000"/>
                </a:solidFill>
                <a:latin typeface="Calibri" panose="020F0502020204030204" pitchFamily="34" charset="0"/>
                <a:cs typeface="Calibri" panose="020F0502020204030204" pitchFamily="34" charset="0"/>
              </a:rPr>
              <a:t>const</a:t>
            </a:r>
            <a:r>
              <a:rPr lang="en-GB">
                <a:solidFill>
                  <a:srgbClr val="FF0000"/>
                </a:solidFill>
                <a:latin typeface="Calibri" panose="020F0502020204030204" pitchFamily="34" charset="0"/>
                <a:cs typeface="Calibri" panose="020F0502020204030204" pitchFamily="34" charset="0"/>
              </a:rPr>
              <a:t> </a:t>
            </a:r>
          </a:p>
          <a:p>
            <a:r>
              <a:rPr lang="en-GB">
                <a:solidFill>
                  <a:srgbClr val="FF0000"/>
                </a:solidFill>
                <a:latin typeface="Calibri" panose="020F0502020204030204" pitchFamily="34" charset="0"/>
                <a:cs typeface="Calibri" panose="020F0502020204030204" pitchFamily="34" charset="0"/>
              </a:rPr>
              <a:t>2.0L x (10.0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/2.0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10.0 L </a:t>
            </a:r>
          </a:p>
        </p:txBody>
      </p:sp>
      <p:sp>
        <p:nvSpPr>
          <p:cNvPr id="16" name="TextBox 15">
            <a:extLst>
              <a:ext uri="{FF2B5EF4-FFF2-40B4-BE49-F238E27FC236}">
                <a16:creationId xmlns:a16="http://schemas.microsoft.com/office/drawing/2014/main" id="{C83BECB1-FB1F-45D6-B474-DD7C6D515697}"/>
              </a:ext>
            </a:extLst>
          </p:cNvPr>
          <p:cNvSpPr txBox="1"/>
          <p:nvPr/>
        </p:nvSpPr>
        <p:spPr>
          <a:xfrm>
            <a:off x="3791744" y="5162995"/>
            <a:ext cx="6552729" cy="646331"/>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Boyle’s law: P down, v up 	  Charles’ law: T down, v down </a:t>
            </a:r>
          </a:p>
          <a:p>
            <a:r>
              <a:rPr lang="en-GB">
                <a:solidFill>
                  <a:srgbClr val="FF0000"/>
                </a:solidFill>
                <a:latin typeface="Calibri" panose="020F0502020204030204" pitchFamily="34" charset="0"/>
                <a:cs typeface="Calibri" panose="020F0502020204030204" pitchFamily="34" charset="0"/>
              </a:rPr>
              <a:t>3.74 L x (0.540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/0.431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x (261 K/ 317 K) = 3.86 L</a:t>
            </a:r>
          </a:p>
        </p:txBody>
      </p:sp>
    </p:spTree>
    <p:extLst>
      <p:ext uri="{BB962C8B-B14F-4D97-AF65-F5344CB8AC3E}">
        <p14:creationId xmlns:p14="http://schemas.microsoft.com/office/powerpoint/2010/main" val="3766293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215680" y="50933"/>
            <a:ext cx="5472608"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AVOGADRO’s HYPOTHESIS</a:t>
            </a:r>
          </a:p>
        </p:txBody>
      </p:sp>
      <p:sp>
        <p:nvSpPr>
          <p:cNvPr id="2" name="TextBox 1">
            <a:extLst>
              <a:ext uri="{FF2B5EF4-FFF2-40B4-BE49-F238E27FC236}">
                <a16:creationId xmlns:a16="http://schemas.microsoft.com/office/drawing/2014/main" id="{AACD7B14-02C7-4A2B-A0BA-11D4E688CB96}"/>
              </a:ext>
            </a:extLst>
          </p:cNvPr>
          <p:cNvSpPr txBox="1"/>
          <p:nvPr/>
        </p:nvSpPr>
        <p:spPr>
          <a:xfrm>
            <a:off x="407368" y="1096046"/>
            <a:ext cx="10153128" cy="954107"/>
          </a:xfrm>
          <a:prstGeom prst="rect">
            <a:avLst/>
          </a:prstGeom>
          <a:noFill/>
        </p:spPr>
        <p:txBody>
          <a:bodyPr wrap="square" rtlCol="0">
            <a:spAutoFit/>
          </a:bodyPr>
          <a:lstStyle/>
          <a:p>
            <a:r>
              <a:rPr lang="en-GB" sz="2800">
                <a:cs typeface="Calibri" panose="020F0502020204030204" pitchFamily="34" charset="0"/>
              </a:rPr>
              <a:t>For a fixed </a:t>
            </a:r>
            <a:r>
              <a:rPr lang="en-GB" sz="2800">
                <a:solidFill>
                  <a:srgbClr val="0000FF"/>
                </a:solidFill>
                <a:cs typeface="Calibri" panose="020F0502020204030204" pitchFamily="34" charset="0"/>
              </a:rPr>
              <a:t>temperature</a:t>
            </a:r>
            <a:r>
              <a:rPr lang="en-GB" sz="2800">
                <a:cs typeface="Calibri" panose="020F0502020204030204" pitchFamily="34" charset="0"/>
              </a:rPr>
              <a:t> and </a:t>
            </a:r>
            <a:r>
              <a:rPr lang="en-GB" sz="2800">
                <a:solidFill>
                  <a:srgbClr val="00B050"/>
                </a:solidFill>
                <a:cs typeface="Calibri" panose="020F0502020204030204" pitchFamily="34" charset="0"/>
              </a:rPr>
              <a:t>pressure</a:t>
            </a:r>
            <a:r>
              <a:rPr lang="en-GB" sz="2800">
                <a:cs typeface="Calibri" panose="020F0502020204030204" pitchFamily="34" charset="0"/>
              </a:rPr>
              <a:t>, equal </a:t>
            </a:r>
            <a:r>
              <a:rPr lang="en-GB" sz="2800">
                <a:solidFill>
                  <a:srgbClr val="FF0000"/>
                </a:solidFill>
                <a:cs typeface="Calibri" panose="020F0502020204030204" pitchFamily="34" charset="0"/>
              </a:rPr>
              <a:t>volumes</a:t>
            </a:r>
            <a:r>
              <a:rPr lang="en-GB" sz="2800">
                <a:cs typeface="Calibri" panose="020F0502020204030204" pitchFamily="34" charset="0"/>
              </a:rPr>
              <a:t> of gases contain the same number of molecules</a:t>
            </a:r>
          </a:p>
        </p:txBody>
      </p:sp>
      <p:sp>
        <p:nvSpPr>
          <p:cNvPr id="4" name="TextBox 3">
            <a:extLst>
              <a:ext uri="{FF2B5EF4-FFF2-40B4-BE49-F238E27FC236}">
                <a16:creationId xmlns:a16="http://schemas.microsoft.com/office/drawing/2014/main" id="{0A1F0083-312D-4B79-B4DA-4A5C522428B2}"/>
              </a:ext>
            </a:extLst>
          </p:cNvPr>
          <p:cNvSpPr txBox="1"/>
          <p:nvPr/>
        </p:nvSpPr>
        <p:spPr>
          <a:xfrm>
            <a:off x="407368" y="3356992"/>
            <a:ext cx="10828452" cy="523220"/>
          </a:xfrm>
          <a:prstGeom prst="rect">
            <a:avLst/>
          </a:prstGeom>
          <a:noFill/>
        </p:spPr>
        <p:txBody>
          <a:bodyPr wrap="square" rtlCol="0">
            <a:spAutoFit/>
          </a:bodyPr>
          <a:lstStyle/>
          <a:p>
            <a:r>
              <a:rPr lang="en-GB" sz="2800">
                <a:solidFill>
                  <a:srgbClr val="FF0000"/>
                </a:solidFill>
                <a:cs typeface="Calibri" panose="020F0502020204030204" pitchFamily="34" charset="0"/>
              </a:rPr>
              <a:t>Volume</a:t>
            </a:r>
            <a:r>
              <a:rPr lang="en-GB" sz="2800">
                <a:cs typeface="Calibri" panose="020F0502020204030204" pitchFamily="34" charset="0"/>
              </a:rPr>
              <a:t> of any gas is proportional to </a:t>
            </a:r>
            <a:r>
              <a:rPr lang="en-GB" sz="2800">
                <a:solidFill>
                  <a:srgbClr val="CC66FF"/>
                </a:solidFill>
                <a:cs typeface="Calibri" panose="020F0502020204030204" pitchFamily="34" charset="0"/>
              </a:rPr>
              <a:t>number of moles </a:t>
            </a:r>
            <a:r>
              <a:rPr lang="en-GB" sz="2800">
                <a:cs typeface="Calibri" panose="020F0502020204030204" pitchFamily="34" charset="0"/>
              </a:rPr>
              <a:t>at a given </a:t>
            </a:r>
            <a:r>
              <a:rPr lang="en-GB" sz="2800">
                <a:solidFill>
                  <a:srgbClr val="0000FF"/>
                </a:solidFill>
                <a:cs typeface="Calibri" panose="020F0502020204030204" pitchFamily="34" charset="0"/>
              </a:rPr>
              <a:t>T</a:t>
            </a:r>
            <a:r>
              <a:rPr lang="en-GB" sz="2800">
                <a:cs typeface="Calibri" panose="020F0502020204030204" pitchFamily="34" charset="0"/>
              </a:rPr>
              <a:t> and </a:t>
            </a:r>
            <a:r>
              <a:rPr lang="en-GB" sz="2800">
                <a:solidFill>
                  <a:srgbClr val="00B050"/>
                </a:solidFill>
                <a:cs typeface="Calibri" panose="020F0502020204030204" pitchFamily="34" charset="0"/>
              </a:rPr>
              <a:t>P</a:t>
            </a:r>
          </a:p>
        </p:txBody>
      </p:sp>
      <p:sp>
        <p:nvSpPr>
          <p:cNvPr id="6" name="TextBox 5">
            <a:extLst>
              <a:ext uri="{FF2B5EF4-FFF2-40B4-BE49-F238E27FC236}">
                <a16:creationId xmlns:a16="http://schemas.microsoft.com/office/drawing/2014/main" id="{C32D1B35-9084-47B7-83DB-869677BB9E0E}"/>
              </a:ext>
            </a:extLst>
          </p:cNvPr>
          <p:cNvSpPr txBox="1"/>
          <p:nvPr/>
        </p:nvSpPr>
        <p:spPr>
          <a:xfrm>
            <a:off x="2307943" y="4077072"/>
            <a:ext cx="7576113" cy="2462213"/>
          </a:xfrm>
          <a:prstGeom prst="rect">
            <a:avLst/>
          </a:prstGeom>
          <a:noFill/>
        </p:spPr>
        <p:txBody>
          <a:bodyPr wrap="none" rtlCol="0">
            <a:spAutoFit/>
          </a:bodyPr>
          <a:lstStyle/>
          <a:p>
            <a:pPr>
              <a:lnSpc>
                <a:spcPct val="150000"/>
              </a:lnSpc>
            </a:pPr>
            <a:r>
              <a:rPr lang="en-GB" sz="2800" b="1">
                <a:solidFill>
                  <a:srgbClr val="FFC000"/>
                </a:solidFill>
                <a:cs typeface="Calibri" panose="020F0502020204030204" pitchFamily="34" charset="0"/>
              </a:rPr>
              <a:t>A</a:t>
            </a:r>
            <a:r>
              <a:rPr lang="en-GB" sz="2800">
                <a:cs typeface="Calibri" panose="020F0502020204030204" pitchFamily="34" charset="0"/>
              </a:rPr>
              <a:t>vogadro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CC66FF"/>
                </a:solidFill>
                <a:cs typeface="Calibri" panose="020F0502020204030204" pitchFamily="34" charset="0"/>
                <a:sym typeface="Symbol" panose="05050102010706020507" pitchFamily="18" charset="2"/>
              </a:rPr>
              <a:t>n</a:t>
            </a:r>
          </a:p>
          <a:p>
            <a:pPr>
              <a:lnSpc>
                <a:spcPct val="150000"/>
              </a:lnSpc>
            </a:pPr>
            <a:r>
              <a:rPr lang="en-GB" sz="2800" b="1">
                <a:solidFill>
                  <a:srgbClr val="FFC000"/>
                </a:solidFill>
                <a:cs typeface="Calibri" panose="020F0502020204030204" pitchFamily="34" charset="0"/>
                <a:sym typeface="Symbol" panose="05050102010706020507" pitchFamily="18" charset="2"/>
              </a:rPr>
              <a:t>B</a:t>
            </a:r>
            <a:r>
              <a:rPr lang="en-GB" sz="2800">
                <a:cs typeface="Calibri" panose="020F0502020204030204" pitchFamily="34" charset="0"/>
                <a:sym typeface="Symbol" panose="05050102010706020507" pitchFamily="18" charset="2"/>
              </a:rPr>
              <a:t>oyle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1/</a:t>
            </a:r>
            <a:r>
              <a:rPr lang="en-GB" sz="2800">
                <a:solidFill>
                  <a:srgbClr val="00B050"/>
                </a:solidFill>
                <a:cs typeface="Calibri" panose="020F0502020204030204" pitchFamily="34" charset="0"/>
                <a:sym typeface="Symbol" panose="05050102010706020507" pitchFamily="18" charset="2"/>
              </a:rPr>
              <a:t>P</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err="1">
                <a:solidFill>
                  <a:srgbClr val="CC66FF"/>
                </a:solidFill>
                <a:cs typeface="Calibri" panose="020F0502020204030204" pitchFamily="34" charset="0"/>
                <a:sym typeface="Symbol" panose="05050102010706020507" pitchFamily="18" charset="2"/>
              </a:rPr>
              <a:t>n</a:t>
            </a:r>
            <a:r>
              <a:rPr lang="en-GB" sz="2800" err="1">
                <a:solidFill>
                  <a:srgbClr val="0000FF"/>
                </a:solidFill>
                <a:cs typeface="Calibri" panose="020F0502020204030204" pitchFamily="34" charset="0"/>
                <a:sym typeface="Symbol" panose="05050102010706020507" pitchFamily="18" charset="2"/>
              </a:rPr>
              <a:t>T</a:t>
            </a:r>
            <a:r>
              <a:rPr lang="en-GB" sz="2800">
                <a:cs typeface="Calibri" panose="020F0502020204030204" pitchFamily="34" charset="0"/>
                <a:sym typeface="Symbol" panose="05050102010706020507" pitchFamily="18" charset="2"/>
              </a:rPr>
              <a:t>/</a:t>
            </a:r>
            <a:r>
              <a:rPr lang="en-GB" sz="2800">
                <a:solidFill>
                  <a:srgbClr val="00B050"/>
                </a:solidFill>
                <a:cs typeface="Calibri" panose="020F0502020204030204" pitchFamily="34" charset="0"/>
                <a:sym typeface="Symbol" panose="05050102010706020507" pitchFamily="18" charset="2"/>
              </a:rPr>
              <a:t>P</a:t>
            </a:r>
            <a:r>
              <a:rPr lang="en-GB" sz="2800">
                <a:cs typeface="Calibri" panose="020F0502020204030204" pitchFamily="34" charset="0"/>
                <a:sym typeface="Symbol" panose="05050102010706020507" pitchFamily="18" charset="2"/>
              </a:rPr>
              <a:t>	      </a:t>
            </a:r>
            <a:r>
              <a:rPr lang="en-GB" sz="2800">
                <a:solidFill>
                  <a:srgbClr val="00B050"/>
                </a:solidFill>
                <a:cs typeface="Calibri" panose="020F0502020204030204" pitchFamily="34" charset="0"/>
                <a:sym typeface="Symbol" panose="05050102010706020507" pitchFamily="18" charset="2"/>
              </a:rPr>
              <a:t>P</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err="1">
                <a:solidFill>
                  <a:srgbClr val="CC66FF"/>
                </a:solidFill>
                <a:cs typeface="Calibri" panose="020F0502020204030204" pitchFamily="34" charset="0"/>
                <a:sym typeface="Symbol" panose="05050102010706020507" pitchFamily="18" charset="2"/>
              </a:rPr>
              <a:t>n</a:t>
            </a:r>
            <a:r>
              <a:rPr lang="en-GB" sz="2800" err="1">
                <a:solidFill>
                  <a:srgbClr val="0000FF"/>
                </a:solidFill>
                <a:cs typeface="Calibri" panose="020F0502020204030204" pitchFamily="34" charset="0"/>
                <a:sym typeface="Symbol" panose="05050102010706020507" pitchFamily="18" charset="2"/>
              </a:rPr>
              <a:t>T</a:t>
            </a:r>
            <a:endParaRPr lang="en-GB" sz="2800">
              <a:solidFill>
                <a:srgbClr val="0000FF"/>
              </a:solidFill>
              <a:cs typeface="Calibri" panose="020F0502020204030204" pitchFamily="34" charset="0"/>
              <a:sym typeface="Symbol" panose="05050102010706020507" pitchFamily="18" charset="2"/>
            </a:endParaRPr>
          </a:p>
          <a:p>
            <a:pPr>
              <a:lnSpc>
                <a:spcPct val="150000"/>
              </a:lnSpc>
            </a:pPr>
            <a:r>
              <a:rPr lang="en-GB" sz="2800" b="1">
                <a:solidFill>
                  <a:srgbClr val="FFC000"/>
                </a:solidFill>
                <a:cs typeface="Calibri" panose="020F0502020204030204" pitchFamily="34" charset="0"/>
                <a:sym typeface="Symbol" panose="05050102010706020507" pitchFamily="18" charset="2"/>
              </a:rPr>
              <a:t>C</a:t>
            </a:r>
            <a:r>
              <a:rPr lang="en-GB" sz="2800">
                <a:cs typeface="Calibri" panose="020F0502020204030204" pitchFamily="34" charset="0"/>
                <a:sym typeface="Symbol" panose="05050102010706020507" pitchFamily="18" charset="2"/>
              </a:rPr>
              <a:t>harles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0000FF"/>
                </a:solidFill>
                <a:cs typeface="Calibri" panose="020F0502020204030204" pitchFamily="34" charset="0"/>
                <a:sym typeface="Symbol" panose="05050102010706020507" pitchFamily="18" charset="2"/>
              </a:rPr>
              <a:t>T</a:t>
            </a:r>
          </a:p>
          <a:p>
            <a:endParaRPr lang="en-GB" sz="2800">
              <a:cs typeface="Calibri" panose="020F0502020204030204" pitchFamily="34" charset="0"/>
            </a:endParaRPr>
          </a:p>
        </p:txBody>
      </p:sp>
      <p:sp>
        <p:nvSpPr>
          <p:cNvPr id="12" name="Right Brace 11">
            <a:extLst>
              <a:ext uri="{FF2B5EF4-FFF2-40B4-BE49-F238E27FC236}">
                <a16:creationId xmlns:a16="http://schemas.microsoft.com/office/drawing/2014/main" id="{B7B2A3A7-4987-4FA2-8E7F-C456FEB75F0C}"/>
              </a:ext>
            </a:extLst>
          </p:cNvPr>
          <p:cNvSpPr/>
          <p:nvPr/>
        </p:nvSpPr>
        <p:spPr>
          <a:xfrm>
            <a:off x="5799721" y="4323296"/>
            <a:ext cx="288032" cy="165618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3549BB68-1954-4221-97EE-2D4A6A0004E7}"/>
              </a:ext>
            </a:extLst>
          </p:cNvPr>
          <p:cNvSpPr txBox="1"/>
          <p:nvPr/>
        </p:nvSpPr>
        <p:spPr>
          <a:xfrm>
            <a:off x="2135560" y="2292258"/>
            <a:ext cx="3728393" cy="923330"/>
          </a:xfrm>
          <a:prstGeom prst="rect">
            <a:avLst/>
          </a:prstGeom>
          <a:noFill/>
        </p:spPr>
        <p:txBody>
          <a:bodyPr wrap="none" rtlCol="0">
            <a:spAutoFit/>
          </a:bodyPr>
          <a:lstStyle/>
          <a:p>
            <a:r>
              <a:rPr lang="en-GB"/>
              <a:t>1 L of gas A – ‘a’ number of molecules</a:t>
            </a:r>
          </a:p>
          <a:p>
            <a:r>
              <a:rPr lang="en-GB"/>
              <a:t>1 L of gas B – ‘b’ number of molecules</a:t>
            </a:r>
          </a:p>
          <a:p>
            <a:endParaRPr lang="en-GB"/>
          </a:p>
        </p:txBody>
      </p:sp>
      <p:sp>
        <p:nvSpPr>
          <p:cNvPr id="8" name="TextBox 7">
            <a:extLst>
              <a:ext uri="{FF2B5EF4-FFF2-40B4-BE49-F238E27FC236}">
                <a16:creationId xmlns:a16="http://schemas.microsoft.com/office/drawing/2014/main" id="{D0C18742-FB2F-45CC-92B1-9F507CECCD0B}"/>
              </a:ext>
            </a:extLst>
          </p:cNvPr>
          <p:cNvSpPr txBox="1"/>
          <p:nvPr/>
        </p:nvSpPr>
        <p:spPr>
          <a:xfrm>
            <a:off x="6600056" y="2448935"/>
            <a:ext cx="4367734" cy="369332"/>
          </a:xfrm>
          <a:prstGeom prst="rect">
            <a:avLst/>
          </a:prstGeom>
          <a:noFill/>
        </p:spPr>
        <p:txBody>
          <a:bodyPr wrap="none" rtlCol="0">
            <a:spAutoFit/>
          </a:bodyPr>
          <a:lstStyle/>
          <a:p>
            <a:r>
              <a:rPr lang="en-GB" b="1"/>
              <a:t>‘a’ = ‘b’ </a:t>
            </a:r>
            <a:r>
              <a:rPr lang="en-GB"/>
              <a:t>if the volume is the same for A and B</a:t>
            </a:r>
          </a:p>
        </p:txBody>
      </p:sp>
    </p:spTree>
    <p:extLst>
      <p:ext uri="{BB962C8B-B14F-4D97-AF65-F5344CB8AC3E}">
        <p14:creationId xmlns:p14="http://schemas.microsoft.com/office/powerpoint/2010/main" val="3332738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779781" y="128702"/>
            <a:ext cx="4607354" cy="646331"/>
          </a:xfrm>
          <a:prstGeom prst="rect">
            <a:avLst/>
          </a:prstGeom>
          <a:noFill/>
        </p:spPr>
        <p:txBody>
          <a:bodyPr wrap="square">
            <a:spAutoFit/>
          </a:bodyPr>
          <a:lstStyle/>
          <a:p>
            <a:r>
              <a:rPr lang="en-GB" sz="3600" b="1" dirty="0">
                <a:effectLst>
                  <a:outerShdw blurRad="38100" dist="38100" dir="2700000" algn="tl">
                    <a:srgbClr val="000000">
                      <a:alpha val="43137"/>
                    </a:srgbClr>
                  </a:outerShdw>
                </a:effectLst>
              </a:rPr>
              <a:t>IDEAL GAS EQUATION</a:t>
            </a:r>
          </a:p>
        </p:txBody>
      </p:sp>
      <p:sp>
        <p:nvSpPr>
          <p:cNvPr id="6" name="TextBox 5">
            <a:extLst>
              <a:ext uri="{FF2B5EF4-FFF2-40B4-BE49-F238E27FC236}">
                <a16:creationId xmlns:a16="http://schemas.microsoft.com/office/drawing/2014/main" id="{C32D1B35-9084-47B7-83DB-869677BB9E0E}"/>
              </a:ext>
            </a:extLst>
          </p:cNvPr>
          <p:cNvSpPr txBox="1"/>
          <p:nvPr/>
        </p:nvSpPr>
        <p:spPr>
          <a:xfrm>
            <a:off x="2299199" y="2132857"/>
            <a:ext cx="184731" cy="2031325"/>
          </a:xfrm>
          <a:prstGeom prst="rect">
            <a:avLst/>
          </a:prstGeom>
          <a:noFill/>
        </p:spPr>
        <p:txBody>
          <a:bodyPr wrap="none" rtlCol="0">
            <a:spAutoFit/>
          </a:bodyPr>
          <a:lstStyle/>
          <a:p>
            <a:pPr>
              <a:lnSpc>
                <a:spcPct val="150000"/>
              </a:lnSpc>
            </a:pPr>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endParaRPr>
          </a:p>
        </p:txBody>
      </p:sp>
      <p:sp>
        <p:nvSpPr>
          <p:cNvPr id="10" name="TextBox 9">
            <a:extLst>
              <a:ext uri="{FF2B5EF4-FFF2-40B4-BE49-F238E27FC236}">
                <a16:creationId xmlns:a16="http://schemas.microsoft.com/office/drawing/2014/main" id="{070D5B1B-D785-4C35-9DED-00C5F8C16B69}"/>
              </a:ext>
            </a:extLst>
          </p:cNvPr>
          <p:cNvSpPr txBox="1"/>
          <p:nvPr/>
        </p:nvSpPr>
        <p:spPr>
          <a:xfrm>
            <a:off x="4061501" y="984349"/>
            <a:ext cx="4213013" cy="1107996"/>
          </a:xfrm>
          <a:prstGeom prst="rect">
            <a:avLst/>
          </a:prstGeom>
          <a:noFill/>
          <a:ln w="19050">
            <a:solidFill>
              <a:srgbClr val="99CC00"/>
            </a:solidFill>
          </a:ln>
        </p:spPr>
        <p:txBody>
          <a:bodyPr wrap="none" rtlCol="0">
            <a:spAutoFit/>
          </a:bodyPr>
          <a:lstStyle/>
          <a:p>
            <a:r>
              <a:rPr lang="en-GB" sz="6600" b="1">
                <a:solidFill>
                  <a:srgbClr val="00B050"/>
                </a:solidFill>
              </a:rPr>
              <a:t>P </a:t>
            </a:r>
            <a:r>
              <a:rPr lang="en-GB" sz="6600" b="1">
                <a:solidFill>
                  <a:srgbClr val="FF0000"/>
                </a:solidFill>
              </a:rPr>
              <a:t>V</a:t>
            </a:r>
            <a:r>
              <a:rPr lang="en-GB" sz="6600" b="1"/>
              <a:t> = </a:t>
            </a:r>
            <a:r>
              <a:rPr lang="en-GB" sz="6600" b="1">
                <a:solidFill>
                  <a:srgbClr val="CC66FF"/>
                </a:solidFill>
              </a:rPr>
              <a:t>n </a:t>
            </a:r>
            <a:r>
              <a:rPr lang="en-GB" sz="6600" b="1"/>
              <a:t>R </a:t>
            </a:r>
            <a:r>
              <a:rPr lang="en-GB" sz="6600" b="1">
                <a:solidFill>
                  <a:srgbClr val="0000FF"/>
                </a:solidFill>
              </a:rPr>
              <a:t>T</a:t>
            </a:r>
          </a:p>
        </p:txBody>
      </p:sp>
      <p:sp>
        <p:nvSpPr>
          <p:cNvPr id="9" name="TextBox 8">
            <a:extLst>
              <a:ext uri="{FF2B5EF4-FFF2-40B4-BE49-F238E27FC236}">
                <a16:creationId xmlns:a16="http://schemas.microsoft.com/office/drawing/2014/main" id="{26D1857A-CD99-4BC7-A4EE-D061086F1CBA}"/>
              </a:ext>
            </a:extLst>
          </p:cNvPr>
          <p:cNvSpPr txBox="1"/>
          <p:nvPr/>
        </p:nvSpPr>
        <p:spPr>
          <a:xfrm>
            <a:off x="703257" y="3653084"/>
            <a:ext cx="10472743" cy="196188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b="1" i="0" dirty="0">
                <a:solidFill>
                  <a:srgbClr val="00B0F0"/>
                </a:solidFill>
                <a:effectLst/>
              </a:rPr>
              <a:t>ideal gas is a theoretical concept used in physics and chemistry to simplify the behaviour of real gases under certain conditions</a:t>
            </a:r>
            <a:endParaRPr lang="en-GB" sz="2800" b="1" dirty="0">
              <a:solidFill>
                <a:srgbClr val="00B0F0"/>
              </a:solidFill>
              <a:cs typeface="Calibri" panose="020F0502020204030204" pitchFamily="34" charset="0"/>
            </a:endParaRPr>
          </a:p>
          <a:p>
            <a:pPr marL="285750" indent="-285750">
              <a:lnSpc>
                <a:spcPct val="150000"/>
              </a:lnSpc>
              <a:buFont typeface="Arial" panose="020B0604020202020204" pitchFamily="34" charset="0"/>
              <a:buChar char="•"/>
            </a:pPr>
            <a:r>
              <a:rPr lang="en-GB" sz="2800" b="1" dirty="0">
                <a:solidFill>
                  <a:srgbClr val="00B0F0"/>
                </a:solidFill>
                <a:cs typeface="Calibri" panose="020F0502020204030204" pitchFamily="34" charset="0"/>
              </a:rPr>
              <a:t>ideal gas is a gas that obeys this law</a:t>
            </a:r>
          </a:p>
        </p:txBody>
      </p:sp>
      <p:sp>
        <p:nvSpPr>
          <p:cNvPr id="3" name="TextBox 2">
            <a:extLst>
              <a:ext uri="{FF2B5EF4-FFF2-40B4-BE49-F238E27FC236}">
                <a16:creationId xmlns:a16="http://schemas.microsoft.com/office/drawing/2014/main" id="{3BE271F1-247C-42E7-BA49-2A822E3CE867}"/>
              </a:ext>
            </a:extLst>
          </p:cNvPr>
          <p:cNvSpPr txBox="1"/>
          <p:nvPr/>
        </p:nvSpPr>
        <p:spPr>
          <a:xfrm>
            <a:off x="6740663" y="2943306"/>
            <a:ext cx="3752303" cy="954107"/>
          </a:xfrm>
          <a:prstGeom prst="rect">
            <a:avLst/>
          </a:prstGeom>
          <a:noFill/>
        </p:spPr>
        <p:txBody>
          <a:bodyPr wrap="square" rtlCol="0">
            <a:spAutoFit/>
          </a:bodyPr>
          <a:lstStyle/>
          <a:p>
            <a:r>
              <a:rPr lang="en-GB" sz="2800" dirty="0"/>
              <a:t>R – gas constant </a:t>
            </a:r>
            <a:r>
              <a:rPr lang="en-GB" sz="2800" dirty="0">
                <a:solidFill>
                  <a:srgbClr val="7030A0"/>
                </a:solidFill>
              </a:rPr>
              <a:t>(unit ?)</a:t>
            </a:r>
          </a:p>
          <a:p>
            <a:endParaRPr lang="en-GB" sz="2800" dirty="0"/>
          </a:p>
        </p:txBody>
      </p:sp>
      <p:sp>
        <p:nvSpPr>
          <p:cNvPr id="8" name="TextBox 7">
            <a:extLst>
              <a:ext uri="{FF2B5EF4-FFF2-40B4-BE49-F238E27FC236}">
                <a16:creationId xmlns:a16="http://schemas.microsoft.com/office/drawing/2014/main" id="{7C3BC68B-636A-4F10-B613-FDDFFC3F6E1C}"/>
              </a:ext>
            </a:extLst>
          </p:cNvPr>
          <p:cNvSpPr txBox="1"/>
          <p:nvPr/>
        </p:nvSpPr>
        <p:spPr>
          <a:xfrm>
            <a:off x="2483930" y="2284675"/>
            <a:ext cx="2519279" cy="1200329"/>
          </a:xfrm>
          <a:prstGeom prst="rect">
            <a:avLst/>
          </a:prstGeom>
          <a:noFill/>
        </p:spPr>
        <p:txBody>
          <a:bodyPr wrap="none" rtlCol="0">
            <a:spAutoFit/>
          </a:bodyPr>
          <a:lstStyle/>
          <a:p>
            <a:r>
              <a:rPr lang="en-GB" dirty="0"/>
              <a:t>P – pressure </a:t>
            </a:r>
            <a:r>
              <a:rPr lang="en-GB" dirty="0">
                <a:solidFill>
                  <a:srgbClr val="00B050"/>
                </a:solidFill>
              </a:rPr>
              <a:t>(unit ?)</a:t>
            </a:r>
          </a:p>
          <a:p>
            <a:r>
              <a:rPr lang="en-GB" dirty="0"/>
              <a:t>V – volume, </a:t>
            </a:r>
            <a:r>
              <a:rPr lang="en-GB" b="1" dirty="0"/>
              <a:t>L</a:t>
            </a:r>
          </a:p>
          <a:p>
            <a:r>
              <a:rPr lang="en-GB" dirty="0"/>
              <a:t>n – number of moles, </a:t>
            </a:r>
            <a:r>
              <a:rPr lang="en-GB" b="1" dirty="0"/>
              <a:t>mol</a:t>
            </a:r>
          </a:p>
          <a:p>
            <a:r>
              <a:rPr lang="en-GB" dirty="0"/>
              <a:t>T – temperature, </a:t>
            </a:r>
            <a:r>
              <a:rPr lang="en-GB" b="1" dirty="0"/>
              <a:t>K</a:t>
            </a:r>
          </a:p>
        </p:txBody>
      </p:sp>
    </p:spTree>
    <p:extLst>
      <p:ext uri="{BB962C8B-B14F-4D97-AF65-F5344CB8AC3E}">
        <p14:creationId xmlns:p14="http://schemas.microsoft.com/office/powerpoint/2010/main" val="2420228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997595" y="63692"/>
            <a:ext cx="6238769" cy="646331"/>
          </a:xfrm>
          <a:prstGeom prst="rect">
            <a:avLst/>
          </a:prstGeom>
          <a:noFill/>
        </p:spPr>
        <p:txBody>
          <a:bodyPr wrap="square">
            <a:spAutoFit/>
          </a:bodyPr>
          <a:lstStyle/>
          <a:p>
            <a:r>
              <a:rPr lang="en-GB" sz="3600" b="1" dirty="0">
                <a:effectLst>
                  <a:outerShdw blurRad="38100" dist="38100" dir="2700000" algn="tl">
                    <a:srgbClr val="000000">
                      <a:alpha val="43137"/>
                    </a:srgbClr>
                  </a:outerShdw>
                </a:effectLst>
              </a:rPr>
              <a:t>KINETIC MOLECULAR THEORY</a:t>
            </a:r>
          </a:p>
        </p:txBody>
      </p:sp>
      <p:sp>
        <p:nvSpPr>
          <p:cNvPr id="4" name="Content Placeholder 3">
            <a:extLst>
              <a:ext uri="{FF2B5EF4-FFF2-40B4-BE49-F238E27FC236}">
                <a16:creationId xmlns:a16="http://schemas.microsoft.com/office/drawing/2014/main" id="{188780A4-7871-4F4C-9D48-C59B01593CA2}"/>
              </a:ext>
            </a:extLst>
          </p:cNvPr>
          <p:cNvSpPr>
            <a:spLocks noGrp="1"/>
          </p:cNvSpPr>
          <p:nvPr>
            <p:ph sz="quarter" idx="13"/>
          </p:nvPr>
        </p:nvSpPr>
        <p:spPr>
          <a:xfrm>
            <a:off x="942109" y="2126947"/>
            <a:ext cx="9374909" cy="3424107"/>
          </a:xfrm>
        </p:spPr>
        <p:txBody>
          <a:bodyPr>
            <a:noAutofit/>
          </a:bodyPr>
          <a:lstStyle/>
          <a:p>
            <a:pPr>
              <a:lnSpc>
                <a:spcPts val="2800"/>
              </a:lnSpc>
            </a:pPr>
            <a:r>
              <a:rPr lang="en-GB" sz="2400" b="1" cap="none" dirty="0">
                <a:solidFill>
                  <a:srgbClr val="00B0F0"/>
                </a:solidFill>
              </a:rPr>
              <a:t>are in constant, random motion</a:t>
            </a:r>
            <a:r>
              <a:rPr lang="en-GB" sz="2400" cap="none" dirty="0"/>
              <a:t>: </a:t>
            </a:r>
            <a:r>
              <a:rPr lang="en-GB" sz="1800" cap="none" dirty="0"/>
              <a:t>ideal gas particles move in random directions and at various speeds, with their velocities changing as a result of collisions.</a:t>
            </a:r>
          </a:p>
          <a:p>
            <a:pPr>
              <a:lnSpc>
                <a:spcPts val="2800"/>
              </a:lnSpc>
            </a:pPr>
            <a:r>
              <a:rPr lang="en-GB" sz="2400" b="1" cap="none" dirty="0">
                <a:solidFill>
                  <a:srgbClr val="00B0F0"/>
                </a:solidFill>
              </a:rPr>
              <a:t>have negligible volume</a:t>
            </a:r>
            <a:r>
              <a:rPr lang="en-GB" sz="2400" cap="none" dirty="0"/>
              <a:t>: </a:t>
            </a:r>
            <a:r>
              <a:rPr lang="en-GB" sz="1800" cap="none" dirty="0"/>
              <a:t>the volume occupied by the particles themselves is considered negligible compared to the volume of the container (the volume is determined by the volume of the container).</a:t>
            </a:r>
          </a:p>
          <a:p>
            <a:pPr>
              <a:lnSpc>
                <a:spcPts val="2800"/>
              </a:lnSpc>
            </a:pPr>
            <a:r>
              <a:rPr lang="en-GB" sz="2400" b="1" cap="none" dirty="0">
                <a:solidFill>
                  <a:srgbClr val="00B0F0"/>
                </a:solidFill>
              </a:rPr>
              <a:t>have no intermolecular forces: </a:t>
            </a:r>
            <a:r>
              <a:rPr lang="en-GB" sz="1800" cap="none" dirty="0"/>
              <a:t>ideal gas particles do not interact with each other except during collisions, meaning there are no attractive or repulsive forces between the particles.</a:t>
            </a:r>
          </a:p>
          <a:p>
            <a:pPr>
              <a:lnSpc>
                <a:spcPts val="2800"/>
              </a:lnSpc>
            </a:pPr>
            <a:r>
              <a:rPr lang="en-GB" sz="2400" b="1" cap="none" dirty="0">
                <a:solidFill>
                  <a:srgbClr val="00B0F0"/>
                </a:solidFill>
              </a:rPr>
              <a:t>experience elastic collisions: </a:t>
            </a:r>
            <a:r>
              <a:rPr lang="en-GB" sz="1800" cap="none" dirty="0"/>
              <a:t>collisions between ideal gas particles and the walls of the container are perfectly elastic, meaning there is no loss of kinetic energy. </a:t>
            </a:r>
          </a:p>
        </p:txBody>
      </p:sp>
      <p:sp>
        <p:nvSpPr>
          <p:cNvPr id="7" name="TextBox 6">
            <a:extLst>
              <a:ext uri="{FF2B5EF4-FFF2-40B4-BE49-F238E27FC236}">
                <a16:creationId xmlns:a16="http://schemas.microsoft.com/office/drawing/2014/main" id="{FC16500E-C8FF-4BD3-B817-31F12FCF24DC}"/>
              </a:ext>
            </a:extLst>
          </p:cNvPr>
          <p:cNvSpPr txBox="1"/>
          <p:nvPr/>
        </p:nvSpPr>
        <p:spPr>
          <a:xfrm>
            <a:off x="942109" y="941431"/>
            <a:ext cx="9583593" cy="954107"/>
          </a:xfrm>
          <a:prstGeom prst="rect">
            <a:avLst/>
          </a:prstGeom>
          <a:noFill/>
        </p:spPr>
        <p:txBody>
          <a:bodyPr wrap="square" rtlCol="0">
            <a:spAutoFit/>
          </a:bodyPr>
          <a:lstStyle/>
          <a:p>
            <a:r>
              <a:rPr lang="en-GB" sz="2800" b="0" i="0" dirty="0">
                <a:solidFill>
                  <a:srgbClr val="0D0D0D"/>
                </a:solidFill>
                <a:effectLst/>
              </a:rPr>
              <a:t>According to the kinetic molecular theory, an ideal gas is composed of particles (atoms or molecules) that :</a:t>
            </a:r>
            <a:endParaRPr lang="en-GB" sz="2800" dirty="0"/>
          </a:p>
        </p:txBody>
      </p:sp>
    </p:spTree>
    <p:extLst>
      <p:ext uri="{BB962C8B-B14F-4D97-AF65-F5344CB8AC3E}">
        <p14:creationId xmlns:p14="http://schemas.microsoft.com/office/powerpoint/2010/main" val="1790122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881383" y="-124818"/>
            <a:ext cx="3731826"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GAS CONSTANT</a:t>
            </a:r>
          </a:p>
        </p:txBody>
      </p:sp>
      <p:sp>
        <p:nvSpPr>
          <p:cNvPr id="9" name="TextBox 8">
            <a:extLst>
              <a:ext uri="{FF2B5EF4-FFF2-40B4-BE49-F238E27FC236}">
                <a16:creationId xmlns:a16="http://schemas.microsoft.com/office/drawing/2014/main" id="{7E858BA7-6BF7-4281-B27A-5F935772FA0A}"/>
              </a:ext>
            </a:extLst>
          </p:cNvPr>
          <p:cNvSpPr txBox="1"/>
          <p:nvPr/>
        </p:nvSpPr>
        <p:spPr>
          <a:xfrm>
            <a:off x="4539223" y="518950"/>
            <a:ext cx="3731825" cy="646331"/>
          </a:xfrm>
          <a:prstGeom prst="rect">
            <a:avLst/>
          </a:prstGeom>
          <a:noFill/>
        </p:spPr>
        <p:txBody>
          <a:bodyPr wrap="square">
            <a:spAutoFit/>
          </a:bodyPr>
          <a:lstStyle/>
          <a:p>
            <a:r>
              <a:rPr lang="en-GB" sz="3600" b="1">
                <a:solidFill>
                  <a:srgbClr val="00B050"/>
                </a:solidFill>
                <a:cs typeface="Calibri" panose="020F0502020204030204" pitchFamily="34" charset="0"/>
              </a:rPr>
              <a:t>P</a:t>
            </a:r>
            <a:r>
              <a:rPr lang="en-GB" sz="3600" b="1">
                <a:solidFill>
                  <a:srgbClr val="FF0000"/>
                </a:solidFill>
                <a:cs typeface="Calibri" panose="020F0502020204030204" pitchFamily="34" charset="0"/>
              </a:rPr>
              <a:t>V</a:t>
            </a:r>
            <a:r>
              <a:rPr lang="en-GB" sz="3600" b="1">
                <a:cs typeface="Calibri" panose="020F0502020204030204" pitchFamily="34" charset="0"/>
              </a:rPr>
              <a:t> = </a:t>
            </a:r>
            <a:r>
              <a:rPr lang="en-GB" sz="3600" b="1" err="1">
                <a:solidFill>
                  <a:srgbClr val="7030A0"/>
                </a:solidFill>
                <a:cs typeface="Calibri" panose="020F0502020204030204" pitchFamily="34" charset="0"/>
              </a:rPr>
              <a:t>n</a:t>
            </a:r>
            <a:r>
              <a:rPr lang="en-GB" sz="3600" b="1" err="1">
                <a:cs typeface="Calibri" panose="020F0502020204030204" pitchFamily="34" charset="0"/>
              </a:rPr>
              <a:t>R</a:t>
            </a:r>
            <a:r>
              <a:rPr lang="en-GB" sz="3600" b="1" err="1">
                <a:solidFill>
                  <a:srgbClr val="0000FF"/>
                </a:solidFill>
                <a:cs typeface="Calibri" panose="020F0502020204030204" pitchFamily="34" charset="0"/>
              </a:rPr>
              <a:t>T</a:t>
            </a:r>
            <a:endParaRPr lang="en-GB" sz="3600" b="1">
              <a:solidFill>
                <a:srgbClr val="0000FF"/>
              </a:solidFill>
              <a:cs typeface="Calibri" panose="020F0502020204030204" pitchFamily="34" charset="0"/>
            </a:endParaRPr>
          </a:p>
        </p:txBody>
      </p:sp>
      <p:sp>
        <p:nvSpPr>
          <p:cNvPr id="4" name="TextBox 3">
            <a:extLst>
              <a:ext uri="{FF2B5EF4-FFF2-40B4-BE49-F238E27FC236}">
                <a16:creationId xmlns:a16="http://schemas.microsoft.com/office/drawing/2014/main" id="{D71D837D-443A-4BBE-A82A-910FF5FDD488}"/>
              </a:ext>
            </a:extLst>
          </p:cNvPr>
          <p:cNvSpPr txBox="1"/>
          <p:nvPr/>
        </p:nvSpPr>
        <p:spPr>
          <a:xfrm>
            <a:off x="1795375" y="2142213"/>
            <a:ext cx="2540115" cy="4063741"/>
          </a:xfrm>
          <a:prstGeom prst="rect">
            <a:avLst/>
          </a:prstGeom>
          <a:noFill/>
        </p:spPr>
        <p:txBody>
          <a:bodyPr wrap="square" rtlCol="0">
            <a:spAutoFit/>
          </a:bodyPr>
          <a:lstStyle/>
          <a:p>
            <a:pPr>
              <a:lnSpc>
                <a:spcPts val="2200"/>
              </a:lnSpc>
            </a:pPr>
            <a:r>
              <a:rPr lang="en-GB" sz="2800">
                <a:solidFill>
                  <a:srgbClr val="00B050"/>
                </a:solidFill>
                <a:cs typeface="Calibri" panose="020F0502020204030204" pitchFamily="34" charset="0"/>
              </a:rPr>
              <a:t>P Pa</a:t>
            </a:r>
            <a:r>
              <a:rPr lang="en-GB" sz="2800">
                <a:cs typeface="Calibri" panose="020F0502020204030204" pitchFamily="34" charset="0"/>
              </a:rPr>
              <a:t>	          </a:t>
            </a:r>
            <a:endParaRPr lang="en-GB" sz="2800" baseline="30000">
              <a:solidFill>
                <a:srgbClr val="0000FF"/>
              </a:solidFill>
              <a:cs typeface="Calibri" panose="020F0502020204030204" pitchFamily="34" charset="0"/>
            </a:endParaRPr>
          </a:p>
          <a:p>
            <a:pPr>
              <a:lnSpc>
                <a:spcPts val="2200"/>
              </a:lnSpc>
            </a:pPr>
            <a:r>
              <a:rPr lang="en-GB" sz="2800">
                <a:solidFill>
                  <a:srgbClr val="FF0000"/>
                </a:solidFill>
                <a:cs typeface="Calibri" panose="020F0502020204030204" pitchFamily="34" charset="0"/>
              </a:rPr>
              <a:t>V m</a:t>
            </a:r>
            <a:r>
              <a:rPr lang="en-GB" sz="2800" baseline="30000">
                <a:solidFill>
                  <a:srgbClr val="FF0000"/>
                </a:solidFill>
                <a:cs typeface="Calibri" panose="020F0502020204030204" pitchFamily="34" charset="0"/>
              </a:rPr>
              <a:t>3</a:t>
            </a:r>
            <a:r>
              <a:rPr lang="en-GB" sz="2800">
                <a:cs typeface="Calibri" panose="020F0502020204030204" pitchFamily="34" charset="0"/>
              </a:rPr>
              <a:t>	          </a:t>
            </a: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bar</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m</a:t>
            </a:r>
            <a:r>
              <a:rPr lang="en-GB" sz="2800" baseline="30000">
                <a:solidFill>
                  <a:srgbClr val="FF0000"/>
                </a:solidFill>
                <a:cs typeface="Calibri" panose="020F0502020204030204" pitchFamily="34" charset="0"/>
              </a:rPr>
              <a:t>3</a:t>
            </a:r>
            <a:endParaRPr lang="en-GB" sz="28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bar</a:t>
            </a:r>
            <a:r>
              <a:rPr lang="en-GB" sz="2800">
                <a:cs typeface="Calibri" panose="020F0502020204030204" pitchFamily="34" charset="0"/>
              </a:rPr>
              <a:t>	</a:t>
            </a: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a:t>
            </a:r>
            <a:r>
              <a:rPr lang="en-GB" sz="2800" err="1">
                <a:solidFill>
                  <a:srgbClr val="00B050"/>
                </a:solidFill>
                <a:cs typeface="Calibri" panose="020F0502020204030204" pitchFamily="34" charset="0"/>
              </a:rPr>
              <a:t>atm</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torr</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F10E09CF-E5DB-49B2-8D1F-A665ACEE92D3}"/>
              </a:ext>
            </a:extLst>
          </p:cNvPr>
          <p:cNvSpPr txBox="1"/>
          <p:nvPr/>
        </p:nvSpPr>
        <p:spPr>
          <a:xfrm>
            <a:off x="3831805" y="2977983"/>
            <a:ext cx="7743203" cy="523220"/>
          </a:xfrm>
          <a:prstGeom prst="rect">
            <a:avLst/>
          </a:prstGeom>
          <a:noFill/>
        </p:spPr>
        <p:txBody>
          <a:bodyPr wrap="square">
            <a:spAutoFit/>
          </a:bodyPr>
          <a:lstStyle/>
          <a:p>
            <a:r>
              <a:rPr lang="en-GB" sz="2800" b="1">
                <a:cs typeface="Calibri" panose="020F0502020204030204" pitchFamily="34" charset="0"/>
              </a:rPr>
              <a:t>R </a:t>
            </a:r>
            <a:r>
              <a:rPr lang="en-GB" sz="2800">
                <a:cs typeface="Calibri" panose="020F0502020204030204" pitchFamily="34" charset="0"/>
              </a:rPr>
              <a:t>= 8.314 x 10</a:t>
            </a:r>
            <a:r>
              <a:rPr lang="en-GB" sz="2800" baseline="30000">
                <a:cs typeface="Calibri" panose="020F0502020204030204" pitchFamily="34" charset="0"/>
              </a:rPr>
              <a:t>-5</a:t>
            </a:r>
            <a:r>
              <a:rPr lang="en-GB" sz="2800">
                <a:cs typeface="Calibri" panose="020F0502020204030204" pitchFamily="34" charset="0"/>
              </a:rPr>
              <a:t> </a:t>
            </a:r>
            <a:r>
              <a:rPr lang="en-GB" sz="2800">
                <a:solidFill>
                  <a:srgbClr val="00B050"/>
                </a:solidFill>
                <a:cs typeface="Calibri" panose="020F0502020204030204" pitchFamily="34" charset="0"/>
              </a:rPr>
              <a:t>bar</a:t>
            </a:r>
            <a:r>
              <a:rPr lang="en-GB" sz="2800">
                <a:cs typeface="Calibri" panose="020F0502020204030204" pitchFamily="34" charset="0"/>
              </a:rPr>
              <a:t> </a:t>
            </a:r>
            <a:r>
              <a:rPr lang="en-GB" sz="2800">
                <a:solidFill>
                  <a:srgbClr val="FF0000"/>
                </a:solidFill>
                <a:cs typeface="Calibri" panose="020F0502020204030204" pitchFamily="34" charset="0"/>
              </a:rPr>
              <a:t>m</a:t>
            </a:r>
            <a:r>
              <a:rPr lang="en-GB" sz="2800" baseline="30000">
                <a:solidFill>
                  <a:srgbClr val="FF0000"/>
                </a:solidFill>
                <a:cs typeface="Calibri" panose="020F0502020204030204" pitchFamily="34" charset="0"/>
              </a:rPr>
              <a:t>3</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2" name="TextBox 11">
            <a:extLst>
              <a:ext uri="{FF2B5EF4-FFF2-40B4-BE49-F238E27FC236}">
                <a16:creationId xmlns:a16="http://schemas.microsoft.com/office/drawing/2014/main" id="{D421B36B-57FC-4F84-B545-FDD271C71B05}"/>
              </a:ext>
            </a:extLst>
          </p:cNvPr>
          <p:cNvSpPr txBox="1"/>
          <p:nvPr/>
        </p:nvSpPr>
        <p:spPr>
          <a:xfrm>
            <a:off x="3831805" y="3835925"/>
            <a:ext cx="7438324"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0.08314 </a:t>
            </a:r>
            <a:r>
              <a:rPr lang="en-GB" sz="2800">
                <a:solidFill>
                  <a:srgbClr val="00B050"/>
                </a:solidFill>
                <a:cs typeface="Calibri" panose="020F0502020204030204" pitchFamily="34" charset="0"/>
              </a:rPr>
              <a:t>bar</a:t>
            </a:r>
            <a:r>
              <a:rPr lang="en-GB" sz="2800">
                <a:cs typeface="Calibri" panose="020F0502020204030204" pitchFamily="34" charset="0"/>
              </a:rPr>
              <a:t> </a:t>
            </a:r>
            <a:r>
              <a:rPr lang="en-GB" sz="2800">
                <a:solidFill>
                  <a:srgbClr val="FF0000"/>
                </a:solidFill>
                <a:cs typeface="Calibri" panose="020F0502020204030204" pitchFamily="34" charset="0"/>
              </a:rPr>
              <a:t>dm</a:t>
            </a:r>
            <a:r>
              <a:rPr lang="en-GB" sz="2800" baseline="30000">
                <a:solidFill>
                  <a:srgbClr val="FF0000"/>
                </a:solidFill>
                <a:cs typeface="Calibri" panose="020F0502020204030204" pitchFamily="34" charset="0"/>
              </a:rPr>
              <a:t>3</a:t>
            </a:r>
            <a:r>
              <a:rPr lang="en-GB" sz="2800">
                <a:solidFill>
                  <a:srgbClr val="FF000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3" name="TextBox 12">
            <a:extLst>
              <a:ext uri="{FF2B5EF4-FFF2-40B4-BE49-F238E27FC236}">
                <a16:creationId xmlns:a16="http://schemas.microsoft.com/office/drawing/2014/main" id="{E83BCD35-E118-4EA5-8E54-8DD46B21DD0C}"/>
              </a:ext>
            </a:extLst>
          </p:cNvPr>
          <p:cNvSpPr txBox="1"/>
          <p:nvPr/>
        </p:nvSpPr>
        <p:spPr>
          <a:xfrm>
            <a:off x="3831807" y="4581128"/>
            <a:ext cx="7007099"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0.08206 </a:t>
            </a:r>
            <a:r>
              <a:rPr lang="en-GB" sz="2800" err="1">
                <a:solidFill>
                  <a:srgbClr val="00B050"/>
                </a:solidFill>
                <a:cs typeface="Calibri" panose="020F0502020204030204" pitchFamily="34" charset="0"/>
              </a:rPr>
              <a:t>atm</a:t>
            </a:r>
            <a:r>
              <a:rPr lang="en-GB" sz="2800">
                <a:cs typeface="Calibri" panose="020F0502020204030204" pitchFamily="34" charset="0"/>
              </a:rPr>
              <a:t> </a:t>
            </a:r>
            <a:r>
              <a:rPr lang="en-GB" sz="2800">
                <a:solidFill>
                  <a:srgbClr val="FF0000"/>
                </a:solidFill>
                <a:cs typeface="Calibri" panose="020F0502020204030204" pitchFamily="34" charset="0"/>
              </a:rPr>
              <a:t>L</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CA721EFF-EEF9-4E9D-A0B1-A5C51530DF2B}"/>
              </a:ext>
            </a:extLst>
          </p:cNvPr>
          <p:cNvSpPr txBox="1"/>
          <p:nvPr/>
        </p:nvSpPr>
        <p:spPr>
          <a:xfrm>
            <a:off x="3831807" y="5380375"/>
            <a:ext cx="6825402"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62.36 </a:t>
            </a:r>
            <a:r>
              <a:rPr lang="en-GB" sz="2800">
                <a:solidFill>
                  <a:srgbClr val="00B050"/>
                </a:solidFill>
                <a:cs typeface="Calibri" panose="020F0502020204030204" pitchFamily="34" charset="0"/>
              </a:rPr>
              <a:t>torr</a:t>
            </a:r>
            <a:r>
              <a:rPr lang="en-GB" sz="2800">
                <a:cs typeface="Calibri" panose="020F0502020204030204" pitchFamily="34" charset="0"/>
              </a:rPr>
              <a:t> </a:t>
            </a:r>
            <a:r>
              <a:rPr lang="en-GB" sz="2800">
                <a:solidFill>
                  <a:srgbClr val="FF0000"/>
                </a:solidFill>
                <a:cs typeface="Calibri" panose="020F0502020204030204" pitchFamily="34" charset="0"/>
              </a:rPr>
              <a:t>L</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24" name="TextBox 23">
            <a:extLst>
              <a:ext uri="{FF2B5EF4-FFF2-40B4-BE49-F238E27FC236}">
                <a16:creationId xmlns:a16="http://schemas.microsoft.com/office/drawing/2014/main" id="{E66A3E3A-0390-48DB-A24A-6423D96AECA9}"/>
              </a:ext>
            </a:extLst>
          </p:cNvPr>
          <p:cNvSpPr txBox="1"/>
          <p:nvPr/>
        </p:nvSpPr>
        <p:spPr>
          <a:xfrm>
            <a:off x="2223799" y="1185534"/>
            <a:ext cx="12312899" cy="523220"/>
          </a:xfrm>
          <a:prstGeom prst="rect">
            <a:avLst/>
          </a:prstGeom>
          <a:noFill/>
        </p:spPr>
        <p:txBody>
          <a:bodyPr wrap="square">
            <a:spAutoFit/>
          </a:bodyPr>
          <a:lstStyle/>
          <a:p>
            <a:r>
              <a:rPr lang="en-GB" sz="2800">
                <a:cs typeface="Calibri" panose="020F0502020204030204" pitchFamily="34" charset="0"/>
              </a:rPr>
              <a:t>Value of </a:t>
            </a:r>
            <a:r>
              <a:rPr lang="en-GB" sz="2800" b="1">
                <a:cs typeface="Calibri" panose="020F0502020204030204" pitchFamily="34" charset="0"/>
              </a:rPr>
              <a:t>R</a:t>
            </a:r>
            <a:r>
              <a:rPr lang="en-GB" sz="2800">
                <a:cs typeface="Calibri" panose="020F0502020204030204" pitchFamily="34" charset="0"/>
              </a:rPr>
              <a:t> 	depends on units of </a:t>
            </a:r>
            <a:r>
              <a:rPr lang="en-GB" sz="2800">
                <a:solidFill>
                  <a:srgbClr val="00B050"/>
                </a:solidFill>
                <a:cs typeface="Calibri" panose="020F0502020204030204" pitchFamily="34" charset="0"/>
              </a:rPr>
              <a:t>P</a:t>
            </a:r>
            <a:r>
              <a:rPr lang="en-GB" sz="2800">
                <a:cs typeface="Calibri" panose="020F0502020204030204" pitchFamily="34" charset="0"/>
              </a:rPr>
              <a:t> and </a:t>
            </a:r>
            <a:r>
              <a:rPr lang="en-GB" sz="2800">
                <a:solidFill>
                  <a:srgbClr val="FF0000"/>
                </a:solidFill>
                <a:cs typeface="Calibri" panose="020F0502020204030204" pitchFamily="34" charset="0"/>
              </a:rPr>
              <a:t>V</a:t>
            </a:r>
          </a:p>
        </p:txBody>
      </p:sp>
      <p:sp>
        <p:nvSpPr>
          <p:cNvPr id="26" name="TextBox 25">
            <a:extLst>
              <a:ext uri="{FF2B5EF4-FFF2-40B4-BE49-F238E27FC236}">
                <a16:creationId xmlns:a16="http://schemas.microsoft.com/office/drawing/2014/main" id="{E2A1DF87-3FD2-41CA-A9BA-2E92297BBD34}"/>
              </a:ext>
            </a:extLst>
          </p:cNvPr>
          <p:cNvSpPr txBox="1"/>
          <p:nvPr/>
        </p:nvSpPr>
        <p:spPr>
          <a:xfrm>
            <a:off x="3831807" y="2109313"/>
            <a:ext cx="6583056"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8.314 </a:t>
            </a:r>
            <a:r>
              <a:rPr lang="en-GB" sz="2800">
                <a:solidFill>
                  <a:srgbClr val="00B050"/>
                </a:solidFill>
                <a:cs typeface="Calibri" panose="020F0502020204030204" pitchFamily="34" charset="0"/>
              </a:rPr>
              <a:t>Pa</a:t>
            </a:r>
            <a:r>
              <a:rPr lang="en-GB" sz="2800">
                <a:cs typeface="Calibri" panose="020F0502020204030204" pitchFamily="34" charset="0"/>
              </a:rPr>
              <a:t> </a:t>
            </a:r>
            <a:r>
              <a:rPr lang="en-GB" sz="2800">
                <a:solidFill>
                  <a:srgbClr val="FF0000"/>
                </a:solidFill>
                <a:cs typeface="Calibri" panose="020F0502020204030204" pitchFamily="34" charset="0"/>
              </a:rPr>
              <a:t>m</a:t>
            </a:r>
            <a:r>
              <a:rPr lang="en-GB" sz="2800" baseline="30000">
                <a:solidFill>
                  <a:srgbClr val="FF0000"/>
                </a:solidFill>
                <a:cs typeface="Calibri" panose="020F0502020204030204" pitchFamily="34" charset="0"/>
              </a:rPr>
              <a:t>3</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p>
        </p:txBody>
      </p:sp>
      <p:sp>
        <p:nvSpPr>
          <p:cNvPr id="27" name="TextBox 26">
            <a:extLst>
              <a:ext uri="{FF2B5EF4-FFF2-40B4-BE49-F238E27FC236}">
                <a16:creationId xmlns:a16="http://schemas.microsoft.com/office/drawing/2014/main" id="{E2BA1660-C279-4706-8C18-CA03B22A8D8A}"/>
              </a:ext>
            </a:extLst>
          </p:cNvPr>
          <p:cNvSpPr txBox="1"/>
          <p:nvPr/>
        </p:nvSpPr>
        <p:spPr>
          <a:xfrm>
            <a:off x="3815575" y="2401878"/>
            <a:ext cx="4783332" cy="523220"/>
          </a:xfrm>
          <a:prstGeom prst="rect">
            <a:avLst/>
          </a:prstGeom>
          <a:noFill/>
        </p:spPr>
        <p:txBody>
          <a:bodyPr wrap="square" lIns="91440" tIns="45720" rIns="91440" bIns="45720" anchor="t">
            <a:spAutoFit/>
          </a:bodyPr>
          <a:lstStyle/>
          <a:p>
            <a:r>
              <a:rPr lang="en-GB" sz="2800" b="1" dirty="0">
                <a:cs typeface="Calibri"/>
              </a:rPr>
              <a:t>R</a:t>
            </a:r>
            <a:r>
              <a:rPr lang="en-GB" sz="2800" dirty="0">
                <a:cs typeface="Calibri"/>
              </a:rPr>
              <a:t> = 8.314 J </a:t>
            </a:r>
            <a:r>
              <a:rPr lang="en-GB" sz="2800" dirty="0">
                <a:solidFill>
                  <a:srgbClr val="7030A0"/>
                </a:solidFill>
                <a:cs typeface="Calibri"/>
              </a:rPr>
              <a:t>mol</a:t>
            </a:r>
            <a:r>
              <a:rPr lang="en-GB" sz="2800" baseline="30000" dirty="0">
                <a:solidFill>
                  <a:srgbClr val="7030A0"/>
                </a:solidFill>
                <a:ea typeface="+mn-lt"/>
                <a:cs typeface="+mn-lt"/>
              </a:rPr>
              <a:t>-1</a:t>
            </a:r>
            <a:r>
              <a:rPr lang="en-GB" sz="2800" baseline="30000" dirty="0">
                <a:solidFill>
                  <a:srgbClr val="0000FF"/>
                </a:solidFill>
                <a:ea typeface="+mn-lt"/>
                <a:cs typeface="+mn-lt"/>
              </a:rPr>
              <a:t> </a:t>
            </a:r>
            <a:r>
              <a:rPr lang="en-GB" sz="2800" dirty="0">
                <a:solidFill>
                  <a:srgbClr val="0000FF"/>
                </a:solidFill>
                <a:cs typeface="Calibri"/>
              </a:rPr>
              <a:t>K</a:t>
            </a:r>
            <a:r>
              <a:rPr lang="en-GB" sz="2800" baseline="30000" dirty="0">
                <a:solidFill>
                  <a:srgbClr val="0000FF"/>
                </a:solidFill>
                <a:cs typeface="Calibri"/>
              </a:rPr>
              <a:t>-1</a:t>
            </a:r>
            <a:r>
              <a:rPr lang="en-GB" sz="2800" dirty="0">
                <a:cs typeface="Calibri"/>
              </a:rPr>
              <a:t> </a:t>
            </a:r>
            <a:endParaRPr lang="en-GB" sz="2800" dirty="0"/>
          </a:p>
        </p:txBody>
      </p:sp>
      <p:sp>
        <p:nvSpPr>
          <p:cNvPr id="16" name="Rectangle 15">
            <a:extLst>
              <a:ext uri="{FF2B5EF4-FFF2-40B4-BE49-F238E27FC236}">
                <a16:creationId xmlns:a16="http://schemas.microsoft.com/office/drawing/2014/main" id="{103C41E7-3DEA-4579-8FDF-BB40855785E7}"/>
              </a:ext>
            </a:extLst>
          </p:cNvPr>
          <p:cNvSpPr/>
          <p:nvPr/>
        </p:nvSpPr>
        <p:spPr>
          <a:xfrm>
            <a:off x="1611496" y="4509120"/>
            <a:ext cx="6768752" cy="79924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28" name="TextBox 27">
            <a:extLst>
              <a:ext uri="{FF2B5EF4-FFF2-40B4-BE49-F238E27FC236}">
                <a16:creationId xmlns:a16="http://schemas.microsoft.com/office/drawing/2014/main" id="{AC51CC8E-CBFD-4C25-A6C3-292F7BE0091D}"/>
              </a:ext>
            </a:extLst>
          </p:cNvPr>
          <p:cNvSpPr txBox="1"/>
          <p:nvPr/>
        </p:nvSpPr>
        <p:spPr>
          <a:xfrm>
            <a:off x="9490821" y="1298607"/>
            <a:ext cx="3558619" cy="954107"/>
          </a:xfrm>
          <a:prstGeom prst="rect">
            <a:avLst/>
          </a:prstGeom>
          <a:noFill/>
        </p:spPr>
        <p:txBody>
          <a:bodyPr wrap="square">
            <a:spAutoFit/>
          </a:bodyPr>
          <a:lstStyle/>
          <a:p>
            <a:r>
              <a:rPr lang="it-IT" sz="2800" b="1" dirty="0">
                <a:solidFill>
                  <a:srgbClr val="202124"/>
                </a:solidFill>
                <a:hlinkClick r:id="rId2"/>
              </a:rPr>
              <a:t>SI base </a:t>
            </a:r>
            <a:r>
              <a:rPr lang="it-IT" sz="2800" b="1" dirty="0" err="1">
                <a:solidFill>
                  <a:srgbClr val="202124"/>
                </a:solidFill>
                <a:hlinkClick r:id="rId2"/>
              </a:rPr>
              <a:t>units</a:t>
            </a:r>
            <a:r>
              <a:rPr lang="it-IT" sz="2800" b="1" dirty="0">
                <a:solidFill>
                  <a:srgbClr val="202124"/>
                </a:solidFill>
              </a:rPr>
              <a:t>: </a:t>
            </a:r>
          </a:p>
          <a:p>
            <a:r>
              <a:rPr lang="it-IT" sz="2800" dirty="0">
                <a:solidFill>
                  <a:srgbClr val="202124"/>
                </a:solidFill>
              </a:rPr>
              <a:t>1J</a:t>
            </a:r>
            <a:r>
              <a:rPr lang="it-IT" sz="2800" b="1" dirty="0">
                <a:solidFill>
                  <a:srgbClr val="202124"/>
                </a:solidFill>
              </a:rPr>
              <a:t> =</a:t>
            </a:r>
            <a:r>
              <a:rPr lang="it-IT" sz="2800" dirty="0">
                <a:solidFill>
                  <a:srgbClr val="202124"/>
                </a:solidFill>
              </a:rPr>
              <a:t>kg⋅m</a:t>
            </a:r>
            <a:r>
              <a:rPr lang="it-IT" sz="2800" baseline="30000" dirty="0">
                <a:solidFill>
                  <a:srgbClr val="202124"/>
                </a:solidFill>
              </a:rPr>
              <a:t>2</a:t>
            </a:r>
            <a:r>
              <a:rPr lang="it-IT" sz="2800" dirty="0">
                <a:solidFill>
                  <a:srgbClr val="202124"/>
                </a:solidFill>
              </a:rPr>
              <a:t>⋅s</a:t>
            </a:r>
            <a:r>
              <a:rPr lang="it-IT" sz="2800" baseline="30000" dirty="0">
                <a:solidFill>
                  <a:srgbClr val="202124"/>
                </a:solidFill>
              </a:rPr>
              <a:t>−2</a:t>
            </a:r>
            <a:endParaRPr lang="en-GB" sz="2800" dirty="0"/>
          </a:p>
        </p:txBody>
      </p:sp>
      <p:sp>
        <p:nvSpPr>
          <p:cNvPr id="30" name="TextBox 29">
            <a:extLst>
              <a:ext uri="{FF2B5EF4-FFF2-40B4-BE49-F238E27FC236}">
                <a16:creationId xmlns:a16="http://schemas.microsoft.com/office/drawing/2014/main" id="{9D2453D9-D2A1-4A48-8AB5-99667798AA67}"/>
              </a:ext>
            </a:extLst>
          </p:cNvPr>
          <p:cNvSpPr txBox="1"/>
          <p:nvPr/>
        </p:nvSpPr>
        <p:spPr>
          <a:xfrm>
            <a:off x="9490820" y="2142213"/>
            <a:ext cx="3558619" cy="954107"/>
          </a:xfrm>
          <a:prstGeom prst="rect">
            <a:avLst/>
          </a:prstGeom>
          <a:noFill/>
        </p:spPr>
        <p:txBody>
          <a:bodyPr wrap="square">
            <a:spAutoFit/>
          </a:bodyPr>
          <a:lstStyle/>
          <a:p>
            <a:r>
              <a:rPr lang="pt-BR" sz="2800">
                <a:solidFill>
                  <a:srgbClr val="202124"/>
                </a:solidFill>
              </a:rPr>
              <a:t>1 </a:t>
            </a:r>
            <a:r>
              <a:rPr lang="pt-BR" sz="2800" err="1">
                <a:solidFill>
                  <a:srgbClr val="202124"/>
                </a:solidFill>
              </a:rPr>
              <a:t>Pa</a:t>
            </a:r>
            <a:r>
              <a:rPr lang="pt-BR" sz="2800">
                <a:solidFill>
                  <a:srgbClr val="202124"/>
                </a:solidFill>
              </a:rPr>
              <a:t> = 1 N/m</a:t>
            </a:r>
            <a:r>
              <a:rPr lang="pt-BR" sz="2800" baseline="30000">
                <a:solidFill>
                  <a:srgbClr val="202124"/>
                </a:solidFill>
              </a:rPr>
              <a:t>2 </a:t>
            </a:r>
          </a:p>
          <a:p>
            <a:r>
              <a:rPr lang="pt-BR" sz="2800">
                <a:solidFill>
                  <a:srgbClr val="202124"/>
                </a:solidFill>
              </a:rPr>
              <a:t>1 N = </a:t>
            </a:r>
            <a:r>
              <a:rPr lang="it-IT" sz="2800">
                <a:solidFill>
                  <a:srgbClr val="202124"/>
                </a:solidFill>
              </a:rPr>
              <a:t>kg⋅m⋅s</a:t>
            </a:r>
            <a:r>
              <a:rPr lang="it-IT" sz="2800" baseline="30000">
                <a:solidFill>
                  <a:srgbClr val="202124"/>
                </a:solidFill>
              </a:rPr>
              <a:t>−2</a:t>
            </a:r>
            <a:endParaRPr lang="en-GB" sz="2800"/>
          </a:p>
        </p:txBody>
      </p:sp>
      <p:sp>
        <p:nvSpPr>
          <p:cNvPr id="15" name="Rectangle 14">
            <a:extLst>
              <a:ext uri="{FF2B5EF4-FFF2-40B4-BE49-F238E27FC236}">
                <a16:creationId xmlns:a16="http://schemas.microsoft.com/office/drawing/2014/main" id="{BE29B19D-4C6D-4E8E-B4A0-BF52ABC57B17}"/>
              </a:ext>
            </a:extLst>
          </p:cNvPr>
          <p:cNvSpPr/>
          <p:nvPr/>
        </p:nvSpPr>
        <p:spPr>
          <a:xfrm>
            <a:off x="1611496" y="2114593"/>
            <a:ext cx="6768752" cy="79924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Tree>
    <p:extLst>
      <p:ext uri="{BB962C8B-B14F-4D97-AF65-F5344CB8AC3E}">
        <p14:creationId xmlns:p14="http://schemas.microsoft.com/office/powerpoint/2010/main" val="813451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151784" y="-68139"/>
            <a:ext cx="7760249"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MOLAR VOLUME</a:t>
            </a:r>
          </a:p>
        </p:txBody>
      </p:sp>
      <p:sp>
        <p:nvSpPr>
          <p:cNvPr id="9" name="TextBox 8">
            <a:extLst>
              <a:ext uri="{FF2B5EF4-FFF2-40B4-BE49-F238E27FC236}">
                <a16:creationId xmlns:a16="http://schemas.microsoft.com/office/drawing/2014/main" id="{7E858BA7-6BF7-4281-B27A-5F935772FA0A}"/>
              </a:ext>
            </a:extLst>
          </p:cNvPr>
          <p:cNvSpPr txBox="1"/>
          <p:nvPr/>
        </p:nvSpPr>
        <p:spPr>
          <a:xfrm>
            <a:off x="4328031" y="694926"/>
            <a:ext cx="2771194" cy="646331"/>
          </a:xfrm>
          <a:prstGeom prst="rect">
            <a:avLst/>
          </a:prstGeom>
          <a:noFill/>
        </p:spPr>
        <p:txBody>
          <a:bodyPr wrap="square">
            <a:spAutoFit/>
          </a:bodyPr>
          <a:lstStyle/>
          <a:p>
            <a:r>
              <a:rPr lang="en-GB" sz="3600" b="1">
                <a:solidFill>
                  <a:srgbClr val="00B050"/>
                </a:solidFill>
                <a:cs typeface="Calibri" panose="020F0502020204030204" pitchFamily="34" charset="0"/>
              </a:rPr>
              <a:t>P </a:t>
            </a:r>
            <a:r>
              <a:rPr lang="en-GB" sz="3600" b="1">
                <a:solidFill>
                  <a:srgbClr val="FF0000"/>
                </a:solidFill>
                <a:cs typeface="Calibri" panose="020F0502020204030204" pitchFamily="34" charset="0"/>
              </a:rPr>
              <a:t>V</a:t>
            </a:r>
            <a:r>
              <a:rPr lang="en-GB" sz="3600" b="1">
                <a:cs typeface="Calibri" panose="020F0502020204030204" pitchFamily="34" charset="0"/>
              </a:rPr>
              <a:t> = </a:t>
            </a:r>
            <a:r>
              <a:rPr lang="en-GB" sz="3600" b="1">
                <a:solidFill>
                  <a:srgbClr val="7030A0"/>
                </a:solidFill>
                <a:cs typeface="Calibri" panose="020F0502020204030204" pitchFamily="34" charset="0"/>
              </a:rPr>
              <a:t>n </a:t>
            </a:r>
            <a:r>
              <a:rPr lang="en-GB" sz="3600" b="1">
                <a:cs typeface="Calibri" panose="020F0502020204030204" pitchFamily="34" charset="0"/>
              </a:rPr>
              <a:t>R </a:t>
            </a:r>
            <a:r>
              <a:rPr lang="en-GB" sz="3600" b="1">
                <a:solidFill>
                  <a:srgbClr val="0000FF"/>
                </a:solidFill>
                <a:cs typeface="Calibri" panose="020F0502020204030204" pitchFamily="34" charset="0"/>
              </a:rPr>
              <a:t>T</a:t>
            </a:r>
          </a:p>
        </p:txBody>
      </p:sp>
      <p:sp>
        <p:nvSpPr>
          <p:cNvPr id="18" name="TextBox 17">
            <a:extLst>
              <a:ext uri="{FF2B5EF4-FFF2-40B4-BE49-F238E27FC236}">
                <a16:creationId xmlns:a16="http://schemas.microsoft.com/office/drawing/2014/main" id="{FAC7FF9F-D7EC-4853-9FAC-6DC941756C00}"/>
              </a:ext>
            </a:extLst>
          </p:cNvPr>
          <p:cNvSpPr txBox="1"/>
          <p:nvPr/>
        </p:nvSpPr>
        <p:spPr>
          <a:xfrm>
            <a:off x="2027802" y="1319968"/>
            <a:ext cx="9684822" cy="1692771"/>
          </a:xfrm>
          <a:prstGeom prst="rect">
            <a:avLst/>
          </a:prstGeom>
          <a:noFill/>
        </p:spPr>
        <p:txBody>
          <a:bodyPr wrap="square">
            <a:spAutoFit/>
          </a:bodyPr>
          <a:lstStyle/>
          <a:p>
            <a:pPr>
              <a:spcAft>
                <a:spcPts val="1200"/>
              </a:spcAft>
            </a:pPr>
            <a:r>
              <a:rPr lang="en-GB" sz="2800" b="1">
                <a:cs typeface="Calibri" panose="020F0502020204030204" pitchFamily="34" charset="0"/>
              </a:rPr>
              <a:t>S</a:t>
            </a:r>
            <a:r>
              <a:rPr lang="en-GB" sz="2800">
                <a:cs typeface="Calibri" panose="020F0502020204030204" pitchFamily="34" charset="0"/>
              </a:rPr>
              <a:t>tandard </a:t>
            </a:r>
            <a:r>
              <a:rPr lang="en-GB" sz="2800" b="1">
                <a:cs typeface="Calibri" panose="020F0502020204030204" pitchFamily="34" charset="0"/>
              </a:rPr>
              <a:t>T</a:t>
            </a:r>
            <a:r>
              <a:rPr lang="en-GB" sz="2800">
                <a:cs typeface="Calibri" panose="020F0502020204030204" pitchFamily="34" charset="0"/>
              </a:rPr>
              <a:t>emperature and </a:t>
            </a:r>
            <a:r>
              <a:rPr lang="en-GB" sz="2800" b="1">
                <a:cs typeface="Calibri" panose="020F0502020204030204" pitchFamily="34" charset="0"/>
              </a:rPr>
              <a:t>P</a:t>
            </a:r>
            <a:r>
              <a:rPr lang="en-GB" sz="2800">
                <a:cs typeface="Calibri" panose="020F0502020204030204" pitchFamily="34" charset="0"/>
              </a:rPr>
              <a:t>ressure </a:t>
            </a:r>
          </a:p>
          <a:p>
            <a:pPr>
              <a:spcAft>
                <a:spcPts val="1200"/>
              </a:spcAft>
            </a:pPr>
            <a:r>
              <a:rPr lang="en-GB" sz="2800" b="1">
                <a:cs typeface="Calibri" panose="020F0502020204030204" pitchFamily="34" charset="0"/>
              </a:rPr>
              <a:t>STP  </a:t>
            </a:r>
            <a:r>
              <a:rPr lang="en-GB" sz="2800" b="1">
                <a:solidFill>
                  <a:srgbClr val="0000FF"/>
                </a:solidFill>
                <a:cs typeface="Calibri" panose="020F0502020204030204" pitchFamily="34" charset="0"/>
              </a:rPr>
              <a:t>0 °C (273.15 K)</a:t>
            </a:r>
            <a:r>
              <a:rPr lang="en-GB" sz="2800" b="1">
                <a:solidFill>
                  <a:srgbClr val="00B050"/>
                </a:solidFill>
                <a:cs typeface="Calibri" panose="020F0502020204030204" pitchFamily="34" charset="0"/>
              </a:rPr>
              <a:t> 1 </a:t>
            </a:r>
            <a:r>
              <a:rPr lang="en-GB" sz="2800" b="1" err="1">
                <a:solidFill>
                  <a:srgbClr val="00B050"/>
                </a:solidFill>
                <a:cs typeface="Calibri" panose="020F0502020204030204" pitchFamily="34" charset="0"/>
              </a:rPr>
              <a:t>atm</a:t>
            </a:r>
            <a:endParaRPr lang="en-GB" sz="2800" b="1">
              <a:solidFill>
                <a:srgbClr val="00B050"/>
              </a:solidFill>
              <a:cs typeface="Calibri" panose="020F0502020204030204" pitchFamily="34" charset="0"/>
            </a:endParaRPr>
          </a:p>
          <a:p>
            <a:pPr>
              <a:spcAft>
                <a:spcPts val="1200"/>
              </a:spcAft>
            </a:pPr>
            <a:r>
              <a:rPr lang="en-GB" sz="2800">
                <a:solidFill>
                  <a:srgbClr val="00B050"/>
                </a:solidFill>
                <a:cs typeface="Calibri" panose="020F0502020204030204" pitchFamily="34" charset="0"/>
              </a:rPr>
              <a:t>(1 </a:t>
            </a:r>
            <a:r>
              <a:rPr lang="en-GB" sz="2800" err="1">
                <a:solidFill>
                  <a:srgbClr val="00B050"/>
                </a:solidFill>
                <a:cs typeface="Calibri" panose="020F0502020204030204" pitchFamily="34" charset="0"/>
              </a:rPr>
              <a:t>atm</a:t>
            </a:r>
            <a:r>
              <a:rPr lang="en-GB" sz="2800">
                <a:solidFill>
                  <a:srgbClr val="00B050"/>
                </a:solidFill>
                <a:cs typeface="Calibri" panose="020F0502020204030204" pitchFamily="34" charset="0"/>
              </a:rPr>
              <a:t>) </a:t>
            </a:r>
            <a:r>
              <a:rPr lang="en-GB" sz="2800">
                <a:solidFill>
                  <a:srgbClr val="FF0000"/>
                </a:solidFill>
                <a:cs typeface="Calibri" panose="020F0502020204030204" pitchFamily="34" charset="0"/>
              </a:rPr>
              <a:t>V</a:t>
            </a:r>
            <a:r>
              <a:rPr lang="en-GB" sz="2800">
                <a:solidFill>
                  <a:srgbClr val="00B050"/>
                </a:solidFill>
                <a:cs typeface="Calibri" panose="020F0502020204030204" pitchFamily="34" charset="0"/>
              </a:rPr>
              <a:t> = </a:t>
            </a:r>
            <a:r>
              <a:rPr lang="en-GB" sz="2800">
                <a:solidFill>
                  <a:srgbClr val="7030A0"/>
                </a:solidFill>
                <a:cs typeface="Calibri" panose="020F0502020204030204" pitchFamily="34" charset="0"/>
              </a:rPr>
              <a:t>(1 mol) </a:t>
            </a:r>
            <a:r>
              <a:rPr lang="en-GB" sz="2800">
                <a:solidFill>
                  <a:srgbClr val="00B050"/>
                </a:solidFill>
                <a:cs typeface="Calibri" panose="020F0502020204030204" pitchFamily="34" charset="0"/>
              </a:rPr>
              <a:t>(</a:t>
            </a:r>
            <a:r>
              <a:rPr lang="en-GB" sz="2800">
                <a:cs typeface="Calibri" panose="020F0502020204030204" pitchFamily="34" charset="0"/>
              </a:rPr>
              <a:t>0.08206</a:t>
            </a:r>
            <a:r>
              <a:rPr lang="en-GB" sz="2800">
                <a:solidFill>
                  <a:srgbClr val="00B050"/>
                </a:solidFill>
                <a:cs typeface="Calibri" panose="020F0502020204030204" pitchFamily="34" charset="0"/>
              </a:rPr>
              <a:t> </a:t>
            </a:r>
            <a:r>
              <a:rPr lang="en-GB" sz="2800" err="1">
                <a:solidFill>
                  <a:srgbClr val="00B050"/>
                </a:solidFill>
                <a:cs typeface="Calibri" panose="020F0502020204030204" pitchFamily="34" charset="0"/>
              </a:rPr>
              <a:t>atm</a:t>
            </a:r>
            <a:r>
              <a:rPr lang="en-GB" sz="2800">
                <a:solidFill>
                  <a:srgbClr val="00B050"/>
                </a:solidFill>
                <a:cs typeface="Calibri" panose="020F0502020204030204" pitchFamily="34" charset="0"/>
              </a:rPr>
              <a:t> </a:t>
            </a:r>
            <a:r>
              <a:rPr lang="en-GB" sz="2800">
                <a:solidFill>
                  <a:srgbClr val="FF0000"/>
                </a:solidFill>
                <a:cs typeface="Calibri" panose="020F0502020204030204" pitchFamily="34" charset="0"/>
              </a:rPr>
              <a:t>L</a:t>
            </a:r>
            <a:r>
              <a:rPr lang="en-GB" sz="2800">
                <a:solidFill>
                  <a:srgbClr val="00B05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(273.15 K)</a:t>
            </a:r>
            <a:endParaRPr lang="en-GB" sz="2800" b="1">
              <a:solidFill>
                <a:srgbClr val="FF0000"/>
              </a:solidFill>
              <a:cs typeface="Calibri" panose="020F0502020204030204" pitchFamily="34" charset="0"/>
            </a:endParaRPr>
          </a:p>
        </p:txBody>
      </p:sp>
      <p:sp>
        <p:nvSpPr>
          <p:cNvPr id="20" name="TextBox 19">
            <a:extLst>
              <a:ext uri="{FF2B5EF4-FFF2-40B4-BE49-F238E27FC236}">
                <a16:creationId xmlns:a16="http://schemas.microsoft.com/office/drawing/2014/main" id="{1D57AD2E-7475-41DB-B523-711EC7ECCA97}"/>
              </a:ext>
            </a:extLst>
          </p:cNvPr>
          <p:cNvSpPr txBox="1"/>
          <p:nvPr/>
        </p:nvSpPr>
        <p:spPr>
          <a:xfrm>
            <a:off x="2976322" y="2981788"/>
            <a:ext cx="6682026" cy="523220"/>
          </a:xfrm>
          <a:prstGeom prst="rect">
            <a:avLst/>
          </a:prstGeom>
          <a:noFill/>
          <a:ln w="12700">
            <a:solidFill>
              <a:srgbClr val="C00000"/>
            </a:solidFill>
          </a:ln>
        </p:spPr>
        <p:txBody>
          <a:bodyPr wrap="square" rtlCol="0">
            <a:spAutoFit/>
          </a:bodyPr>
          <a:lstStyle/>
          <a:p>
            <a:r>
              <a:rPr lang="en-GB" sz="2800">
                <a:solidFill>
                  <a:srgbClr val="C00000"/>
                </a:solidFill>
                <a:cs typeface="Calibri" panose="020F0502020204030204" pitchFamily="34" charset="0"/>
              </a:rPr>
              <a:t>Molar Volume = 22.4 L (dm</a:t>
            </a:r>
            <a:r>
              <a:rPr lang="en-GB" sz="2800" baseline="30000">
                <a:solidFill>
                  <a:srgbClr val="C00000"/>
                </a:solidFill>
                <a:cs typeface="Calibri" panose="020F0502020204030204" pitchFamily="34" charset="0"/>
              </a:rPr>
              <a:t>3</a:t>
            </a:r>
            <a:r>
              <a:rPr lang="en-GB" sz="2800">
                <a:solidFill>
                  <a:srgbClr val="C00000"/>
                </a:solidFill>
                <a:cs typeface="Calibri" panose="020F0502020204030204" pitchFamily="34" charset="0"/>
              </a:rPr>
              <a:t>)</a:t>
            </a:r>
            <a:r>
              <a:rPr lang="en-GB" sz="2800" baseline="30000">
                <a:solidFill>
                  <a:srgbClr val="C00000"/>
                </a:solidFill>
                <a:cs typeface="Calibri" panose="020F0502020204030204" pitchFamily="34" charset="0"/>
              </a:rPr>
              <a:t> </a:t>
            </a:r>
          </a:p>
        </p:txBody>
      </p:sp>
      <p:sp>
        <p:nvSpPr>
          <p:cNvPr id="21" name="TextBox 20">
            <a:extLst>
              <a:ext uri="{FF2B5EF4-FFF2-40B4-BE49-F238E27FC236}">
                <a16:creationId xmlns:a16="http://schemas.microsoft.com/office/drawing/2014/main" id="{5DFF4E63-5933-4568-B92E-94C56801E611}"/>
              </a:ext>
            </a:extLst>
          </p:cNvPr>
          <p:cNvSpPr txBox="1"/>
          <p:nvPr/>
        </p:nvSpPr>
        <p:spPr>
          <a:xfrm>
            <a:off x="2027801" y="3892539"/>
            <a:ext cx="10388599" cy="1692771"/>
          </a:xfrm>
          <a:prstGeom prst="rect">
            <a:avLst/>
          </a:prstGeom>
          <a:noFill/>
        </p:spPr>
        <p:txBody>
          <a:bodyPr wrap="square">
            <a:spAutoFit/>
          </a:bodyPr>
          <a:lstStyle/>
          <a:p>
            <a:pPr>
              <a:spcAft>
                <a:spcPts val="1200"/>
              </a:spcAft>
            </a:pPr>
            <a:r>
              <a:rPr lang="en-GB" sz="2800" b="1">
                <a:cs typeface="Calibri" panose="020F0502020204030204" pitchFamily="34" charset="0"/>
              </a:rPr>
              <a:t>S</a:t>
            </a:r>
            <a:r>
              <a:rPr lang="en-GB" sz="2800">
                <a:cs typeface="Calibri" panose="020F0502020204030204" pitchFamily="34" charset="0"/>
              </a:rPr>
              <a:t>tandard </a:t>
            </a:r>
            <a:r>
              <a:rPr lang="en-GB" sz="2800" b="1">
                <a:cs typeface="Calibri" panose="020F0502020204030204" pitchFamily="34" charset="0"/>
              </a:rPr>
              <a:t>A</a:t>
            </a:r>
            <a:r>
              <a:rPr lang="en-GB" sz="2800">
                <a:cs typeface="Calibri" panose="020F0502020204030204" pitchFamily="34" charset="0"/>
              </a:rPr>
              <a:t>mbient </a:t>
            </a:r>
            <a:r>
              <a:rPr lang="en-GB" sz="2800" b="1">
                <a:cs typeface="Calibri" panose="020F0502020204030204" pitchFamily="34" charset="0"/>
              </a:rPr>
              <a:t>T</a:t>
            </a:r>
            <a:r>
              <a:rPr lang="en-GB" sz="2800">
                <a:cs typeface="Calibri" panose="020F0502020204030204" pitchFamily="34" charset="0"/>
              </a:rPr>
              <a:t>emperature and </a:t>
            </a:r>
            <a:r>
              <a:rPr lang="en-GB" sz="2800" b="1">
                <a:cs typeface="Calibri" panose="020F0502020204030204" pitchFamily="34" charset="0"/>
              </a:rPr>
              <a:t>P</a:t>
            </a:r>
            <a:r>
              <a:rPr lang="en-GB" sz="2800">
                <a:cs typeface="Calibri" panose="020F0502020204030204" pitchFamily="34" charset="0"/>
              </a:rPr>
              <a:t>ressure       </a:t>
            </a:r>
          </a:p>
          <a:p>
            <a:pPr>
              <a:spcAft>
                <a:spcPts val="1200"/>
              </a:spcAft>
            </a:pPr>
            <a:r>
              <a:rPr lang="en-GB" sz="2800" b="1">
                <a:cs typeface="Calibri" panose="020F0502020204030204" pitchFamily="34" charset="0"/>
              </a:rPr>
              <a:t>SATP   </a:t>
            </a:r>
            <a:r>
              <a:rPr lang="en-GB" sz="2800" b="1">
                <a:solidFill>
                  <a:srgbClr val="0000FF"/>
                </a:solidFill>
                <a:cs typeface="Calibri" panose="020F0502020204030204" pitchFamily="34" charset="0"/>
              </a:rPr>
              <a:t>25 °C (298.15 K)</a:t>
            </a:r>
            <a:r>
              <a:rPr lang="en-GB" sz="2800" b="1">
                <a:solidFill>
                  <a:srgbClr val="00B050"/>
                </a:solidFill>
                <a:cs typeface="Calibri" panose="020F0502020204030204" pitchFamily="34" charset="0"/>
              </a:rPr>
              <a:t> 1 bar</a:t>
            </a:r>
          </a:p>
          <a:p>
            <a:pPr>
              <a:spcAft>
                <a:spcPts val="1200"/>
              </a:spcAft>
            </a:pPr>
            <a:r>
              <a:rPr lang="en-GB" sz="2800">
                <a:solidFill>
                  <a:srgbClr val="00B050"/>
                </a:solidFill>
                <a:cs typeface="Calibri" panose="020F0502020204030204" pitchFamily="34" charset="0"/>
              </a:rPr>
              <a:t>(1 bar) </a:t>
            </a:r>
            <a:r>
              <a:rPr lang="en-GB" sz="2800">
                <a:solidFill>
                  <a:srgbClr val="FF0000"/>
                </a:solidFill>
                <a:cs typeface="Calibri" panose="020F0502020204030204" pitchFamily="34" charset="0"/>
              </a:rPr>
              <a:t>V</a:t>
            </a:r>
            <a:r>
              <a:rPr lang="en-GB" sz="2800">
                <a:solidFill>
                  <a:srgbClr val="00B050"/>
                </a:solidFill>
                <a:cs typeface="Calibri" panose="020F0502020204030204" pitchFamily="34" charset="0"/>
              </a:rPr>
              <a:t> = </a:t>
            </a:r>
            <a:r>
              <a:rPr lang="en-GB" sz="2800">
                <a:solidFill>
                  <a:srgbClr val="7030A0"/>
                </a:solidFill>
                <a:cs typeface="Calibri" panose="020F0502020204030204" pitchFamily="34" charset="0"/>
              </a:rPr>
              <a:t>(1 mol) </a:t>
            </a:r>
            <a:r>
              <a:rPr lang="en-GB" sz="2800">
                <a:solidFill>
                  <a:srgbClr val="00B050"/>
                </a:solidFill>
                <a:cs typeface="Calibri" panose="020F0502020204030204" pitchFamily="34" charset="0"/>
              </a:rPr>
              <a:t>(</a:t>
            </a:r>
            <a:r>
              <a:rPr lang="en-GB" sz="2800">
                <a:cs typeface="Calibri" panose="020F0502020204030204" pitchFamily="34" charset="0"/>
              </a:rPr>
              <a:t>0.08314</a:t>
            </a:r>
            <a:r>
              <a:rPr lang="en-GB" sz="2800">
                <a:solidFill>
                  <a:srgbClr val="00B050"/>
                </a:solidFill>
                <a:cs typeface="Calibri" panose="020F0502020204030204" pitchFamily="34" charset="0"/>
              </a:rPr>
              <a:t> bar </a:t>
            </a:r>
            <a:r>
              <a:rPr lang="en-GB" sz="2800">
                <a:solidFill>
                  <a:srgbClr val="FF0000"/>
                </a:solidFill>
                <a:cs typeface="Calibri" panose="020F0502020204030204" pitchFamily="34" charset="0"/>
              </a:rPr>
              <a:t>dm</a:t>
            </a:r>
            <a:r>
              <a:rPr lang="en-GB" sz="2800" baseline="30000">
                <a:solidFill>
                  <a:srgbClr val="FF0000"/>
                </a:solidFill>
                <a:cs typeface="Calibri" panose="020F0502020204030204" pitchFamily="34" charset="0"/>
              </a:rPr>
              <a:t>3</a:t>
            </a:r>
            <a:r>
              <a:rPr lang="en-GB" sz="2800">
                <a:solidFill>
                  <a:srgbClr val="00B05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(298.15 K)</a:t>
            </a:r>
            <a:endParaRPr lang="en-GB" sz="2800">
              <a:solidFill>
                <a:srgbClr val="00B050"/>
              </a:solidFill>
              <a:cs typeface="Calibri" panose="020F0502020204030204" pitchFamily="34" charset="0"/>
            </a:endParaRPr>
          </a:p>
        </p:txBody>
      </p:sp>
      <p:sp>
        <p:nvSpPr>
          <p:cNvPr id="23" name="TextBox 22">
            <a:extLst>
              <a:ext uri="{FF2B5EF4-FFF2-40B4-BE49-F238E27FC236}">
                <a16:creationId xmlns:a16="http://schemas.microsoft.com/office/drawing/2014/main" id="{C21FE695-828E-4B20-A781-E034FEF3F12E}"/>
              </a:ext>
            </a:extLst>
          </p:cNvPr>
          <p:cNvSpPr txBox="1"/>
          <p:nvPr/>
        </p:nvSpPr>
        <p:spPr>
          <a:xfrm>
            <a:off x="2976323" y="5577307"/>
            <a:ext cx="6831386" cy="523220"/>
          </a:xfrm>
          <a:prstGeom prst="rect">
            <a:avLst/>
          </a:prstGeom>
          <a:noFill/>
          <a:ln w="12700">
            <a:solidFill>
              <a:srgbClr val="C00000"/>
            </a:solidFill>
          </a:ln>
        </p:spPr>
        <p:txBody>
          <a:bodyPr wrap="square" rtlCol="0">
            <a:spAutoFit/>
          </a:bodyPr>
          <a:lstStyle/>
          <a:p>
            <a:r>
              <a:rPr lang="en-GB" sz="2800">
                <a:solidFill>
                  <a:srgbClr val="C00000"/>
                </a:solidFill>
                <a:cs typeface="Calibri" panose="020F0502020204030204" pitchFamily="34" charset="0"/>
              </a:rPr>
              <a:t>Molar Volume = 24.8 L (dm</a:t>
            </a:r>
            <a:r>
              <a:rPr lang="en-GB" sz="2800" baseline="30000">
                <a:solidFill>
                  <a:srgbClr val="C00000"/>
                </a:solidFill>
                <a:cs typeface="Calibri" panose="020F0502020204030204" pitchFamily="34" charset="0"/>
              </a:rPr>
              <a:t>3</a:t>
            </a:r>
            <a:r>
              <a:rPr lang="en-GB" sz="2800">
                <a:solidFill>
                  <a:srgbClr val="C00000"/>
                </a:solidFill>
                <a:cs typeface="Calibri" panose="020F0502020204030204" pitchFamily="34" charset="0"/>
              </a:rPr>
              <a:t>)</a:t>
            </a:r>
            <a:r>
              <a:rPr lang="en-GB" sz="2800" baseline="30000">
                <a:solidFill>
                  <a:srgbClr val="C00000"/>
                </a:solidFill>
                <a:cs typeface="Calibri" panose="020F0502020204030204" pitchFamily="34" charset="0"/>
              </a:rPr>
              <a:t> </a:t>
            </a:r>
            <a:r>
              <a:rPr lang="en-GB" sz="2800">
                <a:solidFill>
                  <a:srgbClr val="C00000"/>
                </a:solidFill>
                <a:cs typeface="Calibri" panose="020F0502020204030204" pitchFamily="34" charset="0"/>
              </a:rPr>
              <a:t> </a:t>
            </a:r>
          </a:p>
        </p:txBody>
      </p:sp>
    </p:spTree>
    <p:extLst>
      <p:ext uri="{BB962C8B-B14F-4D97-AF65-F5344CB8AC3E}">
        <p14:creationId xmlns:p14="http://schemas.microsoft.com/office/powerpoint/2010/main" val="408415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animBg="1"/>
      <p:bldP spid="21" grpId="0"/>
      <p:bldP spid="2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EXPLOSIVE POWER, POWER INDEX and TNT EQUIVALENCE</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421590" y="581996"/>
            <a:ext cx="9218604" cy="707886"/>
          </a:xfrm>
          <a:prstGeom prst="rect">
            <a:avLst/>
          </a:prstGeom>
          <a:noFill/>
        </p:spPr>
        <p:txBody>
          <a:bodyPr wrap="square">
            <a:spAutoFit/>
          </a:bodyPr>
          <a:lstStyle/>
          <a:p>
            <a:pPr marL="342900" indent="-342900">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2000" dirty="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0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explosion</a:t>
            </a:r>
            <a:r>
              <a:rPr lang="en-US" sz="2000" dirty="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000" dirty="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0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0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000" dirty="0">
                <a:solidFill>
                  <a:srgbClr val="212529"/>
                </a:solidFill>
                <a:latin typeface="Calibri" panose="020F0502020204030204" pitchFamily="34" charset="0"/>
                <a:cs typeface="Calibri" panose="020F0502020204030204" pitchFamily="34" charset="0"/>
              </a:rPr>
              <a:t>calculated independently) combine to give the value for the </a:t>
            </a:r>
            <a:r>
              <a:rPr lang="en-US" sz="2000" b="1" dirty="0">
                <a:solidFill>
                  <a:srgbClr val="212529"/>
                </a:solidFill>
                <a:latin typeface="Calibri" panose="020F0502020204030204" pitchFamily="34" charset="0"/>
                <a:cs typeface="Calibri" panose="020F0502020204030204" pitchFamily="34" charset="0"/>
              </a:rPr>
              <a:t>explosive power</a:t>
            </a:r>
            <a:endParaRPr lang="en-GB" sz="2000" b="1"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4755008" y="3582719"/>
            <a:ext cx="5553630" cy="369332"/>
          </a:xfrm>
          <a:prstGeom prst="rect">
            <a:avLst/>
          </a:prstGeom>
          <a:noFill/>
        </p:spPr>
        <p:txBody>
          <a:bodyPr wrap="square">
            <a:spAutoFit/>
          </a:bodyPr>
          <a:lstStyle/>
          <a:p>
            <a:r>
              <a:rPr lang="en-US" dirty="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explosion</a:t>
            </a:r>
            <a:r>
              <a:rPr lang="en-US"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dirty="0">
                <a:solidFill>
                  <a:srgbClr val="212529"/>
                </a:solidFill>
                <a:latin typeface="Calibri" panose="020F0502020204030204" pitchFamily="34" charset="0"/>
                <a:cs typeface="Calibri" panose="020F0502020204030204" pitchFamily="34" charset="0"/>
              </a:rPr>
              <a:t>3301.02 kJ/kg </a:t>
            </a:r>
            <a:r>
              <a:rPr lang="en-US" dirty="0">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dirty="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baseline="-250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dirty="0">
                <a:solidFill>
                  <a:srgbClr val="212529"/>
                </a:solidFill>
                <a:latin typeface="Calibri" panose="020F0502020204030204" pitchFamily="34" charset="0"/>
                <a:cs typeface="Calibri" panose="020F0502020204030204" pitchFamily="34" charset="0"/>
              </a:rPr>
              <a:t>831.06 dm</a:t>
            </a:r>
            <a:r>
              <a:rPr lang="en-US" baseline="30000" dirty="0">
                <a:solidFill>
                  <a:srgbClr val="212529"/>
                </a:solidFill>
                <a:latin typeface="Calibri" panose="020F0502020204030204" pitchFamily="34" charset="0"/>
                <a:cs typeface="Calibri" panose="020F0502020204030204" pitchFamily="34" charset="0"/>
              </a:rPr>
              <a:t>3</a:t>
            </a:r>
            <a:r>
              <a:rPr lang="en-US" dirty="0">
                <a:solidFill>
                  <a:srgbClr val="212529"/>
                </a:solidFill>
                <a:latin typeface="Calibri" panose="020F0502020204030204" pitchFamily="34" charset="0"/>
                <a:cs typeface="Calibri" panose="020F0502020204030204" pitchFamily="34" charset="0"/>
              </a:rPr>
              <a:t>/kg </a:t>
            </a:r>
          </a:p>
        </p:txBody>
      </p:sp>
      <p:sp>
        <p:nvSpPr>
          <p:cNvPr id="13" name="TextBox 12">
            <a:extLst>
              <a:ext uri="{FF2B5EF4-FFF2-40B4-BE49-F238E27FC236}">
                <a16:creationId xmlns:a16="http://schemas.microsoft.com/office/drawing/2014/main" id="{FF924E82-6003-4CAC-8581-80098B03C8DC}"/>
              </a:ext>
            </a:extLst>
          </p:cNvPr>
          <p:cNvSpPr txBox="1"/>
          <p:nvPr/>
        </p:nvSpPr>
        <p:spPr>
          <a:xfrm>
            <a:off x="1592208" y="4280647"/>
            <a:ext cx="9218604" cy="1015663"/>
          </a:xfrm>
          <a:prstGeom prst="rect">
            <a:avLst/>
          </a:prstGeom>
          <a:noFill/>
        </p:spPr>
        <p:txBody>
          <a:bodyPr wrap="square">
            <a:spAutoFit/>
          </a:bodyPr>
          <a:lstStyle/>
          <a:p>
            <a:pPr marL="342900" indent="-342900">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a:t>
            </a:r>
            <a:r>
              <a:rPr lang="en-US" sz="2000" b="1" dirty="0">
                <a:solidFill>
                  <a:srgbClr val="212529"/>
                </a:solidFill>
                <a:latin typeface="Calibri" panose="020F0502020204030204" pitchFamily="34" charset="0"/>
                <a:cs typeface="Calibri" panose="020F0502020204030204" pitchFamily="34" charset="0"/>
              </a:rPr>
              <a:t>TNT equivalence</a:t>
            </a:r>
            <a:r>
              <a:rPr lang="en-US" sz="20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000"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3"/>
          <a:stretch>
            <a:fillRect/>
          </a:stretch>
        </p:blipFill>
        <p:spPr>
          <a:xfrm>
            <a:off x="1524000" y="2930826"/>
            <a:ext cx="1542869" cy="1323439"/>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3479616" y="3164664"/>
            <a:ext cx="1542869" cy="923330"/>
          </a:xfrm>
          <a:prstGeom prst="rect">
            <a:avLst/>
          </a:prstGeom>
          <a:noFill/>
        </p:spPr>
        <p:txBody>
          <a:bodyPr wrap="square">
            <a:spAutoFit/>
          </a:bodyPr>
          <a:lstStyle/>
          <a:p>
            <a:r>
              <a:rPr lang="en-US" dirty="0">
                <a:solidFill>
                  <a:srgbClr val="212529"/>
                </a:solidFill>
                <a:latin typeface="Calibri" panose="020F0502020204030204" pitchFamily="34" charset="0"/>
                <a:cs typeface="Calibri" panose="020F0502020204030204" pitchFamily="34" charset="0"/>
              </a:rPr>
              <a:t>picric acid</a:t>
            </a:r>
          </a:p>
          <a:p>
            <a:r>
              <a:rPr lang="en-US" dirty="0">
                <a:solidFill>
                  <a:srgbClr val="212529"/>
                </a:solidFill>
                <a:latin typeface="Calibri" panose="020F0502020204030204" pitchFamily="34" charset="0"/>
                <a:cs typeface="Calibri" panose="020F0502020204030204" pitchFamily="34" charset="0"/>
              </a:rPr>
              <a:t>C</a:t>
            </a:r>
            <a:r>
              <a:rPr lang="en-US" baseline="-25000" dirty="0">
                <a:solidFill>
                  <a:srgbClr val="212529"/>
                </a:solidFill>
                <a:latin typeface="Calibri" panose="020F0502020204030204" pitchFamily="34" charset="0"/>
                <a:cs typeface="Calibri" panose="020F0502020204030204" pitchFamily="34" charset="0"/>
              </a:rPr>
              <a:t>6</a:t>
            </a:r>
            <a:r>
              <a:rPr lang="en-US" dirty="0">
                <a:solidFill>
                  <a:srgbClr val="212529"/>
                </a:solidFill>
                <a:latin typeface="Calibri" panose="020F0502020204030204" pitchFamily="34" charset="0"/>
                <a:cs typeface="Calibri" panose="020F0502020204030204" pitchFamily="34" charset="0"/>
              </a:rPr>
              <a:t>H</a:t>
            </a:r>
            <a:r>
              <a:rPr lang="en-US" baseline="-25000" dirty="0">
                <a:solidFill>
                  <a:srgbClr val="212529"/>
                </a:solidFill>
                <a:latin typeface="Calibri" panose="020F0502020204030204" pitchFamily="34" charset="0"/>
                <a:cs typeface="Calibri" panose="020F0502020204030204" pitchFamily="34" charset="0"/>
              </a:rPr>
              <a:t>3</a:t>
            </a:r>
            <a:r>
              <a:rPr lang="en-US" dirty="0">
                <a:solidFill>
                  <a:srgbClr val="212529"/>
                </a:solidFill>
                <a:latin typeface="Calibri" panose="020F0502020204030204" pitchFamily="34" charset="0"/>
                <a:cs typeface="Calibri" panose="020F0502020204030204" pitchFamily="34" charset="0"/>
              </a:rPr>
              <a:t>N</a:t>
            </a:r>
            <a:r>
              <a:rPr lang="en-US" baseline="-25000" dirty="0">
                <a:solidFill>
                  <a:srgbClr val="212529"/>
                </a:solidFill>
                <a:latin typeface="Calibri" panose="020F0502020204030204" pitchFamily="34" charset="0"/>
                <a:cs typeface="Calibri" panose="020F0502020204030204" pitchFamily="34" charset="0"/>
              </a:rPr>
              <a:t>3</a:t>
            </a:r>
            <a:r>
              <a:rPr lang="en-US" dirty="0">
                <a:solidFill>
                  <a:srgbClr val="212529"/>
                </a:solidFill>
                <a:latin typeface="Calibri" panose="020F0502020204030204" pitchFamily="34" charset="0"/>
                <a:cs typeface="Calibri" panose="020F0502020204030204" pitchFamily="34" charset="0"/>
              </a:rPr>
              <a:t>O</a:t>
            </a:r>
            <a:r>
              <a:rPr lang="en-US" baseline="-25000" dirty="0">
                <a:solidFill>
                  <a:srgbClr val="212529"/>
                </a:solidFill>
                <a:latin typeface="Calibri" panose="020F0502020204030204" pitchFamily="34" charset="0"/>
                <a:cs typeface="Calibri" panose="020F0502020204030204" pitchFamily="34" charset="0"/>
              </a:rPr>
              <a:t>7</a:t>
            </a:r>
          </a:p>
          <a:p>
            <a:r>
              <a:rPr lang="en-US" dirty="0">
                <a:solidFill>
                  <a:srgbClr val="212529"/>
                </a:solidFill>
                <a:latin typeface="Calibri" panose="020F0502020204030204" pitchFamily="34" charset="0"/>
                <a:cs typeface="Calibri" panose="020F0502020204030204" pitchFamily="34" charset="0"/>
              </a:rPr>
              <a:t>229 g/mol </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1E6472C-305B-4A92-A473-05A3242607E2}"/>
                  </a:ext>
                </a:extLst>
              </p:cNvPr>
              <p:cNvSpPr txBox="1"/>
              <p:nvPr/>
            </p:nvSpPr>
            <p:spPr>
              <a:xfrm>
                <a:off x="2519821" y="2290799"/>
                <a:ext cx="5856860"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𝑝𝑜𝑤𝑒𝑟</m:t>
                      </m:r>
                      <m:r>
                        <a:rPr lang="en-GB" sz="2000" i="1">
                          <a:latin typeface="Cambria Math" panose="02040503050406030204" pitchFamily="18" charset="0"/>
                        </a:rPr>
                        <m:t> </m:t>
                      </m:r>
                      <m:r>
                        <a:rPr lang="en-GB" sz="2000" i="1">
                          <a:latin typeface="Cambria Math" panose="02040503050406030204" pitchFamily="18" charset="0"/>
                        </a:rPr>
                        <m:t>𝑖𝑛𝑑𝑒𝑥</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𝑃𝐴</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𝑃𝐴</m:t>
                          </m:r>
                          <m:r>
                            <a:rPr lang="en-GB" sz="2000" i="1">
                              <a:latin typeface="Cambria Math" panose="02040503050406030204" pitchFamily="18" charset="0"/>
                              <a:ea typeface="Cambria Math" panose="02040503050406030204" pitchFamily="18" charset="0"/>
                            </a:rPr>
                            <m:t>)</m:t>
                          </m:r>
                        </m:den>
                      </m:f>
                      <m:r>
                        <a:rPr lang="en-GB" sz="2000" i="1">
                          <a:latin typeface="Cambria Math" panose="02040503050406030204" pitchFamily="18" charset="0"/>
                          <a:ea typeface="Cambria Math" panose="02040503050406030204" pitchFamily="18" charset="0"/>
                        </a:rPr>
                        <m:t>×100%</m:t>
                      </m:r>
                    </m:oMath>
                  </m:oMathPara>
                </a14:m>
                <a:endParaRPr lang="en-GB" sz="2000">
                  <a:latin typeface="Calibri" panose="020F0502020204030204" pitchFamily="34" charset="0"/>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2519821" y="2290799"/>
                <a:ext cx="5856860" cy="674415"/>
              </a:xfrm>
              <a:prstGeom prst="rect">
                <a:avLst/>
              </a:prstGeom>
              <a:blipFill>
                <a:blip r:embed="rId4"/>
                <a:stretch>
                  <a:fillRect/>
                </a:stretch>
              </a:blipFill>
              <a:ln w="28575">
                <a:solidFill>
                  <a:srgbClr val="00B0F0"/>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97381E0-FBCE-4D7D-9192-DD006A287D61}"/>
                  </a:ext>
                </a:extLst>
              </p:cNvPr>
              <p:cNvSpPr txBox="1"/>
              <p:nvPr/>
            </p:nvSpPr>
            <p:spPr>
              <a:xfrm>
                <a:off x="2886227" y="5322692"/>
                <a:ext cx="5763053"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𝑇𝑁𝑇</m:t>
                      </m:r>
                      <m:r>
                        <a:rPr lang="en-GB" sz="2000" i="1">
                          <a:latin typeface="Cambria Math" panose="02040503050406030204" pitchFamily="18" charset="0"/>
                        </a:rPr>
                        <m:t> </m:t>
                      </m:r>
                      <m:r>
                        <a:rPr lang="en-GB" sz="2000" i="1">
                          <a:latin typeface="Cambria Math" panose="02040503050406030204" pitchFamily="18" charset="0"/>
                        </a:rPr>
                        <m:t>𝑒𝑞𝑢𝑖𝑣𝑎𝑙𝑒𝑛𝑐𝑒</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𝑇𝑁𝑇</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𝑇𝑁𝑇</m:t>
                          </m:r>
                          <m:r>
                            <a:rPr lang="en-GB" sz="2000" i="1">
                              <a:latin typeface="Cambria Math" panose="02040503050406030204" pitchFamily="18" charset="0"/>
                              <a:ea typeface="Cambria Math" panose="02040503050406030204" pitchFamily="18" charset="0"/>
                            </a:rPr>
                            <m:t>)</m:t>
                          </m:r>
                        </m:den>
                      </m:f>
                    </m:oMath>
                  </m:oMathPara>
                </a14:m>
                <a:endParaRPr lang="en-GB" sz="2000">
                  <a:latin typeface="Calibri" panose="020F0502020204030204" pitchFamily="34" charset="0"/>
                  <a:cs typeface="Calibri" panose="020F0502020204030204" pitchFamily="34" charset="0"/>
                </a:endParaRPr>
              </a:p>
            </p:txBody>
          </p:sp>
        </mc:Choice>
        <mc:Fallback xmlns="">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2886227" y="5322692"/>
                <a:ext cx="5763053" cy="674415"/>
              </a:xfrm>
              <a:prstGeom prst="rect">
                <a:avLst/>
              </a:prstGeom>
              <a:blipFill>
                <a:blip r:embed="rId5"/>
                <a:stretch>
                  <a:fillRect/>
                </a:stretch>
              </a:blipFill>
              <a:ln w="28575">
                <a:solidFill>
                  <a:srgbClr val="00B0F0"/>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26606119-8DF0-4039-A322-848A50313B2F}"/>
                  </a:ext>
                </a:extLst>
              </p:cNvPr>
              <p:cNvSpPr txBox="1"/>
              <p:nvPr/>
            </p:nvSpPr>
            <p:spPr>
              <a:xfrm>
                <a:off x="2539676" y="1454700"/>
                <a:ext cx="4280531" cy="332720"/>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𝑒𝑥𝑝𝑙𝑜𝑠𝑖𝑣𝑒</m:t>
                      </m:r>
                      <m:r>
                        <a:rPr lang="en-GB" sz="2000" i="1">
                          <a:latin typeface="Cambria Math" panose="02040503050406030204" pitchFamily="18" charset="0"/>
                        </a:rPr>
                        <m:t> </m:t>
                      </m:r>
                      <m:r>
                        <a:rPr lang="en-GB" sz="2000" i="1">
                          <a:latin typeface="Cambria Math" panose="02040503050406030204" pitchFamily="18" charset="0"/>
                        </a:rPr>
                        <m:t>𝑝𝑜𝑤𝑒𝑟</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oMath>
                  </m:oMathPara>
                </a14:m>
                <a:endParaRPr lang="en-GB" sz="2000"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2539676" y="1454700"/>
                <a:ext cx="4280531" cy="332720"/>
              </a:xfrm>
              <a:prstGeom prst="rect">
                <a:avLst/>
              </a:prstGeom>
              <a:blipFill>
                <a:blip r:embed="rId6"/>
                <a:stretch>
                  <a:fillRect l="-283" b="-20339"/>
                </a:stretch>
              </a:blipFill>
              <a:ln w="28575">
                <a:solidFill>
                  <a:srgbClr val="00B0F0"/>
                </a:solidFill>
              </a:ln>
            </p:spPr>
            <p:txBody>
              <a:bodyPr/>
              <a:lstStyle/>
              <a:p>
                <a:r>
                  <a:rPr lang="en-US">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1449396" y="1874657"/>
            <a:ext cx="6360716" cy="400110"/>
          </a:xfrm>
          <a:prstGeom prst="rect">
            <a:avLst/>
          </a:prstGeom>
          <a:noFill/>
        </p:spPr>
        <p:txBody>
          <a:bodyPr wrap="none" rtlCol="0">
            <a:spAutoFit/>
          </a:bodyPr>
          <a:lstStyle/>
          <a:p>
            <a:pPr marL="285750" indent="-285750">
              <a:buFont typeface="Arial" panose="020B0604020202020204" pitchFamily="34" charset="0"/>
              <a:buChar char="•"/>
            </a:pPr>
            <a:r>
              <a:rPr lang="en-GB" sz="2000" b="1" dirty="0">
                <a:latin typeface="Calibri" panose="020F0502020204030204" pitchFamily="34" charset="0"/>
                <a:cs typeface="Calibri" panose="020F0502020204030204" pitchFamily="34" charset="0"/>
              </a:rPr>
              <a:t>power index </a:t>
            </a:r>
            <a:r>
              <a:rPr lang="en-GB" sz="2000" dirty="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VOLUME OF GASEOUS PRODUCTS OF EXPLOSION</a:t>
            </a:r>
            <a:endParaRPr lang="en-GB" sz="2400" b="1">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1551632" y="479589"/>
            <a:ext cx="9144000" cy="558249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IMPORTANT</a:t>
            </a:r>
            <a:r>
              <a:rPr lang="en-US" sz="2000">
                <a:solidFill>
                  <a:srgbClr val="212529"/>
                </a:solidFill>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00FF"/>
                </a:solidFill>
                <a:latin typeface="Calibri" panose="020F0502020204030204" pitchFamily="34" charset="0"/>
                <a:cs typeface="Calibri" panose="020F0502020204030204" pitchFamily="34" charset="0"/>
              </a:rPr>
              <a:t>0 °C</a:t>
            </a:r>
            <a:r>
              <a:rPr lang="en-US" sz="2000">
                <a:solidFill>
                  <a:srgbClr val="212529"/>
                </a:solidFill>
                <a:latin typeface="Calibri" panose="020F0502020204030204" pitchFamily="34" charset="0"/>
                <a:cs typeface="Calibri" panose="020F0502020204030204" pitchFamily="34" charset="0"/>
              </a:rPr>
              <a:t> or </a:t>
            </a:r>
            <a:r>
              <a:rPr lang="en-US" sz="2000" b="1">
                <a:solidFill>
                  <a:srgbClr val="0000FF"/>
                </a:solidFill>
                <a:latin typeface="Calibri" panose="020F0502020204030204" pitchFamily="34" charset="0"/>
                <a:cs typeface="Calibri" panose="020F0502020204030204" pitchFamily="34" charset="0"/>
              </a:rPr>
              <a:t>273K</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B050"/>
                </a:solidFill>
                <a:latin typeface="Calibri" panose="020F0502020204030204" pitchFamily="34" charset="0"/>
                <a:cs typeface="Calibri" panose="020F0502020204030204" pitchFamily="34" charset="0"/>
              </a:rPr>
              <a:t>1 atm</a:t>
            </a:r>
            <a:r>
              <a:rPr lang="en-US" sz="2000">
                <a:solidFill>
                  <a:srgbClr val="212529"/>
                </a:solidFill>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volume of gas varies with temperature at which the measurement is taken.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enable comparisons between one explosive and another.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one mole of gas occupies </a:t>
            </a:r>
            <a:r>
              <a:rPr lang="en-US" sz="2000" b="1">
                <a:solidFill>
                  <a:srgbClr val="FF6600"/>
                </a:solidFill>
                <a:latin typeface="Calibri" panose="020F0502020204030204" pitchFamily="34" charset="0"/>
                <a:cs typeface="Calibri" panose="020F0502020204030204" pitchFamily="34" charset="0"/>
              </a:rPr>
              <a:t>22.4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(molar gas volume) </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volume of gas </a:t>
            </a:r>
            <a:r>
              <a:rPr lang="en-US" sz="2000" b="1" i="1">
                <a:solidFill>
                  <a:srgbClr val="FF6600"/>
                </a:solidFill>
                <a:latin typeface="Calibri" panose="020F0502020204030204" pitchFamily="34" charset="0"/>
                <a:cs typeface="Calibri" panose="020F0502020204030204" pitchFamily="34" charset="0"/>
              </a:rPr>
              <a:t>V</a:t>
            </a:r>
            <a:r>
              <a:rPr lang="en-US" sz="2000">
                <a:solidFill>
                  <a:srgbClr val="212529"/>
                </a:solidFill>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C</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00B050"/>
                </a:solidFill>
                <a:latin typeface="Calibri" panose="020F0502020204030204" pitchFamily="34" charset="0"/>
                <a:cs typeface="Calibri" panose="020F0502020204030204" pitchFamily="34" charset="0"/>
              </a:rPr>
              <a:t>H</a:t>
            </a:r>
            <a:r>
              <a:rPr lang="en-US" sz="2000" baseline="-25000">
                <a:solidFill>
                  <a:srgbClr val="00B050"/>
                </a:solidFill>
                <a:latin typeface="Calibri" panose="020F0502020204030204" pitchFamily="34" charset="0"/>
                <a:cs typeface="Calibri" panose="020F0502020204030204" pitchFamily="34" charset="0"/>
              </a:rPr>
              <a:t>6</a:t>
            </a:r>
            <a:r>
              <a:rPr lang="en-US" sz="2000">
                <a:solidFill>
                  <a:srgbClr val="FF0000"/>
                </a:solidFill>
                <a:latin typeface="Calibri" panose="020F0502020204030204" pitchFamily="34" charset="0"/>
                <a:cs typeface="Calibri" panose="020F0502020204030204" pitchFamily="34" charset="0"/>
              </a:rPr>
              <a:t>N</a:t>
            </a:r>
            <a:r>
              <a:rPr lang="en-US" sz="2000" baseline="-25000">
                <a:solidFill>
                  <a:srgbClr val="FF0000"/>
                </a:solidFill>
                <a:latin typeface="Calibri" panose="020F0502020204030204" pitchFamily="34" charset="0"/>
                <a:cs typeface="Calibri" panose="020F0502020204030204" pitchFamily="34" charset="0"/>
              </a:rPr>
              <a:t>6</a:t>
            </a:r>
            <a:r>
              <a:rPr lang="en-US" sz="2000">
                <a:solidFill>
                  <a:srgbClr val="0000FF"/>
                </a:solidFill>
                <a:latin typeface="Calibri" panose="020F0502020204030204" pitchFamily="34" charset="0"/>
                <a:cs typeface="Calibri" panose="020F0502020204030204" pitchFamily="34" charset="0"/>
              </a:rPr>
              <a:t>O</a:t>
            </a:r>
            <a:r>
              <a:rPr lang="en-US" sz="2000" baseline="-25000">
                <a:solidFill>
                  <a:srgbClr val="0000FF"/>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3 C</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00B050"/>
                </a:solidFill>
                <a:latin typeface="Calibri" panose="020F0502020204030204" pitchFamily="34" charset="0"/>
                <a:cs typeface="Calibri" panose="020F0502020204030204" pitchFamily="34" charset="0"/>
                <a:sym typeface="Wingdings" panose="05000000000000000000" pitchFamily="2" charset="2"/>
              </a:rPr>
              <a:t>3 H</a:t>
            </a:r>
            <a:r>
              <a:rPr lang="en-US"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3 N</a:t>
            </a:r>
            <a:r>
              <a:rPr lang="en-US"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are produced from </a:t>
            </a:r>
            <a:r>
              <a:rPr lang="en-US" sz="2000" b="1">
                <a:solidFill>
                  <a:srgbClr val="CC66FF"/>
                </a:solidFill>
                <a:latin typeface="Calibri" panose="020F0502020204030204" pitchFamily="34" charset="0"/>
                <a:cs typeface="Calibri" panose="020F0502020204030204" pitchFamily="34" charset="0"/>
              </a:rPr>
              <a:t>1 mole </a:t>
            </a:r>
            <a:r>
              <a:rPr lang="en-US" sz="2000">
                <a:solidFill>
                  <a:srgbClr val="212529"/>
                </a:solidFill>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at </a:t>
            </a: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will occupy (9 moles x 22.4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/mol) </a:t>
            </a:r>
            <a:r>
              <a:rPr lang="en-US" sz="2000" b="1">
                <a:solidFill>
                  <a:srgbClr val="FF6600"/>
                </a:solidFill>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RDX will produce 201.6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 / 222.1 g) </a:t>
            </a:r>
            <a:r>
              <a:rPr lang="en-US" sz="2000" b="1">
                <a:solidFill>
                  <a:srgbClr val="FF6600"/>
                </a:solidFill>
                <a:latin typeface="Calibri" panose="020F0502020204030204" pitchFamily="34" charset="0"/>
                <a:cs typeface="Calibri" panose="020F0502020204030204" pitchFamily="34" charset="0"/>
              </a:rPr>
              <a:t>0.908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a:t>
            </a:r>
            <a:r>
              <a:rPr lang="en-US" sz="2000" b="1">
                <a:solidFill>
                  <a:srgbClr val="FF6600"/>
                </a:solidFill>
                <a:latin typeface="Calibri" panose="020F0502020204030204" pitchFamily="34" charset="0"/>
                <a:cs typeface="Calibri" panose="020F0502020204030204" pitchFamily="34" charset="0"/>
              </a:rPr>
              <a:t>908 cm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a:solidFill>
                  <a:srgbClr val="212529"/>
                </a:solidFill>
                <a:latin typeface="Calibri" panose="020F0502020204030204" pitchFamily="34" charset="0"/>
                <a:cs typeface="Calibri" panose="020F0502020204030204" pitchFamily="34" charset="0"/>
              </a:rPr>
              <a:t>) </a:t>
            </a:r>
            <a:endParaRPr lang="en-US" sz="2000">
              <a:solidFill>
                <a:srgbClr val="212529"/>
              </a:solidFill>
              <a:latin typeface="dosis" pitchFamily="2" charset="0"/>
            </a:endParaRPr>
          </a:p>
        </p:txBody>
      </p:sp>
    </p:spTree>
    <p:extLst>
      <p:ext uri="{BB962C8B-B14F-4D97-AF65-F5344CB8AC3E}">
        <p14:creationId xmlns:p14="http://schemas.microsoft.com/office/powerpoint/2010/main" val="4037187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 </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D36301F-FE62-4E61-AFF9-94A61D130242}"/>
              </a:ext>
            </a:extLst>
          </p:cNvPr>
          <p:cNvSpPr txBox="1"/>
          <p:nvPr/>
        </p:nvSpPr>
        <p:spPr>
          <a:xfrm>
            <a:off x="1523998" y="2275653"/>
            <a:ext cx="9029886"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2</a:t>
            </a:r>
            <a:r>
              <a:rPr lang="en-GB" sz="2200">
                <a:latin typeface="Calibri" panose="020F0502020204030204" pitchFamily="34" charset="0"/>
                <a:cs typeface="Calibri" panose="020F0502020204030204" pitchFamily="34" charset="0"/>
              </a:rPr>
              <a:t>: Consider the reaction, 2 C</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6</a:t>
            </a:r>
            <a:r>
              <a:rPr lang="en-GB" sz="2200">
                <a:latin typeface="Calibri" panose="020F0502020204030204" pitchFamily="34" charset="0"/>
                <a:cs typeface="Calibri" panose="020F0502020204030204" pitchFamily="34" charset="0"/>
              </a:rPr>
              <a:t> (g)  +  7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a:t>
            </a:r>
            <a:r>
              <a:rPr lang="en-GB" sz="2200">
                <a:latin typeface="Calibri" panose="020F0502020204030204" pitchFamily="34" charset="0"/>
                <a:cs typeface="Calibri" panose="020F0502020204030204" pitchFamily="34" charset="0"/>
                <a:sym typeface="Wingdings" panose="05000000000000000000" pitchFamily="2" charset="2"/>
              </a:rPr>
              <a:t> 4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6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How many g of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would react with 20.0 L of C</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H</a:t>
            </a:r>
            <a:r>
              <a:rPr lang="en-GB" sz="2200" baseline="-25000">
                <a:latin typeface="Calibri" panose="020F0502020204030204" pitchFamily="34" charset="0"/>
                <a:cs typeface="Calibri" panose="020F0502020204030204" pitchFamily="34" charset="0"/>
                <a:sym typeface="Wingdings" panose="05000000000000000000" pitchFamily="2" charset="2"/>
              </a:rPr>
              <a:t>6</a:t>
            </a:r>
            <a:r>
              <a:rPr lang="en-GB" sz="2200">
                <a:latin typeface="Calibri" panose="020F0502020204030204" pitchFamily="34" charset="0"/>
                <a:cs typeface="Calibri" panose="020F0502020204030204" pitchFamily="34" charset="0"/>
                <a:sym typeface="Wingdings" panose="05000000000000000000" pitchFamily="2" charset="2"/>
              </a:rPr>
              <a:t> (g) at 25 °C and 740 torr pressure?</a:t>
            </a:r>
            <a:endParaRPr lang="en-GB" sz="22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E62434-D5EB-40C5-9150-5BA074C1D653}"/>
              </a:ext>
            </a:extLst>
          </p:cNvPr>
          <p:cNvSpPr txBox="1"/>
          <p:nvPr/>
        </p:nvSpPr>
        <p:spPr>
          <a:xfrm>
            <a:off x="6456040" y="102245"/>
            <a:ext cx="1282080" cy="338554"/>
          </a:xfrm>
          <a:prstGeom prst="rect">
            <a:avLst/>
          </a:prstGeom>
          <a:noFill/>
        </p:spPr>
        <p:txBody>
          <a:bodyPr wrap="square">
            <a:spAutoFit/>
          </a:bodyPr>
          <a:lstStyle/>
          <a:p>
            <a:r>
              <a:rPr lang="en-GB" sz="1600">
                <a:solidFill>
                  <a:srgbClr val="00B050"/>
                </a:solidFill>
                <a:latin typeface="Calibri" panose="020F0502020204030204" pitchFamily="34" charset="0"/>
                <a:cs typeface="Calibri" panose="020F0502020204030204" pitchFamily="34" charset="0"/>
              </a:rPr>
              <a:t>P</a:t>
            </a:r>
            <a:r>
              <a:rPr lang="en-GB" sz="1600">
                <a:solidFill>
                  <a:srgbClr val="FF0000"/>
                </a:solidFill>
                <a:latin typeface="Calibri" panose="020F0502020204030204" pitchFamily="34" charset="0"/>
                <a:cs typeface="Calibri" panose="020F0502020204030204" pitchFamily="34" charset="0"/>
              </a:rPr>
              <a:t>V</a:t>
            </a:r>
            <a:r>
              <a:rPr lang="en-GB" sz="1600">
                <a:latin typeface="Calibri" panose="020F0502020204030204" pitchFamily="34" charset="0"/>
                <a:cs typeface="Calibri" panose="020F0502020204030204" pitchFamily="34" charset="0"/>
              </a:rPr>
              <a:t> = </a:t>
            </a:r>
            <a:r>
              <a:rPr lang="en-GB" sz="1600" err="1">
                <a:solidFill>
                  <a:srgbClr val="7030A0"/>
                </a:solidFill>
                <a:latin typeface="Calibri" panose="020F0502020204030204" pitchFamily="34" charset="0"/>
                <a:cs typeface="Calibri" panose="020F0502020204030204" pitchFamily="34" charset="0"/>
              </a:rPr>
              <a:t>n</a:t>
            </a:r>
            <a:r>
              <a:rPr lang="en-GB" sz="1600" err="1">
                <a:latin typeface="Calibri" panose="020F0502020204030204" pitchFamily="34" charset="0"/>
                <a:cs typeface="Calibri" panose="020F0502020204030204" pitchFamily="34" charset="0"/>
              </a:rPr>
              <a:t>R</a:t>
            </a:r>
            <a:r>
              <a:rPr lang="en-GB" sz="1600" err="1">
                <a:solidFill>
                  <a:srgbClr val="0000FF"/>
                </a:solidFill>
                <a:latin typeface="Calibri" panose="020F0502020204030204" pitchFamily="34" charset="0"/>
                <a:cs typeface="Calibri" panose="020F0502020204030204" pitchFamily="34" charset="0"/>
              </a:rPr>
              <a:t>T</a:t>
            </a:r>
            <a:endParaRPr lang="en-GB" sz="1600">
              <a:solidFill>
                <a:srgbClr val="0000FF"/>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C279E329-6422-4082-98A6-BBBD5C806380}"/>
              </a:ext>
            </a:extLst>
          </p:cNvPr>
          <p:cNvSpPr txBox="1"/>
          <p:nvPr/>
        </p:nvSpPr>
        <p:spPr>
          <a:xfrm>
            <a:off x="1524001" y="409039"/>
            <a:ext cx="8338949" cy="430887"/>
          </a:xfrm>
          <a:prstGeom prst="rect">
            <a:avLst/>
          </a:prstGeom>
          <a:noFill/>
        </p:spPr>
        <p:txBody>
          <a:bodyPr wrap="none" rtlCol="0">
            <a:spAutoFit/>
          </a:bodyPr>
          <a:lstStyle/>
          <a:p>
            <a:r>
              <a:rPr lang="en-GB" sz="2200" b="1">
                <a:latin typeface="Calibri" panose="020F0502020204030204" pitchFamily="34" charset="0"/>
                <a:cs typeface="Calibri" panose="020F0502020204030204" pitchFamily="34" charset="0"/>
              </a:rPr>
              <a:t>EXAMPLE 1</a:t>
            </a:r>
            <a:r>
              <a:rPr lang="en-GB" sz="2200">
                <a:latin typeface="Calibri" panose="020F0502020204030204" pitchFamily="34" charset="0"/>
                <a:cs typeface="Calibri" panose="020F0502020204030204" pitchFamily="34" charset="0"/>
              </a:rPr>
              <a:t>: Calculate the volume occupied by 10.0 g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gas at STP </a:t>
            </a:r>
          </a:p>
        </p:txBody>
      </p:sp>
      <p:sp>
        <p:nvSpPr>
          <p:cNvPr id="11" name="TextBox 10">
            <a:extLst>
              <a:ext uri="{FF2B5EF4-FFF2-40B4-BE49-F238E27FC236}">
                <a16:creationId xmlns:a16="http://schemas.microsoft.com/office/drawing/2014/main" id="{68C5A2FD-BBD6-45FC-8418-D7CA10EB8EC8}"/>
              </a:ext>
            </a:extLst>
          </p:cNvPr>
          <p:cNvSpPr txBox="1"/>
          <p:nvPr/>
        </p:nvSpPr>
        <p:spPr>
          <a:xfrm>
            <a:off x="1515455" y="4886580"/>
            <a:ext cx="8640960"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3</a:t>
            </a:r>
            <a:r>
              <a:rPr lang="en-GB" sz="2200">
                <a:latin typeface="Calibri" panose="020F0502020204030204" pitchFamily="34" charset="0"/>
                <a:cs typeface="Calibri" panose="020F0502020204030204" pitchFamily="34" charset="0"/>
              </a:rPr>
              <a:t>: What mass of CO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will exert the same pressure as 12 g of hydrogen </a:t>
            </a:r>
            <a:r>
              <a:rPr lang="en-GB" sz="2200" err="1">
                <a:latin typeface="Calibri" panose="020F0502020204030204" pitchFamily="34" charset="0"/>
                <a:cs typeface="Calibri" panose="020F0502020204030204" pitchFamily="34" charset="0"/>
              </a:rPr>
              <a:t>sulfide</a:t>
            </a:r>
            <a:r>
              <a:rPr lang="en-GB" sz="2200">
                <a:latin typeface="Calibri" panose="020F0502020204030204" pitchFamily="34" charset="0"/>
                <a:cs typeface="Calibri" panose="020F0502020204030204" pitchFamily="34" charset="0"/>
              </a:rPr>
              <a:t>,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S, in the same container under the same conditions. </a:t>
            </a:r>
          </a:p>
        </p:txBody>
      </p:sp>
    </p:spTree>
    <p:extLst>
      <p:ext uri="{BB962C8B-B14F-4D97-AF65-F5344CB8AC3E}">
        <p14:creationId xmlns:p14="http://schemas.microsoft.com/office/powerpoint/2010/main" val="551386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 </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D36301F-FE62-4E61-AFF9-94A61D130242}"/>
              </a:ext>
            </a:extLst>
          </p:cNvPr>
          <p:cNvSpPr txBox="1"/>
          <p:nvPr/>
        </p:nvSpPr>
        <p:spPr>
          <a:xfrm>
            <a:off x="1523998" y="2275653"/>
            <a:ext cx="9029886"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2</a:t>
            </a:r>
            <a:r>
              <a:rPr lang="en-GB" sz="2200">
                <a:latin typeface="Calibri" panose="020F0502020204030204" pitchFamily="34" charset="0"/>
                <a:cs typeface="Calibri" panose="020F0502020204030204" pitchFamily="34" charset="0"/>
              </a:rPr>
              <a:t>: Consider the reaction, 2 C</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6</a:t>
            </a:r>
            <a:r>
              <a:rPr lang="en-GB" sz="2200">
                <a:latin typeface="Calibri" panose="020F0502020204030204" pitchFamily="34" charset="0"/>
                <a:cs typeface="Calibri" panose="020F0502020204030204" pitchFamily="34" charset="0"/>
              </a:rPr>
              <a:t> (g)  +  7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a:t>
            </a:r>
            <a:r>
              <a:rPr lang="en-GB" sz="2200">
                <a:latin typeface="Calibri" panose="020F0502020204030204" pitchFamily="34" charset="0"/>
                <a:cs typeface="Calibri" panose="020F0502020204030204" pitchFamily="34" charset="0"/>
                <a:sym typeface="Wingdings" panose="05000000000000000000" pitchFamily="2" charset="2"/>
              </a:rPr>
              <a:t> 4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6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How many g of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would react with 20.0 L of C</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H</a:t>
            </a:r>
            <a:r>
              <a:rPr lang="en-GB" sz="2200" baseline="-25000">
                <a:latin typeface="Calibri" panose="020F0502020204030204" pitchFamily="34" charset="0"/>
                <a:cs typeface="Calibri" panose="020F0502020204030204" pitchFamily="34" charset="0"/>
                <a:sym typeface="Wingdings" panose="05000000000000000000" pitchFamily="2" charset="2"/>
              </a:rPr>
              <a:t>6</a:t>
            </a:r>
            <a:r>
              <a:rPr lang="en-GB" sz="2200">
                <a:latin typeface="Calibri" panose="020F0502020204030204" pitchFamily="34" charset="0"/>
                <a:cs typeface="Calibri" panose="020F0502020204030204" pitchFamily="34" charset="0"/>
                <a:sym typeface="Wingdings" panose="05000000000000000000" pitchFamily="2" charset="2"/>
              </a:rPr>
              <a:t> (g) at 25 °C and 740 torr pressure?</a:t>
            </a:r>
            <a:endParaRPr lang="en-GB" sz="22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E62434-D5EB-40C5-9150-5BA074C1D653}"/>
              </a:ext>
            </a:extLst>
          </p:cNvPr>
          <p:cNvSpPr txBox="1"/>
          <p:nvPr/>
        </p:nvSpPr>
        <p:spPr>
          <a:xfrm>
            <a:off x="6456040" y="102245"/>
            <a:ext cx="1282080" cy="338554"/>
          </a:xfrm>
          <a:prstGeom prst="rect">
            <a:avLst/>
          </a:prstGeom>
          <a:noFill/>
        </p:spPr>
        <p:txBody>
          <a:bodyPr wrap="square">
            <a:spAutoFit/>
          </a:bodyPr>
          <a:lstStyle/>
          <a:p>
            <a:r>
              <a:rPr lang="en-GB" sz="1600">
                <a:solidFill>
                  <a:srgbClr val="00B050"/>
                </a:solidFill>
                <a:latin typeface="Calibri" panose="020F0502020204030204" pitchFamily="34" charset="0"/>
                <a:cs typeface="Calibri" panose="020F0502020204030204" pitchFamily="34" charset="0"/>
              </a:rPr>
              <a:t>P</a:t>
            </a:r>
            <a:r>
              <a:rPr lang="en-GB" sz="1600">
                <a:solidFill>
                  <a:srgbClr val="FF0000"/>
                </a:solidFill>
                <a:latin typeface="Calibri" panose="020F0502020204030204" pitchFamily="34" charset="0"/>
                <a:cs typeface="Calibri" panose="020F0502020204030204" pitchFamily="34" charset="0"/>
              </a:rPr>
              <a:t>V</a:t>
            </a:r>
            <a:r>
              <a:rPr lang="en-GB" sz="1600">
                <a:latin typeface="Calibri" panose="020F0502020204030204" pitchFamily="34" charset="0"/>
                <a:cs typeface="Calibri" panose="020F0502020204030204" pitchFamily="34" charset="0"/>
              </a:rPr>
              <a:t> = </a:t>
            </a:r>
            <a:r>
              <a:rPr lang="en-GB" sz="1600" err="1">
                <a:solidFill>
                  <a:srgbClr val="7030A0"/>
                </a:solidFill>
                <a:latin typeface="Calibri" panose="020F0502020204030204" pitchFamily="34" charset="0"/>
                <a:cs typeface="Calibri" panose="020F0502020204030204" pitchFamily="34" charset="0"/>
              </a:rPr>
              <a:t>n</a:t>
            </a:r>
            <a:r>
              <a:rPr lang="en-GB" sz="1600" err="1">
                <a:latin typeface="Calibri" panose="020F0502020204030204" pitchFamily="34" charset="0"/>
                <a:cs typeface="Calibri" panose="020F0502020204030204" pitchFamily="34" charset="0"/>
              </a:rPr>
              <a:t>R</a:t>
            </a:r>
            <a:r>
              <a:rPr lang="en-GB" sz="1600" err="1">
                <a:solidFill>
                  <a:srgbClr val="0000FF"/>
                </a:solidFill>
                <a:latin typeface="Calibri" panose="020F0502020204030204" pitchFamily="34" charset="0"/>
                <a:cs typeface="Calibri" panose="020F0502020204030204" pitchFamily="34" charset="0"/>
              </a:rPr>
              <a:t>T</a:t>
            </a:r>
            <a:endParaRPr lang="en-GB" sz="160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C9483A5A-963B-4259-AAAF-3BF32EEFC9F4}"/>
              </a:ext>
            </a:extLst>
          </p:cNvPr>
          <p:cNvSpPr txBox="1"/>
          <p:nvPr/>
        </p:nvSpPr>
        <p:spPr>
          <a:xfrm>
            <a:off x="1480541" y="3429001"/>
            <a:ext cx="10736137" cy="1477328"/>
          </a:xfrm>
          <a:prstGeom prst="rect">
            <a:avLst/>
          </a:prstGeom>
          <a:noFill/>
        </p:spPr>
        <p:txBody>
          <a:bodyPr wrap="square" rtlCol="0">
            <a:spAutoFit/>
          </a:bodyPr>
          <a:lstStyle/>
          <a:p>
            <a:r>
              <a:rPr lang="en-GB" u="sng">
                <a:solidFill>
                  <a:srgbClr val="FF0000"/>
                </a:solidFill>
                <a:latin typeface="Calibri" panose="020F0502020204030204" pitchFamily="34" charset="0"/>
                <a:cs typeface="Calibri" panose="020F0502020204030204" pitchFamily="34" charset="0"/>
              </a:rPr>
              <a:t>STEP 1: Calculate moles of C</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H</a:t>
            </a:r>
            <a:r>
              <a:rPr lang="en-GB" u="sng"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P in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740 torr x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760 torr) = 0.973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T in K: 25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 298 K </a:t>
            </a:r>
          </a:p>
          <a:p>
            <a:r>
              <a:rPr lang="en-GB">
                <a:solidFill>
                  <a:srgbClr val="FF0000"/>
                </a:solidFill>
                <a:latin typeface="Calibri" panose="020F0502020204030204" pitchFamily="34" charset="0"/>
                <a:cs typeface="Calibri" panose="020F0502020204030204" pitchFamily="34" charset="0"/>
              </a:rPr>
              <a:t>n = PV/RT = (0.973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x 20.0 L)/(0.0821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298 K) = 0.795 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p>
          <a:p>
            <a:r>
              <a:rPr lang="en-GB" u="sng">
                <a:solidFill>
                  <a:srgbClr val="FF0000"/>
                </a:solidFill>
                <a:latin typeface="Calibri" panose="020F0502020204030204" pitchFamily="34" charset="0"/>
                <a:cs typeface="Calibri" panose="020F0502020204030204" pitchFamily="34" charset="0"/>
              </a:rPr>
              <a:t>STEP 2: Find the corresponding moles of oxygen</a:t>
            </a:r>
            <a:r>
              <a:rPr lang="en-GB">
                <a:solidFill>
                  <a:srgbClr val="FF0000"/>
                </a:solidFill>
                <a:latin typeface="Calibri" panose="020F0502020204030204" pitchFamily="34" charset="0"/>
                <a:cs typeface="Calibri" panose="020F0502020204030204" pitchFamily="34" charset="0"/>
              </a:rPr>
              <a:t>: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 (coefficient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coefficient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0.795 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x (7/2) = 2.78 mol O</a:t>
            </a:r>
            <a:r>
              <a:rPr lang="en-GB" baseline="-25000">
                <a:solidFill>
                  <a:srgbClr val="FF0000"/>
                </a:solidFill>
                <a:latin typeface="Calibri" panose="020F0502020204030204" pitchFamily="34" charset="0"/>
                <a:cs typeface="Calibri" panose="020F0502020204030204" pitchFamily="34" charset="0"/>
              </a:rPr>
              <a:t>2</a:t>
            </a:r>
          </a:p>
          <a:p>
            <a:r>
              <a:rPr lang="en-GB" u="sng">
                <a:solidFill>
                  <a:srgbClr val="FF0000"/>
                </a:solidFill>
                <a:latin typeface="Calibri" panose="020F0502020204030204" pitchFamily="34" charset="0"/>
                <a:cs typeface="Calibri" panose="020F0502020204030204" pitchFamily="34" charset="0"/>
              </a:rPr>
              <a:t>STEP 3: Find the mass of O</a:t>
            </a:r>
            <a:r>
              <a:rPr lang="en-GB" u="sng"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MM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2.78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32.0 g/mol = 89.0 g O</a:t>
            </a:r>
            <a:r>
              <a:rPr lang="en-GB" baseline="-25000">
                <a:solidFill>
                  <a:srgbClr val="FF0000"/>
                </a:solidFill>
                <a:latin typeface="Calibri" panose="020F0502020204030204" pitchFamily="34" charset="0"/>
                <a:cs typeface="Calibri" panose="020F0502020204030204" pitchFamily="34" charset="0"/>
              </a:rPr>
              <a:t>2</a:t>
            </a:r>
          </a:p>
        </p:txBody>
      </p:sp>
      <p:sp>
        <p:nvSpPr>
          <p:cNvPr id="4" name="TextBox 3">
            <a:extLst>
              <a:ext uri="{FF2B5EF4-FFF2-40B4-BE49-F238E27FC236}">
                <a16:creationId xmlns:a16="http://schemas.microsoft.com/office/drawing/2014/main" id="{C279E329-6422-4082-98A6-BBBD5C806380}"/>
              </a:ext>
            </a:extLst>
          </p:cNvPr>
          <p:cNvSpPr txBox="1"/>
          <p:nvPr/>
        </p:nvSpPr>
        <p:spPr>
          <a:xfrm>
            <a:off x="1524001" y="409039"/>
            <a:ext cx="8338949" cy="430887"/>
          </a:xfrm>
          <a:prstGeom prst="rect">
            <a:avLst/>
          </a:prstGeom>
          <a:noFill/>
        </p:spPr>
        <p:txBody>
          <a:bodyPr wrap="none" rtlCol="0">
            <a:spAutoFit/>
          </a:bodyPr>
          <a:lstStyle/>
          <a:p>
            <a:r>
              <a:rPr lang="en-GB" sz="2200" b="1">
                <a:latin typeface="Calibri" panose="020F0502020204030204" pitchFamily="34" charset="0"/>
                <a:cs typeface="Calibri" panose="020F0502020204030204" pitchFamily="34" charset="0"/>
              </a:rPr>
              <a:t>EXAMPLE 1</a:t>
            </a:r>
            <a:r>
              <a:rPr lang="en-GB" sz="2200">
                <a:latin typeface="Calibri" panose="020F0502020204030204" pitchFamily="34" charset="0"/>
                <a:cs typeface="Calibri" panose="020F0502020204030204" pitchFamily="34" charset="0"/>
              </a:rPr>
              <a:t>: Calculate the volume occupied by 10.0 g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gas at STP </a:t>
            </a:r>
          </a:p>
        </p:txBody>
      </p:sp>
      <p:sp>
        <p:nvSpPr>
          <p:cNvPr id="11" name="TextBox 10">
            <a:extLst>
              <a:ext uri="{FF2B5EF4-FFF2-40B4-BE49-F238E27FC236}">
                <a16:creationId xmlns:a16="http://schemas.microsoft.com/office/drawing/2014/main" id="{68C5A2FD-BBD6-45FC-8418-D7CA10EB8EC8}"/>
              </a:ext>
            </a:extLst>
          </p:cNvPr>
          <p:cNvSpPr txBox="1"/>
          <p:nvPr/>
        </p:nvSpPr>
        <p:spPr>
          <a:xfrm>
            <a:off x="1515455" y="4886580"/>
            <a:ext cx="8640960"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3</a:t>
            </a:r>
            <a:r>
              <a:rPr lang="en-GB" sz="2200">
                <a:latin typeface="Calibri" panose="020F0502020204030204" pitchFamily="34" charset="0"/>
                <a:cs typeface="Calibri" panose="020F0502020204030204" pitchFamily="34" charset="0"/>
              </a:rPr>
              <a:t>: What mass of CO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will exert the same pressure as 12 g of hydrogen </a:t>
            </a:r>
            <a:r>
              <a:rPr lang="en-GB" sz="2200" err="1">
                <a:latin typeface="Calibri" panose="020F0502020204030204" pitchFamily="34" charset="0"/>
                <a:cs typeface="Calibri" panose="020F0502020204030204" pitchFamily="34" charset="0"/>
              </a:rPr>
              <a:t>sulfide</a:t>
            </a:r>
            <a:r>
              <a:rPr lang="en-GB" sz="2200">
                <a:latin typeface="Calibri" panose="020F0502020204030204" pitchFamily="34" charset="0"/>
                <a:cs typeface="Calibri" panose="020F0502020204030204" pitchFamily="34" charset="0"/>
              </a:rPr>
              <a:t>,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S, in the same container under the same conditions. </a:t>
            </a:r>
          </a:p>
        </p:txBody>
      </p:sp>
      <p:sp>
        <p:nvSpPr>
          <p:cNvPr id="6" name="TextBox 5">
            <a:extLst>
              <a:ext uri="{FF2B5EF4-FFF2-40B4-BE49-F238E27FC236}">
                <a16:creationId xmlns:a16="http://schemas.microsoft.com/office/drawing/2014/main" id="{85BAD1DF-1A6E-48AF-95CC-21974B5B3EEA}"/>
              </a:ext>
            </a:extLst>
          </p:cNvPr>
          <p:cNvSpPr txBox="1"/>
          <p:nvPr/>
        </p:nvSpPr>
        <p:spPr>
          <a:xfrm>
            <a:off x="1523998" y="746859"/>
            <a:ext cx="10692681" cy="1477328"/>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STP: T = 0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K, P =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R =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moles of NH3 = ?</a:t>
            </a:r>
          </a:p>
          <a:p>
            <a:r>
              <a:rPr lang="en-GB">
                <a:solidFill>
                  <a:srgbClr val="FF0000"/>
                </a:solidFill>
                <a:latin typeface="Calibri" panose="020F0502020204030204" pitchFamily="34" charset="0"/>
                <a:cs typeface="Calibri" panose="020F0502020204030204" pitchFamily="34" charset="0"/>
              </a:rPr>
              <a:t>V = (</a:t>
            </a:r>
            <a:r>
              <a:rPr lang="en-GB" err="1">
                <a:solidFill>
                  <a:srgbClr val="FF0000"/>
                </a:solidFill>
                <a:latin typeface="Calibri" panose="020F0502020204030204" pitchFamily="34" charset="0"/>
                <a:cs typeface="Calibri" panose="020F0502020204030204" pitchFamily="34" charset="0"/>
              </a:rPr>
              <a:t>nRT</a:t>
            </a:r>
            <a:r>
              <a:rPr lang="en-GB">
                <a:solidFill>
                  <a:srgbClr val="FF0000"/>
                </a:solidFill>
                <a:latin typeface="Calibri" panose="020F0502020204030204" pitchFamily="34" charset="0"/>
                <a:cs typeface="Calibri" panose="020F0502020204030204" pitchFamily="34" charset="0"/>
              </a:rPr>
              <a:t>) / P</a:t>
            </a:r>
          </a:p>
          <a:p>
            <a:r>
              <a:rPr lang="en-GB">
                <a:solidFill>
                  <a:srgbClr val="FF0000"/>
                </a:solidFill>
                <a:latin typeface="Calibri" panose="020F0502020204030204" pitchFamily="34" charset="0"/>
                <a:cs typeface="Calibri" panose="020F0502020204030204" pitchFamily="34" charset="0"/>
              </a:rPr>
              <a:t>To find the moles of NH3, the mass of NH3 must be divided by molar mass of NH3 (MM = 17.0 g/mol)</a:t>
            </a:r>
          </a:p>
          <a:p>
            <a:r>
              <a:rPr lang="en-GB">
                <a:solidFill>
                  <a:srgbClr val="FF0000"/>
                </a:solidFill>
                <a:latin typeface="Calibri" panose="020F0502020204030204" pitchFamily="34" charset="0"/>
                <a:cs typeface="Calibri" panose="020F0502020204030204" pitchFamily="34" charset="0"/>
              </a:rPr>
              <a:t>mol (n) NH3 = 10.0 g / 17.0 g/mol = 0.588 mol NH3</a:t>
            </a:r>
          </a:p>
          <a:p>
            <a:r>
              <a:rPr lang="en-GB">
                <a:solidFill>
                  <a:srgbClr val="FF0000"/>
                </a:solidFill>
                <a:latin typeface="Calibri" panose="020F0502020204030204" pitchFamily="34" charset="0"/>
                <a:cs typeface="Calibri" panose="020F0502020204030204" pitchFamily="34" charset="0"/>
              </a:rPr>
              <a:t>V = (0.588 mol x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273 K) /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13.2 L</a:t>
            </a:r>
          </a:p>
        </p:txBody>
      </p:sp>
      <p:sp>
        <p:nvSpPr>
          <p:cNvPr id="12" name="TextBox 11">
            <a:extLst>
              <a:ext uri="{FF2B5EF4-FFF2-40B4-BE49-F238E27FC236}">
                <a16:creationId xmlns:a16="http://schemas.microsoft.com/office/drawing/2014/main" id="{62A909B7-1107-4D60-9703-1EE3A6C95A0F}"/>
              </a:ext>
            </a:extLst>
          </p:cNvPr>
          <p:cNvSpPr txBox="1"/>
          <p:nvPr/>
        </p:nvSpPr>
        <p:spPr>
          <a:xfrm>
            <a:off x="1526918" y="5656021"/>
            <a:ext cx="10617754" cy="923330"/>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V and T do not change, P(CO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P(H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when mol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a:t>
            </a:r>
          </a:p>
          <a:p>
            <a:r>
              <a:rPr lang="en-GB" u="sng">
                <a:solidFill>
                  <a:srgbClr val="FF0000"/>
                </a:solidFill>
                <a:latin typeface="Calibri" panose="020F0502020204030204" pitchFamily="34" charset="0"/>
                <a:cs typeface="Calibri" panose="020F0502020204030204" pitchFamily="34" charset="0"/>
              </a:rPr>
              <a:t>STEP 1: Find moles of H</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S: </a:t>
            </a:r>
            <a:r>
              <a:rPr lang="en-GB">
                <a:solidFill>
                  <a:srgbClr val="FF0000"/>
                </a:solidFill>
                <a:latin typeface="Calibri" panose="020F0502020204030204" pitchFamily="34" charset="0"/>
                <a:cs typeface="Calibri" panose="020F0502020204030204" pitchFamily="34" charset="0"/>
              </a:rPr>
              <a:t>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mass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MM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12 g / 34.0 g/mol = 0.352 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mol CO</a:t>
            </a:r>
            <a:r>
              <a:rPr lang="en-GB" baseline="-25000">
                <a:solidFill>
                  <a:srgbClr val="FF0000"/>
                </a:solidFill>
                <a:latin typeface="Calibri" panose="020F0502020204030204" pitchFamily="34" charset="0"/>
                <a:cs typeface="Calibri" panose="020F0502020204030204" pitchFamily="34" charset="0"/>
              </a:rPr>
              <a:t>2</a:t>
            </a:r>
          </a:p>
          <a:p>
            <a:r>
              <a:rPr lang="en-GB" u="sng">
                <a:solidFill>
                  <a:srgbClr val="FF0000"/>
                </a:solidFill>
                <a:latin typeface="Calibri" panose="020F0502020204030204" pitchFamily="34" charset="0"/>
                <a:cs typeface="Calibri" panose="020F0502020204030204" pitchFamily="34" charset="0"/>
              </a:rPr>
              <a:t>STEP 2: Convert mol CO</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 into mass</a:t>
            </a:r>
            <a:r>
              <a:rPr lang="en-GB">
                <a:solidFill>
                  <a:srgbClr val="FF0000"/>
                </a:solidFill>
                <a:latin typeface="Calibri" panose="020F0502020204030204" pitchFamily="34" charset="0"/>
                <a:cs typeface="Calibri" panose="020F0502020204030204" pitchFamily="34" charset="0"/>
              </a:rPr>
              <a:t>:  m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MM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0.352 mol CO</a:t>
            </a:r>
            <a:r>
              <a:rPr lang="en-GB" baseline="-25000">
                <a:solidFill>
                  <a:srgbClr val="FF0000"/>
                </a:solidFill>
                <a:latin typeface="Calibri" panose="020F0502020204030204" pitchFamily="34" charset="0"/>
                <a:cs typeface="Calibri" panose="020F0502020204030204" pitchFamily="34" charset="0"/>
              </a:rPr>
              <a:t>2 </a:t>
            </a:r>
            <a:r>
              <a:rPr lang="en-GB">
                <a:solidFill>
                  <a:srgbClr val="FF0000"/>
                </a:solidFill>
                <a:latin typeface="Calibri" panose="020F0502020204030204" pitchFamily="34" charset="0"/>
                <a:cs typeface="Calibri" panose="020F0502020204030204" pitchFamily="34" charset="0"/>
              </a:rPr>
              <a:t>x 44.0 g/mol = 15.5 g CO</a:t>
            </a:r>
            <a:r>
              <a:rPr lang="en-GB" baseline="-25000">
                <a:solidFill>
                  <a:srgbClr val="FF0000"/>
                </a:solidFill>
                <a:latin typeface="Calibri" panose="020F0502020204030204" pitchFamily="34" charset="0"/>
                <a:cs typeface="Calibri" panose="020F0502020204030204" pitchFamily="34" charset="0"/>
              </a:rPr>
              <a:t>2</a:t>
            </a:r>
          </a:p>
        </p:txBody>
      </p:sp>
    </p:spTree>
    <p:extLst>
      <p:ext uri="{BB962C8B-B14F-4D97-AF65-F5344CB8AC3E}">
        <p14:creationId xmlns:p14="http://schemas.microsoft.com/office/powerpoint/2010/main" val="13518415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552028" y="427033"/>
            <a:ext cx="8265472"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1</a:t>
            </a:r>
            <a:r>
              <a:rPr lang="en-GB" sz="2200">
                <a:latin typeface="Calibri" panose="020F0502020204030204" pitchFamily="34" charset="0"/>
                <a:cs typeface="Calibri" panose="020F0502020204030204" pitchFamily="34" charset="0"/>
              </a:rPr>
              <a:t>: A 100 mL flask contains argon at 1.3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and 77 </a:t>
            </a:r>
            <a:r>
              <a:rPr lang="en-GB" sz="2200" err="1">
                <a:latin typeface="Calibri" panose="020F0502020204030204" pitchFamily="34" charset="0"/>
                <a:cs typeface="Calibri" panose="020F0502020204030204" pitchFamily="34" charset="0"/>
              </a:rPr>
              <a:t>degC</a:t>
            </a:r>
            <a:r>
              <a:rPr lang="en-GB" sz="2200">
                <a:latin typeface="Calibri" panose="020F0502020204030204" pitchFamily="34" charset="0"/>
                <a:cs typeface="Calibri" panose="020F0502020204030204" pitchFamily="34" charset="0"/>
              </a:rPr>
              <a:t>. What amount of </a:t>
            </a:r>
            <a:r>
              <a:rPr lang="en-GB" sz="2200" err="1">
                <a:latin typeface="Calibri" panose="020F0502020204030204" pitchFamily="34" charset="0"/>
                <a:cs typeface="Calibri" panose="020F0502020204030204" pitchFamily="34" charset="0"/>
              </a:rPr>
              <a:t>Ar</a:t>
            </a:r>
            <a:r>
              <a:rPr lang="en-GB" sz="2200">
                <a:latin typeface="Calibri" panose="020F0502020204030204" pitchFamily="34" charset="0"/>
                <a:cs typeface="Calibri" panose="020F0502020204030204" pitchFamily="34" charset="0"/>
              </a:rPr>
              <a:t> is present (in moles and grams)?</a:t>
            </a:r>
          </a:p>
        </p:txBody>
      </p:sp>
      <p:sp>
        <p:nvSpPr>
          <p:cNvPr id="10" name="TextBox 9">
            <a:extLst>
              <a:ext uri="{FF2B5EF4-FFF2-40B4-BE49-F238E27FC236}">
                <a16:creationId xmlns:a16="http://schemas.microsoft.com/office/drawing/2014/main" id="{2BCC2817-8C48-4506-9772-BF59565680CC}"/>
              </a:ext>
            </a:extLst>
          </p:cNvPr>
          <p:cNvSpPr txBox="1"/>
          <p:nvPr/>
        </p:nvSpPr>
        <p:spPr>
          <a:xfrm>
            <a:off x="1524001" y="1809699"/>
            <a:ext cx="8820473"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2</a:t>
            </a:r>
            <a:r>
              <a:rPr lang="en-GB" sz="2200">
                <a:latin typeface="Calibri" panose="020F0502020204030204" pitchFamily="34" charset="0"/>
                <a:cs typeface="Calibri" panose="020F0502020204030204" pitchFamily="34" charset="0"/>
              </a:rPr>
              <a:t>: What volume will 0.361 g of air with an average molar mass of 28.97 g/mol occupy in the troposphere when the pressure is 1.22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at 25 </a:t>
            </a:r>
            <a:r>
              <a:rPr lang="en-GB" sz="2200" err="1">
                <a:latin typeface="Calibri" panose="020F0502020204030204" pitchFamily="34" charset="0"/>
                <a:cs typeface="Calibri" panose="020F0502020204030204" pitchFamily="34" charset="0"/>
              </a:rPr>
              <a:t>degC</a:t>
            </a:r>
            <a:r>
              <a:rPr lang="en-GB" sz="2200">
                <a:latin typeface="Calibri" panose="020F0502020204030204" pitchFamily="34" charset="0"/>
                <a:cs typeface="Calibri" panose="020F0502020204030204" pitchFamily="34" charset="0"/>
              </a:rPr>
              <a:t>.</a:t>
            </a:r>
          </a:p>
        </p:txBody>
      </p:sp>
      <p:sp>
        <p:nvSpPr>
          <p:cNvPr id="55" name="TextBox 54">
            <a:extLst>
              <a:ext uri="{FF2B5EF4-FFF2-40B4-BE49-F238E27FC236}">
                <a16:creationId xmlns:a16="http://schemas.microsoft.com/office/drawing/2014/main" id="{CB16842C-50FD-4CF4-A15C-21FF74A21F84}"/>
              </a:ext>
            </a:extLst>
          </p:cNvPr>
          <p:cNvSpPr txBox="1"/>
          <p:nvPr/>
        </p:nvSpPr>
        <p:spPr>
          <a:xfrm>
            <a:off x="3256793" y="3429000"/>
            <a:ext cx="7560840" cy="1785104"/>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3</a:t>
            </a:r>
            <a:r>
              <a:rPr lang="en-GB" sz="2200">
                <a:latin typeface="Calibri" panose="020F0502020204030204" pitchFamily="34" charset="0"/>
                <a:cs typeface="Calibri" panose="020F0502020204030204" pitchFamily="34" charset="0"/>
              </a:rPr>
              <a:t>: </a:t>
            </a:r>
            <a:r>
              <a:rPr lang="en-GB" sz="2200" err="1">
                <a:latin typeface="Calibri" panose="020F0502020204030204" pitchFamily="34" charset="0"/>
                <a:cs typeface="Calibri" panose="020F0502020204030204" pitchFamily="34" charset="0"/>
              </a:rPr>
              <a:t>Nitroglycerin</a:t>
            </a:r>
            <a:r>
              <a:rPr lang="en-GB" sz="2200">
                <a:latin typeface="Calibri" panose="020F0502020204030204" pitchFamily="34" charset="0"/>
                <a:cs typeface="Calibri" panose="020F0502020204030204" pitchFamily="34" charset="0"/>
              </a:rPr>
              <a:t> is a shock-sensitive liquid that detonates by the reaction </a:t>
            </a:r>
          </a:p>
          <a:p>
            <a:r>
              <a:rPr lang="en-GB" sz="2200">
                <a:latin typeface="Calibri" panose="020F0502020204030204" pitchFamily="34" charset="0"/>
                <a:cs typeface="Calibri" panose="020F0502020204030204" pitchFamily="34" charset="0"/>
              </a:rPr>
              <a:t>4 C</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5</a:t>
            </a:r>
            <a:r>
              <a:rPr lang="en-GB" sz="2200">
                <a:latin typeface="Calibri" panose="020F0502020204030204" pitchFamily="34" charset="0"/>
                <a:cs typeface="Calibri" panose="020F0502020204030204" pitchFamily="34" charset="0"/>
              </a:rPr>
              <a:t>(NO</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(l)  </a:t>
            </a:r>
            <a:r>
              <a:rPr lang="en-GB" sz="2200">
                <a:latin typeface="Calibri" panose="020F0502020204030204" pitchFamily="34" charset="0"/>
                <a:cs typeface="Calibri" panose="020F0502020204030204" pitchFamily="34" charset="0"/>
                <a:sym typeface="Wingdings" panose="05000000000000000000" pitchFamily="2" charset="2"/>
              </a:rPr>
              <a:t>  6 N</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10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  12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a:t>
            </a:r>
          </a:p>
          <a:p>
            <a:r>
              <a:rPr lang="en-GB" sz="2200">
                <a:latin typeface="Calibri" panose="020F0502020204030204" pitchFamily="34" charset="0"/>
                <a:cs typeface="Calibri" panose="020F0502020204030204" pitchFamily="34" charset="0"/>
                <a:sym typeface="Wingdings" panose="05000000000000000000" pitchFamily="2" charset="2"/>
              </a:rPr>
              <a:t>Calculate the volume of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gas produced at 150 kPa and 100 </a:t>
            </a:r>
            <a:r>
              <a:rPr lang="en-GB" sz="2200" err="1">
                <a:latin typeface="Calibri" panose="020F0502020204030204" pitchFamily="34" charset="0"/>
                <a:cs typeface="Calibri" panose="020F0502020204030204" pitchFamily="34" charset="0"/>
                <a:sym typeface="Wingdings" panose="05000000000000000000" pitchFamily="2" charset="2"/>
              </a:rPr>
              <a:t>degC</a:t>
            </a:r>
            <a:r>
              <a:rPr lang="en-GB" sz="2200">
                <a:latin typeface="Calibri" panose="020F0502020204030204" pitchFamily="34" charset="0"/>
                <a:cs typeface="Calibri" panose="020F0502020204030204" pitchFamily="34" charset="0"/>
                <a:sym typeface="Wingdings" panose="05000000000000000000" pitchFamily="2" charset="2"/>
              </a:rPr>
              <a:t> from the detonation of 1.0 g of </a:t>
            </a:r>
            <a:r>
              <a:rPr lang="en-GB" sz="2200" err="1">
                <a:latin typeface="Calibri" panose="020F0502020204030204" pitchFamily="34" charset="0"/>
                <a:cs typeface="Calibri" panose="020F0502020204030204" pitchFamily="34" charset="0"/>
                <a:sym typeface="Wingdings" panose="05000000000000000000" pitchFamily="2" charset="2"/>
              </a:rPr>
              <a:t>nitroglycerin</a:t>
            </a:r>
            <a:endParaRPr lang="en-GB" sz="22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4E2DF8CD-A4CE-48E8-8814-5A9266AD4FAC}"/>
              </a:ext>
            </a:extLst>
          </p:cNvPr>
          <p:cNvSpPr txBox="1"/>
          <p:nvPr/>
        </p:nvSpPr>
        <p:spPr>
          <a:xfrm>
            <a:off x="2063553" y="1236249"/>
            <a:ext cx="5626861" cy="369332"/>
          </a:xfrm>
          <a:prstGeom prst="rect">
            <a:avLst/>
          </a:prstGeom>
          <a:noFill/>
        </p:spPr>
        <p:txBody>
          <a:bodyPr wrap="none" rtlCol="0">
            <a:spAutoFit/>
          </a:bodyPr>
          <a:lstStyle/>
          <a:p>
            <a:r>
              <a:rPr lang="en-GB">
                <a:solidFill>
                  <a:srgbClr val="FF0000"/>
                </a:solidFill>
              </a:rPr>
              <a:t>mol </a:t>
            </a:r>
            <a:r>
              <a:rPr lang="en-GB" err="1">
                <a:solidFill>
                  <a:srgbClr val="FF0000"/>
                </a:solidFill>
              </a:rPr>
              <a:t>Ar</a:t>
            </a:r>
            <a:r>
              <a:rPr lang="en-GB">
                <a:solidFill>
                  <a:srgbClr val="FF0000"/>
                </a:solidFill>
              </a:rPr>
              <a:t> = 0.004524, mass (mol x 40 g/mol) = 0.1809 g </a:t>
            </a:r>
            <a:r>
              <a:rPr lang="en-GB" err="1">
                <a:solidFill>
                  <a:srgbClr val="FF0000"/>
                </a:solidFill>
              </a:rPr>
              <a:t>Ar</a:t>
            </a:r>
            <a:endParaRPr lang="en-GB">
              <a:solidFill>
                <a:srgbClr val="FF0000"/>
              </a:solidFill>
            </a:endParaRPr>
          </a:p>
        </p:txBody>
      </p:sp>
      <p:sp>
        <p:nvSpPr>
          <p:cNvPr id="8" name="TextBox 7">
            <a:extLst>
              <a:ext uri="{FF2B5EF4-FFF2-40B4-BE49-F238E27FC236}">
                <a16:creationId xmlns:a16="http://schemas.microsoft.com/office/drawing/2014/main" id="{06304B77-DD15-4E1D-9275-71DE03F7B310}"/>
              </a:ext>
            </a:extLst>
          </p:cNvPr>
          <p:cNvSpPr txBox="1"/>
          <p:nvPr/>
        </p:nvSpPr>
        <p:spPr>
          <a:xfrm>
            <a:off x="1991544" y="2937147"/>
            <a:ext cx="3095784" cy="369332"/>
          </a:xfrm>
          <a:prstGeom prst="rect">
            <a:avLst/>
          </a:prstGeom>
          <a:noFill/>
        </p:spPr>
        <p:txBody>
          <a:bodyPr wrap="none" rtlCol="0">
            <a:spAutoFit/>
          </a:bodyPr>
          <a:lstStyle/>
          <a:p>
            <a:r>
              <a:rPr lang="en-GB">
                <a:solidFill>
                  <a:srgbClr val="FF0000"/>
                </a:solidFill>
              </a:rPr>
              <a:t>mol Air = 0.01246, V = 0.25 l</a:t>
            </a:r>
          </a:p>
        </p:txBody>
      </p:sp>
      <p:sp>
        <p:nvSpPr>
          <p:cNvPr id="9" name="TextBox 8">
            <a:extLst>
              <a:ext uri="{FF2B5EF4-FFF2-40B4-BE49-F238E27FC236}">
                <a16:creationId xmlns:a16="http://schemas.microsoft.com/office/drawing/2014/main" id="{1EBD5C95-38CA-455B-9F60-F97C45814F8D}"/>
              </a:ext>
            </a:extLst>
          </p:cNvPr>
          <p:cNvSpPr txBox="1"/>
          <p:nvPr/>
        </p:nvSpPr>
        <p:spPr>
          <a:xfrm>
            <a:off x="4098401" y="5517232"/>
            <a:ext cx="1983235" cy="923330"/>
          </a:xfrm>
          <a:prstGeom prst="rect">
            <a:avLst/>
          </a:prstGeom>
          <a:noFill/>
        </p:spPr>
        <p:txBody>
          <a:bodyPr wrap="none" rtlCol="0">
            <a:spAutoFit/>
          </a:bodyPr>
          <a:lstStyle/>
          <a:p>
            <a:r>
              <a:rPr lang="en-GB">
                <a:solidFill>
                  <a:srgbClr val="FF0000"/>
                </a:solidFill>
              </a:rPr>
              <a:t>mol NG = 0.0044, </a:t>
            </a:r>
          </a:p>
          <a:p>
            <a:r>
              <a:rPr lang="en-GB">
                <a:solidFill>
                  <a:srgbClr val="FF0000"/>
                </a:solidFill>
              </a:rPr>
              <a:t>mol CO2 = 0.013 </a:t>
            </a:r>
          </a:p>
          <a:p>
            <a:r>
              <a:rPr lang="en-GB">
                <a:solidFill>
                  <a:srgbClr val="FF0000"/>
                </a:solidFill>
              </a:rPr>
              <a:t>V CO2  = 0.273 L</a:t>
            </a:r>
          </a:p>
        </p:txBody>
      </p:sp>
    </p:spTree>
    <p:extLst>
      <p:ext uri="{BB962C8B-B14F-4D97-AF65-F5344CB8AC3E}">
        <p14:creationId xmlns:p14="http://schemas.microsoft.com/office/powerpoint/2010/main" val="27224507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93E85F-5807-4391-BB25-27A1B1125276}"/>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534142" y="483132"/>
            <a:ext cx="8964488"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The chemical equation for an explosion of TNT (C</a:t>
            </a:r>
            <a:r>
              <a:rPr lang="en-US" sz="2000" baseline="-25000">
                <a:solidFill>
                  <a:srgbClr val="212529"/>
                </a:solidFill>
                <a:latin typeface="Calibri" panose="020F0502020204030204" pitchFamily="34" charset="0"/>
                <a:cs typeface="Calibri" panose="020F0502020204030204" pitchFamily="34" charset="0"/>
              </a:rPr>
              <a:t>7</a:t>
            </a:r>
            <a:r>
              <a:rPr lang="en-US" sz="2000">
                <a:solidFill>
                  <a:srgbClr val="212529"/>
                </a:solidFill>
                <a:latin typeface="Calibri" panose="020F0502020204030204" pitchFamily="34" charset="0"/>
                <a:cs typeface="Calibri" panose="020F0502020204030204" pitchFamily="34" charset="0"/>
              </a:rPr>
              <a:t>H</a:t>
            </a:r>
            <a:r>
              <a:rPr lang="en-US" sz="2000" baseline="-25000">
                <a:solidFill>
                  <a:srgbClr val="212529"/>
                </a:solidFill>
                <a:latin typeface="Calibri" panose="020F0502020204030204" pitchFamily="34" charset="0"/>
                <a:cs typeface="Calibri" panose="020F0502020204030204" pitchFamily="34" charset="0"/>
              </a:rPr>
              <a:t>5</a:t>
            </a:r>
            <a:r>
              <a:rPr lang="en-US" sz="2000">
                <a:solidFill>
                  <a:srgbClr val="212529"/>
                </a:solidFill>
                <a:latin typeface="Calibri" panose="020F0502020204030204" pitchFamily="34" charset="0"/>
                <a:cs typeface="Calibri" panose="020F0502020204030204" pitchFamily="34" charset="0"/>
              </a:rPr>
              <a:t>N</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O</a:t>
            </a:r>
            <a:r>
              <a:rPr lang="en-US" sz="2000" baseline="-25000">
                <a:solidFill>
                  <a:srgbClr val="212529"/>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was derived using the modified K-W rules and is shown below.</a:t>
            </a:r>
            <a:endParaRPr lang="en-GB" sz="20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1991544" y="1273877"/>
            <a:ext cx="5023876" cy="400110"/>
          </a:xfrm>
          <a:prstGeom prst="rect">
            <a:avLst/>
          </a:prstGeom>
          <a:noFill/>
        </p:spPr>
        <p:txBody>
          <a:bodyPr wrap="none" rtlCol="0">
            <a:spAutoFit/>
          </a:bodyPr>
          <a:lstStyle/>
          <a:p>
            <a:r>
              <a:rPr lang="en-GB" sz="2000" b="1">
                <a:latin typeface="Calibri" panose="020F0502020204030204" pitchFamily="34" charset="0"/>
                <a:cs typeface="Calibri" panose="020F0502020204030204" pitchFamily="34" charset="0"/>
              </a:rPr>
              <a:t>C</a:t>
            </a:r>
            <a:r>
              <a:rPr lang="en-GB" sz="2000" b="1" baseline="-25000">
                <a:latin typeface="Calibri" panose="020F0502020204030204" pitchFamily="34" charset="0"/>
                <a:cs typeface="Calibri" panose="020F0502020204030204" pitchFamily="34" charset="0"/>
              </a:rPr>
              <a:t>7</a:t>
            </a:r>
            <a:r>
              <a:rPr lang="en-GB" sz="2000" b="1">
                <a:solidFill>
                  <a:srgbClr val="00B050"/>
                </a:solidFill>
                <a:latin typeface="Calibri" panose="020F0502020204030204" pitchFamily="34" charset="0"/>
                <a:cs typeface="Calibri" panose="020F0502020204030204" pitchFamily="34" charset="0"/>
              </a:rPr>
              <a:t>H</a:t>
            </a:r>
            <a:r>
              <a:rPr lang="en-GB" sz="2000" b="1" baseline="-25000">
                <a:solidFill>
                  <a:srgbClr val="00B050"/>
                </a:solidFill>
                <a:latin typeface="Calibri" panose="020F0502020204030204" pitchFamily="34" charset="0"/>
                <a:cs typeface="Calibri" panose="020F0502020204030204" pitchFamily="34" charset="0"/>
              </a:rPr>
              <a:t>5</a:t>
            </a:r>
            <a:r>
              <a:rPr lang="en-GB" sz="2000" b="1">
                <a:solidFill>
                  <a:srgbClr val="FF0000"/>
                </a:solidFill>
                <a:latin typeface="Calibri" panose="020F0502020204030204" pitchFamily="34" charset="0"/>
                <a:cs typeface="Calibri" panose="020F0502020204030204" pitchFamily="34" charset="0"/>
              </a:rPr>
              <a:t>N</a:t>
            </a:r>
            <a:r>
              <a:rPr lang="en-GB" sz="2000" b="1" baseline="-25000">
                <a:solidFill>
                  <a:srgbClr val="FF0000"/>
                </a:solidFill>
                <a:latin typeface="Calibri" panose="020F0502020204030204" pitchFamily="34" charset="0"/>
                <a:cs typeface="Calibri" panose="020F0502020204030204" pitchFamily="34" charset="0"/>
              </a:rPr>
              <a:t>3</a:t>
            </a:r>
            <a:r>
              <a:rPr lang="en-GB" sz="2000" b="1">
                <a:solidFill>
                  <a:srgbClr val="0000FF"/>
                </a:solidFill>
                <a:latin typeface="Calibri" panose="020F0502020204030204" pitchFamily="34" charset="0"/>
                <a:cs typeface="Calibri" panose="020F0502020204030204" pitchFamily="34" charset="0"/>
              </a:rPr>
              <a:t>O</a:t>
            </a:r>
            <a:r>
              <a:rPr lang="en-GB" sz="2000" b="1" baseline="-25000">
                <a:solidFill>
                  <a:srgbClr val="0000FF"/>
                </a:solidFill>
                <a:latin typeface="Calibri" panose="020F0502020204030204" pitchFamily="34" charset="0"/>
                <a:cs typeface="Calibri" panose="020F0502020204030204" pitchFamily="34" charset="0"/>
              </a:rPr>
              <a:t>6</a:t>
            </a:r>
            <a:r>
              <a:rPr lang="en-GB" sz="2000" b="1">
                <a:latin typeface="Calibri" panose="020F0502020204030204" pitchFamily="34" charset="0"/>
                <a:cs typeface="Calibri" panose="020F0502020204030204" pitchFamily="34" charset="0"/>
              </a:rPr>
              <a:t> </a:t>
            </a:r>
            <a:r>
              <a:rPr lang="en-GB" sz="2000" b="1">
                <a:latin typeface="Calibri" panose="020F0502020204030204" pitchFamily="34" charset="0"/>
                <a:cs typeface="Calibri" panose="020F0502020204030204" pitchFamily="34" charset="0"/>
                <a:sym typeface="Wingdings" panose="05000000000000000000" pitchFamily="2" charset="2"/>
              </a:rPr>
              <a:t>  3½ C</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+ 3½ C + </a:t>
            </a:r>
            <a:r>
              <a:rPr lang="en-GB" sz="2000" b="1">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000" b="1"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000" b="1"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000" b="1">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641584" y="1807744"/>
            <a:ext cx="7552780" cy="1015663"/>
          </a:xfrm>
          <a:prstGeom prst="rect">
            <a:avLst/>
          </a:prstGeom>
          <a:noFill/>
        </p:spPr>
        <p:txBody>
          <a:bodyPr wrap="square">
            <a:spAutoFit/>
          </a:bodyPr>
          <a:lstStyle/>
          <a:p>
            <a:pPr algn="l"/>
            <a:r>
              <a:rPr lang="en-US" sz="2000">
                <a:solidFill>
                  <a:srgbClr val="212529"/>
                </a:solidFill>
                <a:latin typeface="Calibri" panose="020F0502020204030204" pitchFamily="34" charset="0"/>
                <a:cs typeface="Calibri" panose="020F0502020204030204" pitchFamily="34" charset="0"/>
              </a:rPr>
              <a:t>Calculate the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all gas products liberated upon detonation of </a:t>
            </a:r>
            <a:r>
              <a:rPr lang="en-US" sz="2000" b="1">
                <a:solidFill>
                  <a:srgbClr val="CC66FF"/>
                </a:solidFill>
                <a:latin typeface="Calibri" panose="020F0502020204030204" pitchFamily="34" charset="0"/>
                <a:cs typeface="Calibri" panose="020F0502020204030204" pitchFamily="34" charset="0"/>
              </a:rPr>
              <a:t>one mole </a:t>
            </a:r>
            <a:r>
              <a:rPr lang="en-US" sz="2000">
                <a:solidFill>
                  <a:srgbClr val="212529"/>
                </a:solidFill>
                <a:latin typeface="Calibri" panose="020F0502020204030204" pitchFamily="34" charset="0"/>
                <a:cs typeface="Calibri" panose="020F0502020204030204" pitchFamily="34" charset="0"/>
              </a:rPr>
              <a:t>of TNT.</a:t>
            </a:r>
          </a:p>
          <a:p>
            <a:pPr algn="l"/>
            <a:r>
              <a:rPr lang="en-US" sz="2000">
                <a:solidFill>
                  <a:srgbClr val="212529"/>
                </a:solidFill>
                <a:latin typeface="Calibri" panose="020F0502020204030204" pitchFamily="34" charset="0"/>
                <a:cs typeface="Calibri" panose="020F0502020204030204" pitchFamily="34" charset="0"/>
              </a:rPr>
              <a:t>What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gases is produced from </a:t>
            </a: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699872" y="4978878"/>
            <a:ext cx="4491935" cy="400110"/>
          </a:xfrm>
          <a:prstGeom prst="rect">
            <a:avLst/>
          </a:prstGeom>
          <a:noFill/>
        </p:spPr>
        <p:txBody>
          <a:bodyPr wrap="none" rtlCol="0">
            <a:spAutoFit/>
          </a:bodyPr>
          <a:lstStyle/>
          <a:p>
            <a:r>
              <a:rPr lang="en-GB" sz="2000" i="1">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6367677" y="4946181"/>
            <a:ext cx="4624250" cy="400110"/>
          </a:xfrm>
          <a:prstGeom prst="rect">
            <a:avLst/>
          </a:prstGeom>
          <a:noFill/>
        </p:spPr>
        <p:txBody>
          <a:bodyPr wrap="square">
            <a:spAutoFit/>
          </a:bodyPr>
          <a:lstStyle/>
          <a:p>
            <a:r>
              <a:rPr lang="en-US" sz="2000" i="1" dirty="0">
                <a:solidFill>
                  <a:srgbClr val="212529"/>
                </a:solidFill>
                <a:latin typeface="Calibri" panose="020F0502020204030204" pitchFamily="34" charset="0"/>
                <a:cs typeface="Calibri" panose="020F0502020204030204" pitchFamily="34" charset="0"/>
              </a:rPr>
              <a:t>where the molecular mass of TNT is 227</a:t>
            </a:r>
            <a:endParaRPr lang="en-GB" sz="2000" i="1"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641584" y="3080149"/>
            <a:ext cx="9100444" cy="1631216"/>
          </a:xfrm>
          <a:prstGeom prst="rect">
            <a:avLst/>
          </a:prstGeom>
          <a:noFill/>
        </p:spPr>
        <p:txBody>
          <a:bodyPr wrap="square">
            <a:spAutoFit/>
          </a:bodyPr>
          <a:lstStyle/>
          <a:p>
            <a:pPr algn="l"/>
            <a:r>
              <a:rPr lang="en-US" sz="2000" i="1" dirty="0">
                <a:solidFill>
                  <a:srgbClr val="212529"/>
                </a:solidFill>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i="1" dirty="0">
                <a:solidFill>
                  <a:srgbClr val="212529"/>
                </a:solidFill>
                <a:latin typeface="Calibri" panose="020F0502020204030204" pitchFamily="34" charset="0"/>
                <a:cs typeface="Calibri" panose="020F0502020204030204" pitchFamily="34" charset="0"/>
              </a:rPr>
              <a:t> </a:t>
            </a:r>
          </a:p>
          <a:p>
            <a:pPr algn="l"/>
            <a:r>
              <a:rPr lang="en-US" sz="2000" i="1" dirty="0">
                <a:solidFill>
                  <a:srgbClr val="212529"/>
                </a:solidFill>
                <a:latin typeface="Calibri" panose="020F0502020204030204" pitchFamily="34" charset="0"/>
                <a:cs typeface="Calibri" panose="020F0502020204030204" pitchFamily="34" charset="0"/>
              </a:rPr>
              <a:t>7½ mol of gas will occupy 22.4 × 7½ = 168 dm3</a:t>
            </a:r>
          </a:p>
          <a:p>
            <a:pPr algn="l"/>
            <a:r>
              <a:rPr lang="en-US" sz="2000" i="1" dirty="0">
                <a:solidFill>
                  <a:srgbClr val="212529"/>
                </a:solidFill>
                <a:latin typeface="Calibri" panose="020F0502020204030204" pitchFamily="34" charset="0"/>
                <a:cs typeface="Calibri" panose="020F0502020204030204" pitchFamily="34" charset="0"/>
              </a:rPr>
              <a:t>Therefore, 1 mol of TNT produces 168 dm3 of gas</a:t>
            </a:r>
          </a:p>
        </p:txBody>
      </p:sp>
    </p:spTree>
    <p:extLst>
      <p:ext uri="{BB962C8B-B14F-4D97-AF65-F5344CB8AC3E}">
        <p14:creationId xmlns:p14="http://schemas.microsoft.com/office/powerpoint/2010/main" val="289386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BFC7-AE1D-4EB4-879F-34B4724836C1}"/>
              </a:ext>
            </a:extLst>
          </p:cNvPr>
          <p:cNvSpPr>
            <a:spLocks noGrp="1"/>
          </p:cNvSpPr>
          <p:nvPr>
            <p:ph type="title"/>
          </p:nvPr>
        </p:nvSpPr>
        <p:spPr>
          <a:xfrm>
            <a:off x="812175" y="1"/>
            <a:ext cx="10364451" cy="995680"/>
          </a:xfrm>
        </p:spPr>
        <p:txBody>
          <a:bodyPr/>
          <a:lstStyle/>
          <a:p>
            <a:r>
              <a:rPr lang="en-GB" dirty="0"/>
              <a:t>Summary</a:t>
            </a:r>
          </a:p>
        </p:txBody>
      </p:sp>
      <p:sp>
        <p:nvSpPr>
          <p:cNvPr id="4" name="TextBox 3">
            <a:extLst>
              <a:ext uri="{FF2B5EF4-FFF2-40B4-BE49-F238E27FC236}">
                <a16:creationId xmlns:a16="http://schemas.microsoft.com/office/drawing/2014/main" id="{C212291A-B6E0-4012-9F4B-4CEE91A04EFA}"/>
              </a:ext>
            </a:extLst>
          </p:cNvPr>
          <p:cNvSpPr txBox="1"/>
          <p:nvPr/>
        </p:nvSpPr>
        <p:spPr>
          <a:xfrm>
            <a:off x="75675" y="624841"/>
            <a:ext cx="6094948" cy="637097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t>Gases have variable volume, pressure, and temperature.</a:t>
            </a:r>
          </a:p>
          <a:p>
            <a:pPr marL="285750" indent="-285750">
              <a:lnSpc>
                <a:spcPct val="150000"/>
              </a:lnSpc>
              <a:buFont typeface="Arial" panose="020B0604020202020204" pitchFamily="34" charset="0"/>
              <a:buChar char="•"/>
            </a:pPr>
            <a:r>
              <a:rPr lang="en-GB" sz="2000" dirty="0"/>
              <a:t>Pressure can have different units; conversions!</a:t>
            </a:r>
          </a:p>
          <a:p>
            <a:pPr marL="285750" indent="-285750">
              <a:lnSpc>
                <a:spcPct val="150000"/>
              </a:lnSpc>
              <a:buFont typeface="Arial" panose="020B0604020202020204" pitchFamily="34" charset="0"/>
              <a:buChar char="•"/>
            </a:pPr>
            <a:r>
              <a:rPr lang="en-GB" sz="2000" dirty="0"/>
              <a:t>Gas Laws:</a:t>
            </a:r>
          </a:p>
          <a:p>
            <a:pPr marL="742950" lvl="1" indent="-285750">
              <a:lnSpc>
                <a:spcPct val="150000"/>
              </a:lnSpc>
              <a:buFont typeface="Arial" panose="020B0604020202020204" pitchFamily="34" charset="0"/>
              <a:buChar char="•"/>
            </a:pPr>
            <a:r>
              <a:rPr lang="en-GB" sz="2000" b="1" dirty="0"/>
              <a:t>Boyle's Law</a:t>
            </a:r>
            <a:r>
              <a:rPr lang="en-GB" sz="2000" dirty="0"/>
              <a:t>: P inversely proportional to V (constant temperature)</a:t>
            </a:r>
          </a:p>
          <a:p>
            <a:pPr marL="742950" lvl="1" indent="-285750">
              <a:lnSpc>
                <a:spcPct val="150000"/>
              </a:lnSpc>
              <a:buFont typeface="Arial" panose="020B0604020202020204" pitchFamily="34" charset="0"/>
              <a:buChar char="•"/>
            </a:pPr>
            <a:r>
              <a:rPr lang="en-GB" sz="2000" b="1" dirty="0"/>
              <a:t>Charles's Law</a:t>
            </a:r>
            <a:r>
              <a:rPr lang="en-GB" sz="2000" dirty="0"/>
              <a:t>: V directly proportional to T (constant pressure).</a:t>
            </a:r>
          </a:p>
          <a:p>
            <a:pPr marL="742950" lvl="1" indent="-285750">
              <a:lnSpc>
                <a:spcPct val="150000"/>
              </a:lnSpc>
              <a:buFont typeface="Arial" panose="020B0604020202020204" pitchFamily="34" charset="0"/>
              <a:buChar char="•"/>
            </a:pPr>
            <a:r>
              <a:rPr lang="en-GB" sz="2000" b="1" dirty="0"/>
              <a:t>Gay-Lussac's</a:t>
            </a:r>
            <a:r>
              <a:rPr lang="en-GB" sz="2000" dirty="0"/>
              <a:t> Law: P directly proportional to T (constant volume).</a:t>
            </a:r>
          </a:p>
          <a:p>
            <a:pPr lvl="1">
              <a:lnSpc>
                <a:spcPct val="150000"/>
              </a:lnSpc>
            </a:pPr>
            <a:r>
              <a:rPr lang="en-GB" sz="2000" dirty="0"/>
              <a:t>+ </a:t>
            </a:r>
            <a:r>
              <a:rPr lang="en-GB" sz="2000" b="1" dirty="0"/>
              <a:t>Avogadro’s hypothesis: </a:t>
            </a:r>
            <a:r>
              <a:rPr lang="en-GB" sz="2000" dirty="0"/>
              <a:t>V proportional to n</a:t>
            </a:r>
          </a:p>
          <a:p>
            <a:pPr marL="285750" indent="-285750">
              <a:lnSpc>
                <a:spcPct val="150000"/>
              </a:lnSpc>
              <a:buFont typeface="Arial" panose="020B0604020202020204" pitchFamily="34" charset="0"/>
              <a:buChar char="•"/>
            </a:pPr>
            <a:r>
              <a:rPr lang="en-GB" sz="2000" dirty="0"/>
              <a:t>Ideal Gas Equation: 𝑃𝑉=𝑛𝑅𝑇 and molar volume.</a:t>
            </a:r>
          </a:p>
          <a:p>
            <a:pPr marL="285750" indent="-285750">
              <a:lnSpc>
                <a:spcPct val="150000"/>
              </a:lnSpc>
              <a:buFont typeface="Arial" panose="020B0604020202020204" pitchFamily="34" charset="0"/>
              <a:buChar char="•"/>
            </a:pPr>
            <a:r>
              <a:rPr lang="en-GB" sz="2000" dirty="0">
                <a:effectLst/>
                <a:ea typeface="Times New Roman" panose="02020603050405020304" pitchFamily="18" charset="0"/>
              </a:rPr>
              <a:t>explosive power, power index and “TNT equivalence”</a:t>
            </a:r>
            <a:endParaRPr lang="en-GB" sz="2000" dirty="0"/>
          </a:p>
          <a:p>
            <a:endParaRPr lang="en-GB" dirty="0"/>
          </a:p>
        </p:txBody>
      </p:sp>
      <p:sp>
        <p:nvSpPr>
          <p:cNvPr id="6" name="TextBox 5">
            <a:extLst>
              <a:ext uri="{FF2B5EF4-FFF2-40B4-BE49-F238E27FC236}">
                <a16:creationId xmlns:a16="http://schemas.microsoft.com/office/drawing/2014/main" id="{878861AD-5A52-4C08-8CF4-9FC8BF49AA27}"/>
              </a:ext>
            </a:extLst>
          </p:cNvPr>
          <p:cNvSpPr txBox="1"/>
          <p:nvPr/>
        </p:nvSpPr>
        <p:spPr>
          <a:xfrm>
            <a:off x="6096000" y="1498601"/>
            <a:ext cx="5836920" cy="2812758"/>
          </a:xfrm>
          <a:prstGeom prst="rect">
            <a:avLst/>
          </a:prstGeom>
          <a:noFill/>
        </p:spPr>
        <p:txBody>
          <a:bodyPr wrap="square">
            <a:spAutoFit/>
          </a:bodyPr>
          <a:lstStyle/>
          <a:p>
            <a:pPr>
              <a:lnSpc>
                <a:spcPct val="150000"/>
              </a:lnSpc>
            </a:pPr>
            <a:r>
              <a:rPr lang="en-GB" sz="2000" b="1" dirty="0">
                <a:solidFill>
                  <a:srgbClr val="0000FF"/>
                </a:solidFill>
              </a:rPr>
              <a:t>Key Takeaways:</a:t>
            </a:r>
          </a:p>
          <a:p>
            <a:pPr marL="342900" indent="-342900">
              <a:lnSpc>
                <a:spcPct val="150000"/>
              </a:lnSpc>
              <a:buFont typeface="Arial" panose="020B0604020202020204" pitchFamily="34" charset="0"/>
              <a:buChar char="•"/>
            </a:pPr>
            <a:r>
              <a:rPr lang="en-GB" sz="2000" dirty="0">
                <a:solidFill>
                  <a:srgbClr val="0000FF"/>
                </a:solidFill>
              </a:rPr>
              <a:t>Apply gas laws to ensure safety and efficiency in OME operations</a:t>
            </a:r>
          </a:p>
          <a:p>
            <a:pPr marL="342900" indent="-342900">
              <a:lnSpc>
                <a:spcPct val="150000"/>
              </a:lnSpc>
              <a:buFont typeface="Arial" panose="020B0604020202020204" pitchFamily="34" charset="0"/>
              <a:buChar char="•"/>
            </a:pPr>
            <a:r>
              <a:rPr lang="en-GB" sz="2000" dirty="0">
                <a:solidFill>
                  <a:srgbClr val="0000FF"/>
                </a:solidFill>
              </a:rPr>
              <a:t>Use these principles to design better storage, transportation, and disposal solutions for explosive materials</a:t>
            </a:r>
          </a:p>
        </p:txBody>
      </p:sp>
    </p:spTree>
    <p:extLst>
      <p:ext uri="{BB962C8B-B14F-4D97-AF65-F5344CB8AC3E}">
        <p14:creationId xmlns:p14="http://schemas.microsoft.com/office/powerpoint/2010/main" val="543936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4241</Words>
  <Application>Microsoft Office PowerPoint</Application>
  <PresentationFormat>Widescreen</PresentationFormat>
  <Paragraphs>346</Paragraphs>
  <Slides>28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Cambria Math</vt:lpstr>
      <vt:lpstr>dosis</vt:lpstr>
      <vt:lpstr>Tw Cen MT</vt:lpstr>
      <vt:lpstr>Droplet</vt:lpstr>
      <vt:lpstr>GASES  LECTURE 7</vt:lpstr>
      <vt:lpstr>Today’s lecture</vt:lpstr>
      <vt:lpstr>PowerPoint Presentation</vt:lpstr>
      <vt:lpstr>pressure</vt:lpstr>
      <vt:lpstr>PowerPoint Presentation</vt:lpstr>
      <vt:lpstr>PowerPoint Presentation</vt:lpstr>
      <vt:lpstr>PowerPoint Presentation</vt:lpstr>
      <vt:lpstr>PowerPoint Presentation</vt:lpstr>
      <vt:lpstr>PowerPoint Presentation</vt:lpstr>
      <vt:lpstr>PowerPoint Presentation</vt:lpstr>
      <vt:lpstr>Gas laws in 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4</cp:revision>
  <cp:lastPrinted>2023-03-07T18:11:56Z</cp:lastPrinted>
  <dcterms:created xsi:type="dcterms:W3CDTF">2010-05-23T14:28:12Z</dcterms:created>
  <dcterms:modified xsi:type="dcterms:W3CDTF">2024-07-02T10:53:27Z</dcterms:modified>
</cp:coreProperties>
</file>