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0" r:id="rId6"/>
    <p:sldId id="259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2E7E7"/>
          </a:solidFill>
        </a:fill>
      </a:tcStyle>
    </a:wholeTbl>
    <a:band1H>
      <a:tcStyle>
        <a:tcBdr/>
        <a:fill>
          <a:solidFill>
            <a:srgbClr val="E4CCCC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4CCCC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01513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01513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B01513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B01513"/>
          </a:solidFill>
        </a:fill>
      </a:tcStyle>
    </a:firstRow>
  </a:tblStyle>
  <a:tblStyle styleId="{00A15C55-8517-42AA-B614-E9B94910E393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BF1EE"/>
          </a:solidFill>
        </a:fill>
      </a:tcStyle>
    </a:wholeTbl>
    <a:band1H>
      <a:tcStyle>
        <a:tcBdr/>
        <a:fill>
          <a:solidFill>
            <a:srgbClr val="D4E3DB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4E3DB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6AAC90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6AAC90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6AAC90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6AAC90"/>
          </a:solidFill>
        </a:fill>
      </a:tcStyle>
    </a:firstRow>
  </a:tblStyle>
  <a:tblStyle styleId="{C4B1156A-380E-4F78-BDF5-A606A8083BF9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6AAC9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6AAC9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6AAC9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6AAC9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BF1EE"/>
          </a:solidFill>
        </a:fill>
      </a:tcStyle>
    </a:wholeTbl>
    <a:band1H>
      <a:tcStyle>
        <a:tcBdr/>
        <a:fill>
          <a:solidFill>
            <a:srgbClr val="D4E3DB"/>
          </a:solidFill>
        </a:fill>
      </a:tcStyle>
    </a:band1H>
    <a:band1V>
      <a:tcStyle>
        <a:tcBdr/>
        <a:fill>
          <a:solidFill>
            <a:srgbClr val="D4E3DB"/>
          </a:solidFill>
        </a:fill>
      </a:tcStyle>
    </a:band1V>
    <a:lastCol>
      <a:tcTxStyle b="on">
        <a:font>
          <a:latin typeface=""/>
          <a:ea typeface=""/>
          <a:cs typeface=""/>
        </a:font>
      </a:tcTxStyle>
      <a:tcStyle>
        <a:tcBdr/>
      </a:tcStyle>
    </a:lastCol>
    <a:firstCol>
      <a:tcTxStyle b="on">
        <a:font>
          <a:latin typeface=""/>
          <a:ea typeface=""/>
          <a:cs typeface=""/>
        </a:font>
      </a:tcTxStyle>
      <a:tcStyle>
        <a:tcBdr/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25402" cap="flat" cmpd="sng" algn="ctr">
              <a:solidFill>
                <a:srgbClr val="6AAC9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BF1EE"/>
          </a:solidFill>
        </a:fill>
      </a:tcStyle>
    </a:lastRow>
    <a:firstRow>
      <a:tcTxStyle b="on">
        <a:font>
          <a:latin typeface=""/>
          <a:ea typeface=""/>
          <a:cs typeface=""/>
        </a:font>
      </a:tcTxStyle>
      <a:tcStyle>
        <a:tcBdr/>
        <a:fill>
          <a:solidFill>
            <a:srgbClr val="EBF1EE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7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154951" y="1447796"/>
            <a:ext cx="8825660" cy="3329577"/>
          </a:xfrm>
        </p:spPr>
        <p:txBody>
          <a:bodyPr anchor="b"/>
          <a:lstStyle>
            <a:lvl1pPr>
              <a:defRPr sz="7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F5928D-782E-4ACC-BEA2-73AC86B9552A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AD7A2F-95DD-4657-85C1-DE3CA054B5B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343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F84E1C-B208-40FD-9F67-9A905AFC1012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E43EF98-4413-4AE2-BA96-63F92BDE984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290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60" y="2861733"/>
            <a:ext cx="8825660" cy="1915649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 cap="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79FF8D-985B-424A-B5CA-CAD3869748A1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CFB9EF-08DA-47EF-9AA1-7EF697F048B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872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03315" y="2060572"/>
            <a:ext cx="4396334" cy="419576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654494" y="2056092"/>
            <a:ext cx="4396343" cy="4200241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B384A8-B18E-43F1-A317-62C55E0C7B95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AEDF79-5405-4B22-8B0D-B5D473BADF7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4287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103315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1103315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5654494" y="1904996"/>
            <a:ext cx="439633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5654494" y="2514600"/>
            <a:ext cx="4396334" cy="3741733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271994-BFF1-40F8-B878-1C0ACD320955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240463-694A-42FC-83D5-5260EAA1A82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5235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B356046-A710-4513-8393-40F344F7177F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A00082-91B6-4270-912B-11EEA01CED5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503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8D7CCA-3D1F-4799-B355-FAAF72F4DC8B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6DF5B5F-173E-4AF1-AC71-125EA079AA8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086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3401065" cy="1447796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784616" y="1447796"/>
            <a:ext cx="5195995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3401065" cy="2895603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353DDA-E085-4038-A80A-DAF3565EF33B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F83168-5A41-44DB-92BD-63719CF8B65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821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3908" y="1854192"/>
            <a:ext cx="5092906" cy="157480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6949549" y="1143000"/>
            <a:ext cx="3200400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5084978" cy="137160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6C3CEBE-29FD-413B-A581-4E4452BB20D5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A98EFB-8789-4B40-980D-31F27C68FEE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202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60" y="4800590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640665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60" y="5367326"/>
            <a:ext cx="8825651" cy="493711"/>
          </a:xfrm>
        </p:spPr>
        <p:txBody>
          <a:bodyPr/>
          <a:lstStyle>
            <a:lvl1pPr marL="0" indent="0">
              <a:buNone/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DBD8FD-912D-49F3-A27C-B0E2967BAE65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6E371E-8D78-40B5-9BD6-652828C9F5F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735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51" y="1447796"/>
            <a:ext cx="8825660" cy="1981203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3657600"/>
            <a:ext cx="8825660" cy="23621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D6EDFE-F2F3-4AB7-A2AF-3087FE00DAED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B77195-0AC8-4EC6-844D-BDCD0B17830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824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574797" y="1447796"/>
            <a:ext cx="7999317" cy="2323371"/>
          </a:xfrm>
        </p:spPr>
        <p:txBody>
          <a:bodyPr/>
          <a:lstStyle>
            <a:lvl1pPr>
              <a:defRPr sz="4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930398" y="3771177"/>
            <a:ext cx="7279648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4350660"/>
            <a:ext cx="8825660" cy="1676396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4F01F1-B0EE-4A34-9C07-D0489BA117FB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D35E18-D6FB-4DB5-B8CA-ED3DE85D4622}" type="slidenum">
              <a:t>‹#›</a:t>
            </a:fld>
            <a:endParaRPr lang="en-US"/>
          </a:p>
        </p:txBody>
      </p:sp>
      <p:sp>
        <p:nvSpPr>
          <p:cNvPr id="8" name="TextBox 11"/>
          <p:cNvSpPr txBox="1"/>
          <p:nvPr/>
        </p:nvSpPr>
        <p:spPr>
          <a:xfrm>
            <a:off x="898297" y="971257"/>
            <a:ext cx="801910" cy="196977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  <a:ea typeface=""/>
                <a:cs typeface=""/>
              </a:rPr>
              <a:t>“</a:t>
            </a:r>
          </a:p>
        </p:txBody>
      </p:sp>
      <p:sp>
        <p:nvSpPr>
          <p:cNvPr id="9" name="TextBox 14"/>
          <p:cNvSpPr txBox="1"/>
          <p:nvPr/>
        </p:nvSpPr>
        <p:spPr>
          <a:xfrm>
            <a:off x="9330491" y="2613784"/>
            <a:ext cx="801910" cy="196977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200" b="0" i="0" u="none" strike="noStrike" kern="1200" cap="none" spc="0" baseline="0">
                <a:solidFill>
                  <a:srgbClr val="8AD0D6"/>
                </a:solidFill>
                <a:uFillTx/>
                <a:latin typeface="Arial"/>
                <a:ea typeface=""/>
                <a:cs typeface="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45518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51" y="3124203"/>
            <a:ext cx="8825660" cy="1653180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54951" y="4777383"/>
            <a:ext cx="8825660" cy="860395"/>
          </a:xfrm>
        </p:spPr>
        <p:txBody>
          <a:bodyPr/>
          <a:lstStyle>
            <a:lvl1pPr marL="0" indent="0">
              <a:buNone/>
              <a:defRPr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09AE080-BB2A-4A7A-BC5F-CF77F0F305AA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D34059-B324-4310-A818-8D671C4761C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847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32947" y="1981203"/>
            <a:ext cx="2946864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652460" y="2667003"/>
            <a:ext cx="292735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3883657" y="1981203"/>
            <a:ext cx="29362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3873105" y="2667003"/>
            <a:ext cx="2946791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7124703" y="1981203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7124703" y="2667003"/>
            <a:ext cx="2932115" cy="358934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16"/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</a:ln>
        </p:spPr>
      </p:cxnSp>
      <p:cxnSp>
        <p:nvCxnSpPr>
          <p:cNvPr id="10" name="Straight Connector 17"/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</a:ln>
        </p:spPr>
      </p:cxnSp>
      <p:sp>
        <p:nvSpPr>
          <p:cNvPr id="11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54894D3-01D7-4B50-91C4-AAF0DC7BEFB7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12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3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9203CA-9255-4D1C-9CD4-A68780CE0FD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35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652460" y="4250945"/>
            <a:ext cx="2940052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652460" y="2209803"/>
            <a:ext cx="2940052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652460" y="4827209"/>
            <a:ext cx="2940052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3889372" y="4250945"/>
            <a:ext cx="2930523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3889372" y="2209803"/>
            <a:ext cx="2930523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3888019" y="4827209"/>
            <a:ext cx="2934410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7124703" y="4250945"/>
            <a:ext cx="2932115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8AD0D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7124703" y="2209803"/>
            <a:ext cx="2932115" cy="152400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7124575" y="4827209"/>
            <a:ext cx="2936001" cy="659190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2" name="Straight Connector 18"/>
          <p:cNvCxnSpPr/>
          <p:nvPr/>
        </p:nvCxnSpPr>
        <p:spPr>
          <a:xfrm>
            <a:off x="3726143" y="2133596"/>
            <a:ext cx="0" cy="396240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</a:ln>
        </p:spPr>
      </p:cxnSp>
      <p:cxnSp>
        <p:nvCxnSpPr>
          <p:cNvPr id="13" name="Straight Connector 19"/>
          <p:cNvCxnSpPr/>
          <p:nvPr/>
        </p:nvCxnSpPr>
        <p:spPr>
          <a:xfrm>
            <a:off x="6962223" y="2133596"/>
            <a:ext cx="0" cy="3966887"/>
          </a:xfrm>
          <a:prstGeom prst="straightConnector1">
            <a:avLst/>
          </a:prstGeom>
          <a:noFill/>
          <a:ln w="12701" cap="rnd">
            <a:solidFill>
              <a:srgbClr val="8AD0D6">
                <a:alpha val="40000"/>
              </a:srgbClr>
            </a:solidFill>
            <a:prstDash val="solid"/>
          </a:ln>
        </p:spPr>
      </p:cxnSp>
      <p:sp>
        <p:nvSpPr>
          <p:cNvPr id="1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A794DC-E001-46C2-B2CC-D0949323B9D9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1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C1C773-B2AB-4005-A06C-ADE1FFA3E62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417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239382-4BF3-4345-8A7E-220EB4C66BB7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3A4B621-3226-4A12-B1F1-00B7CFDD923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840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304215" y="430216"/>
            <a:ext cx="1752603" cy="5826127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652460" y="887416"/>
            <a:ext cx="7423144" cy="536892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94FE49D-0118-4C76-8A8C-F754AB061222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E8A367-071C-44FB-87FA-F1F2EAB7476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127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/>
          </p:cNvPicPr>
          <p:nvPr/>
        </p:nvPicPr>
        <p:blipFill>
          <a:blip r:embed="rId20"/>
          <a:srcRect l="3613"/>
          <a:stretch>
            <a:fillRect/>
          </a:stretch>
        </p:blipFill>
        <p:spPr>
          <a:xfrm>
            <a:off x="0" y="2669682"/>
            <a:ext cx="4037011" cy="4188317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3" name="Picture 6"/>
          <p:cNvPicPr>
            <a:picLocks noChangeAspect="1"/>
          </p:cNvPicPr>
          <p:nvPr/>
        </p:nvPicPr>
        <p:blipFill>
          <a:blip r:embed="rId21"/>
          <a:srcRect l="35640"/>
          <a:stretch>
            <a:fillRect/>
          </a:stretch>
        </p:blipFill>
        <p:spPr>
          <a:xfrm>
            <a:off x="0" y="2892347"/>
            <a:ext cx="1522411" cy="2365452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4" name="Oval 15"/>
          <p:cNvSpPr/>
          <p:nvPr/>
        </p:nvSpPr>
        <p:spPr>
          <a:xfrm>
            <a:off x="8609011" y="1676396"/>
            <a:ext cx="2819396" cy="2819396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val f7"/>
              <a:gd name="f15" fmla="+- 2700000 f2 0"/>
              <a:gd name="f16" fmla="*/ f9 f1 1"/>
              <a:gd name="f17" fmla="*/ f10 f1 1"/>
              <a:gd name="f18" fmla="?: f11 f4 1"/>
              <a:gd name="f19" fmla="?: f12 f5 1"/>
              <a:gd name="f20" fmla="?: f13 f6 1"/>
              <a:gd name="f21" fmla="*/ f15 f8 1"/>
              <a:gd name="f22" fmla="*/ f16 1 f3"/>
              <a:gd name="f23" fmla="*/ f17 1 f3"/>
              <a:gd name="f24" fmla="*/ f18 1 21600"/>
              <a:gd name="f25" fmla="*/ f19 1 21600"/>
              <a:gd name="f26" fmla="*/ 21600 f18 1"/>
              <a:gd name="f27" fmla="*/ 21600 f19 1"/>
              <a:gd name="f28" fmla="*/ f21 1 f1"/>
              <a:gd name="f29" fmla="+- f22 0 f2"/>
              <a:gd name="f30" fmla="+- f23 0 f2"/>
              <a:gd name="f31" fmla="min f25 f24"/>
              <a:gd name="f32" fmla="*/ f26 1 f20"/>
              <a:gd name="f33" fmla="*/ f27 1 f20"/>
              <a:gd name="f34" fmla="+- 0 0 f28"/>
              <a:gd name="f35" fmla="val f32"/>
              <a:gd name="f36" fmla="val f33"/>
              <a:gd name="f37" fmla="+- 0 0 f34"/>
              <a:gd name="f38" fmla="*/ f14 f31 1"/>
              <a:gd name="f39" fmla="+- f36 0 f14"/>
              <a:gd name="f40" fmla="+- f35 0 f14"/>
              <a:gd name="f41" fmla="*/ f37 f1 1"/>
              <a:gd name="f42" fmla="*/ f39 1 2"/>
              <a:gd name="f43" fmla="*/ f40 1 2"/>
              <a:gd name="f44" fmla="*/ f41 1 f8"/>
              <a:gd name="f45" fmla="+- f14 f42 0"/>
              <a:gd name="f46" fmla="+- f14 f43 0"/>
              <a:gd name="f47" fmla="+- f44 0 f2"/>
              <a:gd name="f48" fmla="*/ f43 f31 1"/>
              <a:gd name="f49" fmla="*/ f42 f31 1"/>
              <a:gd name="f50" fmla="cos 1 f47"/>
              <a:gd name="f51" fmla="sin 1 f47"/>
              <a:gd name="f52" fmla="*/ f45 f31 1"/>
              <a:gd name="f53" fmla="+- 0 0 f50"/>
              <a:gd name="f54" fmla="+- 0 0 f51"/>
              <a:gd name="f55" fmla="+- 0 0 f53"/>
              <a:gd name="f56" fmla="+- 0 0 f54"/>
              <a:gd name="f57" fmla="*/ f55 f43 1"/>
              <a:gd name="f58" fmla="*/ f56 f42 1"/>
              <a:gd name="f59" fmla="+- f46 0 f57"/>
              <a:gd name="f60" fmla="+- f46 f57 0"/>
              <a:gd name="f61" fmla="+- f45 0 f58"/>
              <a:gd name="f62" fmla="+- f45 f58 0"/>
              <a:gd name="f63" fmla="*/ f59 f31 1"/>
              <a:gd name="f64" fmla="*/ f61 f31 1"/>
              <a:gd name="f65" fmla="*/ f60 f31 1"/>
              <a:gd name="f66" fmla="*/ f62 f3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63" y="f64"/>
              </a:cxn>
              <a:cxn ang="f30">
                <a:pos x="f63" y="f66"/>
              </a:cxn>
              <a:cxn ang="f30">
                <a:pos x="f65" y="f66"/>
              </a:cxn>
              <a:cxn ang="f29">
                <a:pos x="f65" y="f64"/>
              </a:cxn>
            </a:cxnLst>
            <a:rect l="f63" t="f64" r="f65" b="f66"/>
            <a:pathLst>
              <a:path>
                <a:moveTo>
                  <a:pt x="f38" y="f52"/>
                </a:moveTo>
                <a:arcTo wR="f48" hR="f49" stAng="f1" swAng="f0"/>
                <a:close/>
              </a:path>
            </a:pathLst>
          </a:custGeom>
          <a:gradFill>
            <a:gsLst>
              <a:gs pos="0">
                <a:srgbClr val="50B9C1">
                  <a:alpha val="7000"/>
                </a:srgbClr>
              </a:gs>
              <a:gs pos="100000">
                <a:srgbClr val="50B9C1">
                  <a:alpha val="6000"/>
                </a:srgbClr>
              </a:gs>
            </a:gsLst>
            <a:path path="circle">
              <a:fillToRect l="50000" t="50000" r="50000" b="50000"/>
            </a:path>
          </a:gra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GB"/>
          </a:p>
        </p:txBody>
      </p:sp>
      <p:pic>
        <p:nvPicPr>
          <p:cNvPr id="5" name="Picture 8"/>
          <p:cNvPicPr>
            <a:picLocks noChangeAspect="1"/>
          </p:cNvPicPr>
          <p:nvPr/>
        </p:nvPicPr>
        <p:blipFill>
          <a:blip r:embed="rId22"/>
          <a:srcRect t="28813"/>
          <a:stretch>
            <a:fillRect/>
          </a:stretch>
        </p:blipFill>
        <p:spPr>
          <a:xfrm>
            <a:off x="7999408" y="0"/>
            <a:ext cx="1603391" cy="1141408"/>
          </a:xfrm>
          <a:prstGeom prst="rect">
            <a:avLst/>
          </a:prstGeom>
          <a:noFill/>
          <a:ln cap="rnd">
            <a:noFill/>
          </a:ln>
        </p:spPr>
      </p:pic>
      <p:pic>
        <p:nvPicPr>
          <p:cNvPr id="6" name="Picture 9"/>
          <p:cNvPicPr>
            <a:picLocks noChangeAspect="1"/>
          </p:cNvPicPr>
          <p:nvPr/>
        </p:nvPicPr>
        <p:blipFill>
          <a:blip r:embed="rId23"/>
          <a:srcRect b="23320"/>
          <a:stretch>
            <a:fillRect/>
          </a:stretch>
        </p:blipFill>
        <p:spPr>
          <a:xfrm>
            <a:off x="8605875" y="6096003"/>
            <a:ext cx="993733" cy="761996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7" name="Rectangle 13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01513"/>
          </a:solidFill>
          <a:ln cap="rnd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lIns="0" tIns="0" rIns="0" bIns="0"/>
          <a:lstStyle/>
          <a:p>
            <a:endParaRPr lang="en-GB"/>
          </a:p>
        </p:txBody>
      </p:sp>
      <p:sp>
        <p:nvSpPr>
          <p:cNvPr id="8" name="Title Placeholder 1"/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40053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2"/>
          <p:cNvSpPr txBox="1">
            <a:spLocks noGrp="1"/>
          </p:cNvSpPr>
          <p:nvPr>
            <p:ph type="body" idx="1"/>
          </p:nvPr>
        </p:nvSpPr>
        <p:spPr>
          <a:xfrm>
            <a:off x="1103315" y="2052919"/>
            <a:ext cx="8946544" cy="419547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3"/>
          <p:cNvSpPr txBox="1">
            <a:spLocks noGrp="1"/>
          </p:cNvSpPr>
          <p:nvPr>
            <p:ph type="dt" sz="half" idx="2"/>
          </p:nvPr>
        </p:nvSpPr>
        <p:spPr>
          <a:xfrm rot="5400013">
            <a:off x="10155647" y="1790697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  <a:ea typeface=""/>
                <a:cs typeface=""/>
              </a:defRPr>
            </a:lvl1pPr>
          </a:lstStyle>
          <a:p>
            <a:pPr lvl="0"/>
            <a:fld id="{AA540CC4-7ECE-43E1-8DC0-D756B40AA8FC}" type="datetime1">
              <a:rPr lang="en-US"/>
              <a:pPr lvl="0"/>
              <a:t>11/7/2021</a:t>
            </a:fld>
            <a:endParaRPr lang="en-US"/>
          </a:p>
        </p:txBody>
      </p:sp>
      <p:sp>
        <p:nvSpPr>
          <p:cNvPr id="11" name="Footer Placeholder 4"/>
          <p:cNvSpPr txBox="1">
            <a:spLocks noGrp="1"/>
          </p:cNvSpPr>
          <p:nvPr>
            <p:ph type="ftr" sz="quarter" idx="3"/>
          </p:nvPr>
        </p:nvSpPr>
        <p:spPr>
          <a:xfrm rot="5400013">
            <a:off x="8951578" y="3225295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1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  <a:ea typeface=""/>
                <a:cs typeface=""/>
              </a:defRPr>
            </a:lvl1pPr>
          </a:lstStyle>
          <a:p>
            <a:pPr lvl="0"/>
            <a:endParaRPr lang="en-US"/>
          </a:p>
        </p:txBody>
      </p:sp>
      <p:sp>
        <p:nvSpPr>
          <p:cNvPr id="12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  <a:ea typeface=""/>
                <a:cs typeface=""/>
              </a:defRPr>
            </a:lvl1pPr>
          </a:lstStyle>
          <a:p>
            <a:pPr lvl="0"/>
            <a:fld id="{E778E2BE-D5DE-43A8-B339-738A7266429F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200" b="0" i="0" u="none" strike="noStrike" kern="1200" cap="none" spc="0" baseline="0">
          <a:solidFill>
            <a:srgbClr val="EBEBEB"/>
          </a:solidFill>
          <a:uFillTx/>
          <a:latin typeface="Century Gothic"/>
          <a:ea typeface=""/>
          <a:cs typeface="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2000" b="0" i="0" u="none" strike="noStrike" kern="1200" cap="none" spc="0" baseline="0">
          <a:solidFill>
            <a:srgbClr val="FFFFFF"/>
          </a:solidFill>
          <a:uFillTx/>
          <a:latin typeface="Century Gothic"/>
          <a:ea typeface=""/>
          <a:cs typeface="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FFFFFF"/>
          </a:solidFill>
          <a:uFillTx/>
          <a:latin typeface="Century Gothic"/>
          <a:ea typeface=""/>
          <a:cs typeface="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FFFFFF"/>
          </a:solidFill>
          <a:uFillTx/>
          <a:latin typeface="Century Gothic"/>
          <a:ea typeface=""/>
          <a:cs typeface="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  <a:ea typeface=""/>
          <a:cs typeface="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8AD0D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FFFFFF"/>
          </a:solidFill>
          <a:uFillTx/>
          <a:latin typeface="Century Gothic"/>
          <a:ea typeface=""/>
          <a:cs typeface="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2004959" y="803858"/>
            <a:ext cx="7821622" cy="1449945"/>
          </a:xfrm>
        </p:spPr>
        <p:txBody>
          <a:bodyPr anchorCtr="1"/>
          <a:lstStyle/>
          <a:p>
            <a:pPr lvl="0" algn="ctr"/>
            <a:r>
              <a:rPr lang="en-GB" sz="4400" dirty="0">
                <a:latin typeface="Arial Black" pitchFamily="34"/>
              </a:rPr>
              <a:t>PROBLEM SOLVING &amp; DECISION MAKING 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854833" y="5243901"/>
            <a:ext cx="8825916" cy="1314331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1400" dirty="0">
                <a:solidFill>
                  <a:srgbClr val="FFFFFF"/>
                </a:solidFill>
                <a:latin typeface="Arial Black" pitchFamily="34"/>
              </a:rPr>
              <a:t>	</a:t>
            </a:r>
            <a:r>
              <a:rPr lang="en-GB" sz="140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Selina </a:t>
            </a:r>
            <a:r>
              <a:rPr lang="en-GB" sz="1400" dirty="0" err="1">
                <a:solidFill>
                  <a:srgbClr val="FFFFFF"/>
                </a:solidFill>
                <a:latin typeface="Arial" pitchFamily="34"/>
                <a:cs typeface="Arial" pitchFamily="34"/>
              </a:rPr>
              <a:t>Shafiq</a:t>
            </a:r>
            <a:r>
              <a:rPr lang="en-GB" sz="140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 - 2028762</a:t>
            </a:r>
          </a:p>
          <a:p>
            <a:pPr lvl="0">
              <a:lnSpc>
                <a:spcPct val="80000"/>
              </a:lnSpc>
            </a:pPr>
            <a:r>
              <a:rPr lang="en-GB" sz="140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	Module Code: BMSW4004</a:t>
            </a:r>
          </a:p>
          <a:p>
            <a:pPr lvl="0">
              <a:lnSpc>
                <a:spcPct val="80000"/>
              </a:lnSpc>
            </a:pPr>
            <a:r>
              <a:rPr lang="en-GB" sz="140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	Assignment: PROBLEM SOLVING AND DECISION MAKING </a:t>
            </a:r>
          </a:p>
          <a:p>
            <a:pPr lvl="0">
              <a:lnSpc>
                <a:spcPct val="80000"/>
              </a:lnSpc>
            </a:pPr>
            <a:r>
              <a:rPr lang="en-GB" sz="1400" dirty="0">
                <a:solidFill>
                  <a:srgbClr val="FFFFFF"/>
                </a:solidFill>
                <a:latin typeface="Arial" pitchFamily="34"/>
                <a:cs typeface="Arial" pitchFamily="34"/>
              </a:rPr>
              <a:t>	Lecturer: </a:t>
            </a:r>
            <a:r>
              <a:rPr lang="en-GB" sz="1400" dirty="0" smtClean="0">
                <a:solidFill>
                  <a:srgbClr val="FFFFFF"/>
                </a:solidFill>
                <a:latin typeface="Arial" pitchFamily="34"/>
                <a:cs typeface="Arial" pitchFamily="34"/>
              </a:rPr>
              <a:t>SUJEEWA HERATH </a:t>
            </a:r>
            <a:endParaRPr lang="en-GB" sz="1400" dirty="0">
              <a:solidFill>
                <a:srgbClr val="FFFFFF"/>
              </a:solidFill>
              <a:latin typeface="Arial" pitchFamily="34"/>
              <a:cs typeface="Arial" pitchFamily="34"/>
            </a:endParaRPr>
          </a:p>
          <a:p>
            <a:pPr lvl="0">
              <a:lnSpc>
                <a:spcPct val="80000"/>
              </a:lnSpc>
            </a:pPr>
            <a:endParaRPr lang="en-GB" sz="5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870" t="1487" r="13025" b="18824"/>
          <a:stretch/>
        </p:blipFill>
        <p:spPr>
          <a:xfrm>
            <a:off x="3111690" y="2404369"/>
            <a:ext cx="5199797" cy="21953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732662" y="4611802"/>
            <a:ext cx="42512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(Problem Solving And Decision Making Programme, 2018)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42948" y="452720"/>
            <a:ext cx="6052043" cy="884762"/>
          </a:xfrm>
        </p:spPr>
        <p:txBody>
          <a:bodyPr/>
          <a:lstStyle/>
          <a:p>
            <a:pPr algn="ctr"/>
            <a:r>
              <a:rPr lang="en-GB" dirty="0" smtClean="0">
                <a:latin typeface="Arial Black" panose="020B0A04020102020204" pitchFamily="34" charset="0"/>
              </a:rPr>
              <a:t>CONTENTS TABLE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4259" y="1575248"/>
            <a:ext cx="8946544" cy="4195477"/>
          </a:xfrm>
        </p:spPr>
        <p:txBody>
          <a:bodyPr/>
          <a:lstStyle/>
          <a:p>
            <a:pPr marL="457200" indent="-457200" algn="just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 …………………………………………………………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3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Definition of ‘Work related stress’ ………………………………..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4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nature and impact of ‘Work related stress’ ……………......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5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Causes and Effects of ‘Work related stress’ ……………...........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6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Pestle Analysis …………………………………………………….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7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Alternative solutions to ‘Work related stress’ ………………….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8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Plus, Minus, Interesting (PMI) Analysis ……………………......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9 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Grid Analysis ………………………………………………………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10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 …………………………………………………….......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11 </a:t>
            </a:r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endParaRPr lang="en-GB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 anchorCtr="1"/>
          <a:lstStyle/>
          <a:p>
            <a:pPr lvl="0" algn="ctr"/>
            <a:r>
              <a:rPr lang="en-GB" b="1"/>
              <a:t>INTRODUCTION</a:t>
            </a:r>
            <a:r>
              <a:rPr lang="en-GB"/>
              <a:t>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04293" y="1853251"/>
            <a:ext cx="8946544" cy="4195477"/>
          </a:xfrm>
        </p:spPr>
        <p:txBody>
          <a:bodyPr/>
          <a:lstStyle/>
          <a:p>
            <a:pPr marL="0" lvl="0" indent="0">
              <a:buNone/>
            </a:pPr>
            <a:r>
              <a:rPr lang="en-GB"/>
              <a:t>The key points that will be discussed in this presentation are as follows:-</a:t>
            </a:r>
          </a:p>
          <a:p>
            <a:pPr marL="0" lvl="0" indent="0">
              <a:buNone/>
            </a:pPr>
            <a:endParaRPr lang="en-GB"/>
          </a:p>
          <a:p>
            <a:pPr lvl="0">
              <a:buFont typeface="Wingdings" pitchFamily="2"/>
              <a:buChar char="Ø"/>
            </a:pPr>
            <a:r>
              <a:rPr lang="en-GB"/>
              <a:t>The nature and impact of ‘ Work related STRESS’ on employees and their organisations</a:t>
            </a:r>
          </a:p>
          <a:p>
            <a:pPr lvl="0">
              <a:buFont typeface="Wingdings" pitchFamily="2"/>
              <a:buChar char="Ø"/>
            </a:pPr>
            <a:r>
              <a:rPr lang="en-GB"/>
              <a:t>Causes and Effects of ‘Work  related STRESS’ </a:t>
            </a:r>
          </a:p>
          <a:p>
            <a:pPr lvl="0">
              <a:buFont typeface="Wingdings" pitchFamily="2"/>
              <a:buChar char="Ø"/>
            </a:pPr>
            <a:r>
              <a:rPr lang="en-GB"/>
              <a:t>A Pestle/Swot analysis of the macro-environmental factors contributing to ‘Work related STRESS’</a:t>
            </a:r>
          </a:p>
          <a:p>
            <a:pPr lvl="0">
              <a:buFont typeface="Wingdings" pitchFamily="2"/>
              <a:buChar char="Ø"/>
            </a:pPr>
            <a:r>
              <a:rPr lang="en-GB"/>
              <a:t>An evaluation of alternative solutions to ‘Work related Stress’</a:t>
            </a:r>
          </a:p>
          <a:p>
            <a:pPr lvl="0">
              <a:buFont typeface="Wingdings" pitchFamily="2"/>
              <a:buChar char="Ø"/>
            </a:pPr>
            <a:r>
              <a:rPr lang="en-GB"/>
              <a:t>Decision making using Plus, Minus Interesting and Grid Analysis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51" y="430371"/>
            <a:ext cx="8825660" cy="1514337"/>
          </a:xfrm>
        </p:spPr>
        <p:txBody>
          <a:bodyPr anchorCtr="1"/>
          <a:lstStyle/>
          <a:p>
            <a:pPr lvl="0" algn="ctr"/>
            <a:r>
              <a:rPr lang="en-GB" b="1" dirty="0">
                <a:latin typeface="Arial" pitchFamily="34"/>
                <a:cs typeface="Arial" pitchFamily="34"/>
              </a:rPr>
              <a:t>DEFINITION OF ‘WORK RELATED STRESS’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377101" y="1944708"/>
            <a:ext cx="8825660" cy="1687132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r>
              <a:rPr lang="en-GB" dirty="0">
                <a:latin typeface="Arial" pitchFamily="34"/>
                <a:cs typeface="Arial" pitchFamily="34"/>
              </a:rPr>
              <a:t>‘</a:t>
            </a:r>
            <a:r>
              <a:rPr lang="en-GB" b="1" dirty="0">
                <a:latin typeface="Arial" pitchFamily="34"/>
                <a:cs typeface="Arial" pitchFamily="34"/>
              </a:rPr>
              <a:t>The adverse reaction people have to excessive pressures or other demands placed on them‘ </a:t>
            </a:r>
            <a:r>
              <a:rPr lang="en-GB" dirty="0">
                <a:latin typeface="Arial" pitchFamily="34"/>
                <a:cs typeface="Arial" pitchFamily="34"/>
              </a:rPr>
              <a:t>(HSE, 2011)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7101" y="3764436"/>
            <a:ext cx="2200275" cy="20859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739598" y="5959593"/>
            <a:ext cx="1475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(HSE, 2011)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3841" y="3764436"/>
            <a:ext cx="4399188" cy="212468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722706" y="5959593"/>
            <a:ext cx="30019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(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Work-related stress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2021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46115" y="311051"/>
            <a:ext cx="9404722" cy="1400531"/>
          </a:xfrm>
        </p:spPr>
        <p:txBody>
          <a:bodyPr anchorCtr="1"/>
          <a:lstStyle/>
          <a:p>
            <a:pPr lvl="0" algn="ctr"/>
            <a:r>
              <a:rPr lang="en-GB" sz="2800">
                <a:latin typeface="Arial Black" pitchFamily="34"/>
              </a:rPr>
              <a:t>THE NATURE AND IMPACT OF WORK RELATED STRESS ON EMPLOYEES AND THEIR ORGANISATION 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en-GB" b="1" dirty="0">
                <a:latin typeface="Arial" pitchFamily="34"/>
                <a:cs typeface="Arial" pitchFamily="34"/>
              </a:rPr>
              <a:t>EMPLOYEES </a:t>
            </a:r>
          </a:p>
          <a:p>
            <a:pPr lvl="0">
              <a:buFont typeface="Wingdings" pitchFamily="2"/>
              <a:buChar char="Ø"/>
            </a:pPr>
            <a:r>
              <a:rPr lang="en-GB" dirty="0">
                <a:latin typeface="Arial" pitchFamily="34"/>
                <a:cs typeface="Arial" pitchFamily="34"/>
              </a:rPr>
              <a:t>MENTAL HEALTH </a:t>
            </a:r>
          </a:p>
          <a:p>
            <a:pPr lvl="0">
              <a:buFont typeface="Wingdings" pitchFamily="2"/>
              <a:buChar char="Ø"/>
            </a:pPr>
            <a:r>
              <a:rPr lang="en-GB" dirty="0">
                <a:latin typeface="Arial" pitchFamily="34"/>
                <a:cs typeface="Arial" pitchFamily="34"/>
              </a:rPr>
              <a:t>MENTAL WELL-BEING </a:t>
            </a:r>
          </a:p>
          <a:p>
            <a:pPr lvl="0">
              <a:buFont typeface="Wingdings" pitchFamily="2"/>
              <a:buChar char="Ø"/>
            </a:pPr>
            <a:r>
              <a:rPr lang="en-GB" dirty="0">
                <a:latin typeface="Arial" pitchFamily="34"/>
                <a:cs typeface="Arial" pitchFamily="34"/>
              </a:rPr>
              <a:t>TRAVEL</a:t>
            </a:r>
          </a:p>
          <a:p>
            <a:pPr lvl="0">
              <a:buFont typeface="Wingdings" pitchFamily="2"/>
              <a:buChar char="Ø"/>
            </a:pPr>
            <a:r>
              <a:rPr lang="en-GB" dirty="0">
                <a:latin typeface="Arial" pitchFamily="34"/>
                <a:cs typeface="Arial" pitchFamily="34"/>
              </a:rPr>
              <a:t>PERSONAL ISSUES </a:t>
            </a:r>
          </a:p>
          <a:p>
            <a:pPr lvl="0">
              <a:buFont typeface="Wingdings" pitchFamily="2"/>
              <a:buChar char="Ø"/>
            </a:pPr>
            <a:r>
              <a:rPr lang="en-GB" dirty="0">
                <a:latin typeface="Arial" pitchFamily="34"/>
                <a:cs typeface="Arial" pitchFamily="34"/>
              </a:rPr>
              <a:t>CHILDCARE </a:t>
            </a:r>
          </a:p>
          <a:p>
            <a:pPr lvl="0">
              <a:buFont typeface="Wingdings" pitchFamily="2"/>
              <a:buChar char="Ø"/>
            </a:pPr>
            <a:r>
              <a:rPr lang="en-GB" dirty="0">
                <a:latin typeface="Arial" pitchFamily="34"/>
                <a:cs typeface="Arial" pitchFamily="34"/>
              </a:rPr>
              <a:t>FAMILY COMMITMENTS </a:t>
            </a:r>
          </a:p>
          <a:p>
            <a:pPr lvl="0">
              <a:buFont typeface="Wingdings" pitchFamily="2"/>
              <a:buChar char="Ø"/>
            </a:pPr>
            <a:r>
              <a:rPr lang="en-GB" dirty="0">
                <a:latin typeface="Arial" pitchFamily="34"/>
                <a:cs typeface="Arial" pitchFamily="34"/>
              </a:rPr>
              <a:t>JOB INSECURITY 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en-GB" b="1">
                <a:latin typeface="Arial" pitchFamily="34"/>
                <a:cs typeface="Arial" pitchFamily="34"/>
              </a:rPr>
              <a:t>ORGANISATION</a:t>
            </a:r>
            <a:r>
              <a:rPr lang="en-GB"/>
              <a:t> </a:t>
            </a:r>
          </a:p>
          <a:p>
            <a:pPr lvl="0">
              <a:buFont typeface="Wingdings" pitchFamily="2"/>
              <a:buChar char="Ø"/>
            </a:pPr>
            <a:r>
              <a:rPr lang="en-GB">
                <a:latin typeface="Arial" pitchFamily="34"/>
                <a:cs typeface="Arial" pitchFamily="34"/>
              </a:rPr>
              <a:t>BAD REPUTATION </a:t>
            </a:r>
          </a:p>
          <a:p>
            <a:pPr lvl="0">
              <a:buFont typeface="Wingdings" pitchFamily="2"/>
              <a:buChar char="Ø"/>
            </a:pPr>
            <a:r>
              <a:rPr lang="en-GB">
                <a:latin typeface="Arial" pitchFamily="34"/>
                <a:cs typeface="Arial" pitchFamily="34"/>
              </a:rPr>
              <a:t>HIGH TURNOVER </a:t>
            </a:r>
          </a:p>
          <a:p>
            <a:pPr lvl="0">
              <a:buFont typeface="Wingdings" pitchFamily="2"/>
              <a:buChar char="Ø"/>
            </a:pPr>
            <a:r>
              <a:rPr lang="en-GB">
                <a:latin typeface="Arial" pitchFamily="34"/>
                <a:cs typeface="Arial" pitchFamily="34"/>
              </a:rPr>
              <a:t>LOWER PRODUCTIVITY </a:t>
            </a:r>
          </a:p>
          <a:p>
            <a:pPr lvl="0">
              <a:buFont typeface="Wingdings" pitchFamily="2"/>
              <a:buChar char="Ø"/>
            </a:pPr>
            <a:r>
              <a:rPr lang="en-GB">
                <a:latin typeface="Arial" pitchFamily="34"/>
                <a:cs typeface="Arial" pitchFamily="34"/>
              </a:rPr>
              <a:t>LOWER WORK QUALITY </a:t>
            </a:r>
          </a:p>
          <a:p>
            <a:pPr lvl="0">
              <a:buFont typeface="Wingdings" pitchFamily="2"/>
              <a:buChar char="Ø"/>
            </a:pPr>
            <a:r>
              <a:rPr lang="en-GB">
                <a:latin typeface="Arial" pitchFamily="34"/>
                <a:cs typeface="Arial" pitchFamily="34"/>
              </a:rPr>
              <a:t>UNSATISFIED CUSTOMERS </a:t>
            </a:r>
          </a:p>
          <a:p>
            <a:pPr lvl="0">
              <a:buFont typeface="Wingdings" pitchFamily="2"/>
              <a:buChar char="Ø"/>
            </a:pPr>
            <a:r>
              <a:rPr lang="en-GB">
                <a:latin typeface="Arial" pitchFamily="34"/>
                <a:cs typeface="Arial" pitchFamily="34"/>
              </a:rPr>
              <a:t>POOR TRAINING </a:t>
            </a:r>
          </a:p>
          <a:p>
            <a:pPr lvl="0">
              <a:buFont typeface="Wingdings" pitchFamily="2"/>
              <a:buChar char="Ø"/>
            </a:pPr>
            <a:r>
              <a:rPr lang="en-GB">
                <a:latin typeface="Arial" pitchFamily="34"/>
                <a:cs typeface="Arial" pitchFamily="34"/>
              </a:rPr>
              <a:t>LACK OF RESOURCES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751524" y="684538"/>
            <a:ext cx="7650053" cy="538956"/>
          </a:xfrm>
        </p:spPr>
        <p:txBody>
          <a:bodyPr anchorCtr="1"/>
          <a:lstStyle/>
          <a:p>
            <a:pPr lvl="0" algn="ctr"/>
            <a:r>
              <a:rPr lang="en-GB" sz="2000">
                <a:latin typeface="Arial Black" pitchFamily="34"/>
              </a:rPr>
              <a:t>CAUSES AND EFFECTS OF WORK RELATED STRESS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613" y="1378037"/>
            <a:ext cx="9688278" cy="5029904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4"/>
          <p:cNvGraphicFramePr>
            <a:graphicFrameLocks noGrp="1"/>
          </p:cNvGraphicFramePr>
          <p:nvPr/>
        </p:nvGraphicFramePr>
        <p:xfrm>
          <a:off x="128784" y="1287886"/>
          <a:ext cx="11964483" cy="4406565"/>
        </p:xfrm>
        <a:graphic>
          <a:graphicData uri="http://schemas.openxmlformats.org/drawingml/2006/table">
            <a:tbl>
              <a:tblPr firstRow="1" bandRow="1">
                <a:effectLst/>
                <a:tableStyleId>{C4B1156A-380E-4F78-BDF5-A606A8083BF9}</a:tableStyleId>
              </a:tblPr>
              <a:tblGrid>
                <a:gridCol w="1945047"/>
                <a:gridCol w="2408017"/>
                <a:gridCol w="1944709"/>
                <a:gridCol w="2021985"/>
                <a:gridCol w="1828800"/>
                <a:gridCol w="1815925"/>
              </a:tblGrid>
              <a:tr h="927274">
                <a:tc>
                  <a:txBody>
                    <a:bodyPr/>
                    <a:lstStyle/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P</a:t>
                      </a:r>
                    </a:p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E</a:t>
                      </a:r>
                    </a:p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S</a:t>
                      </a:r>
                    </a:p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Social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T</a:t>
                      </a:r>
                    </a:p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L</a:t>
                      </a:r>
                    </a:p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E</a:t>
                      </a:r>
                    </a:p>
                    <a:p>
                      <a:pPr lvl="0" algn="ctr"/>
                      <a:r>
                        <a:rPr lang="en-GB">
                          <a:latin typeface="Arial" pitchFamily="34"/>
                          <a:cs typeface="Arial" pitchFamily="34"/>
                        </a:rPr>
                        <a:t>Environmental </a:t>
                      </a:r>
                    </a:p>
                  </a:txBody>
                  <a:tcPr/>
                </a:tc>
              </a:tr>
              <a:tr h="3479291"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Tax Policy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Corruption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Funding /Grants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Brexit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Stability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 algn="l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Disposable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 Income</a:t>
                      </a:r>
                    </a:p>
                    <a:p>
                      <a:pPr marL="285750" lvl="0" indent="-285750" algn="l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Inflation Rates  </a:t>
                      </a:r>
                      <a:endParaRPr lang="en-GB" baseline="0">
                        <a:latin typeface="Century Gothic"/>
                        <a:cs typeface=""/>
                      </a:endParaRPr>
                    </a:p>
                    <a:p>
                      <a:pPr marL="285750" lvl="0" indent="-285750" algn="l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Exchange Rate </a:t>
                      </a:r>
                    </a:p>
                    <a:p>
                      <a:pPr marL="285750" lvl="0" indent="-285750" algn="l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Low Wages </a:t>
                      </a:r>
                    </a:p>
                    <a:p>
                      <a:pPr marL="285750" lvl="0" indent="-285750" algn="l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Unemployment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Crime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Lifestyle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Immigration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Age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Family Proportions 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Automation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Digitalisation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New Technology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/  Updated Technology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Employment Law</a:t>
                      </a:r>
                      <a:endParaRPr lang="en-GB" baseline="0">
                        <a:latin typeface="Arial" pitchFamily="34"/>
                        <a:cs typeface="Arial" pitchFamily="34"/>
                      </a:endParaRP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Health &amp; Safety Law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Labour Law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Weather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Traffic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Pollution 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Recycling 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Box 5"/>
          <p:cNvSpPr txBox="1"/>
          <p:nvPr/>
        </p:nvSpPr>
        <p:spPr>
          <a:xfrm>
            <a:off x="2537139" y="528038"/>
            <a:ext cx="6555342" cy="70788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0" i="0" u="none" strike="noStrike" kern="1200" cap="none" spc="0" baseline="0">
                <a:solidFill>
                  <a:srgbClr val="FFFFFF"/>
                </a:solidFill>
                <a:uFillTx/>
                <a:latin typeface="Arial Black" pitchFamily="34"/>
                <a:ea typeface=""/>
                <a:cs typeface="Arial" pitchFamily="34"/>
              </a:rPr>
              <a:t>PESTLE ANALYSIS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646115" y="452719"/>
            <a:ext cx="9404722" cy="1247296"/>
          </a:xfrm>
        </p:spPr>
        <p:txBody>
          <a:bodyPr anchorCtr="1"/>
          <a:lstStyle/>
          <a:p>
            <a:pPr lvl="0" algn="ctr"/>
            <a:r>
              <a:rPr lang="en-GB" b="1">
                <a:latin typeface="Arial" pitchFamily="34"/>
                <a:cs typeface="Arial" pitchFamily="34"/>
              </a:rPr>
              <a:t>ALTERNATIVE SOLUTIONS TO WORK RELATED STRESS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03315" y="2052919"/>
            <a:ext cx="6121734" cy="4195477"/>
          </a:xfrm>
        </p:spPr>
        <p:txBody>
          <a:bodyPr/>
          <a:lstStyle/>
          <a:p>
            <a:pPr lvl="0">
              <a:buFont typeface="Wingdings" pitchFamily="2"/>
              <a:buChar char="Ø"/>
            </a:pPr>
            <a:endParaRPr lang="en-GB" sz="2800" dirty="0">
              <a:latin typeface="Arial" pitchFamily="34"/>
              <a:cs typeface="Arial" pitchFamily="34"/>
            </a:endParaRPr>
          </a:p>
          <a:p>
            <a:pPr lvl="0">
              <a:buFont typeface="Wingdings" pitchFamily="2"/>
              <a:buChar char="Ø"/>
            </a:pPr>
            <a:r>
              <a:rPr lang="en-GB" sz="2800" dirty="0">
                <a:latin typeface="Arial" pitchFamily="34"/>
                <a:cs typeface="Arial" pitchFamily="34"/>
              </a:rPr>
              <a:t>CHANGE DEPARTMENT </a:t>
            </a:r>
          </a:p>
          <a:p>
            <a:pPr lvl="0">
              <a:buFont typeface="Wingdings" pitchFamily="2"/>
              <a:buChar char="Ø"/>
            </a:pPr>
            <a:r>
              <a:rPr lang="en-GB" sz="2800" dirty="0">
                <a:latin typeface="Arial" pitchFamily="34"/>
                <a:cs typeface="Arial" pitchFamily="34"/>
              </a:rPr>
              <a:t>WORK LESS HOURS </a:t>
            </a:r>
          </a:p>
          <a:p>
            <a:pPr lvl="0">
              <a:buFont typeface="Wingdings" pitchFamily="2"/>
              <a:buChar char="Ø"/>
            </a:pPr>
            <a:r>
              <a:rPr lang="en-GB" sz="2800" dirty="0">
                <a:latin typeface="Arial" pitchFamily="34"/>
                <a:cs typeface="Arial" pitchFamily="34"/>
              </a:rPr>
              <a:t>CHANGE JOB ENVIRONMENT </a:t>
            </a:r>
          </a:p>
          <a:p>
            <a:pPr lvl="0">
              <a:buFont typeface="Wingdings" pitchFamily="2"/>
              <a:buChar char="Ø"/>
            </a:pPr>
            <a:r>
              <a:rPr lang="en-GB" sz="2800" dirty="0">
                <a:latin typeface="Arial" pitchFamily="34"/>
                <a:cs typeface="Arial" pitchFamily="34"/>
              </a:rPr>
              <a:t>SPEAK TO MANAGER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7614" y="2538483"/>
            <a:ext cx="3548418" cy="212905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022305" y="4804012"/>
            <a:ext cx="3283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(Work Stress </a:t>
            </a:r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Solutions, 2021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486796" y="1957584"/>
          <a:ext cx="9086766" cy="3258353"/>
        </p:xfrm>
        <a:graphic>
          <a:graphicData uri="http://schemas.openxmlformats.org/drawingml/2006/table">
            <a:tbl>
              <a:tblPr firstRow="1" bandRow="1">
                <a:effectLst/>
                <a:tableStyleId>{00A15C55-8517-42AA-B614-E9B94910E393}</a:tableStyleId>
              </a:tblPr>
              <a:tblGrid>
                <a:gridCol w="2930185"/>
                <a:gridCol w="2930185"/>
                <a:gridCol w="3226396"/>
              </a:tblGrid>
              <a:tr h="566671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PLUS</a:t>
                      </a:r>
                      <a:r>
                        <a:rPr lang="en-GB" baseline="0"/>
                        <a:t> 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MINUS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INTERESTING </a:t>
                      </a:r>
                    </a:p>
                  </a:txBody>
                  <a:tcPr/>
                </a:tc>
              </a:tr>
              <a:tr h="2691682"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Les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s Hours   +7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Flexible Timing +6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New Colleagues +5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Reduce Stress +9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New environment  -5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Additional Training -8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Travel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 -6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Unfamiliar Roles </a:t>
                      </a:r>
                      <a:r>
                        <a:rPr lang="en-GB">
                          <a:latin typeface="Arial" pitchFamily="34"/>
                          <a:cs typeface="Arial" pitchFamily="34"/>
                        </a:rPr>
                        <a:t> -5</a:t>
                      </a:r>
                    </a:p>
                    <a:p>
                      <a:pPr marL="0" lvl="0" indent="0">
                        <a:buNone/>
                      </a:pP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New Experience +5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>
                          <a:latin typeface="Arial" pitchFamily="34"/>
                          <a:cs typeface="Arial" pitchFamily="34"/>
                        </a:rPr>
                        <a:t>More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 Social Time +8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New Lifestyle +5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Positive Mental Health  +8</a:t>
                      </a:r>
                    </a:p>
                    <a:p>
                      <a:pPr marL="285750" lvl="0" indent="-285750">
                        <a:buSzPct val="100000"/>
                        <a:buFont typeface="Arial" pitchFamily="34"/>
                        <a:buChar char="•"/>
                      </a:pPr>
                      <a:endParaRPr lang="en-GB" baseline="0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3271238" y="1081826"/>
            <a:ext cx="4765185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"/>
                <a:cs typeface="Arial" pitchFamily="34"/>
              </a:rPr>
              <a:t>PMI ANALYSIS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44709" y="4310271"/>
            <a:ext cx="1725765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"/>
                <a:cs typeface="Arial" pitchFamily="34"/>
              </a:rPr>
              <a:t>Total = +27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848898" y="4310271"/>
            <a:ext cx="1609856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"/>
                <a:cs typeface="Arial" pitchFamily="34"/>
              </a:rPr>
              <a:t>Total =  -24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036414" y="4310271"/>
            <a:ext cx="1648498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"/>
                <a:cs typeface="Arial" pitchFamily="34"/>
              </a:rPr>
              <a:t>Total = +26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137894" y="5550792"/>
            <a:ext cx="8190966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"/>
                <a:cs typeface="Arial" pitchFamily="34"/>
              </a:rPr>
              <a:t>27 +26 – 24 = 29 		The Decision found through this analysis is Viable 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/>
          <p:cNvGraphicFramePr>
            <a:graphicFrameLocks noGrp="1"/>
          </p:cNvGraphicFramePr>
          <p:nvPr/>
        </p:nvGraphicFramePr>
        <p:xfrm>
          <a:off x="1236369" y="1918950"/>
          <a:ext cx="9593335" cy="2814120"/>
        </p:xfrm>
        <a:graphic>
          <a:graphicData uri="http://schemas.openxmlformats.org/drawingml/2006/table">
            <a:tbl>
              <a:tblPr firstRow="1" bandRow="1">
                <a:effectLst/>
                <a:tableStyleId>{00A15C55-8517-42AA-B614-E9B94910E393}</a:tableStyleId>
              </a:tblPr>
              <a:tblGrid>
                <a:gridCol w="2116278"/>
                <a:gridCol w="1721056"/>
                <a:gridCol w="1918667"/>
                <a:gridCol w="1918667"/>
                <a:gridCol w="1918667"/>
              </a:tblGrid>
              <a:tr h="234817"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latin typeface="Arial" pitchFamily="34"/>
                          <a:cs typeface="Arial" pitchFamily="34"/>
                        </a:rPr>
                        <a:t>ALTERNATIVES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 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latin typeface="Arial" pitchFamily="34"/>
                          <a:cs typeface="Arial" pitchFamily="34"/>
                        </a:rPr>
                        <a:t>MONEY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 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latin typeface="Arial" pitchFamily="34"/>
                          <a:cs typeface="Arial" pitchFamily="34"/>
                        </a:rPr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latin typeface="Arial" pitchFamily="34"/>
                          <a:cs typeface="Arial" pitchFamily="34"/>
                        </a:rPr>
                        <a:t>TRAVEL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>
                          <a:latin typeface="Arial" pitchFamily="34"/>
                          <a:cs typeface="Arial" pitchFamily="34"/>
                        </a:rPr>
                        <a:t>TOTAL</a:t>
                      </a:r>
                      <a:r>
                        <a:rPr lang="en-GB" baseline="0">
                          <a:latin typeface="Arial" pitchFamily="34"/>
                          <a:cs typeface="Arial" pitchFamily="34"/>
                        </a:rPr>
                        <a:t> </a:t>
                      </a:r>
                      <a:endParaRPr lang="en-GB">
                        <a:latin typeface="Arial" pitchFamily="34"/>
                        <a:cs typeface="Arial" pitchFamily="34"/>
                      </a:endParaRPr>
                    </a:p>
                  </a:txBody>
                  <a:tcPr/>
                </a:tc>
              </a:tr>
              <a:tr h="584100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Change of Department</a:t>
                      </a:r>
                      <a:r>
                        <a:rPr lang="en-GB" baseline="0"/>
                        <a:t> (3)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10 | 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5 |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 |0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15 |45</a:t>
                      </a:r>
                    </a:p>
                  </a:txBody>
                  <a:tcPr/>
                </a:tc>
              </a:tr>
              <a:tr h="584100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Work Less Hours (2)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10 | 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8 | 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3 |6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21 |42</a:t>
                      </a:r>
                    </a:p>
                  </a:txBody>
                  <a:tcPr/>
                </a:tc>
              </a:tr>
              <a:tr h="584100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Change Job</a:t>
                      </a:r>
                      <a:r>
                        <a:rPr lang="en-GB" baseline="0"/>
                        <a:t> (1)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10 |10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10 |10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10 |10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30 | 30</a:t>
                      </a:r>
                    </a:p>
                  </a:txBody>
                  <a:tcPr/>
                </a:tc>
              </a:tr>
              <a:tr h="584100"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Speak to Manager (4)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3 |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 |0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0|0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/>
                      <a:r>
                        <a:rPr lang="en-GB"/>
                        <a:t>3 |12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Box 4"/>
          <p:cNvSpPr txBox="1"/>
          <p:nvPr/>
        </p:nvSpPr>
        <p:spPr>
          <a:xfrm>
            <a:off x="3477298" y="5203064"/>
            <a:ext cx="4649275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"/>
                <a:cs typeface="Arial" pitchFamily="34"/>
              </a:rPr>
              <a:t>SOLUTION – CHANGE OF DEPARTMENT </a:t>
            </a:r>
          </a:p>
        </p:txBody>
      </p:sp>
      <p:sp>
        <p:nvSpPr>
          <p:cNvPr id="4" name="TextBox 5"/>
          <p:cNvSpPr txBox="1"/>
          <p:nvPr/>
        </p:nvSpPr>
        <p:spPr>
          <a:xfrm>
            <a:off x="3606082" y="824249"/>
            <a:ext cx="4146996" cy="70788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000" b="1" i="0" u="none" strike="noStrike" kern="1200" cap="none" spc="0" baseline="0">
                <a:solidFill>
                  <a:srgbClr val="FFFFFF"/>
                </a:solidFill>
                <a:uFillTx/>
                <a:latin typeface="Arial" pitchFamily="34"/>
                <a:ea typeface=""/>
                <a:cs typeface="Arial" pitchFamily="34"/>
              </a:rPr>
              <a:t>GRID ANALYSIS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1759" y="575549"/>
            <a:ext cx="5369655" cy="1007591"/>
          </a:xfrm>
        </p:spPr>
        <p:txBody>
          <a:bodyPr/>
          <a:lstStyle/>
          <a:p>
            <a:pPr algn="ctr"/>
            <a:r>
              <a:rPr lang="en-GB" dirty="0" smtClean="0">
                <a:latin typeface="Arial Black" panose="020B0A04020102020204" pitchFamily="34" charset="0"/>
              </a:rPr>
              <a:t>CONCLUSION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5703" y="2312227"/>
            <a:ext cx="3987300" cy="3092286"/>
          </a:xfrm>
        </p:spPr>
        <p:txBody>
          <a:bodyPr/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Nature and impact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Causes and effects 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Pestle 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Alternative solutions </a:t>
            </a:r>
          </a:p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Decision Making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6429" y="3331404"/>
            <a:ext cx="4532408" cy="28831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880981" y="6214569"/>
            <a:ext cx="1787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Dugeri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393816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69446" y="1039573"/>
            <a:ext cx="9262160" cy="1089478"/>
          </a:xfrm>
        </p:spPr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THANK YOU FOR YOUR TIME 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562" y="1992574"/>
            <a:ext cx="5472752" cy="364186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276577" y="5759354"/>
            <a:ext cx="2606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(Google </a:t>
            </a: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Search, 2021)</a:t>
            </a:r>
          </a:p>
        </p:txBody>
      </p:sp>
    </p:spTree>
    <p:extLst>
      <p:ext uri="{BB962C8B-B14F-4D97-AF65-F5344CB8AC3E}">
        <p14:creationId xmlns:p14="http://schemas.microsoft.com/office/powerpoint/2010/main" val="319062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Io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288</TotalTime>
  <Words>519</Words>
  <Application>Microsoft Office PowerPoint</Application>
  <PresentationFormat>Widescreen</PresentationFormat>
  <Paragraphs>147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Arial Black</vt:lpstr>
      <vt:lpstr>Calibri</vt:lpstr>
      <vt:lpstr>Century Gothic</vt:lpstr>
      <vt:lpstr>Wingdings</vt:lpstr>
      <vt:lpstr>Wingdings 3</vt:lpstr>
      <vt:lpstr>Ion</vt:lpstr>
      <vt:lpstr>PROBLEM SOLVING &amp; DECISION MAKING </vt:lpstr>
      <vt:lpstr>CONTENTS TABLE</vt:lpstr>
      <vt:lpstr>INTRODUCTION </vt:lpstr>
      <vt:lpstr>DEFINITION OF ‘WORK RELATED STRESS’</vt:lpstr>
      <vt:lpstr>THE NATURE AND IMPACT OF WORK RELATED STRESS ON EMPLOYEES AND THEIR ORGANISATION </vt:lpstr>
      <vt:lpstr>CAUSES AND EFFECTS OF WORK RELATED STRESS </vt:lpstr>
      <vt:lpstr>PowerPoint Presentation</vt:lpstr>
      <vt:lpstr>ALTERNATIVE SOLUTIONS TO WORK RELATED STRESS </vt:lpstr>
      <vt:lpstr>PowerPoint Presentation</vt:lpstr>
      <vt:lpstr>PowerPoint Presentation</vt:lpstr>
      <vt:lpstr>CONCLUSION </vt:lpstr>
      <vt:lpstr>THANK YOU FOR YOUR TIME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&amp; DECISION MAKING</dc:title>
  <dc:creator>Tasleem Akhtar</dc:creator>
  <cp:lastModifiedBy>Tasleem Akhtar</cp:lastModifiedBy>
  <cp:revision>22</cp:revision>
  <dcterms:created xsi:type="dcterms:W3CDTF">2021-11-03T14:14:07Z</dcterms:created>
  <dcterms:modified xsi:type="dcterms:W3CDTF">2021-11-07T11:33:12Z</dcterms:modified>
</cp:coreProperties>
</file>