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20"/>
  </p:notesMasterIdLst>
  <p:sldIdLst>
    <p:sldId id="278" r:id="rId2"/>
    <p:sldId id="279" r:id="rId3"/>
    <p:sldId id="280" r:id="rId4"/>
    <p:sldId id="281" r:id="rId5"/>
    <p:sldId id="282" r:id="rId6"/>
    <p:sldId id="290" r:id="rId7"/>
    <p:sldId id="291" r:id="rId8"/>
    <p:sldId id="294" r:id="rId9"/>
    <p:sldId id="295" r:id="rId10"/>
    <p:sldId id="296" r:id="rId11"/>
    <p:sldId id="297" r:id="rId12"/>
    <p:sldId id="298" r:id="rId13"/>
    <p:sldId id="292" r:id="rId14"/>
    <p:sldId id="293" r:id="rId15"/>
    <p:sldId id="299" r:id="rId16"/>
    <p:sldId id="300" r:id="rId17"/>
    <p:sldId id="301" r:id="rId18"/>
    <p:sldId id="302" r:id="rId19"/>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EAFD2B-4D3C-4057-BD4E-9F4C21A9784A}" v="1248" dt="2022-12-22T20:26:21.607"/>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98" autoAdjust="0"/>
    <p:restoredTop sz="74822" autoAdjust="0"/>
  </p:normalViewPr>
  <p:slideViewPr>
    <p:cSldViewPr snapToGrid="0" snapToObjects="1">
      <p:cViewPr>
        <p:scale>
          <a:sx n="50" d="100"/>
          <a:sy n="50" d="100"/>
        </p:scale>
        <p:origin x="1324" y="-8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403855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purpose of this presentation is to reflect on my first semester at the University of Wales Trinity St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Davids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where I have been studying Health, Nutrition and lifestyle. Through the reflection of my learning and experiences that I have so far achieved whilst studying I will develop into an independent and resilient learner.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Reflection is important as review level evidence by Van Beveren et al (2018) shows reflection allows and encourages improved self-awareness, this can transform learning through generating new perspectives and can even give rise to new belief systems.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Through reflection I will be able to set out new goals and explore input strategies to allow me to manage some difficulties that I have encountered allowing me to take these strategies forward not only throughout my studies but also in my personal life and beyond.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570055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Firstly I am going to highlight a key interest of mine that has developed since starting university, and how the development of this key interest will further improve my skills allowing me to grow in my chosen field.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Secondly, I will be identifying three unhelpful habits that I have found have undoubtedly hindered my progression and have made studying quite difficult at times, these three issues are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procrastination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perfectionism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poor time management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will be discussing why I have found these issues difficult and why these might be recurring issues that students generally face, I will also be examining ways that I can overcome these difficulties whilst setting out goals for semester 2 to allow myself to improve practically for my future.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0667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u="sng" dirty="0">
                <a:effectLst/>
                <a:latin typeface="Times New Roman" panose="02020603050405020304" pitchFamily="18" charset="0"/>
                <a:ea typeface="Calibri" panose="020F0502020204030204" pitchFamily="34" charset="0"/>
                <a:cs typeface="Times New Roman" panose="02020603050405020304" pitchFamily="18" charset="0"/>
              </a:rPr>
              <a:t>Slide 3 –  </a:t>
            </a:r>
            <a:r>
              <a:rPr lang="en-GB" sz="1800" b="1" u="sng"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u="sng" dirty="0">
                <a:effectLst/>
                <a:latin typeface="Times New Roman" panose="02020603050405020304" pitchFamily="18" charset="0"/>
                <a:ea typeface="Calibri" panose="020F0502020204030204" pitchFamily="34" charset="0"/>
                <a:cs typeface="Times New Roman" panose="02020603050405020304" pitchFamily="18" charset="0"/>
              </a:rPr>
              <a:t> Future dietitian </a:t>
            </a:r>
            <a:r>
              <a:rPr lang="en-GB" sz="1800" b="1" u="sng"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u="sng" dirty="0">
                <a:effectLst/>
                <a:latin typeface="Times New Roman" panose="02020603050405020304" pitchFamily="18" charset="0"/>
                <a:ea typeface="Calibri" panose="020F0502020204030204" pitchFamily="34" charset="0"/>
                <a:cs typeface="Times New Roman" panose="02020603050405020304" pitchFamily="18" charset="0"/>
              </a:rPr>
              <a:t> looking ahead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Since starting my university journey around 3 months ago there have been many bumps along the way, however there have been many areas of growth learning and development in this time. A new interest that I have found and have developed in is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Physiology, I have found this topic incredibly interesting and engaging.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It has been fascinating to develop a better understating of the way in which the systems of the body affect one another, in particular gaining knowledge on the way in which nutrition and the physiology of the body align . Having a keen interest in physiology will enable me to develop in the profession that I would like to eventually pursue which is as a dietitian. According to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Osland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(2020). Gaining a greater understating of the anatomy and physiological changes in the body will allow me to have a better understating of the nutritional risks in regards to certain diseases which is important for dietitians to be aware of when recommending targets for specific nutrients.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01327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4 – Procrastination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Firstly, an area that I have found that has caused a delay in my progression throughout the first semester is procrastination, Lets look at what procrastination is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procrastination as highlighted by Van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Eerde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Klingsieck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(2018a) is a limited self-regulation to reach a desired goal or outcome such as delaying something that needs to be done, although individuals are aware that delaying the work that needs to be done will results in a poor outcome, many who do procrastinate would like to stop this behaviour but find it incredible difficult to action this.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Personally I have found that my tendency to procrastinate has at times led me to completing other tasks that are not of importance or that do not need to be completed rather than getting started on reading or planning my assignments in particular getting started with the writing of an assignment. 	I have a tendency to begin to complete other tasks that are not of priority.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57879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5 – procrastination statistics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Procrastination is actually common within university students as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Rozental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(2022) propose that almost all students engage in procrastination now and again, however 75% of students see themselves as constant procrastinators and for half of these students procrastination is a very real and persistent issue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So why does procrastination happen?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Well according to Zhang, Liu and Feng (2019) Procrastination behaviours happen due to the benefits associated with not actively going ahead and completing tasks outweighing the benefits that come when the task is completed. This is due to the reward not being instant leading to a lack of motivation, the impulse as to whether an individual acts on that task now or in the future is based on the motivation to avoid the tasks being stronger than the motivation to act.  (Shaked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Altarac</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2022) add that Procrastination is linked to a lower level of academic achievement, with higher levels of procrastination linked to a further decline and can also be linked to the prediction of student grades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06272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6 –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Procrastination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So what can be done to improve procrastination?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According to Van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Eerde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Klingsieck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(2018b) the answer is to build self-regulatory skills, these skills include building habits in order to avoid distraction from the task that needs completing to prevent procrastination, habits that students can build include defining goals and managing time more effectively by setting deadlines, defining time slots for a particular task and constant monitoring of progress.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Therefore,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Goals and strategies that I will set myself for semester 2 to help minimise procrastination is to: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write out all of the deadlines that I have and break each one down to smaller steps and focus on this one at a time, I will create a clear timetable at the beginning of the semester with specific time slots broken down for a particular tasks and I will set reminders to make sure that I am monitoring my progress along the way.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believe that these strategies will work for me and other students as these strategies have been found useful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a study done by Hafner,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Oberst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Stock (2014) where those that implemented time management strategies focused on planning which in turn prevented procrastination, this led to the work being more evenly distributed before deadlines approached as self-regulatory skills were strengthened.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19824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7 –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Perfectionism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second area that I have found challenging is the constant need to achieve perfectionism in my work,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Perfectionism in individuals leads to great concern over mistakes, setting personal standards that are very high and continuously doubting quality of actions or performance Pinto et al (2017).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have found this difficult as it has led to me again putting off completing my work due to the feeling that it is not good enough, it has led to a large amount of time being spent on one particular topic which has resulted in me not having enough time to complete other topics which has caused a lot of added stress and anxiety as I know that these topics have not been done to high standard.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82735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8 –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Perfectionism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IS perfectionism a frequent issue for students?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Well, according to Curran, Hill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Albarracin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(2019) Perfectionism in students is on the rise and could be linked to young people experiencing higher levels of depression, anxiety and social loneliness. perfectionism according to Madigan (2019) in academic settings can lead to worry, and anxiety which might stop productive behaviour.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Feelings of external pressure and lack of control are heightened and students tend to spend less time on relevant activities and procrastinate as a mean to avoid failure.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71635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9 –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Perfectionism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There are strategies in place that can help to improve perfectionism,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according to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Overholser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Dimaggio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 students can participate in positive reframing, to change the way of thinking instead of focusing on failures the focus can be put on previous accomplishments. Working on feelings of self-acceptance and self-compassion can reduce the need to rely on perfectionism, realising that worthiness does not come from living to the expectations of others can be improved by practicing mindfulness.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Goals and strategies that I will set myself for semester 2 are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write down the marks that I have received from semester 1 and focus on how far I have come since starting university and how much I have learnt already.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will work on self-compassion and keep remining myself that I am good enough, I will do this by keeping a journal that I can write in to highlight how far I have come and to allow myself to realise that I am on my own journey and do not have to live to the expectance of others.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Another goal of mine in semester 2 is to start practising mindfulness which I believe will allow me to get myself mentally in a better, clearer place allowing me to focus on my own journey to improve self-compassion.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believe that mindfulness will be a great strategy to start to incorporate into semester 2 for myself and other students as a study done by James and Rimes (2018) evidently shows that taking part in mindfulness practice reduced levels of stress and depression, self-compassion was improved highlighting that mindfulness is a great intervention for those facing difficulties in regards to perfectionism.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50916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10 –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Time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Lastly my third area that I have found challenging is the lack of time available to complete all the tasks that need doing due to poor time management,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have found on numerous times due to being a mature student with a family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workingit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has becoming incredibly difficult to balance and juggle everything, this has led to feelings of anger, stress and anxiety.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t>
            </a:r>
            <a:r>
              <a:rPr lang="en-GB" sz="1800" dirty="0" err="1">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Hill,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Goicocohea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Merlo (2018) highlight that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Students are prone to experiencing difficulties with time management, causing significant issues and stress for students and a very negative work life balance, with female students reporting more difficulty with workload and time management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939557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11 –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Time management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Are there techniques to help with managing time? Well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Kissick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suggests that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 method that can be used to help with time management is the Pomodoro technique, this time management technique was first invented in 1980’s by a student in business school, the pomodoro technique works by starting a task and committing 25 minutes to the task, a short 5 minute break will then be taken before retuning to the task for another 25 minutes, this will be carried out four times altogether before taking a longer break of 25 minutes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Chase et al (2013) adds that setting goals is important for time management through identifying all objectives that need to be met which needs to include a measurable component for the outcome and a time limit, its important to understand which goals are under your control and are realistically achievable within the time limit and then prioritise all tasks in order of priority, work on the highest priority goal first and avoid dual tasking or working towards 2 or more goals at the same time.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Strategies that I will implement into semester 2 is the addition of the pomodoro technique which I am going to add daily into my schedule this will limit me spending hours sitting down attempting to complete a task and not moving which increases my anger and lowered my mood level. I will make sure that I set out all my goals and objectives at the start of the semester and prioritise them in order of completion and date that they are due in. </a:t>
            </a: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believe that these strategies will benefit myself and could benefit other students who are also finding this difficult as they have been found to work in practical context by Hafner et al (2014)  this study revealed that prioritising tasks for the next day for the management of time resulted in university students living with less tension and lower amount of perceived stress lowering  negative effects of external demands and giving more perceived control of time.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18072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Slide 12 – </a:t>
            </a: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Conclusion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Therefore to conclude, I believe that it is evidently seen from my reflection that surprisingly the three issues that I have bene facing are actually connected.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With inputting goals and strategies for Semester 2 this will firstly improve my time management skills, by improving my time management skills I believe that I will have improved feeling towards myself and my work lowering feelings of perfectionism which will improve the time that I spend procrastinating.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CLICK</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By inputting these goals and strategies, I hope that I will go into Semester 2 feeling positive and will find certain aspects of the semester easier, I am now eager and looking forward to starting Semester 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04078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Thank you for listening and I hope that you have found this presentation helpful.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93088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9.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9.png"/><Relationship Id="rId5" Type="http://schemas.openxmlformats.org/officeDocument/2006/relationships/notesSlide" Target="../notesSlides/notesSlide3.xml"/><Relationship Id="rId4"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9.png"/><Relationship Id="rId5" Type="http://schemas.openxmlformats.org/officeDocument/2006/relationships/notesSlide" Target="../notesSlides/notesSlide4.xml"/><Relationship Id="rId4"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notesSlide" Target="../notesSlides/notesSlide5.xml"/><Relationship Id="rId4"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9.png"/><Relationship Id="rId5" Type="http://schemas.openxmlformats.org/officeDocument/2006/relationships/notesSlide" Target="../notesSlides/notesSlide6.xml"/><Relationship Id="rId4"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audio" Target="../media/media7.m4a"/><Relationship Id="rId7" Type="http://schemas.openxmlformats.org/officeDocument/2006/relationships/image" Target="../media/image11.png"/><Relationship Id="rId2" Type="http://schemas.microsoft.com/office/2007/relationships/media" Target="../media/media7.m4a"/><Relationship Id="rId1" Type="http://schemas.openxmlformats.org/officeDocument/2006/relationships/tags" Target="../tags/tag6.xml"/><Relationship Id="rId6" Type="http://schemas.openxmlformats.org/officeDocument/2006/relationships/image" Target="../media/image10.png"/><Relationship Id="rId5" Type="http://schemas.openxmlformats.org/officeDocument/2006/relationships/notesSlide" Target="../notesSlides/notesSlide7.xml"/><Relationship Id="rId4" Type="http://schemas.openxmlformats.org/officeDocument/2006/relationships/slideLayout" Target="../slideLayouts/slideLayout13.xml"/><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7.xml"/><Relationship Id="rId6" Type="http://schemas.openxmlformats.org/officeDocument/2006/relationships/image" Target="../media/image9.png"/><Relationship Id="rId5" Type="http://schemas.openxmlformats.org/officeDocument/2006/relationships/notesSlide" Target="../notesSlides/notesSlide8.xml"/><Relationship Id="rId4"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8.xml"/><Relationship Id="rId6" Type="http://schemas.openxmlformats.org/officeDocument/2006/relationships/image" Target="../media/image9.png"/><Relationship Id="rId5" Type="http://schemas.openxmlformats.org/officeDocument/2006/relationships/notesSlide" Target="../notesSlides/notesSlide9.xml"/><Relationship Id="rId4"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audio" Target="../media/media10.m4a"/><Relationship Id="rId7" Type="http://schemas.openxmlformats.org/officeDocument/2006/relationships/image" Target="../media/image11.png"/><Relationship Id="rId2" Type="http://schemas.microsoft.com/office/2007/relationships/media" Target="../media/media10.m4a"/><Relationship Id="rId1" Type="http://schemas.openxmlformats.org/officeDocument/2006/relationships/tags" Target="../tags/tag9.xml"/><Relationship Id="rId6" Type="http://schemas.openxmlformats.org/officeDocument/2006/relationships/image" Target="../media/image10.png"/><Relationship Id="rId5" Type="http://schemas.openxmlformats.org/officeDocument/2006/relationships/notesSlide" Target="../notesSlides/notesSlide10.xml"/><Relationship Id="rId4" Type="http://schemas.openxmlformats.org/officeDocument/2006/relationships/slideLayout" Target="../slideLayouts/slideLayout13.xml"/><Relationship Id="rId9"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0.xml"/><Relationship Id="rId6" Type="http://schemas.openxmlformats.org/officeDocument/2006/relationships/image" Target="../media/image9.png"/><Relationship Id="rId5" Type="http://schemas.openxmlformats.org/officeDocument/2006/relationships/notesSlide" Target="../notesSlides/notesSlide11.xml"/><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audio" Target="../media/media12.m4a"/><Relationship Id="rId7" Type="http://schemas.openxmlformats.org/officeDocument/2006/relationships/image" Target="../media/image11.png"/><Relationship Id="rId2" Type="http://schemas.microsoft.com/office/2007/relationships/media" Target="../media/media12.m4a"/><Relationship Id="rId1" Type="http://schemas.openxmlformats.org/officeDocument/2006/relationships/tags" Target="../tags/tag11.xml"/><Relationship Id="rId6" Type="http://schemas.openxmlformats.org/officeDocument/2006/relationships/image" Target="../media/image10.png"/><Relationship Id="rId5" Type="http://schemas.openxmlformats.org/officeDocument/2006/relationships/notesSlide" Target="../notesSlides/notesSlide12.xml"/><Relationship Id="rId4" Type="http://schemas.openxmlformats.org/officeDocument/2006/relationships/slideLayout" Target="../slideLayouts/slideLayout13.xml"/><Relationship Id="rId9"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2.xml"/><Relationship Id="rId6" Type="http://schemas.openxmlformats.org/officeDocument/2006/relationships/image" Target="../media/image9.png"/><Relationship Id="rId5" Type="http://schemas.openxmlformats.org/officeDocument/2006/relationships/notesSlide" Target="../notesSlides/notesSlide13.xml"/><Relationship Id="rId4"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114800" y="3044410"/>
            <a:ext cx="4206240" cy="878908"/>
          </a:xfrm>
        </p:spPr>
        <p:txBody>
          <a:bodyPr/>
          <a:lstStyle/>
          <a:p>
            <a:r>
              <a:rPr lang="en-US" dirty="0"/>
              <a:t>A Reflection of Semester 1 </a:t>
            </a:r>
          </a:p>
          <a:p>
            <a:endParaRPr lang="en-US" dirty="0"/>
          </a:p>
        </p:txBody>
      </p:sp>
      <p:sp>
        <p:nvSpPr>
          <p:cNvPr id="6" name="TextBox 5">
            <a:extLst>
              <a:ext uri="{FF2B5EF4-FFF2-40B4-BE49-F238E27FC236}">
                <a16:creationId xmlns:a16="http://schemas.microsoft.com/office/drawing/2014/main" id="{79932086-0C55-47C0-844C-DB8E2C26EF8D}"/>
              </a:ext>
            </a:extLst>
          </p:cNvPr>
          <p:cNvSpPr txBox="1"/>
          <p:nvPr/>
        </p:nvSpPr>
        <p:spPr>
          <a:xfrm>
            <a:off x="3393440" y="1036320"/>
            <a:ext cx="5648960" cy="1200329"/>
          </a:xfrm>
          <a:prstGeom prst="rect">
            <a:avLst/>
          </a:prstGeom>
          <a:noFill/>
        </p:spPr>
        <p:txBody>
          <a:bodyPr wrap="square" rtlCol="0">
            <a:spAutoFit/>
          </a:bodyPr>
          <a:lstStyle/>
          <a:p>
            <a:pPr algn="ctr"/>
            <a:r>
              <a:rPr lang="en-GB" sz="2400" dirty="0">
                <a:solidFill>
                  <a:srgbClr val="202C8F"/>
                </a:solidFill>
              </a:rPr>
              <a:t>Hannah James </a:t>
            </a:r>
          </a:p>
          <a:p>
            <a:pPr algn="ctr"/>
            <a:r>
              <a:rPr lang="en-GB" sz="2400" dirty="0">
                <a:solidFill>
                  <a:srgbClr val="202C8F"/>
                </a:solidFill>
              </a:rPr>
              <a:t>Module: BMSS4008</a:t>
            </a:r>
          </a:p>
          <a:p>
            <a:pPr algn="ctr"/>
            <a:r>
              <a:rPr lang="en-GB" sz="2400" dirty="0">
                <a:solidFill>
                  <a:srgbClr val="202C8F"/>
                </a:solidFill>
              </a:rPr>
              <a:t>Health, Nutrition and Lifestyle </a:t>
            </a:r>
          </a:p>
        </p:txBody>
      </p:sp>
      <p:pic>
        <p:nvPicPr>
          <p:cNvPr id="112" name="Audio 111">
            <a:hlinkClick r:id="" action="ppaction://media"/>
            <a:extLst>
              <a:ext uri="{FF2B5EF4-FFF2-40B4-BE49-F238E27FC236}">
                <a16:creationId xmlns:a16="http://schemas.microsoft.com/office/drawing/2014/main" id="{08316785-30E7-3792-7AF9-0036EAC417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31568492"/>
      </p:ext>
    </p:extLst>
  </p:cSld>
  <p:clrMapOvr>
    <a:masterClrMapping/>
  </p:clrMapOvr>
  <mc:AlternateContent xmlns:mc="http://schemas.openxmlformats.org/markup-compatibility/2006">
    <mc:Choice xmlns:p14="http://schemas.microsoft.com/office/powerpoint/2010/main" Requires="p14">
      <p:transition spd="slow" p14:dur="2000" advTm="1785"/>
    </mc:Choice>
    <mc:Fallback>
      <p:transition spd="slow" advTm="1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331216" y="747201"/>
            <a:ext cx="5693664" cy="768096"/>
          </a:xfrm>
        </p:spPr>
        <p:txBody>
          <a:bodyPr/>
          <a:lstStyle/>
          <a:p>
            <a:r>
              <a:rPr lang="en-US" dirty="0">
                <a:latin typeface="Arial Black" panose="020B0604020202020204" pitchFamily="34" charset="0"/>
                <a:ea typeface="Arial Regular" pitchFamily="34" charset="-122"/>
                <a:cs typeface="Arial Black" panose="020B0604020202020204" pitchFamily="34" charset="0"/>
              </a:rPr>
              <a:t>Introduction </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331216" y="1988312"/>
            <a:ext cx="7237984" cy="4585208"/>
          </a:xfrm>
        </p:spPr>
        <p:txBody>
          <a:bodyPr/>
          <a:lstStyle/>
          <a:p>
            <a:pPr marL="285750" indent="-285750">
              <a:buFont typeface="Arial" panose="020B0604020202020204" pitchFamily="34" charset="0"/>
              <a:buChar char="•"/>
            </a:pPr>
            <a:r>
              <a:rPr lang="en-GB" sz="1800" dirty="0">
                <a:latin typeface="Times New Roman" panose="02020603050405020304" pitchFamily="18" charset="0"/>
                <a:ea typeface="Calibri" panose="020F0502020204030204" pitchFamily="34" charset="0"/>
              </a:rPr>
              <a:t>Reflection </a:t>
            </a:r>
            <a:r>
              <a:rPr lang="en-GB" sz="1800" dirty="0">
                <a:effectLst/>
                <a:latin typeface="Times New Roman" panose="02020603050405020304" pitchFamily="18" charset="0"/>
                <a:ea typeface="Calibri" panose="020F0502020204030204" pitchFamily="34" charset="0"/>
              </a:rPr>
              <a:t>of my first semester at the University of Wales Trinity Saint David where I have been studying Health, Nutrition and Lifestyle.</a:t>
            </a:r>
          </a:p>
          <a:p>
            <a:pPr marL="285750" indent="-285750">
              <a:buFont typeface="Arial" panose="020B0604020202020204" pitchFamily="34" charset="0"/>
              <a:buChar char="•"/>
            </a:pPr>
            <a:r>
              <a:rPr lang="en-GB" sz="1800" dirty="0">
                <a:latin typeface="Times New Roman" panose="02020603050405020304" pitchFamily="18" charset="0"/>
                <a:ea typeface="Calibri" panose="020F0502020204030204" pitchFamily="34" charset="0"/>
              </a:rPr>
              <a:t>Through carrying out this r</a:t>
            </a:r>
            <a:r>
              <a:rPr lang="en-GB" sz="1800" dirty="0">
                <a:effectLst/>
                <a:latin typeface="Times New Roman" panose="02020603050405020304" pitchFamily="18" charset="0"/>
                <a:ea typeface="Calibri" panose="020F0502020204030204" pitchFamily="34" charset="0"/>
              </a:rPr>
              <a:t>eflection I will become more able to develop into an independent and resilient learner.</a:t>
            </a:r>
          </a:p>
          <a:p>
            <a:pPr marL="285750" indent="-285750">
              <a:buFont typeface="Arial" panose="020B0604020202020204" pitchFamily="34" charset="0"/>
              <a:buChar char="•"/>
            </a:pPr>
            <a:r>
              <a:rPr lang="en-GB" sz="1800" dirty="0">
                <a:latin typeface="Times New Roman" panose="02020603050405020304" pitchFamily="18" charset="0"/>
              </a:rPr>
              <a:t>WHY REFLECT?</a:t>
            </a:r>
          </a:p>
          <a:p>
            <a:pPr marL="285750" indent="-285750">
              <a:buFont typeface="Arial" panose="020B0604020202020204" pitchFamily="34" charset="0"/>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eflection allows and encourages improved self-awareness, transforming learning giving rise to new belief system</a:t>
            </a:r>
          </a:p>
          <a:p>
            <a:pPr marL="285750" indent="-285750">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will be able to set out new goals </a:t>
            </a:r>
          </a:p>
          <a:p>
            <a:pPr marL="285750" indent="-285750">
              <a:buFont typeface="Arial" panose="020B0604020202020204" pitchFamily="34" charset="0"/>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xplore input strategies to allow management of some difficulties that I have encountered</a:t>
            </a:r>
          </a:p>
          <a:p>
            <a:pPr marL="285750" indent="-285750">
              <a:buFont typeface="Arial" panose="020B0604020202020204" pitchFamily="34" charset="0"/>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ake these strategies forward into </a:t>
            </a:r>
            <a:r>
              <a:rPr lang="en-GB" sz="1800" dirty="0">
                <a:latin typeface="Times New Roman" panose="02020603050405020304" pitchFamily="18" charset="0"/>
                <a:ea typeface="Calibri" panose="020F0502020204030204" pitchFamily="34" charset="0"/>
                <a:cs typeface="Times New Roman" panose="02020603050405020304" pitchFamily="18" charset="0"/>
              </a:rPr>
              <a:t>P</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rofessional practice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p>
          <a:p>
            <a:endParaRPr lang="en-US" dirty="0"/>
          </a:p>
        </p:txBody>
      </p:sp>
      <p:sp>
        <p:nvSpPr>
          <p:cNvPr id="5" name="TextBox 4">
            <a:extLst>
              <a:ext uri="{FF2B5EF4-FFF2-40B4-BE49-F238E27FC236}">
                <a16:creationId xmlns:a16="http://schemas.microsoft.com/office/drawing/2014/main" id="{01A81836-32A1-C72E-5802-535076763BDF}"/>
              </a:ext>
            </a:extLst>
          </p:cNvPr>
          <p:cNvSpPr txBox="1"/>
          <p:nvPr/>
        </p:nvSpPr>
        <p:spPr>
          <a:xfrm>
            <a:off x="4561840" y="6461760"/>
            <a:ext cx="4185920" cy="584775"/>
          </a:xfrm>
          <a:prstGeom prst="rect">
            <a:avLst/>
          </a:prstGeom>
          <a:noFill/>
        </p:spPr>
        <p:txBody>
          <a:bodyPr wrap="square" rtlCol="0">
            <a:spAutoFit/>
          </a:bodyPr>
          <a:lstStyle/>
          <a:p>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(Van</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Beveren </a:t>
            </a:r>
            <a:r>
              <a:rPr lang="en-GB" sz="1400" i="1" dirty="0">
                <a:solidFill>
                  <a:schemeClr val="accent6"/>
                </a:solidFill>
                <a:effectLst/>
                <a:latin typeface="Arial" panose="020B0604020202020204" pitchFamily="34" charset="0"/>
                <a:ea typeface="Calibri" panose="020F0502020204030204" pitchFamily="34" charset="0"/>
                <a:cs typeface="Arial" panose="020B0604020202020204" pitchFamily="34" charset="0"/>
              </a:rPr>
              <a:t>et al., </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2018) </a:t>
            </a:r>
          </a:p>
          <a:p>
            <a:endParaRPr lang="en-GB" dirty="0"/>
          </a:p>
        </p:txBody>
      </p:sp>
      <p:pic>
        <p:nvPicPr>
          <p:cNvPr id="99" name="Audio 98">
            <a:hlinkClick r:id="" action="ppaction://media"/>
            <a:extLst>
              <a:ext uri="{FF2B5EF4-FFF2-40B4-BE49-F238E27FC236}">
                <a16:creationId xmlns:a16="http://schemas.microsoft.com/office/drawing/2014/main" id="{4F1C82B8-0DCC-6787-E307-339C683B22D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855531800"/>
      </p:ext>
    </p:extLst>
  </p:cSld>
  <p:clrMapOvr>
    <a:masterClrMapping/>
  </p:clrMapOvr>
  <mc:AlternateContent xmlns:mc="http://schemas.openxmlformats.org/markup-compatibility/2006">
    <mc:Choice xmlns:p14="http://schemas.microsoft.com/office/powerpoint/2010/main" Requires="p14">
      <p:transition spd="slow" p14:dur="2000" advTm="48926"/>
    </mc:Choice>
    <mc:Fallback>
      <p:transition spd="slow" advTm="48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9"/>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barn(inVertical)">
                                      <p:cBhvr>
                                        <p:cTn id="11" dur="500"/>
                                        <p:tgtEl>
                                          <p:spTgt spid="3">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99"/>
                </p:tgtEl>
              </p:cMediaNode>
            </p:audio>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44240" y="166624"/>
            <a:ext cx="8636000" cy="768096"/>
          </a:xfrm>
        </p:spPr>
        <p:txBody>
          <a:bodyPr/>
          <a:lstStyle/>
          <a:p>
            <a:pPr algn="ctr"/>
            <a:r>
              <a:rPr lang="en-US" dirty="0"/>
              <a:t>What will be looked at?</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797808" y="1708912"/>
            <a:ext cx="8130032" cy="4982464"/>
          </a:xfrm>
        </p:spPr>
        <p:txBody>
          <a:bodyPr/>
          <a:lstStyle/>
          <a:p>
            <a:pPr marL="285750" indent="-285750">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Examin</a:t>
            </a:r>
            <a:r>
              <a:rPr lang="en-GB" sz="1800" dirty="0">
                <a:latin typeface="Times New Roman" panose="02020603050405020304" pitchFamily="18" charset="0"/>
                <a:ea typeface="Calibri" panose="020F0502020204030204" pitchFamily="34" charset="0"/>
                <a:cs typeface="Times New Roman" panose="02020603050405020304" pitchFamily="18" charset="0"/>
              </a:rPr>
              <a:t>e a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key interest of mine that has developed since starting University</a:t>
            </a:r>
          </a:p>
          <a:p>
            <a:pPr marL="285750" indent="-285750">
              <a:lnSpc>
                <a:spcPct val="150000"/>
              </a:lnSpc>
              <a:buFont typeface="Arial" panose="020B0604020202020204" pitchFamily="34" charset="0"/>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Discuss how this will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further improve my skills allowing me to grow in my chosen field</a:t>
            </a:r>
          </a:p>
          <a:p>
            <a:pPr marL="285750" indent="-285750">
              <a:lnSpc>
                <a:spcPct val="150000"/>
              </a:lnSpc>
              <a:buFont typeface="Arial" panose="020B0604020202020204" pitchFamily="34" charset="0"/>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dentify three unhelpful habits that have hindered my progression and have made studying quite difficult at times</a:t>
            </a:r>
          </a:p>
          <a:p>
            <a:pPr marL="285750" indent="-285750">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Procrastination </a:t>
            </a:r>
          </a:p>
          <a:p>
            <a:pPr marL="285750" indent="-285750">
              <a:lnSpc>
                <a:spcPct val="150000"/>
              </a:lnSpc>
              <a:buFont typeface="Arial" panose="020B0604020202020204" pitchFamily="34" charset="0"/>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Perfectionism </a:t>
            </a:r>
          </a:p>
          <a:p>
            <a:pPr marL="285750" indent="-285750">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Poor Time management </a:t>
            </a:r>
          </a:p>
          <a:p>
            <a:pPr marL="285750" indent="-285750">
              <a:lnSpc>
                <a:spcPct val="150000"/>
              </a:lnSpc>
              <a:buFont typeface="Arial" panose="020B0604020202020204" pitchFamily="34" charset="0"/>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W</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hy these might be recurring issues that students generally face? </a:t>
            </a:r>
          </a:p>
          <a:p>
            <a:pPr marL="285750" indent="-285750">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Identify strategies to overcome difficulties </a:t>
            </a:r>
          </a:p>
          <a:p>
            <a:pPr marL="285750" indent="-285750">
              <a:lnSpc>
                <a:spcPct val="150000"/>
              </a:lnSpc>
              <a:buFont typeface="Arial" panose="020B0604020202020204" pitchFamily="34" charset="0"/>
              <a:buChar char="•"/>
            </a:pPr>
            <a:r>
              <a:rPr lang="en-GB" sz="1800" dirty="0">
                <a:latin typeface="Times New Roman" panose="02020603050405020304" pitchFamily="18" charset="0"/>
                <a:ea typeface="Calibri" panose="020F0502020204030204" pitchFamily="34" charset="0"/>
                <a:cs typeface="Times New Roman" panose="02020603050405020304" pitchFamily="18" charset="0"/>
              </a:rPr>
              <a:t>Goals for Semester 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p>
        </p:txBody>
      </p:sp>
      <p:pic>
        <p:nvPicPr>
          <p:cNvPr id="41" name="Audio 40">
            <a:hlinkClick r:id="" action="ppaction://media"/>
            <a:extLst>
              <a:ext uri="{FF2B5EF4-FFF2-40B4-BE49-F238E27FC236}">
                <a16:creationId xmlns:a16="http://schemas.microsoft.com/office/drawing/2014/main" id="{5B7DF1F7-5193-8FB6-B00F-884E20EE998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979622006"/>
      </p:ext>
    </p:extLst>
  </p:cSld>
  <p:clrMapOvr>
    <a:masterClrMapping/>
  </p:clrMapOvr>
  <mc:AlternateContent xmlns:mc="http://schemas.openxmlformats.org/markup-compatibility/2006">
    <mc:Choice xmlns:p14="http://schemas.microsoft.com/office/powerpoint/2010/main" Requires="p14">
      <p:transition spd="slow" p14:dur="2000" advTm="40328"/>
    </mc:Choice>
    <mc:Fallback>
      <p:transition spd="slow" advTm="40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barn(inVertical)">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barn(inVertical)">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barn(inVertical)">
                                      <p:cBhvr>
                                        <p:cTn id="34" dur="500"/>
                                        <p:tgtEl>
                                          <p:spTgt spid="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barn(inVertical)">
                                      <p:cBhvr>
                                        <p:cTn id="39" dur="500"/>
                                        <p:tgtEl>
                                          <p:spTgt spid="3">
                                            <p:txEl>
                                              <p:pRg st="7" end="7"/>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barn(inVertical)">
                                      <p:cBhvr>
                                        <p:cTn id="4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5" fill="hold" display="0">
                  <p:stCondLst>
                    <p:cond delay="indefinite"/>
                  </p:stCondLst>
                  <p:endCondLst>
                    <p:cond evt="onStopAudio" delay="0">
                      <p:tgtEl>
                        <p:sldTgt/>
                      </p:tgtEl>
                    </p:cond>
                  </p:endCondLst>
                </p:cTn>
                <p:tgtEl>
                  <p:spTgt spid="4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81280" y="220472"/>
            <a:ext cx="6400800" cy="768096"/>
          </a:xfrm>
        </p:spPr>
        <p:txBody>
          <a:bodyPr/>
          <a:lstStyle/>
          <a:p>
            <a:r>
              <a:rPr lang="en-US" dirty="0">
                <a:latin typeface="+mn-lt"/>
                <a:cs typeface="Arial Black" panose="020B0604020202020204" pitchFamily="34" charset="0"/>
              </a:rPr>
              <a:t>Future Dietitian</a:t>
            </a:r>
            <a:endParaRPr lang="en-US" sz="4400" b="1" dirty="0">
              <a:solidFill>
                <a:schemeClr val="accent6"/>
              </a:solidFill>
              <a:latin typeface="+mn-lt"/>
              <a:cs typeface="Arial Black" panose="020B0604020202020204" pitchFamily="34" charset="0"/>
            </a:endParaRP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304800" y="988568"/>
            <a:ext cx="6400800" cy="512064"/>
          </a:xfrm>
        </p:spPr>
        <p:txBody>
          <a:bodyPr/>
          <a:lstStyle/>
          <a:p>
            <a:pPr algn="ctr"/>
            <a:r>
              <a:rPr lang="en-US" sz="4800" dirty="0">
                <a:latin typeface="Sabon Next LT" panose="02000500000000000000" pitchFamily="2" charset="0"/>
                <a:cs typeface="Sabon Next LT" panose="02000500000000000000" pitchFamily="2" charset="0"/>
              </a:rPr>
              <a:t>Looking Ahead</a:t>
            </a:r>
            <a:endParaRPr lang="en-US" sz="4800" dirty="0">
              <a:solidFill>
                <a:schemeClr val="accent6"/>
              </a:solidFill>
              <a:latin typeface="Sabon Next LT" panose="02000500000000000000" pitchFamily="2" charset="0"/>
              <a:cs typeface="Sabon Next LT" panose="02000500000000000000" pitchFamily="2" charset="0"/>
            </a:endParaRPr>
          </a:p>
        </p:txBody>
      </p:sp>
      <p:sp>
        <p:nvSpPr>
          <p:cNvPr id="5" name="TextBox 4">
            <a:extLst>
              <a:ext uri="{FF2B5EF4-FFF2-40B4-BE49-F238E27FC236}">
                <a16:creationId xmlns:a16="http://schemas.microsoft.com/office/drawing/2014/main" id="{32E48A38-6D58-82F4-B502-22CDDB11F1F7}"/>
              </a:ext>
            </a:extLst>
          </p:cNvPr>
          <p:cNvSpPr txBox="1"/>
          <p:nvPr/>
        </p:nvSpPr>
        <p:spPr>
          <a:xfrm>
            <a:off x="8717280" y="43922"/>
            <a:ext cx="2164080" cy="1446550"/>
          </a:xfrm>
          <a:prstGeom prst="rect">
            <a:avLst/>
          </a:prstGeom>
          <a:noFill/>
        </p:spPr>
        <p:txBody>
          <a:bodyPr wrap="square" rtlCol="0">
            <a:spAutoFit/>
          </a:bodyPr>
          <a:lstStyle/>
          <a:p>
            <a:pPr algn="ctr"/>
            <a:r>
              <a:rPr lang="en-GB" sz="4400" dirty="0">
                <a:solidFill>
                  <a:srgbClr val="202C8F"/>
                </a:solidFill>
              </a:rPr>
              <a:t>Key Interest </a:t>
            </a:r>
          </a:p>
        </p:txBody>
      </p:sp>
      <p:sp>
        <p:nvSpPr>
          <p:cNvPr id="7" name="TextBox 6">
            <a:extLst>
              <a:ext uri="{FF2B5EF4-FFF2-40B4-BE49-F238E27FC236}">
                <a16:creationId xmlns:a16="http://schemas.microsoft.com/office/drawing/2014/main" id="{1F34902C-C8CD-B153-1A57-C38C700E3760}"/>
              </a:ext>
            </a:extLst>
          </p:cNvPr>
          <p:cNvSpPr txBox="1"/>
          <p:nvPr/>
        </p:nvSpPr>
        <p:spPr>
          <a:xfrm>
            <a:off x="4297680" y="3321863"/>
            <a:ext cx="6990080" cy="369331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G</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aining knowledge on the connection between nutrition and physiology </a:t>
            </a:r>
          </a:p>
          <a:p>
            <a:pPr marL="285750" indent="-285750">
              <a:lnSpc>
                <a:spcPct val="150000"/>
              </a:lnSpc>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Enable development into future profession – DIETITIAN  </a:t>
            </a:r>
          </a:p>
          <a:p>
            <a:pPr marL="285750" indent="-285750">
              <a:lnSpc>
                <a:spcPct val="150000"/>
              </a:lnSpc>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Improved understating of the anatomy and physiological changes allows greater understating of nutritional risks</a:t>
            </a:r>
          </a:p>
          <a:p>
            <a:pPr marL="285750" indent="-285750">
              <a:lnSpc>
                <a:spcPct val="150000"/>
              </a:lnSpc>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D</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ietitians </a:t>
            </a: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need awareness of this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when recommending targets for specific nutrients following disease, illness and hospital procedures</a:t>
            </a:r>
          </a:p>
          <a:p>
            <a:endParaRPr lang="en-GB" dirty="0"/>
          </a:p>
        </p:txBody>
      </p:sp>
      <p:sp>
        <p:nvSpPr>
          <p:cNvPr id="6" name="TextBox 5">
            <a:extLst>
              <a:ext uri="{FF2B5EF4-FFF2-40B4-BE49-F238E27FC236}">
                <a16:creationId xmlns:a16="http://schemas.microsoft.com/office/drawing/2014/main" id="{429A16B1-4959-F4F7-293C-1053F5A6E576}"/>
              </a:ext>
            </a:extLst>
          </p:cNvPr>
          <p:cNvSpPr txBox="1"/>
          <p:nvPr/>
        </p:nvSpPr>
        <p:spPr>
          <a:xfrm>
            <a:off x="1483360" y="2350008"/>
            <a:ext cx="4866640" cy="584775"/>
          </a:xfrm>
          <a:prstGeom prst="rect">
            <a:avLst/>
          </a:prstGeom>
          <a:noFill/>
        </p:spPr>
        <p:txBody>
          <a:bodyPr wrap="square" rtlCol="0">
            <a:spAutoFit/>
          </a:bodyPr>
          <a:lstStyle/>
          <a:p>
            <a:pPr algn="ctr"/>
            <a:r>
              <a:rPr lang="en-GB" sz="3200" b="1" dirty="0">
                <a:solidFill>
                  <a:srgbClr val="202C8F"/>
                </a:solidFill>
              </a:rPr>
              <a:t>Physiology</a:t>
            </a:r>
          </a:p>
        </p:txBody>
      </p:sp>
      <p:sp>
        <p:nvSpPr>
          <p:cNvPr id="8" name="TextBox 7">
            <a:extLst>
              <a:ext uri="{FF2B5EF4-FFF2-40B4-BE49-F238E27FC236}">
                <a16:creationId xmlns:a16="http://schemas.microsoft.com/office/drawing/2014/main" id="{B1F88F21-117A-172E-3F24-0BC4C3CECA07}"/>
              </a:ext>
            </a:extLst>
          </p:cNvPr>
          <p:cNvSpPr txBox="1"/>
          <p:nvPr/>
        </p:nvSpPr>
        <p:spPr>
          <a:xfrm>
            <a:off x="9347200" y="6512560"/>
            <a:ext cx="2743200" cy="584775"/>
          </a:xfrm>
          <a:prstGeom prst="rect">
            <a:avLst/>
          </a:prstGeom>
          <a:noFill/>
        </p:spPr>
        <p:txBody>
          <a:bodyPr wrap="square" rtlCol="0">
            <a:spAutoFit/>
          </a:bodyPr>
          <a:lstStyle/>
          <a:p>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a:t>
            </a:r>
            <a:r>
              <a:rPr lang="en-GB" sz="1400" dirty="0" err="1">
                <a:solidFill>
                  <a:srgbClr val="202C8F"/>
                </a:solidFill>
                <a:effectLst/>
                <a:latin typeface="Arial" panose="020B0604020202020204" pitchFamily="34" charset="0"/>
                <a:ea typeface="Calibri" panose="020F0502020204030204" pitchFamily="34" charset="0"/>
                <a:cs typeface="Arial" panose="020B0604020202020204" pitchFamily="34" charset="0"/>
              </a:rPr>
              <a:t>Osland</a:t>
            </a:r>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 </a:t>
            </a:r>
            <a:r>
              <a:rPr lang="en-GB" sz="1400" i="1" dirty="0">
                <a:solidFill>
                  <a:srgbClr val="202C8F"/>
                </a:solidFill>
                <a:effectLst/>
                <a:latin typeface="Arial" panose="020B0604020202020204" pitchFamily="34" charset="0"/>
                <a:ea typeface="Calibri" panose="020F0502020204030204" pitchFamily="34" charset="0"/>
                <a:cs typeface="Arial" panose="020B0604020202020204" pitchFamily="34" charset="0"/>
              </a:rPr>
              <a:t>et al</a:t>
            </a:r>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 2020) </a:t>
            </a:r>
          </a:p>
          <a:p>
            <a:endParaRPr lang="en-GB" dirty="0"/>
          </a:p>
        </p:txBody>
      </p:sp>
      <p:pic>
        <p:nvPicPr>
          <p:cNvPr id="32" name="Audio 31">
            <a:hlinkClick r:id="" action="ppaction://media"/>
            <a:extLst>
              <a:ext uri="{FF2B5EF4-FFF2-40B4-BE49-F238E27FC236}">
                <a16:creationId xmlns:a16="http://schemas.microsoft.com/office/drawing/2014/main" id="{E91148DC-15B4-BF8F-BC79-2E2BC7F55EF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952923800"/>
      </p:ext>
    </p:extLst>
  </p:cSld>
  <p:clrMapOvr>
    <a:masterClrMapping/>
  </p:clrMapOvr>
  <mc:AlternateContent xmlns:mc="http://schemas.openxmlformats.org/markup-compatibility/2006">
    <mc:Choice xmlns:p14="http://schemas.microsoft.com/office/powerpoint/2010/main" Requires="p14">
      <p:transition spd="slow" p14:dur="2000" advTm="48183"/>
    </mc:Choice>
    <mc:Fallback>
      <p:transition spd="slow" advTm="48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par>
                    <p:cTn id="7" fill="hold">
                      <p:stCondLst>
                        <p:cond delay="indefinite"/>
                      </p:stCondLst>
                      <p:childTnLst>
                        <p:par>
                          <p:cTn id="8" fill="hold">
                            <p:stCondLst>
                              <p:cond delay="0"/>
                            </p:stCondLst>
                            <p:childTnLst>
                              <p:par>
                                <p:cTn id="9" presetID="1" presetClass="emph" presetSubtype="2" fill="hold" grpId="0" nodeType="clickEffect">
                                  <p:stCondLst>
                                    <p:cond delay="0"/>
                                  </p:stCondLst>
                                  <p:childTnLst>
                                    <p:animClr clrSpc="rgb" dir="cw">
                                      <p:cBhvr>
                                        <p:cTn id="10" dur="2000" fill="hold"/>
                                        <p:tgtEl>
                                          <p:spTgt spid="2"/>
                                        </p:tgtEl>
                                        <p:attrNameLst>
                                          <p:attrName>fillcolor</p:attrName>
                                        </p:attrNameLst>
                                      </p:cBhvr>
                                      <p:to>
                                        <a:schemeClr val="accent2"/>
                                      </p:to>
                                    </p:animClr>
                                    <p:set>
                                      <p:cBhvr>
                                        <p:cTn id="11" dur="2000" fill="hold"/>
                                        <p:tgtEl>
                                          <p:spTgt spid="2"/>
                                        </p:tgtEl>
                                        <p:attrNameLst>
                                          <p:attrName>fill.type</p:attrName>
                                        </p:attrNameLst>
                                      </p:cBhvr>
                                      <p:to>
                                        <p:strVal val="solid"/>
                                      </p:to>
                                    </p:set>
                                    <p:set>
                                      <p:cBhvr>
                                        <p:cTn id="12" dur="2000" fill="hold"/>
                                        <p:tgtEl>
                                          <p:spTgt spid="2"/>
                                        </p:tgtEl>
                                        <p:attrNameLst>
                                          <p:attrName>fill.on</p:attrName>
                                        </p:attrNameLst>
                                      </p:cBhvr>
                                      <p:to>
                                        <p:strVal val="true"/>
                                      </p:to>
                                    </p:set>
                                  </p:childTnLst>
                                </p:cTn>
                              </p:par>
                            </p:childTnLst>
                          </p:cTn>
                        </p:par>
                      </p:childTnLst>
                    </p:cTn>
                  </p:par>
                  <p:par>
                    <p:cTn id="13" fill="hold">
                      <p:stCondLst>
                        <p:cond delay="indefinite"/>
                      </p:stCondLst>
                      <p:childTnLst>
                        <p:par>
                          <p:cTn id="14" fill="hold">
                            <p:stCondLst>
                              <p:cond delay="0"/>
                            </p:stCondLst>
                            <p:childTnLst>
                              <p:par>
                                <p:cTn id="15" presetID="1" presetClass="emph" presetSubtype="2" fill="hold" nodeType="clickEffect">
                                  <p:stCondLst>
                                    <p:cond delay="0"/>
                                  </p:stCondLst>
                                  <p:childTnLst>
                                    <p:animClr clrSpc="rgb" dir="cw">
                                      <p:cBhvr>
                                        <p:cTn id="16" dur="2000" fill="hold"/>
                                        <p:tgtEl>
                                          <p:spTgt spid="3"/>
                                        </p:tgtEl>
                                        <p:attrNameLst>
                                          <p:attrName>fillcolor</p:attrName>
                                        </p:attrNameLst>
                                      </p:cBhvr>
                                      <p:to>
                                        <a:schemeClr val="accent2"/>
                                      </p:to>
                                    </p:animClr>
                                    <p:set>
                                      <p:cBhvr>
                                        <p:cTn id="17" dur="2000" fill="hold"/>
                                        <p:tgtEl>
                                          <p:spTgt spid="3"/>
                                        </p:tgtEl>
                                        <p:attrNameLst>
                                          <p:attrName>fill.type</p:attrName>
                                        </p:attrNameLst>
                                      </p:cBhvr>
                                      <p:to>
                                        <p:strVal val="solid"/>
                                      </p:to>
                                    </p:set>
                                    <p:set>
                                      <p:cBhvr>
                                        <p:cTn id="18" dur="2000" fill="hold"/>
                                        <p:tgtEl>
                                          <p:spTgt spid="3"/>
                                        </p:tgtEl>
                                        <p:attrNameLst>
                                          <p:attrName>fill.on</p:attrName>
                                        </p:attrNameLst>
                                      </p:cBhvr>
                                      <p:to>
                                        <p:strVal val="tru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barn(inVertical)">
                                      <p:cBhvr>
                                        <p:cTn id="2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32"/>
                </p:tgtEl>
              </p:cMediaNode>
            </p:audio>
          </p:childTnLst>
        </p:cTn>
      </p:par>
    </p:tnLst>
    <p:bldLst>
      <p:bldP spid="2" grpId="0"/>
      <p:bldP spid="7"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E6BC715-6D34-9D43-529D-92065EB3F768}"/>
              </a:ext>
            </a:extLst>
          </p:cNvPr>
          <p:cNvSpPr>
            <a:spLocks noGrp="1"/>
          </p:cNvSpPr>
          <p:nvPr>
            <p:ph type="body" sz="quarter" idx="13"/>
          </p:nvPr>
        </p:nvSpPr>
        <p:spPr>
          <a:xfrm>
            <a:off x="5384800" y="173672"/>
            <a:ext cx="6177280" cy="1025208"/>
          </a:xfrm>
        </p:spPr>
        <p:txBody>
          <a:bodyPr/>
          <a:lstStyle/>
          <a:p>
            <a:pPr algn="ctr"/>
            <a:r>
              <a:rPr lang="en-GB" sz="6600" dirty="0"/>
              <a:t>Procrastination </a:t>
            </a:r>
          </a:p>
        </p:txBody>
      </p:sp>
      <p:sp>
        <p:nvSpPr>
          <p:cNvPr id="14" name="TextBox 13">
            <a:extLst>
              <a:ext uri="{FF2B5EF4-FFF2-40B4-BE49-F238E27FC236}">
                <a16:creationId xmlns:a16="http://schemas.microsoft.com/office/drawing/2014/main" id="{73F65CC8-0200-3AB9-6F23-BF39C8150EA3}"/>
              </a:ext>
            </a:extLst>
          </p:cNvPr>
          <p:cNvSpPr txBox="1"/>
          <p:nvPr/>
        </p:nvSpPr>
        <p:spPr>
          <a:xfrm>
            <a:off x="2915920" y="2540952"/>
            <a:ext cx="8961120" cy="120032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L</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imited self-regulation to reach desired goals or outcomes, delay in productivity although individuals are aware of poor outcomes in relation to delaying tasks</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Many who procrastinate want to stop this behaviour</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Stopping such behaviour is difficult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354B6E91-5282-622F-B8EB-C2F4903C5737}"/>
              </a:ext>
            </a:extLst>
          </p:cNvPr>
          <p:cNvSpPr txBox="1"/>
          <p:nvPr/>
        </p:nvSpPr>
        <p:spPr>
          <a:xfrm>
            <a:off x="5019040" y="1499215"/>
            <a:ext cx="5171440" cy="461665"/>
          </a:xfrm>
          <a:prstGeom prst="rect">
            <a:avLst/>
          </a:prstGeom>
          <a:noFill/>
        </p:spPr>
        <p:txBody>
          <a:bodyPr wrap="square" rtlCol="0">
            <a:spAutoFit/>
          </a:bodyPr>
          <a:lstStyle/>
          <a:p>
            <a:r>
              <a:rPr lang="en-GB" sz="2400" dirty="0">
                <a:solidFill>
                  <a:srgbClr val="202C8F"/>
                </a:solidFill>
              </a:rPr>
              <a:t>What is Procrastination?</a:t>
            </a:r>
          </a:p>
        </p:txBody>
      </p:sp>
      <p:sp>
        <p:nvSpPr>
          <p:cNvPr id="16" name="TextBox 15">
            <a:extLst>
              <a:ext uri="{FF2B5EF4-FFF2-40B4-BE49-F238E27FC236}">
                <a16:creationId xmlns:a16="http://schemas.microsoft.com/office/drawing/2014/main" id="{F05AA765-A3E4-DD69-4D0B-9E9A8114DDC3}"/>
              </a:ext>
            </a:extLst>
          </p:cNvPr>
          <p:cNvSpPr txBox="1"/>
          <p:nvPr/>
        </p:nvSpPr>
        <p:spPr>
          <a:xfrm>
            <a:off x="5628640" y="4354235"/>
            <a:ext cx="6563360" cy="24468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Personally, this has </a:t>
            </a: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affected me by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completing other non important tasks</a:t>
            </a:r>
          </a:p>
          <a:p>
            <a:pPr marL="285750" indent="-285750">
              <a:lnSpc>
                <a:spcPct val="150000"/>
              </a:lnSpc>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Putting off reading, assignment planning and writing</a:t>
            </a:r>
          </a:p>
          <a:p>
            <a:pPr marL="285750" indent="-285750">
              <a:lnSpc>
                <a:spcPct val="150000"/>
              </a:lnSpc>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However, I am aware of priority tasks and upcoming deadlines but continue to procrastinate</a:t>
            </a:r>
            <a:endParaRPr lang="en-GB" dirty="0">
              <a:solidFill>
                <a:srgbClr val="202C8F"/>
              </a:solidFill>
              <a:latin typeface="Arial" panose="020B0604020202020204" pitchFamily="34"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65D6C742-E093-2251-9D75-5749A97B66D8}"/>
              </a:ext>
            </a:extLst>
          </p:cNvPr>
          <p:cNvSpPr txBox="1"/>
          <p:nvPr/>
        </p:nvSpPr>
        <p:spPr>
          <a:xfrm>
            <a:off x="2712720" y="3792081"/>
            <a:ext cx="3870960" cy="307777"/>
          </a:xfrm>
          <a:prstGeom prst="rect">
            <a:avLst/>
          </a:prstGeom>
          <a:noFill/>
        </p:spPr>
        <p:txBody>
          <a:bodyPr wrap="square" rtlCol="0">
            <a:spAutoFit/>
          </a:bodyPr>
          <a:lstStyle/>
          <a:p>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(Van </a:t>
            </a:r>
            <a:r>
              <a:rPr lang="en-GB" sz="1400" dirty="0" err="1">
                <a:solidFill>
                  <a:srgbClr val="202C8F"/>
                </a:solidFill>
                <a:effectLst/>
                <a:latin typeface="Arial" panose="020B0604020202020204" pitchFamily="34" charset="0"/>
                <a:ea typeface="Calibri" panose="020F0502020204030204" pitchFamily="34" charset="0"/>
                <a:cs typeface="Arial" panose="020B0604020202020204" pitchFamily="34" charset="0"/>
              </a:rPr>
              <a:t>Eerde</a:t>
            </a:r>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 and </a:t>
            </a:r>
            <a:r>
              <a:rPr lang="en-GB" sz="1400" dirty="0" err="1">
                <a:solidFill>
                  <a:srgbClr val="202C8F"/>
                </a:solidFill>
                <a:effectLst/>
                <a:latin typeface="Arial" panose="020B0604020202020204" pitchFamily="34" charset="0"/>
                <a:ea typeface="Calibri" panose="020F0502020204030204" pitchFamily="34" charset="0"/>
                <a:cs typeface="Arial" panose="020B0604020202020204" pitchFamily="34" charset="0"/>
              </a:rPr>
              <a:t>Klingsieck</a:t>
            </a:r>
            <a:r>
              <a:rPr lang="en-GB" sz="1400" dirty="0">
                <a:solidFill>
                  <a:srgbClr val="202C8F"/>
                </a:solidFill>
                <a:latin typeface="Arial" panose="020B0604020202020204" pitchFamily="34" charset="0"/>
                <a:ea typeface="Calibri" panose="020F0502020204030204" pitchFamily="34" charset="0"/>
                <a:cs typeface="Arial" panose="020B0604020202020204" pitchFamily="34" charset="0"/>
              </a:rPr>
              <a:t>, </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2018a)</a:t>
            </a:r>
            <a:endParaRPr lang="en-GB" sz="1400" dirty="0">
              <a:solidFill>
                <a:schemeClr val="accent6"/>
              </a:solidFill>
              <a:latin typeface="Arial" panose="020B0604020202020204" pitchFamily="34" charset="0"/>
              <a:cs typeface="Arial" panose="020B0604020202020204" pitchFamily="34" charset="0"/>
            </a:endParaRPr>
          </a:p>
        </p:txBody>
      </p:sp>
      <p:pic>
        <p:nvPicPr>
          <p:cNvPr id="26" name="Audio 25">
            <a:hlinkClick r:id="" action="ppaction://media"/>
            <a:extLst>
              <a:ext uri="{FF2B5EF4-FFF2-40B4-BE49-F238E27FC236}">
                <a16:creationId xmlns:a16="http://schemas.microsoft.com/office/drawing/2014/main" id="{D3C32D13-3A1F-72C2-339B-B415AD573EB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685681062"/>
      </p:ext>
    </p:extLst>
  </p:cSld>
  <p:clrMapOvr>
    <a:masterClrMapping/>
  </p:clrMapOvr>
  <mc:AlternateContent xmlns:mc="http://schemas.openxmlformats.org/markup-compatibility/2006">
    <mc:Choice xmlns:p14="http://schemas.microsoft.com/office/powerpoint/2010/main" Requires="p14">
      <p:transition spd="slow" p14:dur="2000" advTm="40947"/>
    </mc:Choice>
    <mc:Fallback>
      <p:transition spd="slow" advTm="40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14">
                                            <p:txEl>
                                              <p:pRg st="0" end="0"/>
                                            </p:txEl>
                                          </p:spTgt>
                                        </p:tgtEl>
                                        <p:attrNameLst>
                                          <p:attrName>style.visibility</p:attrName>
                                        </p:attrNameLst>
                                      </p:cBhvr>
                                      <p:to>
                                        <p:strVal val="visible"/>
                                      </p:to>
                                    </p:set>
                                    <p:animEffect transition="in" filter="barn(inVertical)">
                                      <p:cBhvr>
                                        <p:cTn id="16" dur="500"/>
                                        <p:tgtEl>
                                          <p:spTgt spid="14">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6" presetClass="entr" presetSubtype="21" fill="hold" nodeType="withEffect">
                                  <p:stCondLst>
                                    <p:cond delay="0"/>
                                  </p:stCondLst>
                                  <p:childTnLst>
                                    <p:set>
                                      <p:cBhvr>
                                        <p:cTn id="22" dur="1" fill="hold">
                                          <p:stCondLst>
                                            <p:cond delay="0"/>
                                          </p:stCondLst>
                                        </p:cTn>
                                        <p:tgtEl>
                                          <p:spTgt spid="14">
                                            <p:txEl>
                                              <p:pRg st="1" end="1"/>
                                            </p:txEl>
                                          </p:spTgt>
                                        </p:tgtEl>
                                        <p:attrNameLst>
                                          <p:attrName>style.visibility</p:attrName>
                                        </p:attrNameLst>
                                      </p:cBhvr>
                                      <p:to>
                                        <p:strVal val="visible"/>
                                      </p:to>
                                    </p:set>
                                    <p:animEffect transition="in" filter="barn(inVertical)">
                                      <p:cBhvr>
                                        <p:cTn id="23" dur="500"/>
                                        <p:tgtEl>
                                          <p:spTgt spid="14">
                                            <p:txEl>
                                              <p:pRg st="1" end="1"/>
                                            </p:txEl>
                                          </p:spTgt>
                                        </p:tgtEl>
                                      </p:cBhvr>
                                    </p:animEffect>
                                  </p:childTnLst>
                                </p:cTn>
                              </p:par>
                              <p:par>
                                <p:cTn id="24" presetID="16" presetClass="entr" presetSubtype="21" fill="hold" nodeType="withEffect">
                                  <p:stCondLst>
                                    <p:cond delay="0"/>
                                  </p:stCondLst>
                                  <p:childTnLst>
                                    <p:set>
                                      <p:cBhvr>
                                        <p:cTn id="25" dur="1" fill="hold">
                                          <p:stCondLst>
                                            <p:cond delay="0"/>
                                          </p:stCondLst>
                                        </p:cTn>
                                        <p:tgtEl>
                                          <p:spTgt spid="14">
                                            <p:txEl>
                                              <p:pRg st="2" end="2"/>
                                            </p:txEl>
                                          </p:spTgt>
                                        </p:tgtEl>
                                        <p:attrNameLst>
                                          <p:attrName>style.visibility</p:attrName>
                                        </p:attrNameLst>
                                      </p:cBhvr>
                                      <p:to>
                                        <p:strVal val="visible"/>
                                      </p:to>
                                    </p:set>
                                    <p:animEffect transition="in" filter="barn(inVertical)">
                                      <p:cBhvr>
                                        <p:cTn id="26" dur="500"/>
                                        <p:tgtEl>
                                          <p:spTgt spid="14">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6">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26"/>
                </p:tgtEl>
              </p:cMediaNode>
            </p:audio>
          </p:childTnLst>
        </p:cTn>
      </p:par>
    </p:tnLst>
    <p:bldLst>
      <p:bldP spid="15"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p:txBody>
          <a:bodyPr/>
          <a:lstStyle/>
          <a:p>
            <a:br>
              <a:rPr lang="en-US" dirty="0"/>
            </a:br>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592576" y="310388"/>
            <a:ext cx="3822192" cy="411480"/>
          </a:xfrm>
        </p:spPr>
        <p:txBody>
          <a:bodyPr/>
          <a:lstStyle/>
          <a:p>
            <a:pPr algn="ctr"/>
            <a:r>
              <a:rPr lang="en-US" dirty="0"/>
              <a:t>Statistics </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500120" y="671066"/>
            <a:ext cx="5420360" cy="2026158"/>
          </a:xfrm>
        </p:spPr>
        <p:txBody>
          <a:bodyPr/>
          <a:lstStyle/>
          <a:p>
            <a:r>
              <a:rPr lang="en-US" dirty="0"/>
              <a:t>Almost all students engage in procrastination</a:t>
            </a:r>
          </a:p>
          <a:p>
            <a:r>
              <a:rPr lang="en-US" dirty="0"/>
              <a:t>75% of students consider themselves as constant procrastinators</a:t>
            </a:r>
          </a:p>
          <a:p>
            <a:r>
              <a:rPr lang="en-US" dirty="0"/>
              <a:t>Half of these feel that procrastination is a very real and persistent issue  </a:t>
            </a:r>
          </a:p>
          <a:p>
            <a:pPr marL="0" indent="0">
              <a:buNone/>
            </a:pPr>
            <a:endParaRPr lang="en-US" dirty="0"/>
          </a:p>
          <a:p>
            <a:endParaRPr lang="en-US" dirty="0"/>
          </a:p>
          <a:p>
            <a:endParaRPr lang="en-US" dirty="0"/>
          </a:p>
          <a:p>
            <a:endParaRPr lang="en-US" dirty="0"/>
          </a:p>
        </p:txBody>
      </p:sp>
      <p:sp>
        <p:nvSpPr>
          <p:cNvPr id="3" name="TextBox 2">
            <a:extLst>
              <a:ext uri="{FF2B5EF4-FFF2-40B4-BE49-F238E27FC236}">
                <a16:creationId xmlns:a16="http://schemas.microsoft.com/office/drawing/2014/main" id="{04775F52-0088-ED7F-D5E0-1DD0FC5CD526}"/>
              </a:ext>
            </a:extLst>
          </p:cNvPr>
          <p:cNvSpPr txBox="1"/>
          <p:nvPr/>
        </p:nvSpPr>
        <p:spPr>
          <a:xfrm>
            <a:off x="3419856" y="3056124"/>
            <a:ext cx="8338312" cy="3652154"/>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B</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enefits associated with not actively going ahead and completing tasks outweighing the benefits that come when the task is completed</a:t>
            </a:r>
          </a:p>
          <a:p>
            <a:pPr marL="285750" indent="-285750">
              <a:lnSpc>
                <a:spcPct val="107000"/>
              </a:lnSpc>
              <a:spcAft>
                <a:spcPts val="800"/>
              </a:spcAft>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No instant reward for starting a task</a:t>
            </a:r>
          </a:p>
          <a:p>
            <a:pPr marL="285750" indent="-285750">
              <a:lnSpc>
                <a:spcPct val="107000"/>
              </a:lnSpc>
              <a:spcAft>
                <a:spcPts val="800"/>
              </a:spcAft>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Lack of motivation due to having to wait until reward is</a:t>
            </a: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 achieved </a:t>
            </a:r>
          </a:p>
          <a:p>
            <a:pPr marL="285750" indent="-285750">
              <a:lnSpc>
                <a:spcPct val="107000"/>
              </a:lnSpc>
              <a:spcAft>
                <a:spcPts val="800"/>
              </a:spcAft>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W</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hether an individual acts on that task now or in the future is based on a stronger motivation to avoid the task than act on the task</a:t>
            </a:r>
          </a:p>
          <a:p>
            <a:pPr marL="285750" indent="-285750">
              <a:lnSpc>
                <a:spcPct val="107000"/>
              </a:lnSpc>
              <a:spcAft>
                <a:spcPts val="800"/>
              </a:spcAft>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Lower levels of academic achievement linked to p</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rocrastination</a:t>
            </a:r>
          </a:p>
          <a:p>
            <a:pPr marL="285750" indent="-285750">
              <a:lnSpc>
                <a:spcPct val="107000"/>
              </a:lnSpc>
              <a:spcAft>
                <a:spcPts val="800"/>
              </a:spcAft>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Higher levels of procrastination linked to further educational decline, also linked to prediction of student grades</a:t>
            </a:r>
            <a:endPar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8" name="TextBox 7">
            <a:extLst>
              <a:ext uri="{FF2B5EF4-FFF2-40B4-BE49-F238E27FC236}">
                <a16:creationId xmlns:a16="http://schemas.microsoft.com/office/drawing/2014/main" id="{4333BFB4-4ED4-5EFB-C2E8-AA90943BF9E8}"/>
              </a:ext>
            </a:extLst>
          </p:cNvPr>
          <p:cNvSpPr txBox="1"/>
          <p:nvPr/>
        </p:nvSpPr>
        <p:spPr>
          <a:xfrm>
            <a:off x="5330952" y="2407420"/>
            <a:ext cx="6024880" cy="523220"/>
          </a:xfrm>
          <a:prstGeom prst="rect">
            <a:avLst/>
          </a:prstGeom>
          <a:noFill/>
        </p:spPr>
        <p:txBody>
          <a:bodyPr wrap="square" rtlCol="0">
            <a:spAutoFit/>
          </a:bodyPr>
          <a:lstStyle/>
          <a:p>
            <a:r>
              <a:rPr lang="en-GB" sz="2800" dirty="0">
                <a:solidFill>
                  <a:srgbClr val="202C8F"/>
                </a:solidFill>
                <a:latin typeface="Arial" panose="020B0604020202020204" pitchFamily="34" charset="0"/>
                <a:cs typeface="Arial" panose="020B0604020202020204" pitchFamily="34" charset="0"/>
              </a:rPr>
              <a:t>Why does Procrastination occur?</a:t>
            </a:r>
          </a:p>
        </p:txBody>
      </p:sp>
      <p:sp>
        <p:nvSpPr>
          <p:cNvPr id="5" name="TextBox 4">
            <a:extLst>
              <a:ext uri="{FF2B5EF4-FFF2-40B4-BE49-F238E27FC236}">
                <a16:creationId xmlns:a16="http://schemas.microsoft.com/office/drawing/2014/main" id="{5D3F5870-B4E9-687D-36A7-2F897B71A0DC}"/>
              </a:ext>
            </a:extLst>
          </p:cNvPr>
          <p:cNvSpPr txBox="1"/>
          <p:nvPr/>
        </p:nvSpPr>
        <p:spPr>
          <a:xfrm>
            <a:off x="5667248" y="1822645"/>
            <a:ext cx="3495040" cy="584775"/>
          </a:xfrm>
          <a:prstGeom prst="rect">
            <a:avLst/>
          </a:prstGeom>
          <a:noFill/>
        </p:spPr>
        <p:txBody>
          <a:bodyPr wrap="square" rtlCol="0">
            <a:spAutoFit/>
          </a:bodyPr>
          <a:lstStyle/>
          <a:p>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a:t>
            </a:r>
            <a:r>
              <a:rPr lang="en-GB" sz="1400" dirty="0" err="1">
                <a:solidFill>
                  <a:schemeClr val="accent6"/>
                </a:solidFill>
                <a:effectLst/>
                <a:latin typeface="Arial" panose="020B0604020202020204" pitchFamily="34" charset="0"/>
                <a:ea typeface="Calibri" panose="020F0502020204030204" pitchFamily="34" charset="0"/>
                <a:cs typeface="Arial" panose="020B0604020202020204" pitchFamily="34" charset="0"/>
              </a:rPr>
              <a:t>Rozental</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 </a:t>
            </a:r>
            <a:r>
              <a:rPr lang="en-GB" sz="1400" i="1" dirty="0">
                <a:solidFill>
                  <a:schemeClr val="accent6"/>
                </a:solidFill>
                <a:effectLst/>
                <a:latin typeface="Arial" panose="020B0604020202020204" pitchFamily="34" charset="0"/>
                <a:ea typeface="Calibri" panose="020F0502020204030204" pitchFamily="34" charset="0"/>
                <a:cs typeface="Arial" panose="020B0604020202020204" pitchFamily="34" charset="0"/>
              </a:rPr>
              <a:t>et al</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 2022)</a:t>
            </a:r>
            <a:endParaRPr lang="en-US" sz="1400" dirty="0">
              <a:solidFill>
                <a:schemeClr val="accent6"/>
              </a:solidFill>
              <a:latin typeface="Arial" panose="020B0604020202020204" pitchFamily="34" charset="0"/>
              <a:cs typeface="Arial" panose="020B0604020202020204" pitchFamily="34" charset="0"/>
            </a:endParaRPr>
          </a:p>
          <a:p>
            <a:endParaRPr lang="en-GB" dirty="0">
              <a:solidFill>
                <a:schemeClr val="accent6"/>
              </a:solidFill>
            </a:endParaRPr>
          </a:p>
        </p:txBody>
      </p:sp>
      <p:sp>
        <p:nvSpPr>
          <p:cNvPr id="6" name="TextBox 5">
            <a:extLst>
              <a:ext uri="{FF2B5EF4-FFF2-40B4-BE49-F238E27FC236}">
                <a16:creationId xmlns:a16="http://schemas.microsoft.com/office/drawing/2014/main" id="{31C9FA54-1FBD-1B9C-14AD-2E8AC04C969B}"/>
              </a:ext>
            </a:extLst>
          </p:cNvPr>
          <p:cNvSpPr txBox="1"/>
          <p:nvPr/>
        </p:nvSpPr>
        <p:spPr>
          <a:xfrm>
            <a:off x="7091680" y="6415890"/>
            <a:ext cx="6522720" cy="584775"/>
          </a:xfrm>
          <a:prstGeom prst="rect">
            <a:avLst/>
          </a:prstGeom>
          <a:noFill/>
        </p:spPr>
        <p:txBody>
          <a:bodyPr wrap="square" rtlCol="0">
            <a:spAutoFit/>
          </a:bodyPr>
          <a:lstStyle/>
          <a:p>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(Zhang, Liu and Feng, 2019) (Shaked and </a:t>
            </a:r>
            <a:r>
              <a:rPr lang="en-GB" sz="1400" dirty="0" err="1">
                <a:solidFill>
                  <a:srgbClr val="202C8F"/>
                </a:solidFill>
                <a:effectLst/>
                <a:latin typeface="Arial" panose="020B0604020202020204" pitchFamily="34" charset="0"/>
                <a:ea typeface="Calibri" panose="020F0502020204030204" pitchFamily="34" charset="0"/>
                <a:cs typeface="Arial" panose="020B0604020202020204" pitchFamily="34" charset="0"/>
              </a:rPr>
              <a:t>Altarac</a:t>
            </a:r>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 2022) </a:t>
            </a:r>
          </a:p>
          <a:p>
            <a:endParaRPr lang="en-GB" dirty="0"/>
          </a:p>
        </p:txBody>
      </p:sp>
      <p:pic>
        <p:nvPicPr>
          <p:cNvPr id="23" name="Audio 22">
            <a:hlinkClick r:id="" action="ppaction://media"/>
            <a:extLst>
              <a:ext uri="{FF2B5EF4-FFF2-40B4-BE49-F238E27FC236}">
                <a16:creationId xmlns:a16="http://schemas.microsoft.com/office/drawing/2014/main" id="{72AF0588-7DE3-42E2-3CA4-AEA0D07E617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170280394"/>
      </p:ext>
    </p:extLst>
  </p:cSld>
  <p:clrMapOvr>
    <a:masterClrMapping/>
  </p:clrMapOvr>
  <mc:AlternateContent xmlns:mc="http://schemas.openxmlformats.org/markup-compatibility/2006">
    <mc:Choice xmlns:p14="http://schemas.microsoft.com/office/powerpoint/2010/main" Requires="p14">
      <p:transition spd="slow" p14:dur="2000" advTm="52324"/>
    </mc:Choice>
    <mc:Fallback>
      <p:transition spd="slow" advTm="52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animEffect transition="in" filter="barn(inVertical)">
                                      <p:cBhvr>
                                        <p:cTn id="15" dur="500"/>
                                        <p:tgtEl>
                                          <p:spTgt spid="12">
                                            <p:txEl>
                                              <p:pRg st="0" end="0"/>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12">
                                            <p:txEl>
                                              <p:pRg st="1" end="1"/>
                                            </p:txEl>
                                          </p:spTgt>
                                        </p:tgtEl>
                                        <p:attrNameLst>
                                          <p:attrName>style.visibility</p:attrName>
                                        </p:attrNameLst>
                                      </p:cBhvr>
                                      <p:to>
                                        <p:strVal val="visible"/>
                                      </p:to>
                                    </p:set>
                                    <p:animEffect transition="in" filter="barn(inVertical)">
                                      <p:cBhvr>
                                        <p:cTn id="18" dur="500"/>
                                        <p:tgtEl>
                                          <p:spTgt spid="1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6" presetClass="entr" presetSubtype="21" fill="hold" nodeType="withEffect">
                                  <p:stCondLst>
                                    <p:cond delay="0"/>
                                  </p:stCondLst>
                                  <p:childTnLst>
                                    <p:set>
                                      <p:cBhvr>
                                        <p:cTn id="24" dur="1" fill="hold">
                                          <p:stCondLst>
                                            <p:cond delay="0"/>
                                          </p:stCondLst>
                                        </p:cTn>
                                        <p:tgtEl>
                                          <p:spTgt spid="12">
                                            <p:txEl>
                                              <p:pRg st="2" end="2"/>
                                            </p:txEl>
                                          </p:spTgt>
                                        </p:tgtEl>
                                        <p:attrNameLst>
                                          <p:attrName>style.visibility</p:attrName>
                                        </p:attrNameLst>
                                      </p:cBhvr>
                                      <p:to>
                                        <p:strVal val="visible"/>
                                      </p:to>
                                    </p:set>
                                    <p:animEffect transition="in" filter="barn(inVertical)">
                                      <p:cBhvr>
                                        <p:cTn id="25" dur="500"/>
                                        <p:tgtEl>
                                          <p:spTgt spid="12">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3">
                                            <p:txEl>
                                              <p:pRg st="2" end="2"/>
                                            </p:txEl>
                                          </p:spTgt>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
                                            <p:txEl>
                                              <p:pRg st="3" end="3"/>
                                            </p:txEl>
                                          </p:spTgt>
                                        </p:tgtEl>
                                        <p:attrNameLst>
                                          <p:attrName>style.visibility</p:attrName>
                                        </p:attrNameLst>
                                      </p:cBhvr>
                                      <p:to>
                                        <p:strVal val="visible"/>
                                      </p:to>
                                    </p:set>
                                  </p:childTnLst>
                                </p:cTn>
                              </p:par>
                              <p:par>
                                <p:cTn id="44" presetID="1" presetClass="entr" presetSubtype="0" fill="hold" nodeType="withEffect">
                                  <p:stCondLst>
                                    <p:cond delay="0"/>
                                  </p:stCondLst>
                                  <p:childTnLst>
                                    <p:set>
                                      <p:cBhvr>
                                        <p:cTn id="45" dur="1" fill="hold">
                                          <p:stCondLst>
                                            <p:cond delay="0"/>
                                          </p:stCondLst>
                                        </p:cTn>
                                        <p:tgtEl>
                                          <p:spTgt spid="3">
                                            <p:txEl>
                                              <p:pRg st="4" end="4"/>
                                            </p:txEl>
                                          </p:spTgt>
                                        </p:tgtEl>
                                        <p:attrNameLst>
                                          <p:attrName>style.visibility</p:attrName>
                                        </p:attrNameLst>
                                      </p:cBhvr>
                                      <p:to>
                                        <p:strVal val="visible"/>
                                      </p:to>
                                    </p:set>
                                  </p:childTnLst>
                                </p:cTn>
                              </p:par>
                              <p:par>
                                <p:cTn id="46" presetID="1" presetClass="entr" presetSubtype="0" fill="hold" nodeType="with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8" fill="hold" display="0">
                  <p:stCondLst>
                    <p:cond delay="indefinite"/>
                  </p:stCondLst>
                  <p:endCondLst>
                    <p:cond evt="onStopAudio" delay="0">
                      <p:tgtEl>
                        <p:sldTgt/>
                      </p:tgtEl>
                    </p:cond>
                  </p:endCondLst>
                </p:cTn>
                <p:tgtEl>
                  <p:spTgt spid="23"/>
                </p:tgtEl>
              </p:cMediaNode>
            </p:audio>
          </p:childTnLst>
        </p:cTn>
      </p:par>
    </p:tnLst>
    <p:bldLst>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a:xfrm>
            <a:off x="774954" y="1270000"/>
            <a:ext cx="3328416" cy="5414264"/>
          </a:xfrm>
        </p:spPr>
        <p:txBody>
          <a:bodyPr/>
          <a:lstStyle/>
          <a:p>
            <a:r>
              <a:rPr lang="en-US" dirty="0"/>
              <a:t>What can be done?</a:t>
            </a:r>
          </a:p>
        </p:txBody>
      </p:sp>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a:xfrm>
            <a:off x="774954" y="2456688"/>
            <a:ext cx="3328416" cy="3557016"/>
          </a:xfrm>
        </p:spPr>
        <p:txBody>
          <a:bodyPr/>
          <a:lstStyle/>
          <a:p>
            <a:r>
              <a:rPr lang="en-GB" sz="1800" dirty="0">
                <a:latin typeface="Arial" panose="020B0604020202020204" pitchFamily="34" charset="0"/>
                <a:ea typeface="Calibri" panose="020F0502020204030204" pitchFamily="34" charset="0"/>
                <a:cs typeface="Arial" panose="020B0604020202020204" pitchFamily="34" charset="0"/>
              </a:rPr>
              <a:t>B</a:t>
            </a:r>
            <a:r>
              <a:rPr lang="en-GB" sz="1800" dirty="0">
                <a:effectLst/>
                <a:latin typeface="Arial" panose="020B0604020202020204" pitchFamily="34" charset="0"/>
                <a:ea typeface="Calibri" panose="020F0502020204030204" pitchFamily="34" charset="0"/>
                <a:cs typeface="Arial" panose="020B0604020202020204" pitchFamily="34" charset="0"/>
              </a:rPr>
              <a:t>uild self-regulatory skills</a:t>
            </a:r>
          </a:p>
          <a:p>
            <a:r>
              <a:rPr lang="en-GB" sz="1800" dirty="0">
                <a:latin typeface="Arial" panose="020B0604020202020204" pitchFamily="34" charset="0"/>
                <a:ea typeface="Calibri" panose="020F0502020204030204" pitchFamily="34" charset="0"/>
                <a:cs typeface="Arial" panose="020B0604020202020204" pitchFamily="34" charset="0"/>
              </a:rPr>
              <a:t>Adopt habits to avoid distraction</a:t>
            </a:r>
          </a:p>
          <a:p>
            <a:r>
              <a:rPr lang="en-GB" sz="1800" dirty="0">
                <a:latin typeface="Arial" panose="020B0604020202020204" pitchFamily="34" charset="0"/>
                <a:ea typeface="Calibri" panose="020F0502020204030204" pitchFamily="34" charset="0"/>
                <a:cs typeface="Arial" panose="020B0604020202020204" pitchFamily="34" charset="0"/>
              </a:rPr>
              <a:t>D</a:t>
            </a:r>
            <a:r>
              <a:rPr lang="en-GB" sz="1800" dirty="0">
                <a:effectLst/>
                <a:latin typeface="Arial" panose="020B0604020202020204" pitchFamily="34" charset="0"/>
                <a:ea typeface="Calibri" panose="020F0502020204030204" pitchFamily="34" charset="0"/>
                <a:cs typeface="Arial" panose="020B0604020202020204" pitchFamily="34" charset="0"/>
              </a:rPr>
              <a:t>efining goals</a:t>
            </a:r>
          </a:p>
          <a:p>
            <a:r>
              <a:rPr lang="en-GB" sz="1800" dirty="0">
                <a:latin typeface="Arial" panose="020B0604020202020204" pitchFamily="34" charset="0"/>
                <a:ea typeface="Calibri" panose="020F0502020204030204" pitchFamily="34" charset="0"/>
                <a:cs typeface="Arial" panose="020B0604020202020204" pitchFamily="34" charset="0"/>
              </a:rPr>
              <a:t>Effectively m</a:t>
            </a:r>
            <a:r>
              <a:rPr lang="en-GB" sz="1800" dirty="0">
                <a:effectLst/>
                <a:latin typeface="Arial" panose="020B0604020202020204" pitchFamily="34" charset="0"/>
                <a:ea typeface="Calibri" panose="020F0502020204030204" pitchFamily="34" charset="0"/>
                <a:cs typeface="Arial" panose="020B0604020202020204" pitchFamily="34" charset="0"/>
              </a:rPr>
              <a:t>anaging time </a:t>
            </a:r>
          </a:p>
          <a:p>
            <a:r>
              <a:rPr lang="en-GB" sz="1800" dirty="0">
                <a:latin typeface="Arial" panose="020B0604020202020204" pitchFamily="34" charset="0"/>
                <a:ea typeface="Calibri" panose="020F0502020204030204" pitchFamily="34" charset="0"/>
                <a:cs typeface="Arial" panose="020B0604020202020204" pitchFamily="34" charset="0"/>
              </a:rPr>
              <a:t>Se</a:t>
            </a:r>
            <a:r>
              <a:rPr lang="en-GB" sz="1800" dirty="0">
                <a:effectLst/>
                <a:latin typeface="Arial" panose="020B0604020202020204" pitchFamily="34" charset="0"/>
                <a:ea typeface="Calibri" panose="020F0502020204030204" pitchFamily="34" charset="0"/>
                <a:cs typeface="Arial" panose="020B0604020202020204" pitchFamily="34" charset="0"/>
              </a:rPr>
              <a:t>tting deadlines</a:t>
            </a:r>
          </a:p>
          <a:p>
            <a:r>
              <a:rPr lang="en-GB" sz="1800" dirty="0">
                <a:latin typeface="Arial" panose="020B0604020202020204" pitchFamily="34" charset="0"/>
                <a:ea typeface="Calibri" panose="020F0502020204030204" pitchFamily="34" charset="0"/>
                <a:cs typeface="Arial" panose="020B0604020202020204" pitchFamily="34" charset="0"/>
              </a:rPr>
              <a:t>D</a:t>
            </a:r>
            <a:r>
              <a:rPr lang="en-GB" sz="1800" dirty="0">
                <a:effectLst/>
                <a:latin typeface="Arial" panose="020B0604020202020204" pitchFamily="34" charset="0"/>
                <a:ea typeface="Calibri" panose="020F0502020204030204" pitchFamily="34" charset="0"/>
                <a:cs typeface="Arial" panose="020B0604020202020204" pitchFamily="34" charset="0"/>
              </a:rPr>
              <a:t>efining time slots for a particular task </a:t>
            </a:r>
          </a:p>
          <a:p>
            <a:r>
              <a:rPr lang="en-GB" sz="1800" dirty="0">
                <a:latin typeface="Arial" panose="020B0604020202020204" pitchFamily="34" charset="0"/>
                <a:ea typeface="Calibri" panose="020F0502020204030204" pitchFamily="34" charset="0"/>
                <a:cs typeface="Arial" panose="020B0604020202020204" pitchFamily="34" charset="0"/>
              </a:rPr>
              <a:t>C</a:t>
            </a:r>
            <a:r>
              <a:rPr lang="en-GB" sz="1800" dirty="0">
                <a:effectLst/>
                <a:latin typeface="Arial" panose="020B0604020202020204" pitchFamily="34" charset="0"/>
                <a:ea typeface="Calibri" panose="020F0502020204030204" pitchFamily="34" charset="0"/>
                <a:cs typeface="Arial" panose="020B0604020202020204" pitchFamily="34" charset="0"/>
              </a:rPr>
              <a:t>onstant monitoring of progress</a:t>
            </a:r>
          </a:p>
          <a:p>
            <a:pPr marL="0" indent="0">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
        <p:nvSpPr>
          <p:cNvPr id="3" name="Text Placeholder 2">
            <a:extLst>
              <a:ext uri="{FF2B5EF4-FFF2-40B4-BE49-F238E27FC236}">
                <a16:creationId xmlns:a16="http://schemas.microsoft.com/office/drawing/2014/main" id="{A8753AB0-02A6-E89E-7E23-593DBF52F4E8}"/>
              </a:ext>
            </a:extLst>
          </p:cNvPr>
          <p:cNvSpPr>
            <a:spLocks noGrp="1"/>
          </p:cNvSpPr>
          <p:nvPr>
            <p:ph type="body" sz="quarter" idx="15"/>
          </p:nvPr>
        </p:nvSpPr>
        <p:spPr>
          <a:xfrm>
            <a:off x="4443984" y="1270000"/>
            <a:ext cx="3328416" cy="5414264"/>
          </a:xfrm>
        </p:spPr>
        <p:txBody>
          <a:bodyPr/>
          <a:lstStyle/>
          <a:p>
            <a:r>
              <a:rPr lang="en-US" dirty="0"/>
              <a:t>Goals and Strategies</a:t>
            </a:r>
          </a:p>
        </p:txBody>
      </p:sp>
      <p:sp>
        <p:nvSpPr>
          <p:cNvPr id="7" name="Text Placeholder 6">
            <a:extLst>
              <a:ext uri="{FF2B5EF4-FFF2-40B4-BE49-F238E27FC236}">
                <a16:creationId xmlns:a16="http://schemas.microsoft.com/office/drawing/2014/main" id="{0BF56CE2-ADEB-1E22-50FB-9F2AB3786483}"/>
              </a:ext>
            </a:extLst>
          </p:cNvPr>
          <p:cNvSpPr>
            <a:spLocks noGrp="1"/>
          </p:cNvSpPr>
          <p:nvPr>
            <p:ph type="body" sz="quarter" idx="21"/>
          </p:nvPr>
        </p:nvSpPr>
        <p:spPr>
          <a:xfrm>
            <a:off x="4551680" y="2456688"/>
            <a:ext cx="3220720" cy="3700272"/>
          </a:xfrm>
        </p:spPr>
        <p:txBody>
          <a:bodyPr/>
          <a:lstStyle/>
          <a:p>
            <a:r>
              <a:rPr lang="en-GB" sz="1800" dirty="0">
                <a:latin typeface="Arial" panose="020B0604020202020204" pitchFamily="34" charset="0"/>
                <a:ea typeface="Calibri" panose="020F0502020204030204" pitchFamily="34" charset="0"/>
                <a:cs typeface="Arial" panose="020B0604020202020204" pitchFamily="34" charset="0"/>
              </a:rPr>
              <a:t>W</a:t>
            </a:r>
            <a:r>
              <a:rPr lang="en-GB" sz="1800" dirty="0">
                <a:effectLst/>
                <a:latin typeface="Arial" panose="020B0604020202020204" pitchFamily="34" charset="0"/>
                <a:ea typeface="Calibri" panose="020F0502020204030204" pitchFamily="34" charset="0"/>
                <a:cs typeface="Arial" panose="020B0604020202020204" pitchFamily="34" charset="0"/>
              </a:rPr>
              <a:t>rite out all deadlines </a:t>
            </a:r>
            <a:endParaRPr lang="en-GB" sz="1800" dirty="0">
              <a:latin typeface="Arial" panose="020B0604020202020204" pitchFamily="34" charset="0"/>
              <a:ea typeface="Calibri" panose="020F0502020204030204" pitchFamily="34" charset="0"/>
              <a:cs typeface="Arial" panose="020B0604020202020204" pitchFamily="34" charset="0"/>
            </a:endParaRPr>
          </a:p>
          <a:p>
            <a:r>
              <a:rPr lang="en-GB" sz="1800" dirty="0">
                <a:latin typeface="Arial" panose="020B0604020202020204" pitchFamily="34" charset="0"/>
                <a:ea typeface="Calibri" panose="020F0502020204030204" pitchFamily="34" charset="0"/>
                <a:cs typeface="Arial" panose="020B0604020202020204" pitchFamily="34" charset="0"/>
              </a:rPr>
              <a:t>B</a:t>
            </a:r>
            <a:r>
              <a:rPr lang="en-GB" sz="1800" dirty="0">
                <a:effectLst/>
                <a:latin typeface="Arial" panose="020B0604020202020204" pitchFamily="34" charset="0"/>
                <a:ea typeface="Calibri" panose="020F0502020204030204" pitchFamily="34" charset="0"/>
                <a:cs typeface="Arial" panose="020B0604020202020204" pitchFamily="34" charset="0"/>
              </a:rPr>
              <a:t>reak each deadline down into smaller steps</a:t>
            </a:r>
          </a:p>
          <a:p>
            <a:r>
              <a:rPr lang="en-GB" sz="1800" dirty="0">
                <a:latin typeface="Arial" panose="020B0604020202020204" pitchFamily="34" charset="0"/>
                <a:ea typeface="Calibri" panose="020F0502020204030204" pitchFamily="34" charset="0"/>
                <a:cs typeface="Arial" panose="020B0604020202020204" pitchFamily="34" charset="0"/>
              </a:rPr>
              <a:t>F</a:t>
            </a:r>
            <a:r>
              <a:rPr lang="en-GB" sz="1800" dirty="0">
                <a:effectLst/>
                <a:latin typeface="Arial" panose="020B0604020202020204" pitchFamily="34" charset="0"/>
                <a:ea typeface="Calibri" panose="020F0502020204030204" pitchFamily="34" charset="0"/>
                <a:cs typeface="Arial" panose="020B0604020202020204" pitchFamily="34" charset="0"/>
              </a:rPr>
              <a:t>ocus on this one at a time</a:t>
            </a:r>
          </a:p>
          <a:p>
            <a:r>
              <a:rPr lang="en-GB" sz="1800" dirty="0">
                <a:latin typeface="Arial" panose="020B0604020202020204" pitchFamily="34" charset="0"/>
                <a:ea typeface="Calibri" panose="020F0502020204030204" pitchFamily="34" charset="0"/>
                <a:cs typeface="Arial" panose="020B0604020202020204" pitchFamily="34" charset="0"/>
              </a:rPr>
              <a:t>C</a:t>
            </a:r>
            <a:r>
              <a:rPr lang="en-GB" sz="1800" dirty="0">
                <a:effectLst/>
                <a:latin typeface="Arial" panose="020B0604020202020204" pitchFamily="34" charset="0"/>
                <a:ea typeface="Calibri" panose="020F0502020204030204" pitchFamily="34" charset="0"/>
                <a:cs typeface="Arial" panose="020B0604020202020204" pitchFamily="34" charset="0"/>
              </a:rPr>
              <a:t>reate a clear timetable at beginning of semester with specific time slots broken down for a particular task</a:t>
            </a:r>
          </a:p>
          <a:p>
            <a:r>
              <a:rPr lang="en-GB" sz="1800" dirty="0">
                <a:latin typeface="Arial" panose="020B0604020202020204" pitchFamily="34" charset="0"/>
                <a:ea typeface="Calibri" panose="020F0502020204030204" pitchFamily="34" charset="0"/>
                <a:cs typeface="Arial" panose="020B0604020202020204" pitchFamily="34" charset="0"/>
              </a:rPr>
              <a:t>S</a:t>
            </a:r>
            <a:r>
              <a:rPr lang="en-GB" sz="1800" dirty="0">
                <a:effectLst/>
                <a:latin typeface="Arial" panose="020B0604020202020204" pitchFamily="34" charset="0"/>
                <a:ea typeface="Calibri" panose="020F0502020204030204" pitchFamily="34" charset="0"/>
                <a:cs typeface="Arial" panose="020B0604020202020204" pitchFamily="34" charset="0"/>
              </a:rPr>
              <a:t>et reminders to make sure that I am monitoring my progress along the way</a:t>
            </a:r>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03745CA7-A767-9133-8871-800B16D5D722}"/>
              </a:ext>
            </a:extLst>
          </p:cNvPr>
          <p:cNvSpPr>
            <a:spLocks noGrp="1"/>
          </p:cNvSpPr>
          <p:nvPr>
            <p:ph type="body" sz="quarter" idx="17"/>
          </p:nvPr>
        </p:nvSpPr>
        <p:spPr>
          <a:xfrm>
            <a:off x="8092440" y="1270000"/>
            <a:ext cx="3328416" cy="5414264"/>
          </a:xfrm>
        </p:spPr>
        <p:txBody>
          <a:bodyPr/>
          <a:lstStyle/>
          <a:p>
            <a:r>
              <a:rPr lang="en-US" dirty="0"/>
              <a:t>Will These strategies work?</a:t>
            </a:r>
          </a:p>
        </p:txBody>
      </p:sp>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p:txBody>
          <a:bodyPr/>
          <a:lstStyle/>
          <a:p>
            <a:endParaRPr lang="en-US" dirty="0"/>
          </a:p>
          <a:p>
            <a:endParaRPr lang="en-US" dirty="0"/>
          </a:p>
        </p:txBody>
      </p:sp>
      <p:sp>
        <p:nvSpPr>
          <p:cNvPr id="10" name="Title 9">
            <a:extLst>
              <a:ext uri="{FF2B5EF4-FFF2-40B4-BE49-F238E27FC236}">
                <a16:creationId xmlns:a16="http://schemas.microsoft.com/office/drawing/2014/main" id="{965286EB-6EC7-A12E-C371-473E0FCF4807}"/>
              </a:ext>
            </a:extLst>
          </p:cNvPr>
          <p:cNvSpPr>
            <a:spLocks noGrp="1"/>
          </p:cNvSpPr>
          <p:nvPr>
            <p:ph type="title"/>
          </p:nvPr>
        </p:nvSpPr>
        <p:spPr>
          <a:xfrm>
            <a:off x="772668" y="173736"/>
            <a:ext cx="10671048" cy="768096"/>
          </a:xfrm>
        </p:spPr>
        <p:txBody>
          <a:bodyPr/>
          <a:lstStyle/>
          <a:p>
            <a:r>
              <a:rPr lang="en-GB" dirty="0"/>
              <a:t>Improving Procrastination </a:t>
            </a:r>
          </a:p>
        </p:txBody>
      </p:sp>
      <p:sp>
        <p:nvSpPr>
          <p:cNvPr id="12" name="TextBox 11">
            <a:extLst>
              <a:ext uri="{FF2B5EF4-FFF2-40B4-BE49-F238E27FC236}">
                <a16:creationId xmlns:a16="http://schemas.microsoft.com/office/drawing/2014/main" id="{4AAE6A28-2E0A-7716-64F7-06F593A17BBA}"/>
              </a:ext>
            </a:extLst>
          </p:cNvPr>
          <p:cNvSpPr txBox="1"/>
          <p:nvPr/>
        </p:nvSpPr>
        <p:spPr>
          <a:xfrm>
            <a:off x="8209280" y="2641600"/>
            <a:ext cx="3129280" cy="313932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I</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mplementation of time management strategies, enhanced focus on planning, which in turn prevented procrastination</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W</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ork was more evenly distributed before deadlines approached </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S</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elf-regulatory skills were strengthened</a:t>
            </a:r>
          </a:p>
          <a:p>
            <a:endParaRPr lang="en-GB" dirty="0"/>
          </a:p>
        </p:txBody>
      </p:sp>
      <p:pic>
        <p:nvPicPr>
          <p:cNvPr id="17" name="Picture 16">
            <a:extLst>
              <a:ext uri="{FF2B5EF4-FFF2-40B4-BE49-F238E27FC236}">
                <a16:creationId xmlns:a16="http://schemas.microsoft.com/office/drawing/2014/main" id="{464FAF72-47A7-AD77-FE5B-FA2EFF882228}"/>
              </a:ext>
            </a:extLst>
          </p:cNvPr>
          <p:cNvPicPr>
            <a:picLocks noChangeAspect="1"/>
          </p:cNvPicPr>
          <p:nvPr/>
        </p:nvPicPr>
        <p:blipFill>
          <a:blip r:embed="rId6"/>
          <a:stretch>
            <a:fillRect/>
          </a:stretch>
        </p:blipFill>
        <p:spPr>
          <a:xfrm>
            <a:off x="1685092" y="996146"/>
            <a:ext cx="1390721" cy="825542"/>
          </a:xfrm>
          <a:prstGeom prst="rect">
            <a:avLst/>
          </a:prstGeom>
        </p:spPr>
      </p:pic>
      <p:pic>
        <p:nvPicPr>
          <p:cNvPr id="21" name="Picture 20">
            <a:extLst>
              <a:ext uri="{FF2B5EF4-FFF2-40B4-BE49-F238E27FC236}">
                <a16:creationId xmlns:a16="http://schemas.microsoft.com/office/drawing/2014/main" id="{E49FC72A-1203-FE5A-169E-991F7E5F2BB6}"/>
              </a:ext>
            </a:extLst>
          </p:cNvPr>
          <p:cNvPicPr>
            <a:picLocks noChangeAspect="1"/>
          </p:cNvPicPr>
          <p:nvPr/>
        </p:nvPicPr>
        <p:blipFill>
          <a:blip r:embed="rId7"/>
          <a:stretch>
            <a:fillRect/>
          </a:stretch>
        </p:blipFill>
        <p:spPr>
          <a:xfrm>
            <a:off x="5662337" y="804895"/>
            <a:ext cx="1111307" cy="1206562"/>
          </a:xfrm>
          <a:prstGeom prst="rect">
            <a:avLst/>
          </a:prstGeom>
        </p:spPr>
      </p:pic>
      <p:pic>
        <p:nvPicPr>
          <p:cNvPr id="25" name="Picture 24">
            <a:extLst>
              <a:ext uri="{FF2B5EF4-FFF2-40B4-BE49-F238E27FC236}">
                <a16:creationId xmlns:a16="http://schemas.microsoft.com/office/drawing/2014/main" id="{5E177283-EC6D-A654-8384-76B0DF41227C}"/>
              </a:ext>
            </a:extLst>
          </p:cNvPr>
          <p:cNvPicPr>
            <a:picLocks noChangeAspect="1"/>
          </p:cNvPicPr>
          <p:nvPr/>
        </p:nvPicPr>
        <p:blipFill>
          <a:blip r:embed="rId8"/>
          <a:stretch>
            <a:fillRect/>
          </a:stretch>
        </p:blipFill>
        <p:spPr>
          <a:xfrm>
            <a:off x="9148407" y="850843"/>
            <a:ext cx="1454225" cy="1104957"/>
          </a:xfrm>
          <a:prstGeom prst="rect">
            <a:avLst/>
          </a:prstGeom>
        </p:spPr>
      </p:pic>
      <p:sp>
        <p:nvSpPr>
          <p:cNvPr id="26" name="TextBox 25">
            <a:extLst>
              <a:ext uri="{FF2B5EF4-FFF2-40B4-BE49-F238E27FC236}">
                <a16:creationId xmlns:a16="http://schemas.microsoft.com/office/drawing/2014/main" id="{9CA97994-C708-8853-7FBC-EB2122AC5AC6}"/>
              </a:ext>
            </a:extLst>
          </p:cNvPr>
          <p:cNvSpPr txBox="1"/>
          <p:nvPr/>
        </p:nvSpPr>
        <p:spPr>
          <a:xfrm>
            <a:off x="1220470" y="6325538"/>
            <a:ext cx="3940810" cy="584775"/>
          </a:xfrm>
          <a:prstGeom prst="rect">
            <a:avLst/>
          </a:prstGeom>
          <a:noFill/>
        </p:spPr>
        <p:txBody>
          <a:bodyPr wrap="square" rtlCol="0">
            <a:spAutoFit/>
          </a:bodyPr>
          <a:lstStyle/>
          <a:p>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(Van </a:t>
            </a:r>
            <a:r>
              <a:rPr lang="en-GB" sz="1400" dirty="0" err="1">
                <a:solidFill>
                  <a:schemeClr val="accent6"/>
                </a:solidFill>
                <a:effectLst/>
                <a:latin typeface="Arial" panose="020B0604020202020204" pitchFamily="34" charset="0"/>
                <a:ea typeface="Calibri" panose="020F0502020204030204" pitchFamily="34" charset="0"/>
                <a:cs typeface="Arial" panose="020B0604020202020204" pitchFamily="34" charset="0"/>
              </a:rPr>
              <a:t>Eerde</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 and </a:t>
            </a:r>
            <a:r>
              <a:rPr lang="en-GB" sz="1400" dirty="0" err="1">
                <a:solidFill>
                  <a:schemeClr val="accent6"/>
                </a:solidFill>
                <a:effectLst/>
                <a:latin typeface="Arial" panose="020B0604020202020204" pitchFamily="34" charset="0"/>
                <a:ea typeface="Calibri" panose="020F0502020204030204" pitchFamily="34" charset="0"/>
                <a:cs typeface="Arial" panose="020B0604020202020204" pitchFamily="34" charset="0"/>
              </a:rPr>
              <a:t>Klingsieck</a:t>
            </a:r>
            <a:r>
              <a:rPr lang="en-GB" sz="1400" dirty="0">
                <a:solidFill>
                  <a:schemeClr val="accent6"/>
                </a:solidFill>
                <a:latin typeface="Arial" panose="020B0604020202020204" pitchFamily="34" charset="0"/>
                <a:ea typeface="Calibri" panose="020F0502020204030204" pitchFamily="34" charset="0"/>
                <a:cs typeface="Arial" panose="020B0604020202020204" pitchFamily="34" charset="0"/>
              </a:rPr>
              <a:t>, </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2018b)</a:t>
            </a:r>
          </a:p>
          <a:p>
            <a:endParaRPr lang="en-GB" dirty="0">
              <a:solidFill>
                <a:schemeClr val="accent6"/>
              </a:solidFill>
            </a:endParaRPr>
          </a:p>
        </p:txBody>
      </p:sp>
      <p:sp>
        <p:nvSpPr>
          <p:cNvPr id="27" name="TextBox 26">
            <a:extLst>
              <a:ext uri="{FF2B5EF4-FFF2-40B4-BE49-F238E27FC236}">
                <a16:creationId xmlns:a16="http://schemas.microsoft.com/office/drawing/2014/main" id="{BB5C5B03-602E-ECDD-2973-9A45C50337D6}"/>
              </a:ext>
            </a:extLst>
          </p:cNvPr>
          <p:cNvSpPr txBox="1"/>
          <p:nvPr/>
        </p:nvSpPr>
        <p:spPr>
          <a:xfrm>
            <a:off x="8613648" y="6316166"/>
            <a:ext cx="4149344" cy="307777"/>
          </a:xfrm>
          <a:prstGeom prst="rect">
            <a:avLst/>
          </a:prstGeom>
          <a:noFill/>
        </p:spPr>
        <p:txBody>
          <a:bodyPr wrap="square" rtlCol="0">
            <a:spAutoFit/>
          </a:bodyPr>
          <a:lstStyle/>
          <a:p>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(Hafner, </a:t>
            </a:r>
            <a:r>
              <a:rPr lang="en-GB" sz="1400" dirty="0" err="1">
                <a:solidFill>
                  <a:srgbClr val="202C8F"/>
                </a:solidFill>
                <a:effectLst/>
                <a:latin typeface="Arial" panose="020B0604020202020204" pitchFamily="34" charset="0"/>
                <a:ea typeface="Calibri" panose="020F0502020204030204" pitchFamily="34" charset="0"/>
                <a:cs typeface="Arial" panose="020B0604020202020204" pitchFamily="34" charset="0"/>
              </a:rPr>
              <a:t>Oberst</a:t>
            </a:r>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 and Stock, 2014)</a:t>
            </a:r>
            <a:endParaRPr lang="en-GB" sz="1400" dirty="0"/>
          </a:p>
        </p:txBody>
      </p:sp>
      <p:pic>
        <p:nvPicPr>
          <p:cNvPr id="65" name="Audio 64">
            <a:hlinkClick r:id="" action="ppaction://media"/>
            <a:extLst>
              <a:ext uri="{FF2B5EF4-FFF2-40B4-BE49-F238E27FC236}">
                <a16:creationId xmlns:a16="http://schemas.microsoft.com/office/drawing/2014/main" id="{4A8F6A10-930B-CBCF-67E3-94B69CFBC286}"/>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49904479"/>
      </p:ext>
    </p:extLst>
  </p:cSld>
  <p:clrMapOvr>
    <a:masterClrMapping/>
  </p:clrMapOvr>
  <mc:AlternateContent xmlns:mc="http://schemas.openxmlformats.org/markup-compatibility/2006">
    <mc:Choice xmlns:p14="http://schemas.microsoft.com/office/powerpoint/2010/main" Requires="p14">
      <p:transition spd="slow" p14:dur="2000" advTm="70835"/>
    </mc:Choice>
    <mc:Fallback>
      <p:transition spd="slow" advTm="70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barn(inVertical)">
                                      <p:cBhvr>
                                        <p:cTn id="15" dur="500"/>
                                        <p:tgtEl>
                                          <p:spTgt spid="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6"/>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6">
                                            <p:txEl>
                                              <p:pRg st="1" end="1"/>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6">
                                            <p:txEl>
                                              <p:pRg st="3" end="3"/>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7">
                                            <p:txEl>
                                              <p:pRg st="0" end="0"/>
                                            </p:txEl>
                                          </p:spTgt>
                                        </p:tgtEl>
                                        <p:attrNameLst>
                                          <p:attrName>style.visibility</p:attrName>
                                        </p:attrNameLst>
                                      </p:cBhvr>
                                      <p:to>
                                        <p:strVal val="visible"/>
                                      </p:to>
                                    </p:set>
                                  </p:childTnLst>
                                </p:cTn>
                              </p:par>
                              <p:par>
                                <p:cTn id="44" presetID="1" presetClass="entr" presetSubtype="0" fill="hold" nodeType="withEffect">
                                  <p:stCondLst>
                                    <p:cond delay="0"/>
                                  </p:stCondLst>
                                  <p:childTnLst>
                                    <p:set>
                                      <p:cBhvr>
                                        <p:cTn id="45" dur="1" fill="hold">
                                          <p:stCondLst>
                                            <p:cond delay="0"/>
                                          </p:stCondLst>
                                        </p:cTn>
                                        <p:tgtEl>
                                          <p:spTgt spid="7">
                                            <p:txEl>
                                              <p:pRg st="1" end="1"/>
                                            </p:txEl>
                                          </p:spTgt>
                                        </p:tgtEl>
                                        <p:attrNameLst>
                                          <p:attrName>style.visibility</p:attrName>
                                        </p:attrNameLst>
                                      </p:cBhvr>
                                      <p:to>
                                        <p:strVal val="visible"/>
                                      </p:to>
                                    </p:set>
                                  </p:childTnLst>
                                </p:cTn>
                              </p:par>
                              <p:par>
                                <p:cTn id="46" presetID="1" presetClass="entr" presetSubtype="0" fill="hold" nodeType="withEffect">
                                  <p:stCondLst>
                                    <p:cond delay="0"/>
                                  </p:stCondLst>
                                  <p:childTnLst>
                                    <p:set>
                                      <p:cBhvr>
                                        <p:cTn id="47" dur="1" fill="hold">
                                          <p:stCondLst>
                                            <p:cond delay="0"/>
                                          </p:stCondLst>
                                        </p:cTn>
                                        <p:tgtEl>
                                          <p:spTgt spid="7">
                                            <p:txEl>
                                              <p:pRg st="2" end="2"/>
                                            </p:txEl>
                                          </p:spTgt>
                                        </p:tgtEl>
                                        <p:attrNameLst>
                                          <p:attrName>style.visibility</p:attrName>
                                        </p:attrNameLst>
                                      </p:cBhvr>
                                      <p:to>
                                        <p:strVal val="visible"/>
                                      </p:to>
                                    </p:set>
                                  </p:childTnLst>
                                </p:cTn>
                              </p:par>
                              <p:par>
                                <p:cTn id="48" presetID="1" presetClass="entr" presetSubtype="0" fill="hold" nodeType="withEffect">
                                  <p:stCondLst>
                                    <p:cond delay="0"/>
                                  </p:stCondLst>
                                  <p:childTnLst>
                                    <p:set>
                                      <p:cBhvr>
                                        <p:cTn id="49" dur="1" fill="hold">
                                          <p:stCondLst>
                                            <p:cond delay="0"/>
                                          </p:stCondLst>
                                        </p:cTn>
                                        <p:tgtEl>
                                          <p:spTgt spid="7">
                                            <p:txEl>
                                              <p:pRg st="3" end="3"/>
                                            </p:txEl>
                                          </p:spTgt>
                                        </p:tgtEl>
                                        <p:attrNameLst>
                                          <p:attrName>style.visibility</p:attrName>
                                        </p:attrNameLst>
                                      </p:cBhvr>
                                      <p:to>
                                        <p:strVal val="visible"/>
                                      </p:to>
                                    </p:set>
                                  </p:childTnLst>
                                </p:cTn>
                              </p:par>
                              <p:par>
                                <p:cTn id="50" presetID="1" presetClass="entr" presetSubtype="0" fill="hold" nodeType="withEffect">
                                  <p:stCondLst>
                                    <p:cond delay="0"/>
                                  </p:stCondLst>
                                  <p:childTnLst>
                                    <p:set>
                                      <p:cBhvr>
                                        <p:cTn id="51"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barn(inVertical)">
                                      <p:cBhvr>
                                        <p:cTn id="56" dur="500"/>
                                        <p:tgtEl>
                                          <p:spTgt spid="4">
                                            <p:txEl>
                                              <p:pRg st="0" end="0"/>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12">
                                            <p:txEl>
                                              <p:pRg st="0" end="0"/>
                                            </p:txEl>
                                          </p:spTgt>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2">
                                            <p:txEl>
                                              <p:pRg st="1" end="1"/>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9" fill="hold" display="0">
                  <p:stCondLst>
                    <p:cond delay="indefinite"/>
                  </p:stCondLst>
                  <p:endCondLst>
                    <p:cond evt="onStopAudio" delay="0">
                      <p:tgtEl>
                        <p:sldTgt/>
                      </p:tgtEl>
                    </p:cond>
                  </p:endCondLst>
                </p:cTn>
                <p:tgtEl>
                  <p:spTgt spid="65"/>
                </p:tgtEl>
              </p:cMediaNode>
            </p:audio>
          </p:childTnLst>
        </p:cTn>
      </p:par>
    </p:tnLst>
    <p:bldLst>
      <p:bldP spid="10" grpId="0"/>
      <p:bldP spid="26" grpId="0"/>
      <p:bldP spid="2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E6BC715-6D34-9D43-529D-92065EB3F768}"/>
              </a:ext>
            </a:extLst>
          </p:cNvPr>
          <p:cNvSpPr>
            <a:spLocks noGrp="1"/>
          </p:cNvSpPr>
          <p:nvPr>
            <p:ph type="body" sz="quarter" idx="13"/>
          </p:nvPr>
        </p:nvSpPr>
        <p:spPr>
          <a:xfrm>
            <a:off x="5384800" y="173672"/>
            <a:ext cx="6177280" cy="1025208"/>
          </a:xfrm>
        </p:spPr>
        <p:txBody>
          <a:bodyPr/>
          <a:lstStyle/>
          <a:p>
            <a:pPr algn="ctr"/>
            <a:r>
              <a:rPr lang="en-GB" sz="6600" dirty="0"/>
              <a:t>Perfectionism </a:t>
            </a:r>
          </a:p>
        </p:txBody>
      </p:sp>
      <p:sp>
        <p:nvSpPr>
          <p:cNvPr id="14" name="TextBox 13">
            <a:extLst>
              <a:ext uri="{FF2B5EF4-FFF2-40B4-BE49-F238E27FC236}">
                <a16:creationId xmlns:a16="http://schemas.microsoft.com/office/drawing/2014/main" id="{73F65CC8-0200-3AB9-6F23-BF39C8150EA3}"/>
              </a:ext>
            </a:extLst>
          </p:cNvPr>
          <p:cNvSpPr txBox="1"/>
          <p:nvPr/>
        </p:nvSpPr>
        <p:spPr>
          <a:xfrm>
            <a:off x="2915920" y="2540952"/>
            <a:ext cx="8961120" cy="92333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Perfectionism leads to great concern over mistakes</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S</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etting personal standards that are very high </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C</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ontinuous doubting of quality of actions</a:t>
            </a:r>
          </a:p>
        </p:txBody>
      </p:sp>
      <p:sp>
        <p:nvSpPr>
          <p:cNvPr id="15" name="TextBox 14">
            <a:extLst>
              <a:ext uri="{FF2B5EF4-FFF2-40B4-BE49-F238E27FC236}">
                <a16:creationId xmlns:a16="http://schemas.microsoft.com/office/drawing/2014/main" id="{354B6E91-5282-622F-B8EB-C2F4903C5737}"/>
              </a:ext>
            </a:extLst>
          </p:cNvPr>
          <p:cNvSpPr txBox="1"/>
          <p:nvPr/>
        </p:nvSpPr>
        <p:spPr>
          <a:xfrm>
            <a:off x="5019040" y="1499215"/>
            <a:ext cx="5171440" cy="461665"/>
          </a:xfrm>
          <a:prstGeom prst="rect">
            <a:avLst/>
          </a:prstGeom>
          <a:noFill/>
        </p:spPr>
        <p:txBody>
          <a:bodyPr wrap="square" rtlCol="0">
            <a:spAutoFit/>
          </a:bodyPr>
          <a:lstStyle/>
          <a:p>
            <a:r>
              <a:rPr lang="en-GB" sz="2400" dirty="0">
                <a:solidFill>
                  <a:srgbClr val="202C8F"/>
                </a:solidFill>
              </a:rPr>
              <a:t>What is Perfectionism?</a:t>
            </a:r>
          </a:p>
        </p:txBody>
      </p:sp>
      <p:sp>
        <p:nvSpPr>
          <p:cNvPr id="16" name="TextBox 15">
            <a:extLst>
              <a:ext uri="{FF2B5EF4-FFF2-40B4-BE49-F238E27FC236}">
                <a16:creationId xmlns:a16="http://schemas.microsoft.com/office/drawing/2014/main" id="{F05AA765-A3E4-DD69-4D0B-9E9A8114DDC3}"/>
              </a:ext>
            </a:extLst>
          </p:cNvPr>
          <p:cNvSpPr txBox="1"/>
          <p:nvPr/>
        </p:nvSpPr>
        <p:spPr>
          <a:xfrm>
            <a:off x="5537200" y="3734803"/>
            <a:ext cx="6563360" cy="294952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Personally</a:t>
            </a: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 this has caused me again to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put off completion of work</a:t>
            </a:r>
          </a:p>
          <a:p>
            <a:pPr marL="285750" indent="-285750">
              <a:lnSpc>
                <a:spcPct val="150000"/>
              </a:lnSpc>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Feelings that my work is not good enough</a:t>
            </a:r>
          </a:p>
          <a:p>
            <a:pPr marL="285750" indent="-285750">
              <a:lnSpc>
                <a:spcPct val="150000"/>
              </a:lnSpc>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Spending a large amount of time on one topic</a:t>
            </a:r>
          </a:p>
          <a:p>
            <a:pPr marL="285750" indent="-285750">
              <a:lnSpc>
                <a:spcPct val="150000"/>
              </a:lnSpc>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Not spending enough time on other topics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Added stress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and anxiety as I know that these topics have not been done to high standard</a:t>
            </a:r>
            <a:endParaRPr lang="en-GB" dirty="0">
              <a:solidFill>
                <a:srgbClr val="202C8F"/>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240D009-8636-A142-A0B2-8CF930C4C54B}"/>
              </a:ext>
            </a:extLst>
          </p:cNvPr>
          <p:cNvSpPr txBox="1"/>
          <p:nvPr/>
        </p:nvSpPr>
        <p:spPr>
          <a:xfrm>
            <a:off x="7269480" y="3427026"/>
            <a:ext cx="3098800" cy="307777"/>
          </a:xfrm>
          <a:prstGeom prst="rect">
            <a:avLst/>
          </a:prstGeom>
          <a:noFill/>
        </p:spPr>
        <p:txBody>
          <a:bodyPr wrap="square" rtlCol="0">
            <a:spAutoFit/>
          </a:bodyPr>
          <a:lstStyle/>
          <a:p>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(Pinto </a:t>
            </a:r>
            <a:r>
              <a:rPr lang="en-GB" sz="1400" i="1" dirty="0">
                <a:solidFill>
                  <a:srgbClr val="202C8F"/>
                </a:solidFill>
                <a:effectLst/>
                <a:latin typeface="Arial" panose="020B0604020202020204" pitchFamily="34" charset="0"/>
                <a:ea typeface="Calibri" panose="020F0502020204030204" pitchFamily="34" charset="0"/>
                <a:cs typeface="Arial" panose="020B0604020202020204" pitchFamily="34" charset="0"/>
              </a:rPr>
              <a:t>et al</a:t>
            </a:r>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 2017)</a:t>
            </a:r>
            <a:endParaRPr lang="en-GB" sz="1400" dirty="0"/>
          </a:p>
        </p:txBody>
      </p:sp>
      <p:pic>
        <p:nvPicPr>
          <p:cNvPr id="20" name="Audio 19">
            <a:hlinkClick r:id="" action="ppaction://media"/>
            <a:extLst>
              <a:ext uri="{FF2B5EF4-FFF2-40B4-BE49-F238E27FC236}">
                <a16:creationId xmlns:a16="http://schemas.microsoft.com/office/drawing/2014/main" id="{DA90A406-D166-AF5D-3F1C-F827267AA0F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769491529"/>
      </p:ext>
    </p:extLst>
  </p:cSld>
  <p:clrMapOvr>
    <a:masterClrMapping/>
  </p:clrMapOvr>
  <mc:AlternateContent xmlns:mc="http://schemas.openxmlformats.org/markup-compatibility/2006">
    <mc:Choice xmlns:p14="http://schemas.microsoft.com/office/powerpoint/2010/main" Requires="p14">
      <p:transition spd="slow" p14:dur="2000" advTm="33695"/>
    </mc:Choice>
    <mc:Fallback>
      <p:transition spd="slow" advTm="33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4">
                                            <p:txEl>
                                              <p:pRg st="0" end="0"/>
                                            </p:txEl>
                                          </p:spTgt>
                                        </p:tgtEl>
                                        <p:attrNameLst>
                                          <p:attrName>style.visibility</p:attrName>
                                        </p:attrNameLst>
                                      </p:cBhvr>
                                      <p:to>
                                        <p:strVal val="visible"/>
                                      </p:to>
                                    </p:set>
                                    <p:animEffect transition="in" filter="barn(inVertical)">
                                      <p:cBhvr>
                                        <p:cTn id="15" dur="500"/>
                                        <p:tgtEl>
                                          <p:spTgt spid="14">
                                            <p:txEl>
                                              <p:pRg st="0" end="0"/>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14">
                                            <p:txEl>
                                              <p:pRg st="1" end="1"/>
                                            </p:txEl>
                                          </p:spTgt>
                                        </p:tgtEl>
                                        <p:attrNameLst>
                                          <p:attrName>style.visibility</p:attrName>
                                        </p:attrNameLst>
                                      </p:cBhvr>
                                      <p:to>
                                        <p:strVal val="visible"/>
                                      </p:to>
                                    </p:set>
                                    <p:animEffect transition="in" filter="barn(inVertical)">
                                      <p:cBhvr>
                                        <p:cTn id="18" dur="500"/>
                                        <p:tgtEl>
                                          <p:spTgt spid="1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6" presetClass="entr" presetSubtype="21" fill="hold" nodeType="withEffect">
                                  <p:stCondLst>
                                    <p:cond delay="0"/>
                                  </p:stCondLst>
                                  <p:childTnLst>
                                    <p:set>
                                      <p:cBhvr>
                                        <p:cTn id="24" dur="1" fill="hold">
                                          <p:stCondLst>
                                            <p:cond delay="0"/>
                                          </p:stCondLst>
                                        </p:cTn>
                                        <p:tgtEl>
                                          <p:spTgt spid="14">
                                            <p:txEl>
                                              <p:pRg st="2" end="2"/>
                                            </p:txEl>
                                          </p:spTgt>
                                        </p:tgtEl>
                                        <p:attrNameLst>
                                          <p:attrName>style.visibility</p:attrName>
                                        </p:attrNameLst>
                                      </p:cBhvr>
                                      <p:to>
                                        <p:strVal val="visible"/>
                                      </p:to>
                                    </p:set>
                                    <p:animEffect transition="in" filter="barn(inVertical)">
                                      <p:cBhvr>
                                        <p:cTn id="25" dur="500"/>
                                        <p:tgtEl>
                                          <p:spTgt spid="14">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6">
                                            <p:txEl>
                                              <p:pRg st="0" end="0"/>
                                            </p:txEl>
                                          </p:spTgt>
                                        </p:tgtEl>
                                        <p:attrNameLst>
                                          <p:attrName>style.visibility</p:attrName>
                                        </p:attrNameLst>
                                      </p:cBhvr>
                                      <p:to>
                                        <p:strVal val="visible"/>
                                      </p:to>
                                    </p:set>
                                    <p:animEffect transition="in" filter="fade">
                                      <p:cBhvr>
                                        <p:cTn id="30" dur="500"/>
                                        <p:tgtEl>
                                          <p:spTgt spid="16">
                                            <p:txEl>
                                              <p:pRg st="0" end="0"/>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16">
                                            <p:txEl>
                                              <p:pRg st="1" end="1"/>
                                            </p:txEl>
                                          </p:spTgt>
                                        </p:tgtEl>
                                        <p:attrNameLst>
                                          <p:attrName>style.visibility</p:attrName>
                                        </p:attrNameLst>
                                      </p:cBhvr>
                                      <p:to>
                                        <p:strVal val="visible"/>
                                      </p:to>
                                    </p:set>
                                    <p:animEffect transition="in" filter="fade">
                                      <p:cBhvr>
                                        <p:cTn id="33" dur="500"/>
                                        <p:tgtEl>
                                          <p:spTgt spid="16">
                                            <p:txEl>
                                              <p:pRg st="1" end="1"/>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16">
                                            <p:txEl>
                                              <p:pRg st="2" end="2"/>
                                            </p:txEl>
                                          </p:spTgt>
                                        </p:tgtEl>
                                        <p:attrNameLst>
                                          <p:attrName>style.visibility</p:attrName>
                                        </p:attrNameLst>
                                      </p:cBhvr>
                                      <p:to>
                                        <p:strVal val="visible"/>
                                      </p:to>
                                    </p:set>
                                    <p:animEffect transition="in" filter="fade">
                                      <p:cBhvr>
                                        <p:cTn id="36" dur="500"/>
                                        <p:tgtEl>
                                          <p:spTgt spid="16">
                                            <p:txEl>
                                              <p:pRg st="2" end="2"/>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16">
                                            <p:txEl>
                                              <p:pRg st="3" end="3"/>
                                            </p:txEl>
                                          </p:spTgt>
                                        </p:tgtEl>
                                        <p:attrNameLst>
                                          <p:attrName>style.visibility</p:attrName>
                                        </p:attrNameLst>
                                      </p:cBhvr>
                                      <p:to>
                                        <p:strVal val="visible"/>
                                      </p:to>
                                    </p:set>
                                    <p:animEffect transition="in" filter="fade">
                                      <p:cBhvr>
                                        <p:cTn id="39" dur="500"/>
                                        <p:tgtEl>
                                          <p:spTgt spid="16">
                                            <p:txEl>
                                              <p:pRg st="3" end="3"/>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16">
                                            <p:txEl>
                                              <p:pRg st="4" end="4"/>
                                            </p:txEl>
                                          </p:spTgt>
                                        </p:tgtEl>
                                        <p:attrNameLst>
                                          <p:attrName>style.visibility</p:attrName>
                                        </p:attrNameLst>
                                      </p:cBhvr>
                                      <p:to>
                                        <p:strVal val="visible"/>
                                      </p:to>
                                    </p:set>
                                    <p:animEffect transition="in" filter="fade">
                                      <p:cBhvr>
                                        <p:cTn id="42" dur="500"/>
                                        <p:tgtEl>
                                          <p:spTgt spid="1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20"/>
                </p:tgtEl>
              </p:cMediaNode>
            </p:audio>
          </p:childTnLst>
        </p:cTn>
      </p:par>
    </p:tnLst>
    <p:bldLst>
      <p:bldP spid="15"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p:txBody>
          <a:bodyPr/>
          <a:lstStyle/>
          <a:p>
            <a:br>
              <a:rPr lang="en-US" dirty="0"/>
            </a:br>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592576" y="310388"/>
            <a:ext cx="3822192" cy="411480"/>
          </a:xfrm>
        </p:spPr>
        <p:txBody>
          <a:bodyPr/>
          <a:lstStyle/>
          <a:p>
            <a:pPr algn="ctr"/>
            <a:r>
              <a:rPr lang="en-US" dirty="0"/>
              <a:t>Statistics </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500120" y="671066"/>
            <a:ext cx="5420360" cy="2026158"/>
          </a:xfrm>
        </p:spPr>
        <p:txBody>
          <a:bodyPr/>
          <a:lstStyle/>
          <a:p>
            <a:r>
              <a:rPr lang="en-GB" dirty="0">
                <a:effectLst/>
                <a:ea typeface="Calibri" panose="020F0502020204030204" pitchFamily="34" charset="0"/>
              </a:rPr>
              <a:t>Perfectionism in students is on the rise</a:t>
            </a:r>
          </a:p>
          <a:p>
            <a:r>
              <a:rPr lang="en-GB" dirty="0">
                <a:effectLst/>
                <a:ea typeface="Calibri" panose="020F0502020204030204" pitchFamily="34" charset="0"/>
              </a:rPr>
              <a:t> </a:t>
            </a:r>
            <a:r>
              <a:rPr lang="en-GB" dirty="0">
                <a:ea typeface="Calibri" panose="020F0502020204030204" pitchFamily="34" charset="0"/>
              </a:rPr>
              <a:t>L</a:t>
            </a:r>
            <a:r>
              <a:rPr lang="en-GB" dirty="0">
                <a:effectLst/>
                <a:ea typeface="Calibri" panose="020F0502020204030204" pitchFamily="34" charset="0"/>
              </a:rPr>
              <a:t>inked to young people experiencing higher levels of depression, anxiety and social loneliness</a:t>
            </a:r>
            <a:endParaRPr lang="en-US" dirty="0"/>
          </a:p>
          <a:p>
            <a:endParaRPr lang="en-US" dirty="0"/>
          </a:p>
        </p:txBody>
      </p:sp>
      <p:sp>
        <p:nvSpPr>
          <p:cNvPr id="3" name="TextBox 2">
            <a:extLst>
              <a:ext uri="{FF2B5EF4-FFF2-40B4-BE49-F238E27FC236}">
                <a16:creationId xmlns:a16="http://schemas.microsoft.com/office/drawing/2014/main" id="{04775F52-0088-ED7F-D5E0-1DD0FC5CD526}"/>
              </a:ext>
            </a:extLst>
          </p:cNvPr>
          <p:cNvSpPr txBox="1"/>
          <p:nvPr/>
        </p:nvSpPr>
        <p:spPr>
          <a:xfrm>
            <a:off x="4174236" y="3952777"/>
            <a:ext cx="8338312" cy="2158924"/>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Increase in feelings of external pressure and lack of control</a:t>
            </a:r>
          </a:p>
          <a:p>
            <a:pPr marL="285750" indent="-285750">
              <a:lnSpc>
                <a:spcPct val="107000"/>
              </a:lnSpc>
              <a:spcAft>
                <a:spcPts val="800"/>
              </a:spcAft>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This leads to less time spent on relevant activities associated </a:t>
            </a: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with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procrastination</a:t>
            </a:r>
          </a:p>
          <a:p>
            <a:pPr marL="285750" indent="-285750">
              <a:lnSpc>
                <a:spcPct val="107000"/>
              </a:lnSpc>
              <a:spcAft>
                <a:spcPts val="800"/>
              </a:spcAft>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Perfectionism and procrastination</a:t>
            </a: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 are linked, as to avoid the feeling that the work is not good enough, procrastination will happen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 </a:t>
            </a:r>
          </a:p>
          <a:p>
            <a:endParaRPr lang="en-GB" dirty="0"/>
          </a:p>
        </p:txBody>
      </p:sp>
      <p:sp>
        <p:nvSpPr>
          <p:cNvPr id="8" name="TextBox 7">
            <a:extLst>
              <a:ext uri="{FF2B5EF4-FFF2-40B4-BE49-F238E27FC236}">
                <a16:creationId xmlns:a16="http://schemas.microsoft.com/office/drawing/2014/main" id="{4333BFB4-4ED4-5EFB-C2E8-AA90943BF9E8}"/>
              </a:ext>
            </a:extLst>
          </p:cNvPr>
          <p:cNvSpPr txBox="1"/>
          <p:nvPr/>
        </p:nvSpPr>
        <p:spPr>
          <a:xfrm>
            <a:off x="5330952" y="2796292"/>
            <a:ext cx="6024880" cy="523220"/>
          </a:xfrm>
          <a:prstGeom prst="rect">
            <a:avLst/>
          </a:prstGeom>
          <a:noFill/>
        </p:spPr>
        <p:txBody>
          <a:bodyPr wrap="square" rtlCol="0">
            <a:spAutoFit/>
          </a:bodyPr>
          <a:lstStyle/>
          <a:p>
            <a:r>
              <a:rPr lang="en-GB" sz="2800" dirty="0">
                <a:solidFill>
                  <a:srgbClr val="202C8F"/>
                </a:solidFill>
                <a:latin typeface="Arial" panose="020B0604020202020204" pitchFamily="34" charset="0"/>
                <a:cs typeface="Arial" panose="020B0604020202020204" pitchFamily="34" charset="0"/>
              </a:rPr>
              <a:t>Why does Perfectionism occur?</a:t>
            </a:r>
          </a:p>
        </p:txBody>
      </p:sp>
      <p:sp>
        <p:nvSpPr>
          <p:cNvPr id="4" name="TextBox 3">
            <a:extLst>
              <a:ext uri="{FF2B5EF4-FFF2-40B4-BE49-F238E27FC236}">
                <a16:creationId xmlns:a16="http://schemas.microsoft.com/office/drawing/2014/main" id="{2031744C-4E69-EA9B-6C1E-3F65D624D48A}"/>
              </a:ext>
            </a:extLst>
          </p:cNvPr>
          <p:cNvSpPr txBox="1"/>
          <p:nvPr/>
        </p:nvSpPr>
        <p:spPr>
          <a:xfrm>
            <a:off x="7081520" y="1401234"/>
            <a:ext cx="4651248" cy="584775"/>
          </a:xfrm>
          <a:prstGeom prst="rect">
            <a:avLst/>
          </a:prstGeom>
          <a:noFill/>
        </p:spPr>
        <p:txBody>
          <a:bodyPr wrap="square" rtlCol="0">
            <a:spAutoFit/>
          </a:bodyPr>
          <a:lstStyle/>
          <a:p>
            <a:r>
              <a:rPr lang="en-GB" sz="1400" dirty="0">
                <a:solidFill>
                  <a:schemeClr val="accent6"/>
                </a:solidFill>
                <a:effectLst/>
                <a:ea typeface="Calibri" panose="020F0502020204030204" pitchFamily="34" charset="0"/>
              </a:rPr>
              <a:t>(Curran, Hill and </a:t>
            </a:r>
            <a:r>
              <a:rPr lang="en-GB" sz="1400" dirty="0" err="1">
                <a:solidFill>
                  <a:schemeClr val="accent6"/>
                </a:solidFill>
                <a:effectLst/>
                <a:ea typeface="Calibri" panose="020F0502020204030204" pitchFamily="34" charset="0"/>
              </a:rPr>
              <a:t>Albarracin</a:t>
            </a:r>
            <a:r>
              <a:rPr lang="en-GB" sz="1400" dirty="0">
                <a:solidFill>
                  <a:schemeClr val="accent6"/>
                </a:solidFill>
                <a:ea typeface="Calibri" panose="020F0502020204030204" pitchFamily="34" charset="0"/>
              </a:rPr>
              <a:t>, </a:t>
            </a:r>
            <a:r>
              <a:rPr lang="en-GB" sz="1400" dirty="0">
                <a:solidFill>
                  <a:schemeClr val="accent6"/>
                </a:solidFill>
                <a:effectLst/>
                <a:ea typeface="Calibri" panose="020F0502020204030204" pitchFamily="34" charset="0"/>
              </a:rPr>
              <a:t>2019) </a:t>
            </a:r>
            <a:r>
              <a:rPr lang="en-GB" sz="1400" dirty="0">
                <a:solidFill>
                  <a:schemeClr val="accent6"/>
                </a:solidFill>
                <a:effectLst/>
                <a:latin typeface="Times New Roman" panose="02020603050405020304" pitchFamily="18" charset="0"/>
                <a:ea typeface="Calibri" panose="020F0502020204030204" pitchFamily="34" charset="0"/>
              </a:rPr>
              <a:t> </a:t>
            </a:r>
            <a:endParaRPr lang="en-US" sz="1400" dirty="0">
              <a:solidFill>
                <a:schemeClr val="accent6"/>
              </a:solidFill>
            </a:endParaRPr>
          </a:p>
          <a:p>
            <a:endParaRPr lang="en-GB" dirty="0"/>
          </a:p>
        </p:txBody>
      </p:sp>
      <p:sp>
        <p:nvSpPr>
          <p:cNvPr id="5" name="TextBox 4">
            <a:extLst>
              <a:ext uri="{FF2B5EF4-FFF2-40B4-BE49-F238E27FC236}">
                <a16:creationId xmlns:a16="http://schemas.microsoft.com/office/drawing/2014/main" id="{7E86E151-3C50-A33E-3D5B-884C331D492C}"/>
              </a:ext>
            </a:extLst>
          </p:cNvPr>
          <p:cNvSpPr txBox="1"/>
          <p:nvPr/>
        </p:nvSpPr>
        <p:spPr>
          <a:xfrm>
            <a:off x="10014712" y="5614416"/>
            <a:ext cx="2682240" cy="307777"/>
          </a:xfrm>
          <a:prstGeom prst="rect">
            <a:avLst/>
          </a:prstGeom>
          <a:noFill/>
        </p:spPr>
        <p:txBody>
          <a:bodyPr wrap="square" rtlCol="0">
            <a:spAutoFit/>
          </a:bodyPr>
          <a:lstStyle/>
          <a:p>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(Madigan, 2019)</a:t>
            </a:r>
            <a:endParaRPr lang="en-GB" sz="1400" dirty="0"/>
          </a:p>
        </p:txBody>
      </p:sp>
      <p:pic>
        <p:nvPicPr>
          <p:cNvPr id="25" name="Audio 24">
            <a:hlinkClick r:id="" action="ppaction://media"/>
            <a:extLst>
              <a:ext uri="{FF2B5EF4-FFF2-40B4-BE49-F238E27FC236}">
                <a16:creationId xmlns:a16="http://schemas.microsoft.com/office/drawing/2014/main" id="{7694390A-14F9-0252-1D16-1E3B14EBE03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290656918"/>
      </p:ext>
    </p:extLst>
  </p:cSld>
  <p:clrMapOvr>
    <a:masterClrMapping/>
  </p:clrMapOvr>
  <mc:AlternateContent xmlns:mc="http://schemas.openxmlformats.org/markup-compatibility/2006">
    <mc:Choice xmlns:p14="http://schemas.microsoft.com/office/powerpoint/2010/main" Requires="p14">
      <p:transition spd="slow" p14:dur="2000" advTm="32801"/>
    </mc:Choice>
    <mc:Fallback>
      <p:transition spd="slow" advTm="32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animEffect transition="in" filter="barn(inVertical)">
                                      <p:cBhvr>
                                        <p:cTn id="11" dur="500"/>
                                        <p:tgtEl>
                                          <p:spTgt spid="11">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2">
                                            <p:txEl>
                                              <p:pRg st="0" end="0"/>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barn(inVertical)">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25"/>
                </p:tgtEl>
              </p:cMediaNode>
            </p:audio>
          </p:childTnLst>
        </p:cTn>
      </p:par>
    </p:tnLst>
    <p:bldLst>
      <p:bldP spid="8" grpId="0"/>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a:xfrm>
            <a:off x="774954" y="1270000"/>
            <a:ext cx="3328416" cy="5414264"/>
          </a:xfrm>
        </p:spPr>
        <p:txBody>
          <a:bodyPr/>
          <a:lstStyle/>
          <a:p>
            <a:r>
              <a:rPr lang="en-US" dirty="0"/>
              <a:t>What can be done?</a:t>
            </a:r>
          </a:p>
        </p:txBody>
      </p:sp>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a:xfrm>
            <a:off x="774954" y="2456688"/>
            <a:ext cx="3328416" cy="4227576"/>
          </a:xfrm>
        </p:spPr>
        <p:txBody>
          <a:bodyPr/>
          <a:lstStyle/>
          <a:p>
            <a:r>
              <a:rPr lang="en-GB" sz="1800" dirty="0">
                <a:latin typeface="Arial" panose="020B0604020202020204" pitchFamily="34" charset="0"/>
                <a:ea typeface="Calibri" panose="020F0502020204030204" pitchFamily="34" charset="0"/>
                <a:cs typeface="Arial" panose="020B0604020202020204" pitchFamily="34" charset="0"/>
              </a:rPr>
              <a:t>P</a:t>
            </a:r>
            <a:r>
              <a:rPr lang="en-GB" sz="1800" dirty="0">
                <a:effectLst/>
                <a:latin typeface="Arial" panose="020B0604020202020204" pitchFamily="34" charset="0"/>
                <a:ea typeface="Calibri" panose="020F0502020204030204" pitchFamily="34" charset="0"/>
                <a:cs typeface="Arial" panose="020B0604020202020204" pitchFamily="34" charset="0"/>
              </a:rPr>
              <a:t>articipation in positive reframing</a:t>
            </a:r>
          </a:p>
          <a:p>
            <a:r>
              <a:rPr lang="en-GB" sz="1800" dirty="0">
                <a:latin typeface="Arial" panose="020B0604020202020204" pitchFamily="34" charset="0"/>
                <a:ea typeface="Calibri" panose="020F0502020204030204" pitchFamily="34" charset="0"/>
                <a:cs typeface="Arial" panose="020B0604020202020204" pitchFamily="34" charset="0"/>
              </a:rPr>
              <a:t>F</a:t>
            </a:r>
            <a:r>
              <a:rPr lang="en-GB" sz="1800" dirty="0">
                <a:effectLst/>
                <a:latin typeface="Arial" panose="020B0604020202020204" pitchFamily="34" charset="0"/>
                <a:ea typeface="Calibri" panose="020F0502020204030204" pitchFamily="34" charset="0"/>
                <a:cs typeface="Arial" panose="020B0604020202020204" pitchFamily="34" charset="0"/>
              </a:rPr>
              <a:t>ocus on previous accomplishments rather that failures  </a:t>
            </a:r>
          </a:p>
          <a:p>
            <a:r>
              <a:rPr lang="en-GB" sz="1800" dirty="0">
                <a:latin typeface="Arial" panose="020B0604020202020204" pitchFamily="34" charset="0"/>
                <a:ea typeface="Calibri" panose="020F0502020204030204" pitchFamily="34" charset="0"/>
                <a:cs typeface="Arial" panose="020B0604020202020204" pitchFamily="34" charset="0"/>
              </a:rPr>
              <a:t>Focus on </a:t>
            </a:r>
            <a:r>
              <a:rPr lang="en-GB" sz="1800" dirty="0">
                <a:effectLst/>
                <a:latin typeface="Arial" panose="020B0604020202020204" pitchFamily="34" charset="0"/>
                <a:ea typeface="Calibri" panose="020F0502020204030204" pitchFamily="34" charset="0"/>
                <a:cs typeface="Arial" panose="020B0604020202020204" pitchFamily="34" charset="0"/>
              </a:rPr>
              <a:t>self-acceptance and self-compassion</a:t>
            </a:r>
          </a:p>
          <a:p>
            <a:r>
              <a:rPr lang="en-GB" sz="1800" dirty="0">
                <a:latin typeface="Arial" panose="020B0604020202020204" pitchFamily="34" charset="0"/>
                <a:ea typeface="Calibri" panose="020F0502020204030204" pitchFamily="34" charset="0"/>
                <a:cs typeface="Arial" panose="020B0604020202020204" pitchFamily="34" charset="0"/>
              </a:rPr>
              <a:t>Participate in Mindfulness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b="1" dirty="0">
                <a:effectLst/>
                <a:latin typeface="Arial" panose="020B0604020202020204" pitchFamily="34" charset="0"/>
                <a:ea typeface="Calibri" panose="020F0502020204030204" pitchFamily="34" charset="0"/>
                <a:cs typeface="Arial" panose="020B0604020202020204" pitchFamily="34" charset="0"/>
              </a:rPr>
              <a:t> </a:t>
            </a:r>
            <a:endParaRPr lang="en-US" sz="18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A8753AB0-02A6-E89E-7E23-593DBF52F4E8}"/>
              </a:ext>
            </a:extLst>
          </p:cNvPr>
          <p:cNvSpPr>
            <a:spLocks noGrp="1"/>
          </p:cNvSpPr>
          <p:nvPr>
            <p:ph type="body" sz="quarter" idx="15"/>
          </p:nvPr>
        </p:nvSpPr>
        <p:spPr>
          <a:xfrm>
            <a:off x="4443984" y="1270000"/>
            <a:ext cx="3328416" cy="5414264"/>
          </a:xfrm>
        </p:spPr>
        <p:txBody>
          <a:bodyPr/>
          <a:lstStyle/>
          <a:p>
            <a:r>
              <a:rPr lang="en-US" dirty="0"/>
              <a:t>Goals and Strategies</a:t>
            </a:r>
          </a:p>
        </p:txBody>
      </p:sp>
      <p:sp>
        <p:nvSpPr>
          <p:cNvPr id="7" name="Text Placeholder 6">
            <a:extLst>
              <a:ext uri="{FF2B5EF4-FFF2-40B4-BE49-F238E27FC236}">
                <a16:creationId xmlns:a16="http://schemas.microsoft.com/office/drawing/2014/main" id="{0BF56CE2-ADEB-1E22-50FB-9F2AB3786483}"/>
              </a:ext>
            </a:extLst>
          </p:cNvPr>
          <p:cNvSpPr>
            <a:spLocks noGrp="1"/>
          </p:cNvSpPr>
          <p:nvPr>
            <p:ph type="body" sz="quarter" idx="21"/>
          </p:nvPr>
        </p:nvSpPr>
        <p:spPr>
          <a:xfrm>
            <a:off x="4551680" y="2456688"/>
            <a:ext cx="3220720" cy="3700272"/>
          </a:xfrm>
        </p:spPr>
        <p:txBody>
          <a:bodyPr/>
          <a:lstStyle/>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W</a:t>
            </a:r>
            <a:r>
              <a:rPr lang="en-GB" sz="1800" dirty="0">
                <a:effectLst/>
                <a:latin typeface="Arial" panose="020B0604020202020204" pitchFamily="34" charset="0"/>
                <a:ea typeface="Calibri" panose="020F0502020204030204" pitchFamily="34" charset="0"/>
                <a:cs typeface="Arial" panose="020B0604020202020204" pitchFamily="34" charset="0"/>
              </a:rPr>
              <a:t>rite down marks from semester 1 </a:t>
            </a:r>
            <a:endParaRPr lang="en-GB" sz="18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F</a:t>
            </a:r>
            <a:r>
              <a:rPr lang="en-GB" sz="1800" dirty="0">
                <a:effectLst/>
                <a:latin typeface="Arial" panose="020B0604020202020204" pitchFamily="34" charset="0"/>
                <a:ea typeface="Calibri" panose="020F0502020204030204" pitchFamily="34" charset="0"/>
                <a:cs typeface="Arial" panose="020B0604020202020204" pitchFamily="34" charset="0"/>
              </a:rPr>
              <a:t>ocus on previous success</a:t>
            </a:r>
          </a:p>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W</a:t>
            </a:r>
            <a:r>
              <a:rPr lang="en-GB" sz="1800" dirty="0">
                <a:effectLst/>
                <a:latin typeface="Arial" panose="020B0604020202020204" pitchFamily="34" charset="0"/>
                <a:ea typeface="Calibri" panose="020F0502020204030204" pitchFamily="34" charset="0"/>
                <a:cs typeface="Arial" panose="020B0604020202020204" pitchFamily="34" charset="0"/>
              </a:rPr>
              <a:t>ork on self-compassion by keeping a journal to highlight achievements and own journey</a:t>
            </a:r>
          </a:p>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Practice </a:t>
            </a:r>
            <a:r>
              <a:rPr lang="en-GB" sz="1800" dirty="0">
                <a:effectLst/>
                <a:latin typeface="Arial" panose="020B0604020202020204" pitchFamily="34" charset="0"/>
                <a:ea typeface="Calibri" panose="020F0502020204030204" pitchFamily="34" charset="0"/>
                <a:cs typeface="Arial" panose="020B0604020202020204" pitchFamily="34" charset="0"/>
              </a:rPr>
              <a:t>mindfulness to improve self-compassion</a:t>
            </a:r>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03745CA7-A767-9133-8871-800B16D5D722}"/>
              </a:ext>
            </a:extLst>
          </p:cNvPr>
          <p:cNvSpPr>
            <a:spLocks noGrp="1"/>
          </p:cNvSpPr>
          <p:nvPr>
            <p:ph type="body" sz="quarter" idx="17"/>
          </p:nvPr>
        </p:nvSpPr>
        <p:spPr>
          <a:xfrm>
            <a:off x="8092440" y="1270000"/>
            <a:ext cx="3328416" cy="5414264"/>
          </a:xfrm>
        </p:spPr>
        <p:txBody>
          <a:bodyPr/>
          <a:lstStyle/>
          <a:p>
            <a:r>
              <a:rPr lang="en-US" dirty="0"/>
              <a:t>Will These strategies work?</a:t>
            </a:r>
          </a:p>
        </p:txBody>
      </p:sp>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p:txBody>
          <a:bodyPr/>
          <a:lstStyle/>
          <a:p>
            <a:endParaRPr lang="en-US" dirty="0"/>
          </a:p>
          <a:p>
            <a:endParaRPr lang="en-US" dirty="0"/>
          </a:p>
        </p:txBody>
      </p:sp>
      <p:sp>
        <p:nvSpPr>
          <p:cNvPr id="10" name="Title 9">
            <a:extLst>
              <a:ext uri="{FF2B5EF4-FFF2-40B4-BE49-F238E27FC236}">
                <a16:creationId xmlns:a16="http://schemas.microsoft.com/office/drawing/2014/main" id="{965286EB-6EC7-A12E-C371-473E0FCF4807}"/>
              </a:ext>
            </a:extLst>
          </p:cNvPr>
          <p:cNvSpPr>
            <a:spLocks noGrp="1"/>
          </p:cNvSpPr>
          <p:nvPr>
            <p:ph type="title"/>
          </p:nvPr>
        </p:nvSpPr>
        <p:spPr>
          <a:xfrm>
            <a:off x="772668" y="173736"/>
            <a:ext cx="10671048" cy="768096"/>
          </a:xfrm>
        </p:spPr>
        <p:txBody>
          <a:bodyPr/>
          <a:lstStyle/>
          <a:p>
            <a:r>
              <a:rPr lang="en-GB" dirty="0"/>
              <a:t>Improving Perfectionism</a:t>
            </a:r>
          </a:p>
        </p:txBody>
      </p:sp>
      <p:sp>
        <p:nvSpPr>
          <p:cNvPr id="12" name="TextBox 11">
            <a:extLst>
              <a:ext uri="{FF2B5EF4-FFF2-40B4-BE49-F238E27FC236}">
                <a16:creationId xmlns:a16="http://schemas.microsoft.com/office/drawing/2014/main" id="{4AAE6A28-2E0A-7716-64F7-06F593A17BBA}"/>
              </a:ext>
            </a:extLst>
          </p:cNvPr>
          <p:cNvSpPr txBox="1"/>
          <p:nvPr/>
        </p:nvSpPr>
        <p:spPr>
          <a:xfrm>
            <a:off x="8209280" y="2641600"/>
            <a:ext cx="3129280" cy="286232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M</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indfulness practice reduced levels of stress and depression</a:t>
            </a:r>
          </a:p>
          <a:p>
            <a:pPr marL="285750" indent="-285750">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Self-compassion was improved</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M</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indfulness was shown as a great intervention for reducing feelings of perfectionism</a:t>
            </a:r>
          </a:p>
          <a:p>
            <a:endParaRPr lang="en-GB" dirty="0"/>
          </a:p>
        </p:txBody>
      </p:sp>
      <p:pic>
        <p:nvPicPr>
          <p:cNvPr id="11" name="Picture 10">
            <a:extLst>
              <a:ext uri="{FF2B5EF4-FFF2-40B4-BE49-F238E27FC236}">
                <a16:creationId xmlns:a16="http://schemas.microsoft.com/office/drawing/2014/main" id="{563A8EFA-3400-112E-6278-8D6B09BD2C2A}"/>
              </a:ext>
            </a:extLst>
          </p:cNvPr>
          <p:cNvPicPr>
            <a:picLocks noChangeAspect="1"/>
          </p:cNvPicPr>
          <p:nvPr/>
        </p:nvPicPr>
        <p:blipFill>
          <a:blip r:embed="rId6"/>
          <a:stretch>
            <a:fillRect/>
          </a:stretch>
        </p:blipFill>
        <p:spPr>
          <a:xfrm>
            <a:off x="1685092" y="996146"/>
            <a:ext cx="1390721" cy="825542"/>
          </a:xfrm>
          <a:prstGeom prst="rect">
            <a:avLst/>
          </a:prstGeom>
        </p:spPr>
      </p:pic>
      <p:pic>
        <p:nvPicPr>
          <p:cNvPr id="16" name="Picture 15">
            <a:extLst>
              <a:ext uri="{FF2B5EF4-FFF2-40B4-BE49-F238E27FC236}">
                <a16:creationId xmlns:a16="http://schemas.microsoft.com/office/drawing/2014/main" id="{24701FFA-5EAB-43E3-E0B1-B9B783A7E47B}"/>
              </a:ext>
            </a:extLst>
          </p:cNvPr>
          <p:cNvPicPr>
            <a:picLocks noChangeAspect="1"/>
          </p:cNvPicPr>
          <p:nvPr/>
        </p:nvPicPr>
        <p:blipFill>
          <a:blip r:embed="rId7"/>
          <a:stretch>
            <a:fillRect/>
          </a:stretch>
        </p:blipFill>
        <p:spPr>
          <a:xfrm>
            <a:off x="5662337" y="804895"/>
            <a:ext cx="1111307" cy="1206562"/>
          </a:xfrm>
          <a:prstGeom prst="rect">
            <a:avLst/>
          </a:prstGeom>
        </p:spPr>
      </p:pic>
      <p:pic>
        <p:nvPicPr>
          <p:cNvPr id="20" name="Picture 19">
            <a:extLst>
              <a:ext uri="{FF2B5EF4-FFF2-40B4-BE49-F238E27FC236}">
                <a16:creationId xmlns:a16="http://schemas.microsoft.com/office/drawing/2014/main" id="{B261801F-350D-F90E-3782-5570747210C5}"/>
              </a:ext>
            </a:extLst>
          </p:cNvPr>
          <p:cNvPicPr>
            <a:picLocks noChangeAspect="1"/>
          </p:cNvPicPr>
          <p:nvPr/>
        </p:nvPicPr>
        <p:blipFill>
          <a:blip r:embed="rId8"/>
          <a:stretch>
            <a:fillRect/>
          </a:stretch>
        </p:blipFill>
        <p:spPr>
          <a:xfrm>
            <a:off x="9052683" y="906500"/>
            <a:ext cx="1454225" cy="1104957"/>
          </a:xfrm>
          <a:prstGeom prst="rect">
            <a:avLst/>
          </a:prstGeom>
        </p:spPr>
      </p:pic>
      <p:sp>
        <p:nvSpPr>
          <p:cNvPr id="23" name="TextBox 22">
            <a:extLst>
              <a:ext uri="{FF2B5EF4-FFF2-40B4-BE49-F238E27FC236}">
                <a16:creationId xmlns:a16="http://schemas.microsoft.com/office/drawing/2014/main" id="{6CAECDD8-2056-A45F-D407-D79E9844FD25}"/>
              </a:ext>
            </a:extLst>
          </p:cNvPr>
          <p:cNvSpPr txBox="1"/>
          <p:nvPr/>
        </p:nvSpPr>
        <p:spPr>
          <a:xfrm>
            <a:off x="1206754" y="6331239"/>
            <a:ext cx="4096766" cy="307777"/>
          </a:xfrm>
          <a:prstGeom prst="rect">
            <a:avLst/>
          </a:prstGeom>
          <a:noFill/>
        </p:spPr>
        <p:txBody>
          <a:bodyPr wrap="square" rtlCol="0">
            <a:spAutoFit/>
          </a:bodyPr>
          <a:lstStyle/>
          <a:p>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a:t>
            </a:r>
            <a:r>
              <a:rPr lang="en-GB" sz="1400" dirty="0" err="1">
                <a:solidFill>
                  <a:schemeClr val="accent6"/>
                </a:solidFill>
                <a:effectLst/>
                <a:latin typeface="Arial" panose="020B0604020202020204" pitchFamily="34" charset="0"/>
                <a:ea typeface="Calibri" panose="020F0502020204030204" pitchFamily="34" charset="0"/>
                <a:cs typeface="Arial" panose="020B0604020202020204" pitchFamily="34" charset="0"/>
              </a:rPr>
              <a:t>Overholser</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 and </a:t>
            </a:r>
            <a:r>
              <a:rPr lang="en-GB" sz="1400" dirty="0" err="1">
                <a:solidFill>
                  <a:schemeClr val="accent6"/>
                </a:solidFill>
                <a:effectLst/>
                <a:latin typeface="Arial" panose="020B0604020202020204" pitchFamily="34" charset="0"/>
                <a:ea typeface="Calibri" panose="020F0502020204030204" pitchFamily="34" charset="0"/>
                <a:cs typeface="Arial" panose="020B0604020202020204" pitchFamily="34" charset="0"/>
              </a:rPr>
              <a:t>Dimaggio</a:t>
            </a:r>
            <a:r>
              <a:rPr lang="en-GB" sz="1400" dirty="0">
                <a:solidFill>
                  <a:schemeClr val="accent6"/>
                </a:solidFill>
                <a:latin typeface="Arial" panose="020B0604020202020204" pitchFamily="34" charset="0"/>
                <a:ea typeface="Calibri" panose="020F0502020204030204" pitchFamily="34" charset="0"/>
                <a:cs typeface="Arial" panose="020B0604020202020204" pitchFamily="34" charset="0"/>
              </a:rPr>
              <a:t>, </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2021)</a:t>
            </a:r>
            <a:endParaRPr lang="en-GB" sz="1400" dirty="0">
              <a:solidFill>
                <a:schemeClr val="accent6"/>
              </a:solidFill>
            </a:endParaRPr>
          </a:p>
        </p:txBody>
      </p:sp>
      <p:sp>
        <p:nvSpPr>
          <p:cNvPr id="25" name="TextBox 24">
            <a:extLst>
              <a:ext uri="{FF2B5EF4-FFF2-40B4-BE49-F238E27FC236}">
                <a16:creationId xmlns:a16="http://schemas.microsoft.com/office/drawing/2014/main" id="{85C43603-12DB-A462-5A00-E1771C1A5C95}"/>
              </a:ext>
            </a:extLst>
          </p:cNvPr>
          <p:cNvSpPr txBox="1"/>
          <p:nvPr/>
        </p:nvSpPr>
        <p:spPr>
          <a:xfrm>
            <a:off x="9204960" y="6376487"/>
            <a:ext cx="3058160" cy="307777"/>
          </a:xfrm>
          <a:prstGeom prst="rect">
            <a:avLst/>
          </a:prstGeom>
          <a:noFill/>
        </p:spPr>
        <p:txBody>
          <a:bodyPr wrap="square" rtlCol="0">
            <a:spAutoFit/>
          </a:bodyPr>
          <a:lstStyle/>
          <a:p>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(James and Rimes, 2018)</a:t>
            </a:r>
            <a:endParaRPr lang="en-GB" sz="1400" dirty="0"/>
          </a:p>
        </p:txBody>
      </p:sp>
      <p:pic>
        <p:nvPicPr>
          <p:cNvPr id="37" name="Audio 36">
            <a:hlinkClick r:id="" action="ppaction://media"/>
            <a:extLst>
              <a:ext uri="{FF2B5EF4-FFF2-40B4-BE49-F238E27FC236}">
                <a16:creationId xmlns:a16="http://schemas.microsoft.com/office/drawing/2014/main" id="{16200C8E-0B8F-5907-F0CC-BC96FCACF6D3}"/>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016197157"/>
      </p:ext>
    </p:extLst>
  </p:cSld>
  <p:clrMapOvr>
    <a:masterClrMapping/>
  </p:clrMapOvr>
  <mc:AlternateContent xmlns:mc="http://schemas.openxmlformats.org/markup-compatibility/2006">
    <mc:Choice xmlns:p14="http://schemas.microsoft.com/office/powerpoint/2010/main" Requires="p14">
      <p:transition spd="slow" p14:dur="2000" advTm="83402"/>
    </mc:Choice>
    <mc:Fallback>
      <p:transition spd="slow" advTm="83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barn(inVertical)">
                                      <p:cBhvr>
                                        <p:cTn id="15" dur="500"/>
                                        <p:tgtEl>
                                          <p:spTgt spid="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23"/>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3">
                                            <p:txEl>
                                              <p:pRg st="0" end="0"/>
                                            </p:txEl>
                                          </p:spTgt>
                                        </p:tgtEl>
                                        <p:attrNameLst>
                                          <p:attrName>style.visibility</p:attrName>
                                        </p:attrNameLst>
                                      </p:cBhvr>
                                      <p:to>
                                        <p:strVal val="visible"/>
                                      </p:to>
                                    </p:set>
                                    <p:animEffect transition="in" filter="barn(inVertical)">
                                      <p:cBhvr>
                                        <p:cTn id="34" dur="500"/>
                                        <p:tgtEl>
                                          <p:spTgt spid="3">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1" end="1"/>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nodeType="clickEffect">
                                  <p:stCondLst>
                                    <p:cond delay="0"/>
                                  </p:stCondLst>
                                  <p:childTnLst>
                                    <p:set>
                                      <p:cBhvr>
                                        <p:cTn id="52" dur="1" fill="hold">
                                          <p:stCondLst>
                                            <p:cond delay="0"/>
                                          </p:stCondLst>
                                        </p:cTn>
                                        <p:tgtEl>
                                          <p:spTgt spid="4">
                                            <p:txEl>
                                              <p:pRg st="0" end="0"/>
                                            </p:txEl>
                                          </p:spTgt>
                                        </p:tgtEl>
                                        <p:attrNameLst>
                                          <p:attrName>style.visibility</p:attrName>
                                        </p:attrNameLst>
                                      </p:cBhvr>
                                      <p:to>
                                        <p:strVal val="visible"/>
                                      </p:to>
                                    </p:set>
                                    <p:animEffect transition="in" filter="barn(inVertical)">
                                      <p:cBhvr>
                                        <p:cTn id="53" dur="500"/>
                                        <p:tgtEl>
                                          <p:spTgt spid="4">
                                            <p:txEl>
                                              <p:pRg st="0" end="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nodeType="clickEffect">
                                  <p:stCondLst>
                                    <p:cond delay="0"/>
                                  </p:stCondLst>
                                  <p:childTnLst>
                                    <p:set>
                                      <p:cBhvr>
                                        <p:cTn id="57" dur="1" fill="hold">
                                          <p:stCondLst>
                                            <p:cond delay="0"/>
                                          </p:stCondLst>
                                        </p:cTn>
                                        <p:tgtEl>
                                          <p:spTgt spid="12">
                                            <p:txEl>
                                              <p:pRg st="0" end="0"/>
                                            </p:txEl>
                                          </p:spTgt>
                                        </p:tgtEl>
                                        <p:attrNameLst>
                                          <p:attrName>style.visibility</p:attrName>
                                        </p:attrNameLst>
                                      </p:cBhvr>
                                      <p:to>
                                        <p:strVal val="visible"/>
                                      </p:to>
                                    </p:set>
                                  </p:childTnLst>
                                </p:cTn>
                              </p:par>
                              <p:par>
                                <p:cTn id="58" presetID="1" presetClass="entr" presetSubtype="0" fill="hold" nodeType="withEffect">
                                  <p:stCondLst>
                                    <p:cond delay="0"/>
                                  </p:stCondLst>
                                  <p:childTnLst>
                                    <p:set>
                                      <p:cBhvr>
                                        <p:cTn id="59" dur="1" fill="hold">
                                          <p:stCondLst>
                                            <p:cond delay="0"/>
                                          </p:stCondLst>
                                        </p:cTn>
                                        <p:tgtEl>
                                          <p:spTgt spid="12">
                                            <p:txEl>
                                              <p:pRg st="1" end="1"/>
                                            </p:txEl>
                                          </p:spTgt>
                                        </p:tgtEl>
                                        <p:attrNameLst>
                                          <p:attrName>style.visibility</p:attrName>
                                        </p:attrNameLst>
                                      </p:cBhvr>
                                      <p:to>
                                        <p:strVal val="visible"/>
                                      </p:to>
                                    </p:set>
                                  </p:childTnLst>
                                </p:cTn>
                              </p:par>
                              <p:par>
                                <p:cTn id="60" presetID="1" presetClass="entr" presetSubtype="0" fill="hold" nodeType="withEffect">
                                  <p:stCondLst>
                                    <p:cond delay="0"/>
                                  </p:stCondLst>
                                  <p:childTnLst>
                                    <p:set>
                                      <p:cBhvr>
                                        <p:cTn id="61"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37"/>
                </p:tgtEl>
              </p:cMediaNode>
            </p:audio>
          </p:childTnLst>
        </p:cTn>
      </p:par>
    </p:tnLst>
    <p:bldLst>
      <p:bldP spid="10" grpId="0"/>
      <p:bldP spid="23" grpId="0"/>
      <p:bldP spid="2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E6BC715-6D34-9D43-529D-92065EB3F768}"/>
              </a:ext>
            </a:extLst>
          </p:cNvPr>
          <p:cNvSpPr>
            <a:spLocks noGrp="1"/>
          </p:cNvSpPr>
          <p:nvPr>
            <p:ph type="body" sz="quarter" idx="13"/>
          </p:nvPr>
        </p:nvSpPr>
        <p:spPr>
          <a:xfrm>
            <a:off x="5019040" y="173672"/>
            <a:ext cx="6858000" cy="2081848"/>
          </a:xfrm>
        </p:spPr>
        <p:txBody>
          <a:bodyPr/>
          <a:lstStyle/>
          <a:p>
            <a:pPr algn="ctr"/>
            <a:r>
              <a:rPr lang="en-GB" sz="6600" dirty="0"/>
              <a:t>Time Management  </a:t>
            </a:r>
          </a:p>
        </p:txBody>
      </p:sp>
      <p:sp>
        <p:nvSpPr>
          <p:cNvPr id="14" name="TextBox 13">
            <a:extLst>
              <a:ext uri="{FF2B5EF4-FFF2-40B4-BE49-F238E27FC236}">
                <a16:creationId xmlns:a16="http://schemas.microsoft.com/office/drawing/2014/main" id="{73F65CC8-0200-3AB9-6F23-BF39C8150EA3}"/>
              </a:ext>
            </a:extLst>
          </p:cNvPr>
          <p:cNvSpPr txBox="1"/>
          <p:nvPr/>
        </p:nvSpPr>
        <p:spPr>
          <a:xfrm>
            <a:off x="2915920" y="2540952"/>
            <a:ext cx="8961120" cy="120032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L</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ack of time available to complete all the tasks that need doing </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Difficulties with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balancing and juggling </a:t>
            </a: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all tasks</a:t>
            </a:r>
            <a:endPar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F</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eelings of anger, stress and anxiety</a:t>
            </a:r>
          </a:p>
          <a:p>
            <a:pPr marL="285750" indent="-285750">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F05AA765-A3E4-DD69-4D0B-9E9A8114DDC3}"/>
              </a:ext>
            </a:extLst>
          </p:cNvPr>
          <p:cNvSpPr txBox="1"/>
          <p:nvPr/>
        </p:nvSpPr>
        <p:spPr>
          <a:xfrm>
            <a:off x="4983480" y="4757282"/>
            <a:ext cx="6929120" cy="203132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Very common in students to experience poor time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management</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Heightened stress levels</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Negative work life balance </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F</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emale students report higher levels of difficulty with workload and time management </a:t>
            </a:r>
          </a:p>
          <a:p>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 </a:t>
            </a:r>
          </a:p>
          <a:p>
            <a:endParaRPr lang="en-GB" dirty="0"/>
          </a:p>
        </p:txBody>
      </p:sp>
      <p:sp>
        <p:nvSpPr>
          <p:cNvPr id="2" name="TextBox 1">
            <a:extLst>
              <a:ext uri="{FF2B5EF4-FFF2-40B4-BE49-F238E27FC236}">
                <a16:creationId xmlns:a16="http://schemas.microsoft.com/office/drawing/2014/main" id="{85B0C207-6C8C-C8B6-20A3-E88738A38CD2}"/>
              </a:ext>
            </a:extLst>
          </p:cNvPr>
          <p:cNvSpPr txBox="1"/>
          <p:nvPr/>
        </p:nvSpPr>
        <p:spPr>
          <a:xfrm>
            <a:off x="5709920" y="1815792"/>
            <a:ext cx="5770880" cy="461665"/>
          </a:xfrm>
          <a:prstGeom prst="rect">
            <a:avLst/>
          </a:prstGeom>
          <a:noFill/>
        </p:spPr>
        <p:txBody>
          <a:bodyPr wrap="square" rtlCol="0">
            <a:spAutoFit/>
          </a:bodyPr>
          <a:lstStyle/>
          <a:p>
            <a:r>
              <a:rPr lang="en-GB" sz="2400" b="1" dirty="0">
                <a:solidFill>
                  <a:srgbClr val="202C8F"/>
                </a:solidFill>
              </a:rPr>
              <a:t>How has this affected me?</a:t>
            </a:r>
          </a:p>
        </p:txBody>
      </p:sp>
      <p:sp>
        <p:nvSpPr>
          <p:cNvPr id="3" name="TextBox 2">
            <a:extLst>
              <a:ext uri="{FF2B5EF4-FFF2-40B4-BE49-F238E27FC236}">
                <a16:creationId xmlns:a16="http://schemas.microsoft.com/office/drawing/2014/main" id="{CF1C95EC-0BB8-CE02-BE0D-9F3E135A5F56}"/>
              </a:ext>
            </a:extLst>
          </p:cNvPr>
          <p:cNvSpPr txBox="1"/>
          <p:nvPr/>
        </p:nvSpPr>
        <p:spPr>
          <a:xfrm>
            <a:off x="3098800" y="4104809"/>
            <a:ext cx="5770880" cy="461665"/>
          </a:xfrm>
          <a:prstGeom prst="rect">
            <a:avLst/>
          </a:prstGeom>
          <a:noFill/>
        </p:spPr>
        <p:txBody>
          <a:bodyPr wrap="square" rtlCol="0">
            <a:spAutoFit/>
          </a:bodyPr>
          <a:lstStyle/>
          <a:p>
            <a:r>
              <a:rPr lang="en-GB" sz="2400" b="1" dirty="0">
                <a:solidFill>
                  <a:srgbClr val="202C8F"/>
                </a:solidFill>
              </a:rPr>
              <a:t>How has this affected other students?</a:t>
            </a:r>
          </a:p>
        </p:txBody>
      </p:sp>
      <p:sp>
        <p:nvSpPr>
          <p:cNvPr id="7" name="TextBox 6">
            <a:extLst>
              <a:ext uri="{FF2B5EF4-FFF2-40B4-BE49-F238E27FC236}">
                <a16:creationId xmlns:a16="http://schemas.microsoft.com/office/drawing/2014/main" id="{7976A1FE-168B-4375-1966-89032FDDE3A3}"/>
              </a:ext>
            </a:extLst>
          </p:cNvPr>
          <p:cNvSpPr txBox="1"/>
          <p:nvPr/>
        </p:nvSpPr>
        <p:spPr>
          <a:xfrm>
            <a:off x="8341360" y="6421905"/>
            <a:ext cx="4531360" cy="523220"/>
          </a:xfrm>
          <a:prstGeom prst="rect">
            <a:avLst/>
          </a:prstGeom>
          <a:noFill/>
        </p:spPr>
        <p:txBody>
          <a:bodyPr wrap="square" rtlCol="0">
            <a:spAutoFit/>
          </a:bodyPr>
          <a:lstStyle/>
          <a:p>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(Hill, </a:t>
            </a:r>
            <a:r>
              <a:rPr lang="en-GB" sz="1400" dirty="0" err="1">
                <a:solidFill>
                  <a:srgbClr val="202C8F"/>
                </a:solidFill>
                <a:effectLst/>
                <a:latin typeface="Arial" panose="020B0604020202020204" pitchFamily="34" charset="0"/>
                <a:ea typeface="Calibri" panose="020F0502020204030204" pitchFamily="34" charset="0"/>
                <a:cs typeface="Arial" panose="020B0604020202020204" pitchFamily="34" charset="0"/>
              </a:rPr>
              <a:t>Goicocohea</a:t>
            </a:r>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 and Merlo, 2018) </a:t>
            </a:r>
          </a:p>
          <a:p>
            <a:endParaRPr lang="en-GB" sz="1400" dirty="0"/>
          </a:p>
        </p:txBody>
      </p:sp>
      <p:pic>
        <p:nvPicPr>
          <p:cNvPr id="22" name="Audio 21">
            <a:hlinkClick r:id="" action="ppaction://media"/>
            <a:extLst>
              <a:ext uri="{FF2B5EF4-FFF2-40B4-BE49-F238E27FC236}">
                <a16:creationId xmlns:a16="http://schemas.microsoft.com/office/drawing/2014/main" id="{0E36C3FC-61FD-25AD-1E6C-5D3EF0C1DDF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583623875"/>
      </p:ext>
    </p:extLst>
  </p:cSld>
  <p:clrMapOvr>
    <a:masterClrMapping/>
  </p:clrMapOvr>
  <mc:AlternateContent xmlns:mc="http://schemas.openxmlformats.org/markup-compatibility/2006">
    <mc:Choice xmlns:p14="http://schemas.microsoft.com/office/powerpoint/2010/main" Requires="p14">
      <p:transition spd="slow" p14:dur="2000" advTm="41409"/>
    </mc:Choice>
    <mc:Fallback>
      <p:transition spd="slow" advTm="41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par>
                                <p:cTn id="16" presetID="1" presetClass="entr" presetSubtype="0" fill="hold" nodeType="withEffect">
                                  <p:stCondLst>
                                    <p:cond delay="0"/>
                                  </p:stCondLst>
                                  <p:childTnLst>
                                    <p:set>
                                      <p:cBhvr>
                                        <p:cTn id="17" dur="1" fill="hold">
                                          <p:stCondLst>
                                            <p:cond delay="0"/>
                                          </p:stCondLst>
                                        </p:cTn>
                                        <p:tgtEl>
                                          <p:spTgt spid="14">
                                            <p:txEl>
                                              <p:pRg st="0" end="0"/>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14">
                                            <p:txEl>
                                              <p:pRg st="1" end="1"/>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barn(inVertical)">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6">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6">
                                            <p:txEl>
                                              <p:pRg st="3" end="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22"/>
                </p:tgtEl>
              </p:cMediaNode>
            </p:audio>
          </p:childTnLst>
        </p:cTn>
      </p:par>
    </p:tnLst>
    <p:bldLst>
      <p:bldP spid="2" grpId="0"/>
      <p:bldP spid="3"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a:xfrm>
            <a:off x="632968" y="1270000"/>
            <a:ext cx="3470402" cy="5414264"/>
          </a:xfrm>
        </p:spPr>
        <p:txBody>
          <a:bodyPr/>
          <a:lstStyle/>
          <a:p>
            <a:r>
              <a:rPr lang="en-US" dirty="0"/>
              <a:t>What can be done?</a:t>
            </a:r>
          </a:p>
        </p:txBody>
      </p:sp>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a:xfrm>
            <a:off x="632968" y="2314448"/>
            <a:ext cx="3612388" cy="4045712"/>
          </a:xfrm>
        </p:spPr>
        <p:txBody>
          <a:bodyPr/>
          <a:lstStyle/>
          <a:p>
            <a:r>
              <a:rPr lang="en-GB" sz="1800" dirty="0">
                <a:latin typeface="Arial" panose="020B0604020202020204" pitchFamily="34" charset="0"/>
                <a:ea typeface="Calibri" panose="020F0502020204030204" pitchFamily="34" charset="0"/>
                <a:cs typeface="Arial" panose="020B0604020202020204" pitchFamily="34" charset="0"/>
              </a:rPr>
              <a:t>Use of the </a:t>
            </a:r>
            <a:r>
              <a:rPr lang="en-GB" sz="1800" dirty="0">
                <a:effectLst/>
                <a:latin typeface="Arial" panose="020B0604020202020204" pitchFamily="34" charset="0"/>
                <a:ea typeface="Calibri" panose="020F0502020204030204" pitchFamily="34" charset="0"/>
                <a:cs typeface="Arial" panose="020B0604020202020204" pitchFamily="34" charset="0"/>
              </a:rPr>
              <a:t>Pomodoro technique</a:t>
            </a:r>
          </a:p>
          <a:p>
            <a:r>
              <a:rPr lang="en-GB" sz="1800" dirty="0">
                <a:latin typeface="Arial" panose="020B0604020202020204" pitchFamily="34" charset="0"/>
                <a:ea typeface="Calibri" panose="020F0502020204030204" pitchFamily="34" charset="0"/>
                <a:cs typeface="Arial" panose="020B0604020202020204" pitchFamily="34" charset="0"/>
              </a:rPr>
              <a:t>T</a:t>
            </a:r>
            <a:r>
              <a:rPr lang="en-GB" sz="1800" dirty="0">
                <a:effectLst/>
                <a:latin typeface="Arial" panose="020B0604020202020204" pitchFamily="34" charset="0"/>
                <a:ea typeface="Calibri" panose="020F0502020204030204" pitchFamily="34" charset="0"/>
                <a:cs typeface="Arial" panose="020B0604020202020204" pitchFamily="34" charset="0"/>
              </a:rPr>
              <a:t>ime management technique invented in 1980’s by a student in business school</a:t>
            </a:r>
          </a:p>
          <a:p>
            <a:r>
              <a:rPr lang="en-GB" sz="1800" dirty="0">
                <a:latin typeface="Arial" panose="020B0604020202020204" pitchFamily="34" charset="0"/>
                <a:ea typeface="Calibri" panose="020F0502020204030204" pitchFamily="34" charset="0"/>
                <a:cs typeface="Arial" panose="020B0604020202020204" pitchFamily="34" charset="0"/>
              </a:rPr>
              <a:t>C</a:t>
            </a:r>
            <a:r>
              <a:rPr lang="en-GB" sz="1800" dirty="0">
                <a:effectLst/>
                <a:latin typeface="Arial" panose="020B0604020202020204" pitchFamily="34" charset="0"/>
                <a:ea typeface="Calibri" panose="020F0502020204030204" pitchFamily="34" charset="0"/>
                <a:cs typeface="Arial" panose="020B0604020202020204" pitchFamily="34" charset="0"/>
              </a:rPr>
              <a:t>ommit 25 minutes to a task, followed by a 5-minute break return to the task for another 25 minutes. This is repeated four times before taking a longer break of 25 minutes </a:t>
            </a:r>
          </a:p>
          <a:p>
            <a:r>
              <a:rPr lang="en-GB" sz="1800" dirty="0">
                <a:latin typeface="Arial" panose="020B0604020202020204" pitchFamily="34" charset="0"/>
                <a:ea typeface="Calibri" panose="020F0502020204030204" pitchFamily="34" charset="0"/>
                <a:cs typeface="Arial" panose="020B0604020202020204" pitchFamily="34" charset="0"/>
              </a:rPr>
              <a:t>R</a:t>
            </a:r>
            <a:r>
              <a:rPr lang="en-GB" sz="1800" dirty="0">
                <a:effectLst/>
                <a:latin typeface="Arial" panose="020B0604020202020204" pitchFamily="34" charset="0"/>
                <a:ea typeface="Calibri" panose="020F0502020204030204" pitchFamily="34" charset="0"/>
                <a:cs typeface="Arial" panose="020B0604020202020204" pitchFamily="34" charset="0"/>
              </a:rPr>
              <a:t>ealistic and achievable goals</a:t>
            </a:r>
          </a:p>
          <a:p>
            <a:r>
              <a:rPr lang="en-GB" sz="1800" dirty="0">
                <a:latin typeface="Arial" panose="020B0604020202020204" pitchFamily="34" charset="0"/>
                <a:ea typeface="Calibri" panose="020F0502020204030204" pitchFamily="34" charset="0"/>
                <a:cs typeface="Arial" panose="020B0604020202020204" pitchFamily="34" charset="0"/>
              </a:rPr>
              <a:t>Prioritise Tasks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A8753AB0-02A6-E89E-7E23-593DBF52F4E8}"/>
              </a:ext>
            </a:extLst>
          </p:cNvPr>
          <p:cNvSpPr>
            <a:spLocks noGrp="1"/>
          </p:cNvSpPr>
          <p:nvPr>
            <p:ph type="body" sz="quarter" idx="15"/>
          </p:nvPr>
        </p:nvSpPr>
        <p:spPr>
          <a:xfrm>
            <a:off x="4443984" y="1270000"/>
            <a:ext cx="3328416" cy="5414264"/>
          </a:xfrm>
        </p:spPr>
        <p:txBody>
          <a:bodyPr/>
          <a:lstStyle/>
          <a:p>
            <a:r>
              <a:rPr lang="en-US" dirty="0"/>
              <a:t>Goals and Strategies</a:t>
            </a:r>
          </a:p>
        </p:txBody>
      </p:sp>
      <p:sp>
        <p:nvSpPr>
          <p:cNvPr id="7" name="Text Placeholder 6">
            <a:extLst>
              <a:ext uri="{FF2B5EF4-FFF2-40B4-BE49-F238E27FC236}">
                <a16:creationId xmlns:a16="http://schemas.microsoft.com/office/drawing/2014/main" id="{0BF56CE2-ADEB-1E22-50FB-9F2AB3786483}"/>
              </a:ext>
            </a:extLst>
          </p:cNvPr>
          <p:cNvSpPr>
            <a:spLocks noGrp="1"/>
          </p:cNvSpPr>
          <p:nvPr>
            <p:ph type="body" sz="quarter" idx="21"/>
          </p:nvPr>
        </p:nvSpPr>
        <p:spPr>
          <a:xfrm>
            <a:off x="4551680" y="2456688"/>
            <a:ext cx="3220720" cy="3700272"/>
          </a:xfrm>
        </p:spPr>
        <p:txBody>
          <a:bodyPr/>
          <a:lstStyle/>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Use </a:t>
            </a:r>
            <a:r>
              <a:rPr lang="en-GB" sz="1800" dirty="0">
                <a:effectLst/>
                <a:latin typeface="Arial" panose="020B0604020202020204" pitchFamily="34" charset="0"/>
                <a:ea typeface="Calibri" panose="020F0502020204030204" pitchFamily="34" charset="0"/>
                <a:cs typeface="Arial" panose="020B0604020202020204" pitchFamily="34" charset="0"/>
              </a:rPr>
              <a:t>pomodoro technique  daily into schedule </a:t>
            </a:r>
          </a:p>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S</a:t>
            </a:r>
            <a:r>
              <a:rPr lang="en-GB" sz="1800" dirty="0">
                <a:effectLst/>
                <a:latin typeface="Arial" panose="020B0604020202020204" pitchFamily="34" charset="0"/>
                <a:ea typeface="Calibri" panose="020F0502020204030204" pitchFamily="34" charset="0"/>
                <a:cs typeface="Arial" panose="020B0604020202020204" pitchFamily="34" charset="0"/>
              </a:rPr>
              <a:t>et out all my goals and objectives at the start of the semester</a:t>
            </a:r>
          </a:p>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P</a:t>
            </a:r>
            <a:r>
              <a:rPr lang="en-GB" sz="1800" dirty="0">
                <a:effectLst/>
                <a:latin typeface="Arial" panose="020B0604020202020204" pitchFamily="34" charset="0"/>
                <a:ea typeface="Calibri" panose="020F0502020204030204" pitchFamily="34" charset="0"/>
                <a:cs typeface="Arial" panose="020B0604020202020204" pitchFamily="34" charset="0"/>
              </a:rPr>
              <a:t>rioritise goals in order of completion and date that they are due in </a:t>
            </a:r>
          </a:p>
          <a:p>
            <a:pPr>
              <a:lnSpc>
                <a:spcPct val="107000"/>
              </a:lnSpc>
              <a:spcAft>
                <a:spcPts val="800"/>
              </a:spcAft>
            </a:pPr>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03745CA7-A767-9133-8871-800B16D5D722}"/>
              </a:ext>
            </a:extLst>
          </p:cNvPr>
          <p:cNvSpPr>
            <a:spLocks noGrp="1"/>
          </p:cNvSpPr>
          <p:nvPr>
            <p:ph type="body" sz="quarter" idx="17"/>
          </p:nvPr>
        </p:nvSpPr>
        <p:spPr>
          <a:xfrm>
            <a:off x="8092440" y="1270000"/>
            <a:ext cx="3328416" cy="5414264"/>
          </a:xfrm>
        </p:spPr>
        <p:txBody>
          <a:bodyPr/>
          <a:lstStyle/>
          <a:p>
            <a:r>
              <a:rPr lang="en-US" dirty="0"/>
              <a:t>Will These strategies work?</a:t>
            </a:r>
          </a:p>
        </p:txBody>
      </p:sp>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p:txBody>
          <a:bodyPr/>
          <a:lstStyle/>
          <a:p>
            <a:endParaRPr lang="en-US" dirty="0"/>
          </a:p>
          <a:p>
            <a:endParaRPr lang="en-US" dirty="0"/>
          </a:p>
        </p:txBody>
      </p:sp>
      <p:sp>
        <p:nvSpPr>
          <p:cNvPr id="10" name="Title 9">
            <a:extLst>
              <a:ext uri="{FF2B5EF4-FFF2-40B4-BE49-F238E27FC236}">
                <a16:creationId xmlns:a16="http://schemas.microsoft.com/office/drawing/2014/main" id="{965286EB-6EC7-A12E-C371-473E0FCF4807}"/>
              </a:ext>
            </a:extLst>
          </p:cNvPr>
          <p:cNvSpPr>
            <a:spLocks noGrp="1"/>
          </p:cNvSpPr>
          <p:nvPr>
            <p:ph type="title"/>
          </p:nvPr>
        </p:nvSpPr>
        <p:spPr>
          <a:xfrm>
            <a:off x="772668" y="173736"/>
            <a:ext cx="10671048" cy="768096"/>
          </a:xfrm>
        </p:spPr>
        <p:txBody>
          <a:bodyPr/>
          <a:lstStyle/>
          <a:p>
            <a:r>
              <a:rPr lang="en-GB" dirty="0"/>
              <a:t>Improving Time management </a:t>
            </a:r>
          </a:p>
        </p:txBody>
      </p:sp>
      <p:sp>
        <p:nvSpPr>
          <p:cNvPr id="12" name="TextBox 11">
            <a:extLst>
              <a:ext uri="{FF2B5EF4-FFF2-40B4-BE49-F238E27FC236}">
                <a16:creationId xmlns:a16="http://schemas.microsoft.com/office/drawing/2014/main" id="{4AAE6A28-2E0A-7716-64F7-06F593A17BBA}"/>
              </a:ext>
            </a:extLst>
          </p:cNvPr>
          <p:cNvSpPr txBox="1"/>
          <p:nvPr/>
        </p:nvSpPr>
        <p:spPr>
          <a:xfrm>
            <a:off x="8209280" y="2641600"/>
            <a:ext cx="3129280" cy="2585323"/>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P</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ositive benefits associated with prioritising tasks for the next day</a:t>
            </a:r>
          </a:p>
          <a:p>
            <a:pPr marL="285750" indent="-285750">
              <a:buFont typeface="Arial" panose="020B0604020202020204" pitchFamily="34" charset="0"/>
              <a:buChar char="•"/>
            </a:pP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Students </a:t>
            </a: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had </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less tension</a:t>
            </a: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L</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ower amount of perceived stress </a:t>
            </a:r>
            <a:endParaRPr lang="en-GB" dirty="0">
              <a:solidFill>
                <a:srgbClr val="202C8F"/>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G</a:t>
            </a:r>
            <a:r>
              <a:rPr lang="en-GB" sz="1800" dirty="0">
                <a:solidFill>
                  <a:srgbClr val="202C8F"/>
                </a:solidFill>
                <a:effectLst/>
                <a:latin typeface="Arial" panose="020B0604020202020204" pitchFamily="34" charset="0"/>
                <a:ea typeface="Calibri" panose="020F0502020204030204" pitchFamily="34" charset="0"/>
                <a:cs typeface="Arial" panose="020B0604020202020204" pitchFamily="34" charset="0"/>
              </a:rPr>
              <a:t>iving perceived control of time</a:t>
            </a:r>
            <a:endParaRPr lang="en-GB" dirty="0">
              <a:solidFill>
                <a:srgbClr val="202C8F"/>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8574116F-EA51-8990-A0F0-58B2B7383DA1}"/>
              </a:ext>
            </a:extLst>
          </p:cNvPr>
          <p:cNvPicPr>
            <a:picLocks noChangeAspect="1"/>
          </p:cNvPicPr>
          <p:nvPr/>
        </p:nvPicPr>
        <p:blipFill>
          <a:blip r:embed="rId6"/>
          <a:stretch>
            <a:fillRect/>
          </a:stretch>
        </p:blipFill>
        <p:spPr>
          <a:xfrm>
            <a:off x="1685092" y="996146"/>
            <a:ext cx="1390721" cy="825542"/>
          </a:xfrm>
          <a:prstGeom prst="rect">
            <a:avLst/>
          </a:prstGeom>
        </p:spPr>
      </p:pic>
      <p:pic>
        <p:nvPicPr>
          <p:cNvPr id="16" name="Picture 15">
            <a:extLst>
              <a:ext uri="{FF2B5EF4-FFF2-40B4-BE49-F238E27FC236}">
                <a16:creationId xmlns:a16="http://schemas.microsoft.com/office/drawing/2014/main" id="{C2F41201-605E-229B-D7AD-40B7729A0A6F}"/>
              </a:ext>
            </a:extLst>
          </p:cNvPr>
          <p:cNvPicPr>
            <a:picLocks noChangeAspect="1"/>
          </p:cNvPicPr>
          <p:nvPr/>
        </p:nvPicPr>
        <p:blipFill>
          <a:blip r:embed="rId7"/>
          <a:stretch>
            <a:fillRect/>
          </a:stretch>
        </p:blipFill>
        <p:spPr>
          <a:xfrm>
            <a:off x="5768791" y="804895"/>
            <a:ext cx="1111307" cy="1206562"/>
          </a:xfrm>
          <a:prstGeom prst="rect">
            <a:avLst/>
          </a:prstGeom>
        </p:spPr>
      </p:pic>
      <p:pic>
        <p:nvPicPr>
          <p:cNvPr id="20" name="Picture 19">
            <a:extLst>
              <a:ext uri="{FF2B5EF4-FFF2-40B4-BE49-F238E27FC236}">
                <a16:creationId xmlns:a16="http://schemas.microsoft.com/office/drawing/2014/main" id="{081E4675-86C8-C64E-02D9-8B4A667D73C9}"/>
              </a:ext>
            </a:extLst>
          </p:cNvPr>
          <p:cNvPicPr>
            <a:picLocks noChangeAspect="1"/>
          </p:cNvPicPr>
          <p:nvPr/>
        </p:nvPicPr>
        <p:blipFill>
          <a:blip r:embed="rId8"/>
          <a:stretch>
            <a:fillRect/>
          </a:stretch>
        </p:blipFill>
        <p:spPr>
          <a:xfrm>
            <a:off x="9052683" y="820081"/>
            <a:ext cx="1454225" cy="1104957"/>
          </a:xfrm>
          <a:prstGeom prst="rect">
            <a:avLst/>
          </a:prstGeom>
        </p:spPr>
      </p:pic>
      <p:sp>
        <p:nvSpPr>
          <p:cNvPr id="21" name="TextBox 20">
            <a:extLst>
              <a:ext uri="{FF2B5EF4-FFF2-40B4-BE49-F238E27FC236}">
                <a16:creationId xmlns:a16="http://schemas.microsoft.com/office/drawing/2014/main" id="{B70268CB-A387-FB1A-5B56-D6A715CE83A5}"/>
              </a:ext>
            </a:extLst>
          </p:cNvPr>
          <p:cNvSpPr txBox="1"/>
          <p:nvPr/>
        </p:nvSpPr>
        <p:spPr>
          <a:xfrm>
            <a:off x="632968" y="6343726"/>
            <a:ext cx="4125976" cy="861774"/>
          </a:xfrm>
          <a:prstGeom prst="rect">
            <a:avLst/>
          </a:prstGeom>
          <a:noFill/>
        </p:spPr>
        <p:txBody>
          <a:bodyPr wrap="square" rtlCol="0">
            <a:spAutoFit/>
          </a:bodyPr>
          <a:lstStyle/>
          <a:p>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a:t>
            </a:r>
            <a:r>
              <a:rPr lang="en-GB" sz="1400" dirty="0" err="1">
                <a:solidFill>
                  <a:schemeClr val="accent6"/>
                </a:solidFill>
                <a:effectLst/>
                <a:latin typeface="Arial" panose="020B0604020202020204" pitchFamily="34" charset="0"/>
                <a:ea typeface="Calibri" panose="020F0502020204030204" pitchFamily="34" charset="0"/>
                <a:cs typeface="Arial" panose="020B0604020202020204" pitchFamily="34" charset="0"/>
              </a:rPr>
              <a:t>Kissick</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 2020) (Chase </a:t>
            </a:r>
            <a:r>
              <a:rPr lang="en-GB" sz="1400" i="1" dirty="0">
                <a:solidFill>
                  <a:schemeClr val="accent6"/>
                </a:solidFill>
                <a:effectLst/>
                <a:latin typeface="Arial" panose="020B0604020202020204" pitchFamily="34" charset="0"/>
                <a:ea typeface="Calibri" panose="020F0502020204030204" pitchFamily="34" charset="0"/>
                <a:cs typeface="Arial" panose="020B0604020202020204" pitchFamily="34" charset="0"/>
              </a:rPr>
              <a:t>et al., </a:t>
            </a:r>
            <a:r>
              <a:rPr lang="en-GB" sz="1400" dirty="0">
                <a:solidFill>
                  <a:schemeClr val="accent6"/>
                </a:solidFill>
                <a:effectLst/>
                <a:latin typeface="Arial" panose="020B0604020202020204" pitchFamily="34" charset="0"/>
                <a:ea typeface="Calibri" panose="020F0502020204030204" pitchFamily="34" charset="0"/>
                <a:cs typeface="Arial" panose="020B0604020202020204" pitchFamily="34" charset="0"/>
              </a:rPr>
              <a:t>2013) </a:t>
            </a:r>
          </a:p>
          <a:p>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23" name="TextBox 22">
            <a:extLst>
              <a:ext uri="{FF2B5EF4-FFF2-40B4-BE49-F238E27FC236}">
                <a16:creationId xmlns:a16="http://schemas.microsoft.com/office/drawing/2014/main" id="{270BBB00-92E9-453E-7EEB-9D77F419542C}"/>
              </a:ext>
            </a:extLst>
          </p:cNvPr>
          <p:cNvSpPr txBox="1"/>
          <p:nvPr/>
        </p:nvSpPr>
        <p:spPr>
          <a:xfrm>
            <a:off x="9617202" y="6376487"/>
            <a:ext cx="3442716" cy="307777"/>
          </a:xfrm>
          <a:prstGeom prst="rect">
            <a:avLst/>
          </a:prstGeom>
          <a:noFill/>
        </p:spPr>
        <p:txBody>
          <a:bodyPr wrap="square" rtlCol="0">
            <a:spAutoFit/>
          </a:bodyPr>
          <a:lstStyle/>
          <a:p>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(Hafner </a:t>
            </a:r>
            <a:r>
              <a:rPr lang="en-GB" sz="1400" i="1" dirty="0">
                <a:solidFill>
                  <a:srgbClr val="202C8F"/>
                </a:solidFill>
                <a:effectLst/>
                <a:latin typeface="Arial" panose="020B0604020202020204" pitchFamily="34" charset="0"/>
                <a:ea typeface="Calibri" panose="020F0502020204030204" pitchFamily="34" charset="0"/>
                <a:cs typeface="Arial" panose="020B0604020202020204" pitchFamily="34" charset="0"/>
              </a:rPr>
              <a:t>et al</a:t>
            </a:r>
            <a:r>
              <a:rPr lang="en-GB" sz="1400" dirty="0">
                <a:solidFill>
                  <a:srgbClr val="202C8F"/>
                </a:solidFill>
                <a:effectLst/>
                <a:latin typeface="Arial" panose="020B0604020202020204" pitchFamily="34" charset="0"/>
                <a:ea typeface="Calibri" panose="020F0502020204030204" pitchFamily="34" charset="0"/>
                <a:cs typeface="Arial" panose="020B0604020202020204" pitchFamily="34" charset="0"/>
              </a:rPr>
              <a:t>., 2013)</a:t>
            </a:r>
            <a:endParaRPr lang="en-GB" sz="1400" dirty="0"/>
          </a:p>
        </p:txBody>
      </p:sp>
      <p:pic>
        <p:nvPicPr>
          <p:cNvPr id="37" name="Audio 36">
            <a:hlinkClick r:id="" action="ppaction://media"/>
            <a:extLst>
              <a:ext uri="{FF2B5EF4-FFF2-40B4-BE49-F238E27FC236}">
                <a16:creationId xmlns:a16="http://schemas.microsoft.com/office/drawing/2014/main" id="{8D31947A-D8E6-0030-EA11-95BEEFE01AA6}"/>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204313295"/>
      </p:ext>
    </p:extLst>
  </p:cSld>
  <p:clrMapOvr>
    <a:masterClrMapping/>
  </p:clrMapOvr>
  <mc:AlternateContent xmlns:mc="http://schemas.openxmlformats.org/markup-compatibility/2006">
    <mc:Choice xmlns:p14="http://schemas.microsoft.com/office/powerpoint/2010/main" Requires="p14">
      <p:transition spd="slow" p14:dur="2000" advTm="85272"/>
    </mc:Choice>
    <mc:Fallback>
      <p:transition spd="slow" advTm="85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barn(inVertical)">
                                      <p:cBhvr>
                                        <p:cTn id="15" dur="500"/>
                                        <p:tgtEl>
                                          <p:spTgt spid="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21"/>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6">
                                            <p:txEl>
                                              <p:pRg st="3" end="3"/>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3">
                                            <p:txEl>
                                              <p:pRg st="0" end="0"/>
                                            </p:txEl>
                                          </p:spTgt>
                                        </p:tgtEl>
                                        <p:attrNameLst>
                                          <p:attrName>style.visibility</p:attrName>
                                        </p:attrNameLst>
                                      </p:cBhvr>
                                      <p:to>
                                        <p:strVal val="visible"/>
                                      </p:to>
                                    </p:set>
                                    <p:animEffect transition="in" filter="barn(inVertical)">
                                      <p:cBhvr>
                                        <p:cTn id="36" dur="500"/>
                                        <p:tgtEl>
                                          <p:spTgt spid="3">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xEl>
                                              <p:pRg st="0" end="0"/>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1" end="1"/>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barn(inVertical)">
                                      <p:cBhvr>
                                        <p:cTn id="49" dur="500"/>
                                        <p:tgtEl>
                                          <p:spTgt spid="4">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nodeType="clickEffect">
                                  <p:stCondLst>
                                    <p:cond delay="0"/>
                                  </p:stCondLst>
                                  <p:childTnLst>
                                    <p:set>
                                      <p:cBhvr>
                                        <p:cTn id="53"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23"/>
                                        </p:tgtEl>
                                        <p:attrNameLst>
                                          <p:attrName>style.visibility</p:attrName>
                                        </p:attrNameLst>
                                      </p:cBhvr>
                                      <p:to>
                                        <p:strVal val="visible"/>
                                      </p:to>
                                    </p:set>
                                  </p:childTnLst>
                                </p:cTn>
                              </p:par>
                              <p:par>
                                <p:cTn id="58" presetID="1" presetClass="entr" presetSubtype="0" fill="hold" nodeType="withEffect">
                                  <p:stCondLst>
                                    <p:cond delay="0"/>
                                  </p:stCondLst>
                                  <p:childTnLst>
                                    <p:set>
                                      <p:cBhvr>
                                        <p:cTn id="59" dur="1" fill="hold">
                                          <p:stCondLst>
                                            <p:cond delay="0"/>
                                          </p:stCondLst>
                                        </p:cTn>
                                        <p:tgtEl>
                                          <p:spTgt spid="12">
                                            <p:txEl>
                                              <p:pRg st="1" end="1"/>
                                            </p:txEl>
                                          </p:spTgt>
                                        </p:tgtEl>
                                        <p:attrNameLst>
                                          <p:attrName>style.visibility</p:attrName>
                                        </p:attrNameLst>
                                      </p:cBhvr>
                                      <p:to>
                                        <p:strVal val="visible"/>
                                      </p:to>
                                    </p:set>
                                  </p:childTnLst>
                                </p:cTn>
                              </p:par>
                              <p:par>
                                <p:cTn id="60" presetID="1" presetClass="entr" presetSubtype="0" fill="hold" nodeType="withEffect">
                                  <p:stCondLst>
                                    <p:cond delay="0"/>
                                  </p:stCondLst>
                                  <p:childTnLst>
                                    <p:set>
                                      <p:cBhvr>
                                        <p:cTn id="61" dur="1" fill="hold">
                                          <p:stCondLst>
                                            <p:cond delay="0"/>
                                          </p:stCondLst>
                                        </p:cTn>
                                        <p:tgtEl>
                                          <p:spTgt spid="12">
                                            <p:txEl>
                                              <p:pRg st="2" end="2"/>
                                            </p:txEl>
                                          </p:spTgt>
                                        </p:tgtEl>
                                        <p:attrNameLst>
                                          <p:attrName>style.visibility</p:attrName>
                                        </p:attrNameLst>
                                      </p:cBhvr>
                                      <p:to>
                                        <p:strVal val="visible"/>
                                      </p:to>
                                    </p:set>
                                  </p:childTnLst>
                                </p:cTn>
                              </p:par>
                              <p:par>
                                <p:cTn id="62" presetID="1" presetClass="entr" presetSubtype="0" fill="hold" nodeType="withEffect">
                                  <p:stCondLst>
                                    <p:cond delay="0"/>
                                  </p:stCondLst>
                                  <p:childTnLst>
                                    <p:set>
                                      <p:cBhvr>
                                        <p:cTn id="63"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4" fill="hold" display="0">
                  <p:stCondLst>
                    <p:cond delay="indefinite"/>
                  </p:stCondLst>
                  <p:endCondLst>
                    <p:cond evt="onStopAudio" delay="0">
                      <p:tgtEl>
                        <p:sldTgt/>
                      </p:tgtEl>
                    </p:cond>
                  </p:endCondLst>
                </p:cTn>
                <p:tgtEl>
                  <p:spTgt spid="37"/>
                </p:tgtEl>
              </p:cMediaNode>
            </p:audio>
          </p:childTnLst>
        </p:cTn>
      </p:par>
    </p:tnLst>
    <p:bldLst>
      <p:bldP spid="10" grpId="0"/>
      <p:bldP spid="21" grpId="0"/>
      <p:bldP spid="2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797560" y="457200"/>
            <a:ext cx="6766560" cy="768096"/>
          </a:xfrm>
        </p:spPr>
        <p:txBody>
          <a:bodyPr/>
          <a:lstStyle/>
          <a:p>
            <a:r>
              <a:rPr lang="en-US" dirty="0"/>
              <a:t>Conclusion  </a:t>
            </a:r>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241044" y="1394968"/>
            <a:ext cx="5879592" cy="2780792"/>
          </a:xfrm>
        </p:spPr>
        <p:txBody>
          <a:bodyPr/>
          <a:lstStyle/>
          <a:p>
            <a:pPr marL="285750" indent="-285750">
              <a:lnSpc>
                <a:spcPct val="107000"/>
              </a:lnSpc>
              <a:spcAft>
                <a:spcPts val="800"/>
              </a:spcAft>
              <a:buFont typeface="Arial" panose="020B0604020202020204" pitchFamily="34" charset="0"/>
              <a:buChar char="•"/>
            </a:pPr>
            <a:r>
              <a:rPr lang="en-GB" sz="1800" dirty="0">
                <a:latin typeface="Arial" panose="020B0604020202020204" pitchFamily="34" charset="0"/>
                <a:ea typeface="Calibri" panose="020F0502020204030204" pitchFamily="34" charset="0"/>
                <a:cs typeface="Arial" panose="020B0604020202020204" pitchFamily="34" charset="0"/>
              </a:rPr>
              <a:t>There is a connection with the aspects that I have found difficult </a:t>
            </a:r>
          </a:p>
          <a:p>
            <a:pPr marL="285750" indent="-285750">
              <a:lnSpc>
                <a:spcPct val="107000"/>
              </a:lnSpc>
              <a:spcAft>
                <a:spcPts val="800"/>
              </a:spcAft>
              <a:buFont typeface="Arial" panose="020B0604020202020204" pitchFamily="34" charset="0"/>
              <a:buChar char="•"/>
            </a:pPr>
            <a:r>
              <a:rPr lang="en-GB" sz="1800" dirty="0">
                <a:latin typeface="Arial" panose="020B0604020202020204" pitchFamily="34" charset="0"/>
                <a:ea typeface="Calibri" panose="020F0502020204030204" pitchFamily="34" charset="0"/>
                <a:cs typeface="Arial" panose="020B0604020202020204" pitchFamily="34" charset="0"/>
              </a:rPr>
              <a:t>I</a:t>
            </a:r>
            <a:r>
              <a:rPr lang="en-GB" sz="1800" dirty="0">
                <a:effectLst/>
                <a:latin typeface="Arial" panose="020B0604020202020204" pitchFamily="34" charset="0"/>
                <a:ea typeface="Calibri" panose="020F0502020204030204" pitchFamily="34" charset="0"/>
                <a:cs typeface="Arial" panose="020B0604020202020204" pitchFamily="34" charset="0"/>
              </a:rPr>
              <a:t>nputting goals and strategies for Semester 2 </a:t>
            </a:r>
            <a:r>
              <a:rPr lang="en-GB" sz="1800" dirty="0">
                <a:latin typeface="Arial" panose="020B0604020202020204" pitchFamily="34" charset="0"/>
                <a:ea typeface="Calibri" panose="020F0502020204030204" pitchFamily="34" charset="0"/>
                <a:cs typeface="Arial" panose="020B0604020202020204" pitchFamily="34" charset="0"/>
              </a:rPr>
              <a:t>will be of great benefit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Improve time management skills</a:t>
            </a:r>
          </a:p>
          <a:p>
            <a:pPr marL="285750" indent="-285750">
              <a:lnSpc>
                <a:spcPct val="107000"/>
              </a:lnSpc>
              <a:spcAft>
                <a:spcPts val="800"/>
              </a:spcAft>
              <a:buFont typeface="Arial" panose="020B0604020202020204" pitchFamily="34" charset="0"/>
              <a:buChar char="•"/>
            </a:pPr>
            <a:r>
              <a:rPr lang="en-GB" sz="1800" dirty="0">
                <a:latin typeface="Arial" panose="020B0604020202020204" pitchFamily="34" charset="0"/>
                <a:ea typeface="Calibri" panose="020F0502020204030204" pitchFamily="34" charset="0"/>
                <a:cs typeface="Arial" panose="020B0604020202020204" pitchFamily="34" charset="0"/>
              </a:rPr>
              <a:t>I</a:t>
            </a:r>
            <a:r>
              <a:rPr lang="en-GB" sz="1800" dirty="0">
                <a:effectLst/>
                <a:latin typeface="Arial" panose="020B0604020202020204" pitchFamily="34" charset="0"/>
                <a:ea typeface="Calibri" panose="020F0502020204030204" pitchFamily="34" charset="0"/>
                <a:cs typeface="Arial" panose="020B0604020202020204" pitchFamily="34" charset="0"/>
              </a:rPr>
              <a:t>mprove feeling towards myself and work lowering feelings of perfectionism which</a:t>
            </a:r>
          </a:p>
          <a:p>
            <a:pPr marL="285750" indent="-285750">
              <a:lnSpc>
                <a:spcPct val="107000"/>
              </a:lnSpc>
              <a:spcAft>
                <a:spcPts val="800"/>
              </a:spcAft>
              <a:buFont typeface="Arial" panose="020B0604020202020204" pitchFamily="34" charset="0"/>
              <a:buChar char="•"/>
            </a:pPr>
            <a:r>
              <a:rPr lang="en-GB" sz="1800" dirty="0">
                <a:latin typeface="Arial" panose="020B0604020202020204" pitchFamily="34" charset="0"/>
                <a:ea typeface="Calibri" panose="020F0502020204030204" pitchFamily="34" charset="0"/>
                <a:cs typeface="Arial" panose="020B0604020202020204" pitchFamily="34" charset="0"/>
              </a:rPr>
              <a:t>I</a:t>
            </a:r>
            <a:r>
              <a:rPr lang="en-GB" sz="1800" dirty="0">
                <a:effectLst/>
                <a:latin typeface="Arial" panose="020B0604020202020204" pitchFamily="34" charset="0"/>
                <a:ea typeface="Calibri" panose="020F0502020204030204" pitchFamily="34" charset="0"/>
                <a:cs typeface="Arial" panose="020B0604020202020204" pitchFamily="34" charset="0"/>
              </a:rPr>
              <a:t>mprove the time that I spend procrastinating. </a:t>
            </a:r>
          </a:p>
          <a:p>
            <a:endParaRPr lang="en-US" dirty="0"/>
          </a:p>
        </p:txBody>
      </p:sp>
      <p:sp>
        <p:nvSpPr>
          <p:cNvPr id="8" name="TextBox 7">
            <a:extLst>
              <a:ext uri="{FF2B5EF4-FFF2-40B4-BE49-F238E27FC236}">
                <a16:creationId xmlns:a16="http://schemas.microsoft.com/office/drawing/2014/main" id="{3F660255-C0A7-37BA-392C-F754256AF08B}"/>
              </a:ext>
            </a:extLst>
          </p:cNvPr>
          <p:cNvSpPr txBox="1"/>
          <p:nvPr/>
        </p:nvSpPr>
        <p:spPr>
          <a:xfrm>
            <a:off x="3112008" y="4878863"/>
            <a:ext cx="5879592" cy="773032"/>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Improved feelings towards </a:t>
            </a:r>
            <a:r>
              <a:rPr lang="en-GB" dirty="0">
                <a:solidFill>
                  <a:srgbClr val="202C8F"/>
                </a:solidFill>
                <a:effectLst/>
                <a:latin typeface="Arial" panose="020B0604020202020204" pitchFamily="34" charset="0"/>
                <a:ea typeface="Calibri" panose="020F0502020204030204" pitchFamily="34" charset="0"/>
                <a:cs typeface="Arial" panose="020B0604020202020204" pitchFamily="34" charset="0"/>
              </a:rPr>
              <a:t>Semester 2 </a:t>
            </a:r>
            <a:endParaRPr lang="en-GB" dirty="0">
              <a:solidFill>
                <a:srgbClr val="202C8F"/>
              </a:solidFill>
              <a:latin typeface="Arial" panose="020B0604020202020204" pitchFamily="34" charset="0"/>
              <a:ea typeface="Calibri" panose="020F0502020204030204" pitchFamily="34" charset="0"/>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dirty="0">
                <a:solidFill>
                  <a:srgbClr val="202C8F"/>
                </a:solidFill>
                <a:latin typeface="Arial" panose="020B0604020202020204" pitchFamily="34" charset="0"/>
                <a:ea typeface="Calibri" panose="020F0502020204030204" pitchFamily="34" charset="0"/>
                <a:cs typeface="Arial" panose="020B0604020202020204" pitchFamily="34" charset="0"/>
              </a:rPr>
              <a:t>E</a:t>
            </a:r>
            <a:r>
              <a:rPr lang="en-GB" dirty="0">
                <a:solidFill>
                  <a:srgbClr val="202C8F"/>
                </a:solidFill>
                <a:effectLst/>
                <a:latin typeface="Arial" panose="020B0604020202020204" pitchFamily="34" charset="0"/>
                <a:ea typeface="Calibri" panose="020F0502020204030204" pitchFamily="34" charset="0"/>
                <a:cs typeface="Arial" panose="020B0604020202020204" pitchFamily="34" charset="0"/>
              </a:rPr>
              <a:t>ager and looking forward to starting Semester </a:t>
            </a:r>
            <a:r>
              <a:rPr lang="en-GB" dirty="0">
                <a:solidFill>
                  <a:schemeClr val="accent6"/>
                </a:solidFill>
                <a:latin typeface="Times New Roman" panose="02020603050405020304" pitchFamily="18" charset="0"/>
                <a:ea typeface="Calibri" panose="020F0502020204030204" pitchFamily="34" charset="0"/>
                <a:cs typeface="Times New Roman" panose="02020603050405020304" pitchFamily="18" charset="0"/>
              </a:rPr>
              <a:t>2</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Audio 12">
            <a:hlinkClick r:id="" action="ppaction://media"/>
            <a:extLst>
              <a:ext uri="{FF2B5EF4-FFF2-40B4-BE49-F238E27FC236}">
                <a16:creationId xmlns:a16="http://schemas.microsoft.com/office/drawing/2014/main" id="{3B9DB6B7-BDA7-4E4A-B653-8D71DDBB00F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94818171"/>
      </p:ext>
    </p:extLst>
  </p:cSld>
  <p:clrMapOvr>
    <a:masterClrMapping/>
  </p:clrMapOvr>
  <mc:AlternateContent xmlns:mc="http://schemas.openxmlformats.org/markup-compatibility/2006">
    <mc:Choice xmlns:p14="http://schemas.microsoft.com/office/powerpoint/2010/main" Requires="p14">
      <p:transition spd="slow" p14:dur="2000" advTm="34364"/>
    </mc:Choice>
    <mc:Fallback>
      <p:transition spd="slow" advTm="34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13"/>
                </p:tgtEl>
              </p:cMediaNode>
            </p:audio>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p:txBody>
          <a:bodyPr/>
          <a:lstStyle/>
          <a:p>
            <a:r>
              <a:rPr lang="en-US" dirty="0"/>
              <a:t>Hannah James </a:t>
            </a:r>
          </a:p>
          <a:p>
            <a:r>
              <a:rPr lang="en-US" dirty="0"/>
              <a:t>Student Number: 2004875</a:t>
            </a:r>
          </a:p>
        </p:txBody>
      </p:sp>
      <p:pic>
        <p:nvPicPr>
          <p:cNvPr id="11" name="Audio 10">
            <a:hlinkClick r:id="" action="ppaction://media"/>
            <a:extLst>
              <a:ext uri="{FF2B5EF4-FFF2-40B4-BE49-F238E27FC236}">
                <a16:creationId xmlns:a16="http://schemas.microsoft.com/office/drawing/2014/main" id="{67478DCA-B09E-BB24-83D1-4E08A2E10B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03962426"/>
      </p:ext>
    </p:extLst>
  </p:cSld>
  <p:clrMapOvr>
    <a:masterClrMapping/>
  </p:clrMapOvr>
  <mc:AlternateContent xmlns:mc="http://schemas.openxmlformats.org/markup-compatibility/2006">
    <mc:Choice xmlns:p14="http://schemas.microsoft.com/office/powerpoint/2010/main" Requires="p14">
      <p:transition spd="slow" p14:dur="2000" advTm="5157"/>
    </mc:Choice>
    <mc:Fallback>
      <p:transition spd="slow" advTm="5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B09E46B-DBBD-F759-4EDC-5D67EA358EAF}"/>
              </a:ext>
            </a:extLst>
          </p:cNvPr>
          <p:cNvSpPr txBox="1"/>
          <p:nvPr/>
        </p:nvSpPr>
        <p:spPr>
          <a:xfrm>
            <a:off x="863600" y="193040"/>
            <a:ext cx="6309360" cy="707886"/>
          </a:xfrm>
          <a:prstGeom prst="rect">
            <a:avLst/>
          </a:prstGeom>
          <a:noFill/>
        </p:spPr>
        <p:txBody>
          <a:bodyPr wrap="square" rtlCol="0">
            <a:spAutoFit/>
          </a:bodyPr>
          <a:lstStyle/>
          <a:p>
            <a:r>
              <a:rPr lang="en-GB" sz="4000" dirty="0">
                <a:solidFill>
                  <a:srgbClr val="202C8F"/>
                </a:solidFill>
              </a:rPr>
              <a:t>Reference List </a:t>
            </a:r>
          </a:p>
        </p:txBody>
      </p:sp>
      <p:sp>
        <p:nvSpPr>
          <p:cNvPr id="2" name="TextBox 1">
            <a:extLst>
              <a:ext uri="{FF2B5EF4-FFF2-40B4-BE49-F238E27FC236}">
                <a16:creationId xmlns:a16="http://schemas.microsoft.com/office/drawing/2014/main" id="{2BBAB3D4-9344-E78C-681C-87FC1A05E5C8}"/>
              </a:ext>
            </a:extLst>
          </p:cNvPr>
          <p:cNvSpPr txBox="1"/>
          <p:nvPr/>
        </p:nvSpPr>
        <p:spPr>
          <a:xfrm>
            <a:off x="701040" y="1046480"/>
            <a:ext cx="9753600" cy="5765681"/>
          </a:xfrm>
          <a:prstGeom prst="rect">
            <a:avLst/>
          </a:prstGeom>
          <a:noFill/>
        </p:spPr>
        <p:txBody>
          <a:bodyPr wrap="square" rtlCol="0">
            <a:spAutoFit/>
          </a:bodyPr>
          <a:lstStyle/>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Chase, J.,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Topp</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Smith, C., Cohen, M.,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Fahrenwald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Zerwic</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Benefield, L., Anderson, C. and Conn, V. (2013) `Time Management Strategies for Research Productivity`,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Western journal of nursing research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35(2), pp. 155-176. Available at: https://doi.org/10.1177/0193945912451163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Curran, T., Hill, A.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Albarracin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(2019) `Perfectionism is Increasing Over Time: A Meta-Analysis of Birth Cohort Differences From 1989-2016`,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Psychological bulletin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145(4), pp. 410-429. Available at: https://doi.org/10.1037/bul0000138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Hafner, A.,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Oberst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and Stock, A. (2014) `Avoiding procrastination through time management: an experimental intervention study`,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Educational studies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40(3), pp. 352-360. Available at: https://doi.org/10.1080/03055698.2014.899487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Hafner, A., Stock, A.,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Pinneker</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Strohle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(2014) `Stress prevention through a time management training intervention: an experimental study`,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Educational psychology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 34(3), pp. 403-416. Available at: https://doi.org/10.1080/01443410.2013.785065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1" name="Audio 10">
            <a:hlinkClick r:id="" action="ppaction://media"/>
            <a:extLst>
              <a:ext uri="{FF2B5EF4-FFF2-40B4-BE49-F238E27FC236}">
                <a16:creationId xmlns:a16="http://schemas.microsoft.com/office/drawing/2014/main" id="{74E2E581-8EFA-8A05-DBC5-D538B300E0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67402838"/>
      </p:ext>
    </p:extLst>
  </p:cSld>
  <p:clrMapOvr>
    <a:masterClrMapping/>
  </p:clrMapOvr>
  <mc:AlternateContent xmlns:mc="http://schemas.openxmlformats.org/markup-compatibility/2006">
    <mc:Choice xmlns:p14="http://schemas.microsoft.com/office/powerpoint/2010/main" Requires="p14">
      <p:transition spd="slow" p14:dur="2000" advTm="716"/>
    </mc:Choice>
    <mc:Fallback>
      <p:transition spd="slow" advTm="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B09E46B-DBBD-F759-4EDC-5D67EA358EAF}"/>
              </a:ext>
            </a:extLst>
          </p:cNvPr>
          <p:cNvSpPr txBox="1"/>
          <p:nvPr/>
        </p:nvSpPr>
        <p:spPr>
          <a:xfrm>
            <a:off x="863600" y="193040"/>
            <a:ext cx="6309360" cy="707886"/>
          </a:xfrm>
          <a:prstGeom prst="rect">
            <a:avLst/>
          </a:prstGeom>
          <a:noFill/>
        </p:spPr>
        <p:txBody>
          <a:bodyPr wrap="square" rtlCol="0">
            <a:spAutoFit/>
          </a:bodyPr>
          <a:lstStyle/>
          <a:p>
            <a:r>
              <a:rPr lang="en-GB" sz="4000" dirty="0">
                <a:solidFill>
                  <a:srgbClr val="202C8F"/>
                </a:solidFill>
              </a:rPr>
              <a:t>Reference List </a:t>
            </a:r>
          </a:p>
        </p:txBody>
      </p:sp>
      <p:sp>
        <p:nvSpPr>
          <p:cNvPr id="2" name="TextBox 1">
            <a:extLst>
              <a:ext uri="{FF2B5EF4-FFF2-40B4-BE49-F238E27FC236}">
                <a16:creationId xmlns:a16="http://schemas.microsoft.com/office/drawing/2014/main" id="{2BBAB3D4-9344-E78C-681C-87FC1A05E5C8}"/>
              </a:ext>
            </a:extLst>
          </p:cNvPr>
          <p:cNvSpPr txBox="1"/>
          <p:nvPr/>
        </p:nvSpPr>
        <p:spPr>
          <a:xfrm>
            <a:off x="995680" y="762000"/>
            <a:ext cx="9753600" cy="6283771"/>
          </a:xfrm>
          <a:prstGeom prst="rect">
            <a:avLst/>
          </a:prstGeom>
          <a:noFill/>
        </p:spPr>
        <p:txBody>
          <a:bodyPr wrap="square" rtlCol="0">
            <a:spAutoFit/>
          </a:bodyPr>
          <a:lstStyle/>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Hill, M.,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Goicochea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Merlo. L. (2018) `In their own words: stressors facing medical students in the millennial generation`,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Medical education online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23(1), pp. 1530558-10. Available at: https://doi.org/10.1080/10872981.2018.1530558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James, K. and Rimes, K. (2018) `Mindfulness-Based Cognitive Therapy Versus Pure Cognitive Behavioural Self-Help for Perfectionism: a pilot randomised study`,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Mindfulness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9(3), pp. 801-814. Available at: https://doi.org/10.1007/s12671-017-0817-8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Kissick</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(2020) `The Pomodoro Technique`,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New York times magazine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16-17. Available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at:file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:///C:/Users/USER/Downloads/The_Pomodoro_Technique.pdf</a:t>
            </a:r>
            <a:r>
              <a:rPr lang="en-GB" sz="1800" u="none" strike="noStrike"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19</a:t>
            </a:r>
            <a:r>
              <a:rPr lang="en-GB" sz="1800" u="sng"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December 2022).</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Madigan, D. (2019) `A Meta-Analysis of Perfectionism and Academic Achievement`,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Educational psychology review</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31(4), pp. 967-989. Available at: https://doi.org/10.1007/s10648-019-09484-2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Osland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Powlesland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Guthrie, T., Lewis, C.A. and Memon, M.A. (2020) `Micronutrient management following bariatric surgery: the role of the dietitian in the postoperative period`,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Annals of translational medicine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8(1), pp. S9-S9. Available at: https://doi.org/10.21037/atm.2019.06.04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1" name="Audio 10">
            <a:hlinkClick r:id="" action="ppaction://media"/>
            <a:extLst>
              <a:ext uri="{FF2B5EF4-FFF2-40B4-BE49-F238E27FC236}">
                <a16:creationId xmlns:a16="http://schemas.microsoft.com/office/drawing/2014/main" id="{A0CB6CC5-C6CA-E30E-C0FA-CE05631628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07404927"/>
      </p:ext>
    </p:extLst>
  </p:cSld>
  <p:clrMapOvr>
    <a:masterClrMapping/>
  </p:clrMapOvr>
  <mc:AlternateContent xmlns:mc="http://schemas.openxmlformats.org/markup-compatibility/2006">
    <mc:Choice xmlns:p14="http://schemas.microsoft.com/office/powerpoint/2010/main" Requires="p14">
      <p:transition spd="slow" p14:dur="2000" advTm="670"/>
    </mc:Choice>
    <mc:Fallback>
      <p:transition spd="slow" advTm="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B09E46B-DBBD-F759-4EDC-5D67EA358EAF}"/>
              </a:ext>
            </a:extLst>
          </p:cNvPr>
          <p:cNvSpPr txBox="1"/>
          <p:nvPr/>
        </p:nvSpPr>
        <p:spPr>
          <a:xfrm>
            <a:off x="1036320" y="13786"/>
            <a:ext cx="6309360" cy="707886"/>
          </a:xfrm>
          <a:prstGeom prst="rect">
            <a:avLst/>
          </a:prstGeom>
          <a:noFill/>
        </p:spPr>
        <p:txBody>
          <a:bodyPr wrap="square" rtlCol="0">
            <a:spAutoFit/>
          </a:bodyPr>
          <a:lstStyle/>
          <a:p>
            <a:r>
              <a:rPr lang="en-GB" sz="4000" dirty="0">
                <a:solidFill>
                  <a:srgbClr val="202C8F"/>
                </a:solidFill>
              </a:rPr>
              <a:t>Reference List </a:t>
            </a:r>
          </a:p>
        </p:txBody>
      </p:sp>
      <p:sp>
        <p:nvSpPr>
          <p:cNvPr id="4" name="TextBox 3">
            <a:extLst>
              <a:ext uri="{FF2B5EF4-FFF2-40B4-BE49-F238E27FC236}">
                <a16:creationId xmlns:a16="http://schemas.microsoft.com/office/drawing/2014/main" id="{2E6556AD-EF13-362F-4FC0-C682ECF7C4B5}"/>
              </a:ext>
            </a:extLst>
          </p:cNvPr>
          <p:cNvSpPr txBox="1"/>
          <p:nvPr/>
        </p:nvSpPr>
        <p:spPr>
          <a:xfrm>
            <a:off x="711200" y="518472"/>
            <a:ext cx="10566400" cy="6699270"/>
          </a:xfrm>
          <a:prstGeom prst="rect">
            <a:avLst/>
          </a:prstGeom>
          <a:noFill/>
        </p:spPr>
        <p:txBody>
          <a:bodyPr wrap="square" rtlCol="0">
            <a:spAutoFit/>
          </a:bodyPr>
          <a:lstStyle/>
          <a:p>
            <a:pPr>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Overholser</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Dimaggio</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(2020) `Struggling with perfectionism: When good enough is not good enough`,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clinical psychology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76(11), pp. 2019-2027. Available at: https://doi.org/10.1002/jclp.23047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Pinto, A.,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Dargani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Wheaton, M.,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Cervoni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Rees, C. and Egan, S. (2017) `Perfectionism in obsessive-compulsive disorder and related disorders: what should treating clinicians know? `,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obsessive-compulsive and related disorders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12, pp. 102-108. Available at: https://doi.org/10.1016/j.jocrd.2017.01.001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Rozental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Forsstrom</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Hussoon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Klingsieck</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(2022</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`Procrastination Among University Students: Differentiating Severe Cases in Need of Support From Less Severe Cases`,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 pp. 783570-783570. Available at: https://doi.org/10.3389/fpsyg.2022.783570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Shaked, L.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Altarac</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(2022) `The possible contribution of procrastination and perception of self-efficacy to academic achievement`, Journal of further and higher education, pp. 1-8. Available at: https://doi.org/10.1080/0309877X.2022.2102414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Van Beveren, L.,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Roets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Buysse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Rutten, K. (2018) `We all reflect, but why? A systematic review of the purposes of reflection in higher education in social and behavioural sciences`,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Educational research review</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24, pp. 1-9. Available at: https://doi.org/10.1016/j.edurev.2018.01.002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3" name="Audio 12">
            <a:hlinkClick r:id="" action="ppaction://media"/>
            <a:extLst>
              <a:ext uri="{FF2B5EF4-FFF2-40B4-BE49-F238E27FC236}">
                <a16:creationId xmlns:a16="http://schemas.microsoft.com/office/drawing/2014/main" id="{2BCA6554-52CD-CAF2-E70E-3D320221E7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85785424"/>
      </p:ext>
    </p:extLst>
  </p:cSld>
  <p:clrMapOvr>
    <a:masterClrMapping/>
  </p:clrMapOvr>
  <mc:AlternateContent xmlns:mc="http://schemas.openxmlformats.org/markup-compatibility/2006">
    <mc:Choice xmlns:p14="http://schemas.microsoft.com/office/powerpoint/2010/main" Requires="p14">
      <p:transition spd="slow" p14:dur="2000" advTm="663"/>
    </mc:Choice>
    <mc:Fallback>
      <p:transition spd="slow" advTm="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B09E46B-DBBD-F759-4EDC-5D67EA358EAF}"/>
              </a:ext>
            </a:extLst>
          </p:cNvPr>
          <p:cNvSpPr txBox="1"/>
          <p:nvPr/>
        </p:nvSpPr>
        <p:spPr>
          <a:xfrm>
            <a:off x="1036320" y="13786"/>
            <a:ext cx="6309360" cy="707886"/>
          </a:xfrm>
          <a:prstGeom prst="rect">
            <a:avLst/>
          </a:prstGeom>
          <a:noFill/>
        </p:spPr>
        <p:txBody>
          <a:bodyPr wrap="square" rtlCol="0">
            <a:spAutoFit/>
          </a:bodyPr>
          <a:lstStyle/>
          <a:p>
            <a:r>
              <a:rPr lang="en-GB" sz="4000" dirty="0">
                <a:solidFill>
                  <a:srgbClr val="202C8F"/>
                </a:solidFill>
              </a:rPr>
              <a:t>Reference List </a:t>
            </a:r>
          </a:p>
        </p:txBody>
      </p:sp>
      <p:sp>
        <p:nvSpPr>
          <p:cNvPr id="3" name="TextBox 2">
            <a:extLst>
              <a:ext uri="{FF2B5EF4-FFF2-40B4-BE49-F238E27FC236}">
                <a16:creationId xmlns:a16="http://schemas.microsoft.com/office/drawing/2014/main" id="{46C03B33-3899-126E-7852-DA4F571E8AC1}"/>
              </a:ext>
            </a:extLst>
          </p:cNvPr>
          <p:cNvSpPr txBox="1"/>
          <p:nvPr/>
        </p:nvSpPr>
        <p:spPr>
          <a:xfrm>
            <a:off x="782320" y="1137920"/>
            <a:ext cx="11145520" cy="3585597"/>
          </a:xfrm>
          <a:prstGeom prst="rect">
            <a:avLst/>
          </a:prstGeom>
          <a:noFill/>
        </p:spPr>
        <p:txBody>
          <a:bodyPr wrap="square" rtlCol="0">
            <a:spAutoFit/>
          </a:bodyPr>
          <a:lstStyle/>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Van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Eerde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Klingsieck</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(2018a) `Overcoming procrastination? A meta-analyses of intervention studies`,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Educational research review</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25, pp. 73-85. Available at: https://doi.org/10.1016/j.edurev.2018.09.002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Van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Eerde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Klingsieck</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(2018b) `Overcoming procrastination? A meta-analyses of intervention studies`,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Educational research review</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25, pp. 73-85. Available at: https://doi.org/10.1016/j.edurev.2018.09.002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Zhang, S., Liu, P. and Feng, T. (2019) `To do it now or later: The cognitive mechanisms and neural substrates underlying procrastination`,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Wiley interdisciplinary reviews. Cognitive science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10(4), article number 1492. Available at: https://doi.org/10.1002/wcs.1492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6" name="Audio 15">
            <a:hlinkClick r:id="" action="ppaction://media"/>
            <a:extLst>
              <a:ext uri="{FF2B5EF4-FFF2-40B4-BE49-F238E27FC236}">
                <a16:creationId xmlns:a16="http://schemas.microsoft.com/office/drawing/2014/main" id="{EEA032E8-9E4B-5F8E-8D8F-48379CB377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07734044"/>
      </p:ext>
    </p:extLst>
  </p:cSld>
  <p:clrMapOvr>
    <a:masterClrMapping/>
  </p:clrMapOvr>
  <mc:AlternateContent xmlns:mc="http://schemas.openxmlformats.org/markup-compatibility/2006">
    <mc:Choice xmlns:p14="http://schemas.microsoft.com/office/powerpoint/2010/main" Requires="p14">
      <p:transition spd="slow" p14:dur="2000" advTm="658"/>
    </mc:Choice>
    <mc:Fallback>
      <p:transition spd="slow" advTm="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8.7|2.1|6|2.2"/>
</p:tagLst>
</file>

<file path=ppt/tags/tag2.xml><?xml version="1.0" encoding="utf-8"?>
<p:tagLst xmlns:a="http://schemas.openxmlformats.org/drawingml/2006/main" xmlns:r="http://schemas.openxmlformats.org/officeDocument/2006/relationships" xmlns:p="http://schemas.openxmlformats.org/presentationml/2006/main">
  <p:tag name="TIMING" val="|7.2|14.9|1.4|1.3|1.8|2.9|4.2"/>
</p:tagLst>
</file>

<file path=ppt/tags/tag3.xml><?xml version="1.0" encoding="utf-8"?>
<p:tagLst xmlns:a="http://schemas.openxmlformats.org/drawingml/2006/main" xmlns:r="http://schemas.openxmlformats.org/officeDocument/2006/relationships" xmlns:p="http://schemas.openxmlformats.org/presentationml/2006/main">
  <p:tag name="TIMING" val="|0.7|1.6|11.1|2.2"/>
</p:tagLst>
</file>

<file path=ppt/tags/tag4.xml><?xml version="1.0" encoding="utf-8"?>
<p:tagLst xmlns:a="http://schemas.openxmlformats.org/drawingml/2006/main" xmlns:r="http://schemas.openxmlformats.org/officeDocument/2006/relationships" xmlns:p="http://schemas.openxmlformats.org/presentationml/2006/main">
  <p:tag name="TIMING" val="|8.1|2.9|1.9|14"/>
</p:tagLst>
</file>

<file path=ppt/tags/tag5.xml><?xml version="1.0" encoding="utf-8"?>
<p:tagLst xmlns:a="http://schemas.openxmlformats.org/drawingml/2006/main" xmlns:r="http://schemas.openxmlformats.org/officeDocument/2006/relationships" xmlns:p="http://schemas.openxmlformats.org/presentationml/2006/main">
  <p:tag name="TIMING" val="|1.6|2.4|2|13.8|2.4|1.1"/>
</p:tagLst>
</file>

<file path=ppt/tags/tag6.xml><?xml version="1.0" encoding="utf-8"?>
<p:tagLst xmlns:a="http://schemas.openxmlformats.org/drawingml/2006/main" xmlns:r="http://schemas.openxmlformats.org/officeDocument/2006/relationships" xmlns:p="http://schemas.openxmlformats.org/presentationml/2006/main">
  <p:tag name="TIMING" val="|0.8|2.7|2.1|3.5|14.2|1.3|21.2|2.5|12.5"/>
</p:tagLst>
</file>

<file path=ppt/tags/tag7.xml><?xml version="1.0" encoding="utf-8"?>
<p:tagLst xmlns:a="http://schemas.openxmlformats.org/drawingml/2006/main" xmlns:r="http://schemas.openxmlformats.org/officeDocument/2006/relationships" xmlns:p="http://schemas.openxmlformats.org/presentationml/2006/main">
  <p:tag name="TIMING" val="|6.8|1.2|7.3|1.6"/>
</p:tagLst>
</file>

<file path=ppt/tags/tag8.xml><?xml version="1.0" encoding="utf-8"?>
<p:tagLst xmlns:a="http://schemas.openxmlformats.org/drawingml/2006/main" xmlns:r="http://schemas.openxmlformats.org/officeDocument/2006/relationships" xmlns:p="http://schemas.openxmlformats.org/presentationml/2006/main">
  <p:tag name="TIMING" val="|2|2|2.9|8.9|1.6|3.5"/>
</p:tagLst>
</file>

<file path=ppt/tags/tag9.xml><?xml version="1.0" encoding="utf-8"?>
<p:tagLst xmlns:a="http://schemas.openxmlformats.org/drawingml/2006/main" xmlns:r="http://schemas.openxmlformats.org/officeDocument/2006/relationships" xmlns:p="http://schemas.openxmlformats.org/presentationml/2006/main">
  <p:tag name="TIMING" val="|0.7|2.2|2.9|1.8|19.6|1.6|28.7|0.6|5.1"/>
</p:tagLst>
</file>

<file path=ppt/tags/tag10.xml><?xml version="1.0" encoding="utf-8"?>
<p:tagLst xmlns:a="http://schemas.openxmlformats.org/drawingml/2006/main" xmlns:r="http://schemas.openxmlformats.org/officeDocument/2006/relationships" xmlns:p="http://schemas.openxmlformats.org/presentationml/2006/main">
  <p:tag name="TIMING" val="|0.6|7.4|14.3|1.7|5.2"/>
</p:tagLst>
</file>

<file path=ppt/tags/tag11.xml><?xml version="1.0" encoding="utf-8"?>
<p:tagLst xmlns:a="http://schemas.openxmlformats.org/drawingml/2006/main" xmlns:r="http://schemas.openxmlformats.org/officeDocument/2006/relationships" xmlns:p="http://schemas.openxmlformats.org/presentationml/2006/main">
  <p:tag name="TIMING" val="|1|1.9|1.6|1.8|38.1|1.6|17.8|1.6|1.5"/>
</p:tagLst>
</file>

<file path=ppt/tags/tag12.xml><?xml version="1.0" encoding="utf-8"?>
<p:tagLst xmlns:a="http://schemas.openxmlformats.org/drawingml/2006/main" xmlns:r="http://schemas.openxmlformats.org/officeDocument/2006/relationships" xmlns:p="http://schemas.openxmlformats.org/presentationml/2006/main">
  <p:tag name="TIMING" val="|0.6|1.2|22"/>
</p:tagLst>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{C4375B0A-25DF-481D-B186-51FF0FA5F53E}tf78438558_win32</Template>
  <TotalTime>2201</TotalTime>
  <Words>4404</Words>
  <Application>Microsoft Office PowerPoint</Application>
  <PresentationFormat>Widescreen</PresentationFormat>
  <Paragraphs>228</Paragraphs>
  <Slides>18</Slides>
  <Notes>14</Notes>
  <HiddenSlides>0</HiddenSlides>
  <MMClips>18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 Black</vt:lpstr>
      <vt:lpstr>Calibri</vt:lpstr>
      <vt:lpstr>Sabon Next LT</vt:lpstr>
      <vt:lpstr>Times New Roman</vt:lpstr>
      <vt:lpstr>Office Theme</vt:lpstr>
      <vt:lpstr>PowerPoint Presentation</vt:lpstr>
      <vt:lpstr>Introduction </vt:lpstr>
      <vt:lpstr>What will be looked at?</vt:lpstr>
      <vt:lpstr>Future Dietitian</vt:lpstr>
      <vt:lpstr>PowerPoint Presentation</vt:lpstr>
      <vt:lpstr> </vt:lpstr>
      <vt:lpstr>Improving Procrastination </vt:lpstr>
      <vt:lpstr>PowerPoint Presentation</vt:lpstr>
      <vt:lpstr> </vt:lpstr>
      <vt:lpstr>Improving Perfectionism</vt:lpstr>
      <vt:lpstr>PowerPoint Presentation</vt:lpstr>
      <vt:lpstr>Improving Time management </vt:lpstr>
      <vt:lpstr>Conclusion  </vt:lpstr>
      <vt:lpstr>THANK YOU</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Hannah James</dc:creator>
  <cp:lastModifiedBy>Hannah James</cp:lastModifiedBy>
  <cp:revision>2</cp:revision>
  <dcterms:created xsi:type="dcterms:W3CDTF">2022-12-21T08:30:05Z</dcterms:created>
  <dcterms:modified xsi:type="dcterms:W3CDTF">2022-12-22T21:14:11Z</dcterms:modified>
</cp:coreProperties>
</file>