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91" r:id="rId3"/>
    <p:sldId id="292" r:id="rId4"/>
    <p:sldId id="293" r:id="rId5"/>
    <p:sldId id="296" r:id="rId6"/>
    <p:sldId id="294" r:id="rId7"/>
    <p:sldId id="295" r:id="rId8"/>
    <p:sldId id="300" r:id="rId9"/>
    <p:sldId id="297" r:id="rId10"/>
    <p:sldId id="299" r:id="rId11"/>
    <p:sldId id="301" r:id="rId12"/>
    <p:sldId id="307" r:id="rId13"/>
    <p:sldId id="298" r:id="rId14"/>
    <p:sldId id="304" r:id="rId15"/>
    <p:sldId id="302" r:id="rId16"/>
    <p:sldId id="303" r:id="rId17"/>
    <p:sldId id="305" r:id="rId18"/>
    <p:sldId id="306" r:id="rId19"/>
    <p:sldId id="308" r:id="rId20"/>
    <p:sldId id="290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00" autoAdjust="0"/>
    <p:restoredTop sz="94660"/>
  </p:normalViewPr>
  <p:slideViewPr>
    <p:cSldViewPr>
      <p:cViewPr varScale="1">
        <p:scale>
          <a:sx n="108" d="100"/>
          <a:sy n="108" d="100"/>
        </p:scale>
        <p:origin x="109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655ACCA-5211-4C7F-A55A-2564B055FA72}" type="datetimeFigureOut">
              <a:rPr lang="en-US" smtClean="0"/>
              <a:pPr/>
              <a:t>1/31/2021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1E86DE0-5142-4442-91EB-47338D216A8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9F9EF79-1670-4107-876A-C2D96B4F86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6724" y="2348880"/>
            <a:ext cx="8555105" cy="34959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58667" y="5445224"/>
            <a:ext cx="3742184" cy="1070320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HPHP4004</a:t>
            </a:r>
            <a:endParaRPr lang="en-GB" sz="5400" dirty="0">
              <a:solidFill>
                <a:srgbClr val="FFC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342456"/>
            <a:ext cx="8280920" cy="1574376"/>
          </a:xfrm>
        </p:spPr>
        <p:txBody>
          <a:bodyPr>
            <a:no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Postcolonial Archaeology</a:t>
            </a:r>
          </a:p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Archaeology &amp; Politics in Cyprus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Colonial Archaeology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812019"/>
            <a:ext cx="4536504" cy="4785333"/>
          </a:xfrm>
        </p:spPr>
        <p:txBody>
          <a:bodyPr>
            <a:normAutofit/>
          </a:bodyPr>
          <a:lstStyle/>
          <a:p>
            <a:r>
              <a:rPr lang="en-GB" dirty="0"/>
              <a:t>“the history of archaeology promoted an idealized image of archaeological practice in colonized places” (Moro-</a:t>
            </a:r>
            <a:r>
              <a:rPr lang="en-GB" dirty="0" err="1"/>
              <a:t>Abadia</a:t>
            </a:r>
            <a:r>
              <a:rPr lang="en-GB" dirty="0"/>
              <a:t> 2006, 4)</a:t>
            </a:r>
          </a:p>
          <a:p>
            <a:r>
              <a:rPr lang="en-GB" dirty="0"/>
              <a:t>Upper class pursuit in colonial territories:</a:t>
            </a:r>
          </a:p>
          <a:p>
            <a:pPr lvl="1"/>
            <a:r>
              <a:rPr lang="en-GB" dirty="0"/>
              <a:t>Acquisition of antiquities to furnish museum galleries</a:t>
            </a:r>
          </a:p>
        </p:txBody>
      </p:sp>
      <p:pic>
        <p:nvPicPr>
          <p:cNvPr id="1026" name="Picture 2" descr="ANCIENT CYPRUS AT THE BRITISH MUSEUM... - Cyprus in UK - Culture | Facebook">
            <a:extLst>
              <a:ext uri="{FF2B5EF4-FFF2-40B4-BE49-F238E27FC236}">
                <a16:creationId xmlns:a16="http://schemas.microsoft.com/office/drawing/2014/main" id="{04E2AE0D-DAFD-4600-9CC4-814A2086203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08073" y="2354902"/>
            <a:ext cx="3796489" cy="2526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9CE892-C2A2-447F-A53A-268728155172}"/>
              </a:ext>
            </a:extLst>
          </p:cNvPr>
          <p:cNvSpPr txBox="1"/>
          <p:nvPr/>
        </p:nvSpPr>
        <p:spPr>
          <a:xfrm>
            <a:off x="4780185" y="5013176"/>
            <a:ext cx="40522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Cypriot antiquities in the British Museum</a:t>
            </a:r>
          </a:p>
        </p:txBody>
      </p:sp>
    </p:spTree>
    <p:extLst>
      <p:ext uri="{BB962C8B-B14F-4D97-AF65-F5344CB8AC3E}">
        <p14:creationId xmlns:p14="http://schemas.microsoft.com/office/powerpoint/2010/main" val="295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Colonial Discourse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5177" y="1620416"/>
            <a:ext cx="4708505" cy="508518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“an apparatus of Western power that produces </a:t>
            </a:r>
            <a:r>
              <a:rPr lang="en-GB" dirty="0">
                <a:solidFill>
                  <a:schemeClr val="accent1"/>
                </a:solidFill>
              </a:rPr>
              <a:t>knowledge</a:t>
            </a:r>
            <a:r>
              <a:rPr lang="en-GB" dirty="0"/>
              <a:t> about non-western cultures under colonial control” (Moro-</a:t>
            </a:r>
            <a:r>
              <a:rPr lang="en-GB" dirty="0" err="1"/>
              <a:t>Abadia</a:t>
            </a:r>
            <a:r>
              <a:rPr lang="en-GB" dirty="0"/>
              <a:t> 2006, 6) </a:t>
            </a:r>
          </a:p>
          <a:p>
            <a:r>
              <a:rPr lang="en-GB" dirty="0"/>
              <a:t>Control of </a:t>
            </a:r>
            <a:r>
              <a:rPr lang="en-GB" dirty="0">
                <a:solidFill>
                  <a:schemeClr val="accent1"/>
                </a:solidFill>
              </a:rPr>
              <a:t>knowledge &amp;  narratives </a:t>
            </a:r>
            <a:r>
              <a:rPr lang="en-GB" dirty="0"/>
              <a:t>justifying Western rule over colonized people:</a:t>
            </a:r>
          </a:p>
          <a:p>
            <a:r>
              <a:rPr lang="en-GB" dirty="0"/>
              <a:t>“The ‘very advance in knowledge’ (Evans 1876: 45) has often licensed the appropriation of other cultures in the name of disinterested scholarship” (Moro-</a:t>
            </a:r>
            <a:r>
              <a:rPr lang="en-GB" dirty="0" err="1"/>
              <a:t>Abadia</a:t>
            </a:r>
            <a:r>
              <a:rPr lang="en-GB" dirty="0"/>
              <a:t> 2006, 12)</a:t>
            </a:r>
          </a:p>
          <a:p>
            <a:endParaRPr lang="en-GB" dirty="0"/>
          </a:p>
        </p:txBody>
      </p:sp>
      <p:pic>
        <p:nvPicPr>
          <p:cNvPr id="2050" name="Picture 2" descr="Myres | Archaeology Archives Oxford">
            <a:extLst>
              <a:ext uri="{FF2B5EF4-FFF2-40B4-BE49-F238E27FC236}">
                <a16:creationId xmlns:a16="http://schemas.microsoft.com/office/drawing/2014/main" id="{6C867B75-37C3-4F4E-889B-AFE0587E7A1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75042" y="1988840"/>
            <a:ext cx="3617437" cy="3492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0000BB0-5565-4BBB-9D59-FF3A36C13A79}"/>
              </a:ext>
            </a:extLst>
          </p:cNvPr>
          <p:cNvSpPr txBox="1"/>
          <p:nvPr/>
        </p:nvSpPr>
        <p:spPr>
          <a:xfrm>
            <a:off x="5275041" y="5661248"/>
            <a:ext cx="36174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</a:t>
            </a:r>
            <a:r>
              <a:rPr lang="en-GB" dirty="0" err="1"/>
              <a:t>Myres</a:t>
            </a:r>
            <a:r>
              <a:rPr lang="en-GB" dirty="0"/>
              <a:t> with excavated pottery, Cyprus</a:t>
            </a:r>
          </a:p>
        </p:txBody>
      </p:sp>
    </p:spTree>
    <p:extLst>
      <p:ext uri="{BB962C8B-B14F-4D97-AF65-F5344CB8AC3E}">
        <p14:creationId xmlns:p14="http://schemas.microsoft.com/office/powerpoint/2010/main" val="879149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Popular Archaeologies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547" y="1700808"/>
            <a:ext cx="4896544" cy="5004792"/>
          </a:xfrm>
        </p:spPr>
        <p:txBody>
          <a:bodyPr>
            <a:noAutofit/>
          </a:bodyPr>
          <a:lstStyle/>
          <a:p>
            <a:r>
              <a:rPr lang="en-GB" sz="2400" dirty="0"/>
              <a:t>19</a:t>
            </a:r>
            <a:r>
              <a:rPr lang="en-GB" sz="2400" baseline="30000" dirty="0"/>
              <a:t>th</a:t>
            </a:r>
            <a:r>
              <a:rPr lang="en-GB" sz="2400" dirty="0"/>
              <a:t> &amp; early 20</a:t>
            </a:r>
            <a:r>
              <a:rPr lang="en-GB" sz="2400" baseline="30000" dirty="0"/>
              <a:t>th</a:t>
            </a:r>
            <a:r>
              <a:rPr lang="en-GB" sz="2400" dirty="0"/>
              <a:t> century: presentation of ‘popular histories’ </a:t>
            </a:r>
          </a:p>
          <a:p>
            <a:r>
              <a:rPr lang="en-GB" sz="2400" dirty="0"/>
              <a:t>Fabulous accounts of exploration &amp; spectacular discoveries (e.g. </a:t>
            </a:r>
            <a:r>
              <a:rPr lang="en-GB" sz="2400" i="1" dirty="0"/>
              <a:t>Illustrated London News</a:t>
            </a:r>
            <a:r>
              <a:rPr lang="en-GB" sz="2400" dirty="0"/>
              <a:t>)</a:t>
            </a:r>
          </a:p>
          <a:p>
            <a:r>
              <a:rPr lang="en-GB" sz="2400" dirty="0"/>
              <a:t>Focus: long forgotten &amp; great civilisations:</a:t>
            </a:r>
          </a:p>
          <a:p>
            <a:pPr lvl="1"/>
            <a:r>
              <a:rPr lang="en-GB" sz="2000" dirty="0"/>
              <a:t>Discovery of abandoned monuments, mysterious cities &amp; ancient treasures</a:t>
            </a:r>
          </a:p>
          <a:p>
            <a:r>
              <a:rPr lang="en-GB" sz="2400" dirty="0"/>
              <a:t>Development of romantic stereotypes of the archaeologist explorer</a:t>
            </a:r>
          </a:p>
          <a:p>
            <a:endParaRPr lang="en-GB" sz="2400" dirty="0"/>
          </a:p>
        </p:txBody>
      </p:sp>
      <p:pic>
        <p:nvPicPr>
          <p:cNvPr id="3074" name="Picture 2" descr="Sparking the imagination: the rediscovery of Assyria's great lost city –  The British Museum Blog">
            <a:extLst>
              <a:ext uri="{FF2B5EF4-FFF2-40B4-BE49-F238E27FC236}">
                <a16:creationId xmlns:a16="http://schemas.microsoft.com/office/drawing/2014/main" id="{C1372E3F-AF56-414F-B957-17CEF25974E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47843" y="2249696"/>
            <a:ext cx="395704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EC254D-970D-435D-ACDA-E4018F15E6C9}"/>
              </a:ext>
            </a:extLst>
          </p:cNvPr>
          <p:cNvSpPr txBox="1"/>
          <p:nvPr/>
        </p:nvSpPr>
        <p:spPr>
          <a:xfrm>
            <a:off x="5414537" y="5363924"/>
            <a:ext cx="345978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dirty="0">
                <a:effectLst/>
                <a:latin typeface="HelveticaNeue"/>
              </a:rPr>
              <a:t>Layard &amp; </a:t>
            </a:r>
            <a:r>
              <a:rPr lang="en-GB" b="0" dirty="0" err="1">
                <a:effectLst/>
                <a:latin typeface="HelveticaNeue"/>
              </a:rPr>
              <a:t>Rassam</a:t>
            </a:r>
            <a:r>
              <a:rPr lang="en-GB" b="0" dirty="0">
                <a:effectLst/>
                <a:latin typeface="HelveticaNeue"/>
              </a:rPr>
              <a:t> at Nimrud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1507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Inventing the past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4916" y="1700808"/>
            <a:ext cx="4799132" cy="4680520"/>
          </a:xfrm>
        </p:spPr>
        <p:txBody>
          <a:bodyPr>
            <a:noAutofit/>
          </a:bodyPr>
          <a:lstStyle/>
          <a:p>
            <a:r>
              <a:rPr lang="en-GB" sz="2400" dirty="0"/>
              <a:t>“the past is always being reworked nostalgically &amp; adapted creatively to the present” (Knapp &amp; Meskell 1998, 14)</a:t>
            </a:r>
          </a:p>
          <a:p>
            <a:r>
              <a:rPr lang="en-GB" sz="2400" dirty="0"/>
              <a:t>Use of archaeology in construction of heritage:</a:t>
            </a:r>
          </a:p>
          <a:p>
            <a:pPr lvl="1"/>
            <a:r>
              <a:rPr lang="en-GB" sz="2000" dirty="0"/>
              <a:t>Official narratives of the past &amp; cultural identity</a:t>
            </a:r>
          </a:p>
          <a:p>
            <a:r>
              <a:rPr lang="en-GB" sz="2400" dirty="0"/>
              <a:t>Heritage imbues places with symbolic value &amp; creates spaces where cultural identity is defined or contested</a:t>
            </a:r>
          </a:p>
        </p:txBody>
      </p:sp>
      <p:pic>
        <p:nvPicPr>
          <p:cNvPr id="2050" name="Picture 2" descr="mosaic-of-theseus-the-minotaur-from-a-room-in-house-of-theseus-3rd-cent-a-d">
            <a:extLst>
              <a:ext uri="{FF2B5EF4-FFF2-40B4-BE49-F238E27FC236}">
                <a16:creationId xmlns:a16="http://schemas.microsoft.com/office/drawing/2014/main" id="{C05DA031-649C-4F29-BA4D-C14F0A87DA0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276872"/>
            <a:ext cx="3779925" cy="265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E95A6A-2F4E-4B45-94F8-A44A2A22DD54}"/>
              </a:ext>
            </a:extLst>
          </p:cNvPr>
          <p:cNvSpPr txBox="1"/>
          <p:nvPr/>
        </p:nvSpPr>
        <p:spPr>
          <a:xfrm>
            <a:off x="6894010" y="5085184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Mosaic, </a:t>
            </a:r>
            <a:r>
              <a:rPr lang="en-GB" dirty="0" err="1"/>
              <a:t>Paphos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02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Cyprus, Politics and Archaeology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79400"/>
          </a:xfrm>
        </p:spPr>
        <p:txBody>
          <a:bodyPr/>
          <a:lstStyle/>
          <a:p>
            <a:r>
              <a:rPr lang="en-GB" dirty="0"/>
              <a:t>Ottoman Empire 1571-1878</a:t>
            </a:r>
          </a:p>
          <a:p>
            <a:r>
              <a:rPr lang="en-GB" dirty="0"/>
              <a:t>British Empire 1878-1960</a:t>
            </a:r>
          </a:p>
          <a:p>
            <a:pPr lvl="1"/>
            <a:r>
              <a:rPr lang="en-GB" dirty="0"/>
              <a:t>Protectorate</a:t>
            </a:r>
          </a:p>
          <a:p>
            <a:pPr lvl="1"/>
            <a:r>
              <a:rPr lang="en-GB" dirty="0"/>
              <a:t>Crown Colony</a:t>
            </a:r>
          </a:p>
          <a:p>
            <a:r>
              <a:rPr lang="en-GB" dirty="0"/>
              <a:t>1974: Turkish Invasion</a:t>
            </a:r>
          </a:p>
          <a:p>
            <a:r>
              <a:rPr lang="en-GB" dirty="0"/>
              <a:t>All these events have had an impact on archaeology:</a:t>
            </a:r>
          </a:p>
          <a:p>
            <a:pPr lvl="1"/>
            <a:r>
              <a:rPr lang="en-GB" dirty="0"/>
              <a:t>Practice</a:t>
            </a:r>
          </a:p>
          <a:p>
            <a:pPr lvl="1"/>
            <a:r>
              <a:rPr lang="en-GB" dirty="0"/>
              <a:t>Interpretation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6F45E22-EDD7-423C-88E1-E7F42022BF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2204864"/>
            <a:ext cx="3678560" cy="3678560"/>
          </a:xfrm>
        </p:spPr>
      </p:pic>
    </p:spTree>
    <p:extLst>
      <p:ext uri="{BB962C8B-B14F-4D97-AF65-F5344CB8AC3E}">
        <p14:creationId xmlns:p14="http://schemas.microsoft.com/office/powerpoint/2010/main" val="4204944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52400"/>
            <a:ext cx="8712968" cy="1251062"/>
          </a:xfrm>
        </p:spPr>
        <p:txBody>
          <a:bodyPr>
            <a:normAutofit/>
          </a:bodyPr>
          <a:lstStyle/>
          <a:p>
            <a:r>
              <a:rPr lang="en-GB" dirty="0"/>
              <a:t>Conflicting Narratives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2815"/>
            <a:ext cx="5040560" cy="4969341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Implicit understanding that archaeology &amp; politics (identity) are closely aligned:</a:t>
            </a:r>
          </a:p>
          <a:p>
            <a:pPr lvl="1"/>
            <a:r>
              <a:rPr lang="en-GB" sz="2000" dirty="0"/>
              <a:t>Colonial archaeology: suppressed the Hellenic character of Cypriot archaeology</a:t>
            </a:r>
          </a:p>
          <a:p>
            <a:pPr lvl="1"/>
            <a:r>
              <a:rPr lang="en-GB" sz="2000" dirty="0"/>
              <a:t>Cypriot archaeologists emphasise the Hellenic character of Cypriot archaeology</a:t>
            </a:r>
          </a:p>
          <a:p>
            <a:r>
              <a:rPr lang="en-GB" sz="2400" dirty="0"/>
              <a:t>“the Republic of Cyprus, with its obvious political attachment to images of Greek antiquity, the extensive excavation &amp; presentation of classical cities like </a:t>
            </a:r>
            <a:r>
              <a:rPr lang="en-GB" sz="2400" dirty="0" err="1"/>
              <a:t>Paphos</a:t>
            </a:r>
            <a:r>
              <a:rPr lang="en-GB" sz="2400" dirty="0"/>
              <a:t>, Kition, and </a:t>
            </a:r>
            <a:r>
              <a:rPr lang="en-GB" sz="2400" dirty="0" err="1"/>
              <a:t>Amathus</a:t>
            </a:r>
            <a:r>
              <a:rPr lang="en-GB" sz="2400" dirty="0"/>
              <a:t> are clearly linked to a modern, national self-consciousness</a:t>
            </a:r>
            <a:r>
              <a:rPr lang="en-GB" sz="2100" dirty="0"/>
              <a:t> </a:t>
            </a:r>
            <a:r>
              <a:rPr lang="en-GB" sz="2400" dirty="0"/>
              <a:t>(Silberman 1995:259)</a:t>
            </a:r>
          </a:p>
        </p:txBody>
      </p:sp>
      <p:pic>
        <p:nvPicPr>
          <p:cNvPr id="1026" name="Picture 2" descr="Salamis Ruins in Famagusta, North Cyprus">
            <a:extLst>
              <a:ext uri="{FF2B5EF4-FFF2-40B4-BE49-F238E27FC236}">
                <a16:creationId xmlns:a16="http://schemas.microsoft.com/office/drawing/2014/main" id="{481195BB-8417-4ED2-9CFC-4E68FFD57E4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20811" y="1165415"/>
            <a:ext cx="3471669" cy="230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85D5D0D-0703-46F4-BD3E-34F3F9C000AF}"/>
              </a:ext>
            </a:extLst>
          </p:cNvPr>
          <p:cNvSpPr txBox="1"/>
          <p:nvPr/>
        </p:nvSpPr>
        <p:spPr>
          <a:xfrm>
            <a:off x="7758341" y="3500077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Salamis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A148DF-87ED-4FD0-A6D0-69F5E7552C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80112" y="4011562"/>
            <a:ext cx="2822871" cy="235114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D170A19-1095-4764-B585-184E69F125E6}"/>
              </a:ext>
            </a:extLst>
          </p:cNvPr>
          <p:cNvSpPr txBox="1"/>
          <p:nvPr/>
        </p:nvSpPr>
        <p:spPr>
          <a:xfrm>
            <a:off x="5627102" y="6372825"/>
            <a:ext cx="27288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Mycenaean krater, Enkomi</a:t>
            </a:r>
          </a:p>
        </p:txBody>
      </p:sp>
    </p:spTree>
    <p:extLst>
      <p:ext uri="{BB962C8B-B14F-4D97-AF65-F5344CB8AC3E}">
        <p14:creationId xmlns:p14="http://schemas.microsoft.com/office/powerpoint/2010/main" val="184617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B8AF5-CA1C-476C-BAA4-849BD42A9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60" y="188640"/>
            <a:ext cx="8435280" cy="1251062"/>
          </a:xfrm>
        </p:spPr>
        <p:txBody>
          <a:bodyPr>
            <a:normAutofit/>
          </a:bodyPr>
          <a:lstStyle/>
          <a:p>
            <a:r>
              <a:rPr lang="en-GB" dirty="0"/>
              <a:t>Colonial Archaeologies (pre 1878)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15E38-2BB0-482D-B443-D07BBBD3B5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4360" y="1643261"/>
            <a:ext cx="4865712" cy="5002666"/>
          </a:xfrm>
        </p:spPr>
        <p:txBody>
          <a:bodyPr>
            <a:normAutofit/>
          </a:bodyPr>
          <a:lstStyle/>
          <a:p>
            <a:r>
              <a:rPr lang="en-GB" sz="2400" dirty="0"/>
              <a:t>“Archaeology”: popular past-time of visiting Europeans</a:t>
            </a:r>
          </a:p>
          <a:p>
            <a:r>
              <a:rPr lang="en-GB" sz="2400" dirty="0"/>
              <a:t>Treasure hunting rather than excavation</a:t>
            </a:r>
          </a:p>
          <a:p>
            <a:r>
              <a:rPr lang="en-GB" sz="2400" dirty="0"/>
              <a:t>Cesnola systematically looted island from mid 60s-mid 70s</a:t>
            </a:r>
          </a:p>
          <a:p>
            <a:r>
              <a:rPr lang="en-GB" sz="2400" dirty="0"/>
              <a:t>His accounts are highly coloured/elaborated, or simply untrue:</a:t>
            </a:r>
          </a:p>
          <a:p>
            <a:pPr lvl="1"/>
            <a:r>
              <a:rPr lang="en-GB" sz="2000" dirty="0"/>
              <a:t>So-called Kourion treasure</a:t>
            </a:r>
          </a:p>
          <a:p>
            <a:r>
              <a:rPr lang="en-GB" sz="2400" dirty="0"/>
              <a:t>Cyprus simply a “resource” to be pillaged. No scientific grounding, recording. No narratives.</a:t>
            </a:r>
          </a:p>
        </p:txBody>
      </p:sp>
      <p:pic>
        <p:nvPicPr>
          <p:cNvPr id="4098" name="Picture 2" descr="General-Luigi-Palma-di-Cesnola-American-consul-in-Cyprus-1865-1877-CThe-Cultural-Centre">
            <a:extLst>
              <a:ext uri="{FF2B5EF4-FFF2-40B4-BE49-F238E27FC236}">
                <a16:creationId xmlns:a16="http://schemas.microsoft.com/office/drawing/2014/main" id="{1BBC60A3-AF33-468F-9AA2-330911BF6D0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3324225" cy="452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5CBE84E-0CCE-43A2-97FB-291C47D58E9B}"/>
              </a:ext>
            </a:extLst>
          </p:cNvPr>
          <p:cNvSpPr txBox="1"/>
          <p:nvPr/>
        </p:nvSpPr>
        <p:spPr>
          <a:xfrm>
            <a:off x="6369473" y="6276595"/>
            <a:ext cx="2318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Luigi Palma di Cesnola</a:t>
            </a:r>
          </a:p>
        </p:txBody>
      </p:sp>
    </p:spTree>
    <p:extLst>
      <p:ext uri="{BB962C8B-B14F-4D97-AF65-F5344CB8AC3E}">
        <p14:creationId xmlns:p14="http://schemas.microsoft.com/office/powerpoint/2010/main" val="14882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Colonial Archaeologies (1878-1960)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5368" y="1773936"/>
            <a:ext cx="4250432" cy="4679400"/>
          </a:xfrm>
        </p:spPr>
        <p:txBody>
          <a:bodyPr>
            <a:normAutofit/>
          </a:bodyPr>
          <a:lstStyle/>
          <a:p>
            <a:r>
              <a:rPr lang="en-GB" sz="2400" dirty="0"/>
              <a:t>Given (1998) identifies 3 phases:</a:t>
            </a:r>
          </a:p>
          <a:p>
            <a:pPr lvl="1"/>
            <a:r>
              <a:rPr lang="en-GB" sz="2000" dirty="0"/>
              <a:t>Orientalist (1878-1900)</a:t>
            </a:r>
          </a:p>
          <a:p>
            <a:pPr lvl="1"/>
            <a:r>
              <a:rPr lang="en-GB" sz="2000" dirty="0"/>
              <a:t>Philhellenic (1900-1930)</a:t>
            </a:r>
          </a:p>
          <a:p>
            <a:pPr lvl="1"/>
            <a:r>
              <a:rPr lang="en-GB" sz="2000" dirty="0"/>
              <a:t>Autochthonous Cypriot (1930-1960)</a:t>
            </a:r>
          </a:p>
          <a:p>
            <a:r>
              <a:rPr lang="en-GB" sz="2400" dirty="0"/>
              <a:t>Very deliberate </a:t>
            </a:r>
            <a:r>
              <a:rPr lang="en-GB" sz="2400" dirty="0" err="1"/>
              <a:t>dehellenisation</a:t>
            </a:r>
            <a:r>
              <a:rPr lang="en-GB" sz="2400" dirty="0"/>
              <a:t> of Cypriot past:</a:t>
            </a:r>
          </a:p>
          <a:p>
            <a:pPr lvl="1"/>
            <a:r>
              <a:rPr lang="en-GB" sz="2000" dirty="0"/>
              <a:t>Durrell’s writings of Cypriot landscape focus on </a:t>
            </a:r>
            <a:r>
              <a:rPr lang="en-GB" sz="2000" dirty="0" err="1"/>
              <a:t>Kyrenia</a:t>
            </a:r>
            <a:r>
              <a:rPr lang="en-GB" sz="2000" dirty="0"/>
              <a:t> &amp; the Gothic monuments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629CBE-777F-4DF9-8E89-E411F5A574ED}"/>
              </a:ext>
            </a:extLst>
          </p:cNvPr>
          <p:cNvSpPr txBox="1"/>
          <p:nvPr/>
        </p:nvSpPr>
        <p:spPr>
          <a:xfrm>
            <a:off x="7452320" y="4941168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Bellapais</a:t>
            </a:r>
            <a:endParaRPr lang="en-GB" dirty="0"/>
          </a:p>
        </p:txBody>
      </p:sp>
      <p:pic>
        <p:nvPicPr>
          <p:cNvPr id="3078" name="Picture 6" descr="Bellapais Abbey: &quot;Set in the foothills of the Kyrenia Mountains just ten  minutes southeast of Girne, the mainly 13th-c… | North cyprus, Cyprus  greece, Cyprus island">
            <a:extLst>
              <a:ext uri="{FF2B5EF4-FFF2-40B4-BE49-F238E27FC236}">
                <a16:creationId xmlns:a16="http://schemas.microsoft.com/office/drawing/2014/main" id="{6E896EE2-BBE1-4FE8-A4EF-0710B30CADF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2082800"/>
            <a:ext cx="4038600" cy="269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324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Colonial Narratives: Control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24535" cy="496855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Control by British government: excavation permits &amp; interpretation </a:t>
            </a:r>
          </a:p>
          <a:p>
            <a:r>
              <a:rPr lang="en-GB" dirty="0"/>
              <a:t>Government officials regularly granted excavator’s licenses:</a:t>
            </a:r>
          </a:p>
          <a:p>
            <a:pPr lvl="1"/>
            <a:r>
              <a:rPr lang="en-GB" dirty="0"/>
              <a:t>First excavation: Kition Bamboula (1879): by District Engineer, Lt. Hugh Sinclair</a:t>
            </a:r>
          </a:p>
          <a:p>
            <a:pPr lvl="1"/>
            <a:r>
              <a:rPr lang="en-GB" dirty="0"/>
              <a:t>Kitchener (Cyprus survey) </a:t>
            </a:r>
          </a:p>
          <a:p>
            <a:pPr lvl="1"/>
            <a:r>
              <a:rPr lang="en-GB" dirty="0"/>
              <a:t>Falkland Warren, Secretary to the Government, conducted  excavations</a:t>
            </a:r>
          </a:p>
          <a:p>
            <a:pPr lvl="1"/>
            <a:r>
              <a:rPr lang="en-GB" dirty="0"/>
              <a:t>High Commissioner, Sir Hamilton </a:t>
            </a:r>
            <a:r>
              <a:rPr lang="en-GB" dirty="0" err="1"/>
              <a:t>Goold</a:t>
            </a:r>
            <a:r>
              <a:rPr lang="en-GB" dirty="0"/>
              <a:t> Adams regularly granted himself an excavator’s licence</a:t>
            </a:r>
          </a:p>
          <a:p>
            <a:pPr lvl="0"/>
            <a:r>
              <a:rPr lang="en-GB" dirty="0"/>
              <a:t>Visiting scholars had to work  very closely with government officials</a:t>
            </a:r>
          </a:p>
        </p:txBody>
      </p:sp>
      <p:pic>
        <p:nvPicPr>
          <p:cNvPr id="5122" name="Picture 2" descr="Cyprus Kitchener Survey">
            <a:extLst>
              <a:ext uri="{FF2B5EF4-FFF2-40B4-BE49-F238E27FC236}">
                <a16:creationId xmlns:a16="http://schemas.microsoft.com/office/drawing/2014/main" id="{E2C127E0-677D-4A21-B4BC-EEBE3A2D3B1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48064" y="2276872"/>
            <a:ext cx="3749177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90BA18A-C1A7-4DA9-90FB-87B73329B4AC}"/>
              </a:ext>
            </a:extLst>
          </p:cNvPr>
          <p:cNvSpPr txBox="1"/>
          <p:nvPr/>
        </p:nvSpPr>
        <p:spPr>
          <a:xfrm>
            <a:off x="6157966" y="5445224"/>
            <a:ext cx="25288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Kitchener: Cyprus survey</a:t>
            </a:r>
          </a:p>
        </p:txBody>
      </p:sp>
    </p:spTree>
    <p:extLst>
      <p:ext uri="{BB962C8B-B14F-4D97-AF65-F5344CB8AC3E}">
        <p14:creationId xmlns:p14="http://schemas.microsoft.com/office/powerpoint/2010/main" val="3844507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Colonial Narratives: Orientalist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824536" cy="5076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Oriental character of (19th century) Cyprus emphasised in archaeological discourse &amp; extrapolated to the ancient world:</a:t>
            </a:r>
          </a:p>
          <a:p>
            <a:pPr lvl="1"/>
            <a:r>
              <a:rPr lang="en-GB" dirty="0"/>
              <a:t>Apparent primitive character of Cypriot society </a:t>
            </a:r>
          </a:p>
          <a:p>
            <a:pPr lvl="1"/>
            <a:r>
              <a:rPr lang="en-GB" dirty="0"/>
              <a:t>Lack of cultural dynamism</a:t>
            </a:r>
          </a:p>
          <a:p>
            <a:r>
              <a:rPr lang="en-GB" dirty="0"/>
              <a:t>Images of 19th century Cyprus:</a:t>
            </a:r>
          </a:p>
          <a:p>
            <a:pPr lvl="1"/>
            <a:r>
              <a:rPr lang="en-GB" dirty="0"/>
              <a:t>“the minarets, palm-trees &amp; camels so beloved </a:t>
            </a:r>
            <a:r>
              <a:rPr lang="en-GB" sz="2600" dirty="0"/>
              <a:t>by</a:t>
            </a:r>
            <a:r>
              <a:rPr lang="en-GB" dirty="0"/>
              <a:t> travel writers &amp; artists” (Given 2001)</a:t>
            </a:r>
          </a:p>
          <a:p>
            <a:r>
              <a:rPr lang="en-GB" dirty="0"/>
              <a:t>Max </a:t>
            </a:r>
            <a:r>
              <a:rPr lang="en-GB" dirty="0" err="1"/>
              <a:t>Ohnefalsch</a:t>
            </a:r>
            <a:r>
              <a:rPr lang="en-GB" dirty="0"/>
              <a:t>-Richter (1893): </a:t>
            </a:r>
            <a:r>
              <a:rPr lang="en-GB" i="1" dirty="0" err="1"/>
              <a:t>Kypros</a:t>
            </a:r>
            <a:r>
              <a:rPr lang="en-GB" i="1" dirty="0"/>
              <a:t>, die </a:t>
            </a:r>
            <a:r>
              <a:rPr lang="en-GB" i="1" dirty="0" err="1"/>
              <a:t>Bibel</a:t>
            </a:r>
            <a:r>
              <a:rPr lang="en-GB" i="1" dirty="0"/>
              <a:t> und Homer</a:t>
            </a:r>
          </a:p>
        </p:txBody>
      </p:sp>
      <p:pic>
        <p:nvPicPr>
          <p:cNvPr id="6146" name="Picture 2" descr="The City Of Famagusta On The Island Of Cyprus 19th Century High-Res Vector  Graphic - Getty Images">
            <a:extLst>
              <a:ext uri="{FF2B5EF4-FFF2-40B4-BE49-F238E27FC236}">
                <a16:creationId xmlns:a16="http://schemas.microsoft.com/office/drawing/2014/main" id="{D564143C-147D-4004-9938-D3366A0B6B2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2040" y="2276872"/>
            <a:ext cx="3906553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030E940-4444-42E4-B3B4-F8272D1BF95B}"/>
              </a:ext>
            </a:extLst>
          </p:cNvPr>
          <p:cNvSpPr txBox="1"/>
          <p:nvPr/>
        </p:nvSpPr>
        <p:spPr>
          <a:xfrm>
            <a:off x="7407167" y="530120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Famagusta</a:t>
            </a:r>
          </a:p>
        </p:txBody>
      </p:sp>
    </p:spTree>
    <p:extLst>
      <p:ext uri="{BB962C8B-B14F-4D97-AF65-F5344CB8AC3E}">
        <p14:creationId xmlns:p14="http://schemas.microsoft.com/office/powerpoint/2010/main" val="2321378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D116B-A1E0-4248-B2CE-5A7BC974E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Colonial Narratives: Orientalist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9B1AA-7F78-4362-BD9F-D223117095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44364"/>
          </a:xfrm>
        </p:spPr>
        <p:txBody>
          <a:bodyPr>
            <a:normAutofit/>
          </a:bodyPr>
          <a:lstStyle/>
          <a:p>
            <a:r>
              <a:rPr lang="en-GB" sz="2400" i="1" dirty="0"/>
              <a:t>Handbook of Cyprus</a:t>
            </a:r>
            <a:r>
              <a:rPr lang="en-GB" sz="2400" dirty="0"/>
              <a:t> 1903: </a:t>
            </a:r>
          </a:p>
          <a:p>
            <a:pPr lvl="1"/>
            <a:r>
              <a:rPr lang="en-GB" sz="2000" dirty="0"/>
              <a:t>‘The influence of Egypt, Assyria &amp; Phoenicia is everywhere present, but for a single spark of originality, or of inspiration caught from the living model or from Greek art we may look in vain’</a:t>
            </a:r>
          </a:p>
          <a:p>
            <a:r>
              <a:rPr lang="en-GB" sz="2400" dirty="0"/>
              <a:t>Given 1999: ancient Cyprus “duly became Oriental, primitive &amp; subservient”</a:t>
            </a:r>
          </a:p>
        </p:txBody>
      </p:sp>
      <p:pic>
        <p:nvPicPr>
          <p:cNvPr id="9218" name="Picture 2" descr="B-434 - Cultural Foundation">
            <a:extLst>
              <a:ext uri="{FF2B5EF4-FFF2-40B4-BE49-F238E27FC236}">
                <a16:creationId xmlns:a16="http://schemas.microsoft.com/office/drawing/2014/main" id="{29FAC297-FEA8-4CA4-9264-6429411851A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3140015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2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Colonial Narratives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589270"/>
            <a:ext cx="5472608" cy="511633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Early 20</a:t>
            </a:r>
            <a:r>
              <a:rPr lang="en-GB" baseline="30000" dirty="0"/>
              <a:t>th</a:t>
            </a:r>
            <a:r>
              <a:rPr lang="en-GB" dirty="0"/>
              <a:t> century: orientalist ideology challenged </a:t>
            </a:r>
          </a:p>
          <a:p>
            <a:pPr lvl="1"/>
            <a:r>
              <a:rPr lang="en-GB" dirty="0"/>
              <a:t>Increasing education &amp; vocalisation of the Greek Cypriot intellectual elite</a:t>
            </a:r>
          </a:p>
          <a:p>
            <a:pPr lvl="1"/>
            <a:r>
              <a:rPr lang="en-GB" dirty="0"/>
              <a:t>First demands for ENOSIS</a:t>
            </a:r>
          </a:p>
          <a:p>
            <a:pPr lvl="1"/>
            <a:r>
              <a:rPr lang="en-GB" dirty="0"/>
              <a:t>Increasing interest in the classical past amongst educated Britons</a:t>
            </a:r>
          </a:p>
          <a:p>
            <a:pPr lvl="1"/>
            <a:r>
              <a:rPr lang="en-GB" dirty="0"/>
              <a:t>Anti-Semitism &amp; dramatic fall in prestige of the Phoenicians</a:t>
            </a:r>
          </a:p>
          <a:p>
            <a:r>
              <a:rPr lang="en-GB" dirty="0"/>
              <a:t>George Hill’s </a:t>
            </a:r>
            <a:r>
              <a:rPr lang="en-GB" i="1" dirty="0"/>
              <a:t>History of Cyprus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 ‘the Phoenician mirage’: 19th century discourse on Phoenician influence on ancient Cypriot culture</a:t>
            </a:r>
          </a:p>
          <a:p>
            <a:r>
              <a:rPr lang="en-GB" dirty="0"/>
              <a:t>Cypriot antiquity beginning to emphasise </a:t>
            </a:r>
            <a:r>
              <a:rPr lang="en-GB" dirty="0">
                <a:solidFill>
                  <a:schemeClr val="accent1"/>
                </a:solidFill>
              </a:rPr>
              <a:t>Hellenic</a:t>
            </a:r>
            <a:r>
              <a:rPr lang="en-GB" dirty="0"/>
              <a:t> aspects</a:t>
            </a:r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E08599E6-C1B1-4B06-A581-71E09DC5034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33889" y="1700808"/>
            <a:ext cx="3058599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8FABF6D-0752-43C2-9EFC-925308732ACD}"/>
              </a:ext>
            </a:extLst>
          </p:cNvPr>
          <p:cNvSpPr txBox="1"/>
          <p:nvPr/>
        </p:nvSpPr>
        <p:spPr>
          <a:xfrm>
            <a:off x="7023075" y="6021288"/>
            <a:ext cx="1663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Soloi</a:t>
            </a:r>
            <a:r>
              <a:rPr lang="en-GB" dirty="0"/>
              <a:t> Aphrodite</a:t>
            </a:r>
          </a:p>
        </p:txBody>
      </p:sp>
    </p:spTree>
    <p:extLst>
      <p:ext uri="{BB962C8B-B14F-4D97-AF65-F5344CB8AC3E}">
        <p14:creationId xmlns:p14="http://schemas.microsoft.com/office/powerpoint/2010/main" val="3898536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Development of Hellenic Narrative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1192" y="1708012"/>
            <a:ext cx="4788024" cy="489654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1890s: British Museum excavations:</a:t>
            </a:r>
          </a:p>
          <a:p>
            <a:pPr lvl="1"/>
            <a:r>
              <a:rPr lang="en-GB" dirty="0"/>
              <a:t>Identify Mycenaean sites</a:t>
            </a:r>
          </a:p>
          <a:p>
            <a:pPr lvl="1"/>
            <a:r>
              <a:rPr lang="en-GB" dirty="0"/>
              <a:t>Use of Homeric &amp; classical texts in interpretation of material</a:t>
            </a:r>
          </a:p>
          <a:p>
            <a:r>
              <a:rPr lang="en-GB" dirty="0" err="1"/>
              <a:t>Myres</a:t>
            </a:r>
            <a:r>
              <a:rPr lang="en-GB" dirty="0"/>
              <a:t> (1914) Proposes Mycenaean colonisation of Cyprus:</a:t>
            </a:r>
          </a:p>
          <a:p>
            <a:pPr lvl="1"/>
            <a:r>
              <a:rPr lang="en-GB" dirty="0"/>
              <a:t>Cyprus became outpost of ‘western civilisation’ </a:t>
            </a:r>
          </a:p>
          <a:p>
            <a:pPr lvl="1"/>
            <a:r>
              <a:rPr lang="en-GB" dirty="0"/>
              <a:t>Established Greek language on Cyprus</a:t>
            </a:r>
          </a:p>
          <a:p>
            <a:r>
              <a:rPr lang="en-GB" dirty="0" err="1"/>
              <a:t>Gjerstad</a:t>
            </a:r>
            <a:r>
              <a:rPr lang="en-GB" dirty="0"/>
              <a:t> (1930s &amp; 1940s): Greek colonisation of Cyprus:</a:t>
            </a:r>
          </a:p>
          <a:p>
            <a:pPr lvl="1"/>
            <a:r>
              <a:rPr lang="en-GB" dirty="0"/>
              <a:t>Foundation legends</a:t>
            </a:r>
          </a:p>
          <a:p>
            <a:endParaRPr lang="en-GB" dirty="0"/>
          </a:p>
        </p:txBody>
      </p:sp>
      <p:pic>
        <p:nvPicPr>
          <p:cNvPr id="8194" name="Picture 2" descr="Exploring Ancient Cyprus in UK Museums: a workshop at the British Museum  15th June 2017 | Ancient Worlds">
            <a:extLst>
              <a:ext uri="{FF2B5EF4-FFF2-40B4-BE49-F238E27FC236}">
                <a16:creationId xmlns:a16="http://schemas.microsoft.com/office/drawing/2014/main" id="{4A4457F4-BA88-4797-96FB-ED8057E0852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2348880"/>
            <a:ext cx="3759699" cy="281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8EC9F72-DA72-4E27-A18D-C2C3427F015D}"/>
              </a:ext>
            </a:extLst>
          </p:cNvPr>
          <p:cNvSpPr txBox="1"/>
          <p:nvPr/>
        </p:nvSpPr>
        <p:spPr>
          <a:xfrm>
            <a:off x="5148064" y="5301208"/>
            <a:ext cx="3391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Cypriot pottery in British Museum</a:t>
            </a:r>
          </a:p>
        </p:txBody>
      </p:sp>
    </p:spTree>
    <p:extLst>
      <p:ext uri="{BB962C8B-B14F-4D97-AF65-F5344CB8AC3E}">
        <p14:creationId xmlns:p14="http://schemas.microsoft.com/office/powerpoint/2010/main" val="47399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Indigenous or Mixed Cypriots?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360" y="1700808"/>
            <a:ext cx="8435280" cy="5038185"/>
          </a:xfrm>
        </p:spPr>
        <p:txBody>
          <a:bodyPr>
            <a:normAutofit fontScale="92500" lnSpcReduction="20000"/>
          </a:bodyPr>
          <a:lstStyle/>
          <a:p>
            <a:r>
              <a:rPr lang="en-GB" sz="3000" dirty="0"/>
              <a:t>Mid-20th century: growing awareness of innate characteristics of ancient Cypriot material culture, in opposition to earlier views (e.g. </a:t>
            </a:r>
          </a:p>
          <a:p>
            <a:r>
              <a:rPr lang="en-GB" sz="3000" dirty="0"/>
              <a:t>Given: ‘imperialist ideology … in crisis’:</a:t>
            </a:r>
          </a:p>
          <a:p>
            <a:pPr lvl="1"/>
            <a:r>
              <a:rPr lang="en-GB" sz="2600" dirty="0"/>
              <a:t>To justify British rule colonial officials needed to declare a belief in a primitive &amp; Oriental Cyprus</a:t>
            </a:r>
          </a:p>
          <a:p>
            <a:pPr lvl="1"/>
            <a:r>
              <a:rPr lang="en-GB" sz="2600" dirty="0"/>
              <a:t>Denial of Classical Greek/European heritage &amp; rejection of the orientalism of late 19th century </a:t>
            </a:r>
          </a:p>
          <a:p>
            <a:r>
              <a:rPr lang="en-GB" sz="3000" dirty="0"/>
              <a:t>Alternatively Cypriots viewed as a cultural &amp; racial mix of east &amp; west ‘amorphous blend without any original or essential character’</a:t>
            </a:r>
          </a:p>
          <a:p>
            <a:r>
              <a:rPr lang="en-GB" sz="3000" dirty="0"/>
              <a:t>Cypriot culture/civilisation characterised as ‘hybrid’, fused &amp; mingled’, ‘conglomerate</a:t>
            </a:r>
            <a:r>
              <a:rPr lang="en-GB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331979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Gjerstad</a:t>
            </a:r>
            <a:r>
              <a:rPr lang="en-GB" dirty="0"/>
              <a:t> &amp; Cypriot Archaeology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1280" y="1700808"/>
            <a:ext cx="5264816" cy="500479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Recognised the uniqueness of Cypriot past</a:t>
            </a:r>
          </a:p>
          <a:p>
            <a:r>
              <a:rPr lang="en-GB" dirty="0"/>
              <a:t>No colonial axe to grind</a:t>
            </a:r>
          </a:p>
          <a:p>
            <a:pPr lvl="1"/>
            <a:r>
              <a:rPr lang="en-GB" dirty="0"/>
              <a:t>‘For an expedition of this kind Cyprus is a very suitable field of archaeological action…. From its geographical position Cyprus was destined to play an important role in ancient history. It served as a </a:t>
            </a:r>
            <a:r>
              <a:rPr lang="en-GB" dirty="0">
                <a:solidFill>
                  <a:schemeClr val="accent1"/>
                </a:solidFill>
              </a:rPr>
              <a:t>connecting link </a:t>
            </a:r>
            <a:r>
              <a:rPr lang="en-GB" dirty="0"/>
              <a:t>between the Orient &amp;  the Occident and its culture was exposed to various waves of influence…. The Cypriote civilisation is not, however, restricted to its role of cultural intermediary [but] </a:t>
            </a:r>
            <a:r>
              <a:rPr lang="en-GB" dirty="0">
                <a:solidFill>
                  <a:schemeClr val="accent1"/>
                </a:solidFill>
              </a:rPr>
              <a:t>possessed an indigenous civilisation which at different times reached a high standard</a:t>
            </a:r>
            <a:r>
              <a:rPr lang="en-GB" dirty="0"/>
              <a:t>’</a:t>
            </a:r>
          </a:p>
          <a:p>
            <a:endParaRPr lang="en-GB" dirty="0"/>
          </a:p>
        </p:txBody>
      </p:sp>
      <p:pic>
        <p:nvPicPr>
          <p:cNvPr id="10242" name="Picture 2" descr="Euripides L Evriviades 🇨🇾🇪🇺 on Twitter: &quot;Clay votive figurines “The  Terracotta Army” of #Cyprus 7-6 cen BC/BCE #Archaeology Museum, Nicosia  Discovered ca 1927, Agia Eirini (Irini) village by the #Sweden/ish Cyprus  Expedition">
            <a:extLst>
              <a:ext uri="{FF2B5EF4-FFF2-40B4-BE49-F238E27FC236}">
                <a16:creationId xmlns:a16="http://schemas.microsoft.com/office/drawing/2014/main" id="{28A189AB-FA84-413A-8339-C06A6950A8D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765439" y="1772816"/>
            <a:ext cx="3187559" cy="4344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3429201-A94C-4E2E-8166-8AB3674CFEDC}"/>
              </a:ext>
            </a:extLst>
          </p:cNvPr>
          <p:cNvSpPr txBox="1"/>
          <p:nvPr/>
        </p:nvSpPr>
        <p:spPr>
          <a:xfrm>
            <a:off x="5641859" y="6302393"/>
            <a:ext cx="3283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Finds from sanctuary at Ayia </a:t>
            </a:r>
            <a:r>
              <a:rPr lang="en-GB" dirty="0" err="1"/>
              <a:t>Irini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6508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Postcolonial Narratives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E727482-1103-4EF7-A5E8-DFD4AC1BA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6059016" cy="4623816"/>
          </a:xfrm>
        </p:spPr>
        <p:txBody>
          <a:bodyPr/>
          <a:lstStyle/>
          <a:p>
            <a:r>
              <a:rPr lang="en-GB" dirty="0"/>
              <a:t>The unease between east &amp; west persists:</a:t>
            </a:r>
          </a:p>
          <a:p>
            <a:pPr lvl="1"/>
            <a:r>
              <a:rPr lang="en-GB" dirty="0"/>
              <a:t>Greeks vs Turks....</a:t>
            </a:r>
          </a:p>
          <a:p>
            <a:pPr lvl="1"/>
            <a:r>
              <a:rPr lang="en-GB" dirty="0"/>
              <a:t>1974</a:t>
            </a:r>
          </a:p>
          <a:p>
            <a:r>
              <a:rPr lang="en-GB" dirty="0"/>
              <a:t>Official narratives emphasise the Hellenic</a:t>
            </a:r>
          </a:p>
          <a:p>
            <a:pPr lvl="1"/>
            <a:r>
              <a:rPr lang="en-GB" dirty="0"/>
              <a:t>Mycenaean colonisation of Cyprus?</a:t>
            </a:r>
          </a:p>
          <a:p>
            <a:pPr lvl="1"/>
            <a:r>
              <a:rPr lang="en-GB" dirty="0"/>
              <a:t>Misuse of archaeological materials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A8826993-596F-46E8-BA2C-FC01B7CE0FB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5197476" y="2456711"/>
            <a:ext cx="5213054" cy="1855494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67210F3-6144-49B9-8707-739B217B8EC9}"/>
              </a:ext>
            </a:extLst>
          </p:cNvPr>
          <p:cNvSpPr txBox="1"/>
          <p:nvPr/>
        </p:nvSpPr>
        <p:spPr>
          <a:xfrm>
            <a:off x="6986365" y="6213086"/>
            <a:ext cx="1688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Kourion sceptre</a:t>
            </a:r>
          </a:p>
        </p:txBody>
      </p:sp>
      <p:pic>
        <p:nvPicPr>
          <p:cNvPr id="13" name="Picture 10" descr="opheltes">
            <a:extLst>
              <a:ext uri="{FF2B5EF4-FFF2-40B4-BE49-F238E27FC236}">
                <a16:creationId xmlns:a16="http://schemas.microsoft.com/office/drawing/2014/main" id="{86DA8BD9-A60C-4BD7-877D-406B3ABA451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5613" r="2990" b="81667"/>
          <a:stretch/>
        </p:blipFill>
        <p:spPr bwMode="auto">
          <a:xfrm>
            <a:off x="550649" y="5817042"/>
            <a:ext cx="3672409" cy="792087"/>
          </a:xfrm>
          <a:prstGeom prst="rect">
            <a:avLst/>
          </a:prstGeom>
          <a:noFill/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975BDC8-37FB-47CD-B9E7-A68742FEEA30}"/>
              </a:ext>
            </a:extLst>
          </p:cNvPr>
          <p:cNvSpPr txBox="1"/>
          <p:nvPr/>
        </p:nvSpPr>
        <p:spPr>
          <a:xfrm>
            <a:off x="4355976" y="6213086"/>
            <a:ext cx="105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Opheltes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9094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Recent Histories</a:t>
            </a:r>
          </a:p>
        </p:txBody>
      </p:sp>
      <p:pic>
        <p:nvPicPr>
          <p:cNvPr id="7" name="Content Placeholder 2">
            <a:extLst>
              <a:ext uri="{FF2B5EF4-FFF2-40B4-BE49-F238E27FC236}">
                <a16:creationId xmlns:a16="http://schemas.microsoft.com/office/drawing/2014/main" id="{4A7F444D-3B0F-4DB6-93AA-0D736F27460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621658"/>
            <a:ext cx="3178696" cy="2304555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143843D-73A4-4C14-8731-9F576F0CEE09}"/>
              </a:ext>
            </a:extLst>
          </p:cNvPr>
          <p:cNvSpPr txBox="1"/>
          <p:nvPr/>
        </p:nvSpPr>
        <p:spPr>
          <a:xfrm>
            <a:off x="5876287" y="3062874"/>
            <a:ext cx="28105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View of Turkish Cypriot flag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4A65930-0CF5-4C91-9866-141AB82238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787160"/>
          </a:xfrm>
        </p:spPr>
        <p:txBody>
          <a:bodyPr/>
          <a:lstStyle/>
          <a:p>
            <a:r>
              <a:rPr lang="en-GB" dirty="0"/>
              <a:t>Modern archaeologies &amp; inscribing the Cypriot Landscape?</a:t>
            </a:r>
          </a:p>
          <a:p>
            <a:r>
              <a:rPr lang="en-GB" dirty="0"/>
              <a:t>How is this incorporated within official narratives &amp; memorialised?</a:t>
            </a:r>
          </a:p>
          <a:p>
            <a:pPr lvl="1"/>
            <a:r>
              <a:rPr lang="en-GB" dirty="0" err="1"/>
              <a:t>Eoka</a:t>
            </a:r>
            <a:endParaRPr lang="en-GB" dirty="0"/>
          </a:p>
          <a:p>
            <a:pPr lvl="1"/>
            <a:r>
              <a:rPr lang="en-GB" dirty="0"/>
              <a:t>Colonial administration</a:t>
            </a:r>
          </a:p>
          <a:p>
            <a:pPr lvl="1"/>
            <a:r>
              <a:rPr lang="en-GB" dirty="0"/>
              <a:t>Copper mining</a:t>
            </a:r>
          </a:p>
          <a:p>
            <a:pPr lvl="1"/>
            <a:r>
              <a:rPr lang="en-GB" dirty="0"/>
              <a:t>1974 invasion</a:t>
            </a:r>
          </a:p>
        </p:txBody>
      </p:sp>
      <p:pic>
        <p:nvPicPr>
          <p:cNvPr id="11" name="Content Placeholder 2">
            <a:extLst>
              <a:ext uri="{FF2B5EF4-FFF2-40B4-BE49-F238E27FC236}">
                <a16:creationId xmlns:a16="http://schemas.microsoft.com/office/drawing/2014/main" id="{EC4089A3-3332-4D31-9725-9033390AA3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931788"/>
            <a:ext cx="3178696" cy="212972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4D7E6DC-6442-4968-871F-C55B9BB23879}"/>
              </a:ext>
            </a:extLst>
          </p:cNvPr>
          <p:cNvSpPr txBox="1"/>
          <p:nvPr/>
        </p:nvSpPr>
        <p:spPr>
          <a:xfrm>
            <a:off x="7025444" y="6191764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Eoka</a:t>
            </a:r>
            <a:r>
              <a:rPr lang="en-GB" dirty="0"/>
              <a:t> hideout</a:t>
            </a:r>
          </a:p>
        </p:txBody>
      </p:sp>
    </p:spTree>
    <p:extLst>
      <p:ext uri="{BB962C8B-B14F-4D97-AF65-F5344CB8AC3E}">
        <p14:creationId xmlns:p14="http://schemas.microsoft.com/office/powerpoint/2010/main" val="243437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5F7974-B3F6-4BF9-814D-884B0D670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Recent Histories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143843D-73A4-4C14-8731-9F576F0CEE09}"/>
              </a:ext>
            </a:extLst>
          </p:cNvPr>
          <p:cNvSpPr txBox="1"/>
          <p:nvPr/>
        </p:nvSpPr>
        <p:spPr>
          <a:xfrm>
            <a:off x="6516216" y="3573016"/>
            <a:ext cx="18661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Ayios</a:t>
            </a:r>
            <a:r>
              <a:rPr lang="en-GB" dirty="0"/>
              <a:t> </a:t>
            </a:r>
            <a:r>
              <a:rPr lang="en-GB" dirty="0" err="1"/>
              <a:t>Sozomenos</a:t>
            </a:r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4A65930-0CF5-4C91-9866-141AB82238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3970784" cy="3167232"/>
          </a:xfrm>
        </p:spPr>
        <p:txBody>
          <a:bodyPr/>
          <a:lstStyle/>
          <a:p>
            <a:r>
              <a:rPr lang="en-GB" dirty="0"/>
              <a:t>Deliberate erasing of some pasts</a:t>
            </a:r>
          </a:p>
          <a:p>
            <a:r>
              <a:rPr lang="en-GB" dirty="0"/>
              <a:t>Others are increasingly incorporated within official narratives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D9DE683-5232-43D9-ADA7-9362CC9FE84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967063"/>
            <a:ext cx="3519466" cy="2479941"/>
          </a:xfr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5C0C450-B29A-49DF-A367-9A0D2D440E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932040" y="4150818"/>
            <a:ext cx="3525917" cy="25313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181EBA-9DFE-45D3-B0BD-FFE22058A58B}"/>
              </a:ext>
            </a:extLst>
          </p:cNvPr>
          <p:cNvSpPr txBox="1"/>
          <p:nvPr/>
        </p:nvSpPr>
        <p:spPr>
          <a:xfrm>
            <a:off x="2688393" y="6093296"/>
            <a:ext cx="19062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Arediou memorial</a:t>
            </a:r>
          </a:p>
        </p:txBody>
      </p:sp>
    </p:spTree>
    <p:extLst>
      <p:ext uri="{BB962C8B-B14F-4D97-AF65-F5344CB8AC3E}">
        <p14:creationId xmlns:p14="http://schemas.microsoft.com/office/powerpoint/2010/main" val="1859180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01008-F51D-4376-ABCA-7CBEB7EBF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6EB198-11F1-4FAC-AB9F-1198063B77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744853"/>
            <a:ext cx="8291264" cy="4927361"/>
          </a:xfrm>
        </p:spPr>
        <p:txBody>
          <a:bodyPr>
            <a:normAutofit/>
          </a:bodyPr>
          <a:lstStyle/>
          <a:p>
            <a:r>
              <a:rPr lang="en-GB" sz="2800" dirty="0"/>
              <a:t>Practice of archaeology is political</a:t>
            </a:r>
          </a:p>
          <a:p>
            <a:r>
              <a:rPr lang="en-GB" sz="2800" dirty="0"/>
              <a:t>Who controls the evidence controls the narrative...</a:t>
            </a:r>
          </a:p>
          <a:p>
            <a:pPr lvl="1"/>
            <a:r>
              <a:rPr lang="en-GB" sz="2400" dirty="0"/>
              <a:t>Official narratives, popular histories...</a:t>
            </a:r>
          </a:p>
          <a:p>
            <a:r>
              <a:rPr lang="en-GB" sz="2800" dirty="0"/>
              <a:t>Uneasy tension in the way in which Cypriot archaeology is framed</a:t>
            </a:r>
          </a:p>
          <a:p>
            <a:pPr lvl="1"/>
            <a:r>
              <a:rPr lang="en-GB" sz="2400" dirty="0"/>
              <a:t>How this is interpreted depends upon the archaeologist &amp; their national, intellectual &amp; political bias</a:t>
            </a:r>
          </a:p>
          <a:p>
            <a:r>
              <a:rPr lang="en-GB" sz="2800" dirty="0"/>
              <a:t>Affects dissemination of material to public:</a:t>
            </a:r>
          </a:p>
          <a:p>
            <a:pPr lvl="1"/>
            <a:r>
              <a:rPr lang="en-GB" sz="2400" dirty="0"/>
              <a:t>Schools</a:t>
            </a:r>
          </a:p>
          <a:p>
            <a:pPr lvl="1"/>
            <a:r>
              <a:rPr lang="en-GB" sz="2400" dirty="0"/>
              <a:t>Tourism</a:t>
            </a:r>
          </a:p>
          <a:p>
            <a:r>
              <a:rPr lang="en-GB" sz="2800" dirty="0"/>
              <a:t>And used in construction </a:t>
            </a:r>
            <a:r>
              <a:rPr lang="en-GB" sz="2800"/>
              <a:t>of identities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37040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690</TotalTime>
  <Words>1187</Words>
  <Application>Microsoft Office PowerPoint</Application>
  <PresentationFormat>On-screen Show (4:3)</PresentationFormat>
  <Paragraphs>144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Corbel</vt:lpstr>
      <vt:lpstr>HelveticaNeue</vt:lpstr>
      <vt:lpstr>Wingdings</vt:lpstr>
      <vt:lpstr>Wingdings 2</vt:lpstr>
      <vt:lpstr>Wingdings 3</vt:lpstr>
      <vt:lpstr>Module</vt:lpstr>
      <vt:lpstr>HPHP4004</vt:lpstr>
      <vt:lpstr>Colonial Archaeology</vt:lpstr>
      <vt:lpstr>Colonial Discourse</vt:lpstr>
      <vt:lpstr>Popular Archaeologies</vt:lpstr>
      <vt:lpstr>Inventing the past</vt:lpstr>
      <vt:lpstr>Cyprus, Politics and Archaeology</vt:lpstr>
      <vt:lpstr>Conflicting Narratives</vt:lpstr>
      <vt:lpstr>Colonial Archaeologies (pre 1878)</vt:lpstr>
      <vt:lpstr>Colonial Archaeologies (1878-1960)</vt:lpstr>
      <vt:lpstr>Colonial Narratives: Control</vt:lpstr>
      <vt:lpstr>Colonial Narratives: Orientalist</vt:lpstr>
      <vt:lpstr>Colonial Narratives: Orientalist</vt:lpstr>
      <vt:lpstr>Colonial Narratives</vt:lpstr>
      <vt:lpstr>Development of Hellenic Narrative</vt:lpstr>
      <vt:lpstr>Indigenous or Mixed Cypriots?</vt:lpstr>
      <vt:lpstr>Gjerstad &amp; Cypriot Archaeology</vt:lpstr>
      <vt:lpstr>Postcolonial Narratives</vt:lpstr>
      <vt:lpstr>Recent Histories</vt:lpstr>
      <vt:lpstr>Recent Histories</vt:lpstr>
      <vt:lpstr>Summary</vt:lpstr>
    </vt:vector>
  </TitlesOfParts>
  <Company>Gilfach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 &amp; Peoples of the Sea</dc:title>
  <dc:creator>Louise Steel</dc:creator>
  <cp:lastModifiedBy>Louise Steel</cp:lastModifiedBy>
  <cp:revision>111</cp:revision>
  <dcterms:created xsi:type="dcterms:W3CDTF">2012-03-07T18:28:24Z</dcterms:created>
  <dcterms:modified xsi:type="dcterms:W3CDTF">2021-01-31T14:42:31Z</dcterms:modified>
</cp:coreProperties>
</file>