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3A3A"/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0A2135-B448-4505-A82D-579067DC41CF}" type="datetimeFigureOut">
              <a:rPr lang="en-GB" smtClean="0"/>
              <a:t>11/05/2019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6DA1A-F75D-47A0-8280-AE95C6F9C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496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61CFA-CB44-461D-9DDB-B4587A7FB4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6ED184-8870-480F-967F-984409226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60E95-D33E-433D-AA09-A24379D82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260F-E0EA-4073-AAF1-58A632746DB8}" type="datetime1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8BFA9-92F5-41BE-ABD4-4A69CF30E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90D45-B97B-4B6A-9210-7CAB98726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550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3B7C9-80F5-4CB7-A95E-023EFD013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1AA71-DC32-4997-8F75-F83DB4396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2E0CC3-E206-4812-A44A-C2D6B30B3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BDEA-894A-45FB-893F-E3DEEEB85BC3}" type="datetime1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B2459-2DFC-467E-88F6-499D43228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EDB89-DEA9-49EB-90BD-63372A5FD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50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9EA86-4283-4C5C-A500-DEFE68F28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6D26C-3C98-478F-B48D-D681EF249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F60B8-B2F5-4ED6-B289-F2FACD2AF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03D8E-697B-4777-A57E-D19F7A1F3564}" type="datetime1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7BDAB-AC67-4751-BBDE-766F25CCB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79AC9-7FCF-4C3D-B623-87EFA8B03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190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AC230-55F3-47D2-92B6-E7DE1EF9C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68235-8132-45C5-95AD-C010B82394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C0B331-8433-4C7C-8B2E-9B63F087C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DB3679-F096-4F7E-B4D8-3B889AFAC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C1B0C-CD23-4B34-A3F8-6CDAD3AA03AA}" type="datetime1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CDBA26-649E-4C70-B47E-238990983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DADB6-4B4F-4840-B36E-56BE611B6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211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B56C1-7332-4CA6-A9F1-F19C76A9E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DD3FBD-251B-4CD4-9255-5C3106D6C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3DD3B-9FAF-444D-8292-9F9FADF234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903EBE-DAAB-4847-9D60-66988F5CAE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A270FC-EB50-4459-AAD4-B3847846E9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ECF317-2202-4425-9516-E6988F205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5C15-FFD2-4BAF-8208-1C4811137E89}" type="datetime1">
              <a:rPr lang="en-GB" smtClean="0"/>
              <a:t>11/05/2019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4DD0AD-22EF-4213-B4CE-1F78D79DC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1F22CD-37B3-4C51-BBF1-595EED9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091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0D14F-E802-4D2C-A727-8AB33252D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6C5C99-3464-419B-902E-356066939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3813E-58AC-44C4-8BF0-54A94630C293}" type="datetime1">
              <a:rPr lang="en-GB" smtClean="0"/>
              <a:t>11/05/2019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F08C4F-DE41-4477-8DE9-611611DEA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AF905-1812-409E-82CF-A99C7375B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97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AEA3E1-7B3C-40FA-A12B-C8CB0A86E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54923-6B37-4AF4-986F-6F22E45D6041}" type="datetime1">
              <a:rPr lang="en-GB" smtClean="0"/>
              <a:t>11/05/2019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6BAC22-4832-4967-9790-1461D89DC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9F9AE8-D95C-41E8-B6FB-D3AABA7AF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387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CCEE-8056-433D-93F7-AA2243957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D6A6E-5B81-4FF5-B837-E0F57A77C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2D81F-EA76-4282-98F9-854CD3891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47FE4D-503D-4C02-9498-AF2F0E0E7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3A9F6-84A2-4D15-9FA0-641AE5490B46}" type="datetime1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0CB304-96F2-462B-92CB-ACF5187A5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180F28-0CFA-4294-B61C-E07082846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238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510DE-E360-425D-AB00-58FBA1200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49E78F-324F-4344-99E7-2154065D66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F65E02-2F88-45CF-A6F1-A717E4759D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21523E-D30C-4B72-8AB2-E69868E53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04A1-FFE3-4E54-A015-BE7B5ECEEE87}" type="datetime1">
              <a:rPr lang="en-GB" smtClean="0"/>
              <a:t>11/05/2019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59CF67-B4E7-4DD2-B7FD-3B31708F3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659AE-AF6B-4B48-ACC3-061A4ACAF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545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377C9-1702-4CD6-A108-F4F576A9A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7AF6F4-CF02-43F2-A0DA-C6C9D7AAC4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BCF80C-1CA5-4C28-B3E5-2AC91B99D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51592-C34A-422F-AA26-1E71E397E7F6}" type="datetime1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41660-A0A8-405F-B144-8F059AEE6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64191-2D7C-4B51-9A9B-69BF450BF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55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DC7F3F-B857-479E-A890-4FBFA62D20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F522F-407D-42F4-B7DC-4B4A0CD42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0B7FA-CA27-41E9-8CA8-F3B626092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70BDB-B312-423D-A6E2-C9D95E2E9A3D}" type="datetime1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42569-DC78-418E-B870-E8F4B389D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75679-F584-4570-A590-3F8D8A9FE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41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1CD220-0894-4181-B572-53532355E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3ADF3-15A5-4538-9AAB-10CE284C75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B8FBF7-3FA7-4881-83FC-7FF8F164BF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976212-A51B-4161-A635-0AC22E00F9EE}" type="datetime1">
              <a:rPr lang="en-GB" smtClean="0"/>
              <a:t>11/05/2019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D16A1-94E5-42E9-9F7E-10C073FE31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9BBA1-82CD-4BE8-B03F-D251859323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6D762-AE20-4601-9169-2EFDEDE0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080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imgres?imgurl=https%3A%2F%2Fc7.alamy.com%2Fcomp%2FX9CPHK%2Fman-peeking-through-doorway-X9CPHK.jpg&amp;imgrefurl=https%3A%2F%2Fwww.alamy.com%2Fman-peeking-through-doorway-image281178959.html&amp;docid=4L66uZlmDA7ObM&amp;tbnid=W_s_v8uh5fJLFM%3A&amp;vet=10ahUKEwj6p6LjpZPiAhVBcBQKHT0QCrYQMwhCKAEwAQ..i&amp;w=866&amp;h=1390&amp;bih=651&amp;biw=1366&amp;q=person%20peeping%20through%20door&amp;ved=0ahUKEwj6p6LjpZPiAhVBcBQKHT0QCrYQMwhCKAEwAQ&amp;iact=mrc&amp;uact=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fewiththequirkyboys.com/2010/08/11/end-phase-1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cpl.net/content/conversational-english-classes-starting-soon-%C2%A1clases-de-conversacion-de-ingl%C3%A9s-proximamente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nouveaucheap.blogspot.com/2011/01/wednesday-question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llaboratory.wikidot.com/2013-philosophy-of-thought-logic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2013.igem.org/Team:USTC-Software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oziru.com/explore/Way%20clipart%20conclusion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vergreenleaf.blogspot.com/2013/04/my-first-blog-award-liebster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8E6C4F-A45B-4397-B3F6-A47B89E50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6186" y="534095"/>
            <a:ext cx="4917192" cy="2556252"/>
          </a:xfr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anchor="t">
            <a:no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Copperplate Gothic Bold" panose="020E0705020206020404" pitchFamily="34" charset="0"/>
              </a:rPr>
              <a:t>BEHIND CLOSED DOORS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04B6D5-AEA4-4FED-A7DB-28941C8849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6185" y="3285067"/>
            <a:ext cx="4810473" cy="2929159"/>
          </a:xfrm>
          <a:solidFill>
            <a:schemeClr val="accent4"/>
          </a:solidFill>
        </p:spPr>
        <p:txBody>
          <a:bodyPr anchor="b">
            <a:normAutofit/>
          </a:bodyPr>
          <a:lstStyle/>
          <a:p>
            <a:r>
              <a:rPr lang="en-GB" sz="4400" b="1" dirty="0">
                <a:solidFill>
                  <a:srgbClr val="000000"/>
                </a:solidFill>
                <a:latin typeface="Source Sans Pro Black" panose="020B0604020202020204" pitchFamily="34" charset="0"/>
              </a:rPr>
              <a:t>WHO IS THERE </a:t>
            </a:r>
          </a:p>
          <a:p>
            <a:r>
              <a:rPr lang="en-GB" sz="4400" b="1" dirty="0">
                <a:solidFill>
                  <a:srgbClr val="000000"/>
                </a:solidFill>
                <a:latin typeface="Source Sans Pro Black" panose="020B0604020202020204" pitchFamily="34" charset="0"/>
              </a:rPr>
              <a:t>AND </a:t>
            </a:r>
          </a:p>
          <a:p>
            <a:r>
              <a:rPr lang="en-GB" sz="4400" b="1" dirty="0">
                <a:solidFill>
                  <a:srgbClr val="000000"/>
                </a:solidFill>
                <a:latin typeface="Source Sans Pro Black" panose="020B0604020202020204" pitchFamily="34" charset="0"/>
              </a:rPr>
              <a:t>WHAT DO THEY </a:t>
            </a:r>
            <a:r>
              <a:rPr lang="en-GB" sz="4400" b="1" u="sng" dirty="0">
                <a:solidFill>
                  <a:srgbClr val="000000"/>
                </a:solidFill>
                <a:latin typeface="Source Sans Pro Black" panose="020B0604020202020204" pitchFamily="34" charset="0"/>
              </a:rPr>
              <a:t>CHOOSE</a:t>
            </a:r>
            <a:r>
              <a:rPr lang="en-GB" sz="4400" b="1" dirty="0">
                <a:solidFill>
                  <a:srgbClr val="000000"/>
                </a:solidFill>
                <a:latin typeface="Source Sans Pro Black" panose="020B0604020202020204" pitchFamily="34" charset="0"/>
              </a:rPr>
              <a:t> TO SEE?</a:t>
            </a:r>
          </a:p>
        </p:txBody>
      </p:sp>
      <p:sp>
        <p:nvSpPr>
          <p:cNvPr id="76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7" name="Picture 3" descr="Image result for person peeking through door">
            <a:hlinkClick r:id="rId3"/>
            <a:extLst>
              <a:ext uri="{FF2B5EF4-FFF2-40B4-BE49-F238E27FC236}">
                <a16:creationId xmlns:a16="http://schemas.microsoft.com/office/drawing/2014/main" id="{A8E4CBD9-692C-4012-8669-5662AC9936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9" b="26283"/>
          <a:stretch/>
        </p:blipFill>
        <p:spPr bwMode="auto">
          <a:xfrm>
            <a:off x="1" y="770037"/>
            <a:ext cx="5298683" cy="6097438"/>
          </a:xfrm>
          <a:custGeom>
            <a:avLst/>
            <a:gdLst>
              <a:gd name="connsiteX0" fmla="*/ 2178155 w 5298683"/>
              <a:gd name="connsiteY0" fmla="*/ 0 h 6097438"/>
              <a:gd name="connsiteX1" fmla="*/ 5298683 w 5298683"/>
              <a:gd name="connsiteY1" fmla="*/ 3120527 h 6097438"/>
              <a:gd name="connsiteX2" fmla="*/ 3392805 w 5298683"/>
              <a:gd name="connsiteY2" fmla="*/ 5995828 h 6097438"/>
              <a:gd name="connsiteX3" fmla="*/ 3115184 w 5298683"/>
              <a:gd name="connsiteY3" fmla="*/ 6097438 h 6097438"/>
              <a:gd name="connsiteX4" fmla="*/ 1241127 w 5298683"/>
              <a:gd name="connsiteY4" fmla="*/ 6097438 h 6097438"/>
              <a:gd name="connsiteX5" fmla="*/ 963506 w 5298683"/>
              <a:gd name="connsiteY5" fmla="*/ 5995828 h 6097438"/>
              <a:gd name="connsiteX6" fmla="*/ 193210 w 5298683"/>
              <a:gd name="connsiteY6" fmla="*/ 5528477 h 6097438"/>
              <a:gd name="connsiteX7" fmla="*/ 0 w 5298683"/>
              <a:gd name="connsiteY7" fmla="*/ 5352876 h 6097438"/>
              <a:gd name="connsiteX8" fmla="*/ 0 w 5298683"/>
              <a:gd name="connsiteY8" fmla="*/ 888178 h 6097438"/>
              <a:gd name="connsiteX9" fmla="*/ 193210 w 5298683"/>
              <a:gd name="connsiteY9" fmla="*/ 712577 h 6097438"/>
              <a:gd name="connsiteX10" fmla="*/ 2178155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C1874A-CA18-4C49-A2C7-B4B8DEF73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46689" y="6223702"/>
            <a:ext cx="5615514" cy="314067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GB" sz="1100">
                <a:solidFill>
                  <a:srgbClr val="898989"/>
                </a:solidFill>
              </a:rPr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29763B-EB22-454E-98CF-6136B50B1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2C6D762-AE20-4601-9169-2EFDEDE0702D}" type="slidenum">
              <a:rPr lang="en-GB" sz="1100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 sz="11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815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7DBAE-B279-4A22-AF87-26D486CCC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 Black" panose="020B0A04020102020204" pitchFamily="34" charset="0"/>
              </a:rPr>
              <a:t>Overarching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25DAD-EFC4-4D21-A821-90CB43A1A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b="1" dirty="0">
                <a:latin typeface="Arial Black" panose="020B0A04020102020204" pitchFamily="34" charset="0"/>
              </a:rPr>
              <a:t>Helping or Hindering, what role do the support network members play?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1191DB-EB10-45DB-86C5-30A5CB127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DFF1-F9AC-45F0-84A8-F8C284DB4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299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E13AC-54D0-471D-B17C-259787C3E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130" y="322557"/>
            <a:ext cx="5314536" cy="1020822"/>
          </a:xfrm>
          <a:solidFill>
            <a:schemeClr val="accent4"/>
          </a:solidFill>
        </p:spPr>
        <p:txBody>
          <a:bodyPr>
            <a:normAutofit/>
          </a:bodyPr>
          <a:lstStyle/>
          <a:p>
            <a:pPr algn="ctr"/>
            <a:r>
              <a:rPr lang="en-GB" b="1" dirty="0"/>
              <a:t>Why this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E67AA-A249-4288-9C16-E43702B38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090" y="1343379"/>
            <a:ext cx="6513688" cy="5192064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4000" b="1" dirty="0"/>
              <a:t>1 in 4 Women and 1 in 6 Men are known victims of Domestic abuse</a:t>
            </a:r>
          </a:p>
          <a:p>
            <a:pPr marL="0" indent="0">
              <a:buNone/>
            </a:pPr>
            <a:r>
              <a:rPr lang="en-GB" sz="4000" b="1" dirty="0"/>
              <a:t>Resources are aimed at Victims and their Children</a:t>
            </a:r>
          </a:p>
          <a:p>
            <a:pPr marL="0" indent="0">
              <a:buNone/>
            </a:pPr>
            <a:r>
              <a:rPr lang="en-GB" sz="4000" b="1" dirty="0"/>
              <a:t>Family, Friends or colleagues of victims could be an untapped resource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0A66BD4-B679-499A-A25B-BDC24DCCB9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462" r="-1" b="17978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8683BE-4D5E-4831-B5C6-6A16F536E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3666" y="6199632"/>
            <a:ext cx="4802755" cy="365760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79616D-FF2B-48A3-AC37-0DED3137B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6F5F45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B2C6D762-AE20-4601-9169-2EFDEDE0702D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GB" sz="150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8B95CE-AE78-49E8-9CFE-B1FE6F68A876}"/>
              </a:ext>
            </a:extLst>
          </p:cNvPr>
          <p:cNvSpPr txBox="1"/>
          <p:nvPr/>
        </p:nvSpPr>
        <p:spPr>
          <a:xfrm>
            <a:off x="9732672" y="6657945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lifewiththequirkyboys.com/2010/08/11/end-phase-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196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30B62-016C-4825-A09B-A7653CEDC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6"/>
            <a:ext cx="5120114" cy="650874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Focus Group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6D3D5-CCDA-46EA-979A-C9E8D22C4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338" y="1016000"/>
            <a:ext cx="5681661" cy="5021263"/>
          </a:xfrm>
        </p:spPr>
        <p:txBody>
          <a:bodyPr>
            <a:normAutofit/>
          </a:bodyPr>
          <a:lstStyle/>
          <a:p>
            <a:r>
              <a:rPr lang="en-GB" sz="3200" dirty="0"/>
              <a:t>Understanding of perception domestic abuse and violence by support network</a:t>
            </a:r>
          </a:p>
          <a:p>
            <a:r>
              <a:rPr lang="en-GB" sz="3200" dirty="0"/>
              <a:t>Focus Group Level Six Students in BA Counselling Skills </a:t>
            </a:r>
          </a:p>
          <a:p>
            <a:r>
              <a:rPr lang="en-GB" sz="3200" dirty="0"/>
              <a:t>How does the focus group think the support network group interacts?</a:t>
            </a:r>
          </a:p>
          <a:p>
            <a:r>
              <a:rPr lang="en-GB" sz="3200" dirty="0"/>
              <a:t>What is the result, helping or hindering?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7A16F5-4D6E-4EC7-B282-B62B58FF3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5320" y="6356350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81E6B-555E-4AE1-9C80-4C580A5E4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41820" y="6356350"/>
            <a:ext cx="116586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2C6D762-AE20-4601-9169-2EFDEDE0702D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pic>
        <p:nvPicPr>
          <p:cNvPr id="7" name="Picture 6" descr="A group of people in a room&#10;&#10;Description automatically generated">
            <a:extLst>
              <a:ext uri="{FF2B5EF4-FFF2-40B4-BE49-F238E27FC236}">
                <a16:creationId xmlns:a16="http://schemas.microsoft.com/office/drawing/2014/main" id="{96C25B9C-F7AE-4A10-97E6-F20F9BDF09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363" r="23413" b="1"/>
          <a:stretch/>
        </p:blipFill>
        <p:spPr>
          <a:xfrm>
            <a:off x="6175021" y="10"/>
            <a:ext cx="6016977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5FE008-BFBD-4BFC-9742-6FE6E44B485A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hcpl.net/content/conversational-english-classes-starting-soon-%C2%A1clases-de-conversacion-de-ingl%C3%A9s-proximamen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099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EFBD0-522B-42EB-863E-9E85FF44D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8" y="233362"/>
            <a:ext cx="4523147" cy="895351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GB" b="1" dirty="0">
                <a:latin typeface="Arial Black" panose="020B0A04020102020204" pitchFamily="34" charset="0"/>
              </a:rPr>
              <a:t>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875CB-D721-446D-81D1-43610F4C3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253068"/>
            <a:ext cx="8630537" cy="510328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In addition to overarching question the group considered these subsidiary questions.</a:t>
            </a:r>
          </a:p>
          <a:p>
            <a:r>
              <a:rPr lang="en-GB" dirty="0">
                <a:solidFill>
                  <a:srgbClr val="CC3399"/>
                </a:solidFill>
                <a:latin typeface="Arial Black" panose="020B0A04020102020204" pitchFamily="34" charset="0"/>
              </a:rPr>
              <a:t>What signs would alert support networks to a possible abusive relationship?</a:t>
            </a:r>
          </a:p>
          <a:p>
            <a:r>
              <a:rPr lang="en-GB" dirty="0">
                <a:solidFill>
                  <a:srgbClr val="CC3399"/>
                </a:solidFill>
                <a:latin typeface="Arial Black" panose="020B0A04020102020204" pitchFamily="34" charset="0"/>
              </a:rPr>
              <a:t>What could the support network do to assist the victim?</a:t>
            </a:r>
          </a:p>
          <a:p>
            <a:r>
              <a:rPr lang="en-GB" dirty="0">
                <a:solidFill>
                  <a:srgbClr val="CC3399"/>
                </a:solidFill>
                <a:latin typeface="Arial Black" panose="020B0A04020102020204" pitchFamily="34" charset="0"/>
              </a:rPr>
              <a:t>Who, in a support network, could be the most helpful to the victim?</a:t>
            </a:r>
          </a:p>
          <a:p>
            <a:r>
              <a:rPr lang="en-GB" dirty="0">
                <a:solidFill>
                  <a:srgbClr val="CC3399"/>
                </a:solidFill>
                <a:latin typeface="Arial Black" panose="020B0A04020102020204" pitchFamily="34" charset="0"/>
              </a:rPr>
              <a:t>Who in a support network, could be the least helpful?</a:t>
            </a:r>
          </a:p>
          <a:p>
            <a:r>
              <a:rPr lang="en-GB" dirty="0">
                <a:solidFill>
                  <a:srgbClr val="CC3399"/>
                </a:solidFill>
                <a:latin typeface="Arial Black" panose="020B0A04020102020204" pitchFamily="34" charset="0"/>
              </a:rPr>
              <a:t>Anything else you would like to add?</a:t>
            </a:r>
          </a:p>
          <a:p>
            <a:endParaRPr lang="en-GB" sz="2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A28161-2337-4C97-8513-C2260A628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96285" y="6356350"/>
            <a:ext cx="4139134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GB"/>
              <a:t>Carol Connelly P151785 M6X00966 Empirical Research Skills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578A21-7B0F-4DE9-9F7B-5F7841D66E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37" r="5668"/>
          <a:stretch/>
        </p:blipFill>
        <p:spPr>
          <a:xfrm>
            <a:off x="8788662" y="0"/>
            <a:ext cx="3259229" cy="4821772"/>
          </a:xfrm>
          <a:prstGeom prst="rect">
            <a:avLst/>
          </a:prstGeom>
          <a:effectLst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15A8C3-2D76-4249-AE8C-1EEAC94D6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2C6D762-AE20-4601-9169-2EFDEDE0702D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478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A6124-5426-4E68-80CE-06E88E6A8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96" y="4571216"/>
            <a:ext cx="10906008" cy="1115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/>
              <a:t>Thematic Analysis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AF5FC4-B001-4215-B411-D6D000E9F0F2}"/>
              </a:ext>
            </a:extLst>
          </p:cNvPr>
          <p:cNvSpPr txBox="1"/>
          <p:nvPr/>
        </p:nvSpPr>
        <p:spPr>
          <a:xfrm>
            <a:off x="642996" y="5859140"/>
            <a:ext cx="10906008" cy="4972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/>
              <a:t>Themes and Codes</a:t>
            </a:r>
          </a:p>
        </p:txBody>
      </p:sp>
      <p:pic>
        <p:nvPicPr>
          <p:cNvPr id="14" name="Picture 13" descr="A picture containing sky, outdoor, clock, tower&#10;&#10;Description automatically generated">
            <a:extLst>
              <a:ext uri="{FF2B5EF4-FFF2-40B4-BE49-F238E27FC236}">
                <a16:creationId xmlns:a16="http://schemas.microsoft.com/office/drawing/2014/main" id="{CC3AC116-03D0-4FCA-A6E2-2C6C4133A7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461" b="-5"/>
          <a:stretch/>
        </p:blipFill>
        <p:spPr>
          <a:xfrm>
            <a:off x="8153400" y="523248"/>
            <a:ext cx="3553968" cy="3681565"/>
          </a:xfrm>
          <a:prstGeom prst="rect">
            <a:avLst/>
          </a:prstGeom>
        </p:spPr>
      </p:pic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F880EF2-DF79-4D9D-8F11-E91D48C79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0156B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F5EE47-F7A7-47C2-8554-C3BF9F32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6A091-04AA-42C4-82E0-A95157934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B2C6D762-AE20-4601-9169-2EFDEDE0702D}" type="slidenum">
              <a:rPr lang="en-US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57428A-22D7-4259-9115-071CED5ADAB8}"/>
              </a:ext>
            </a:extLst>
          </p:cNvPr>
          <p:cNvSpPr txBox="1"/>
          <p:nvPr/>
        </p:nvSpPr>
        <p:spPr>
          <a:xfrm>
            <a:off x="10029825" y="4152359"/>
            <a:ext cx="1519047" cy="1006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3B1BEF-B92B-4593-824E-D1556D533B89}"/>
              </a:ext>
            </a:extLst>
          </p:cNvPr>
          <p:cNvSpPr txBox="1"/>
          <p:nvPr/>
        </p:nvSpPr>
        <p:spPr>
          <a:xfrm>
            <a:off x="573602" y="4726215"/>
            <a:ext cx="2726267" cy="821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205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1CCBD-D801-4E62-A867-221B6F5E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54" y="440028"/>
            <a:ext cx="5127031" cy="742334"/>
          </a:xfrm>
        </p:spPr>
        <p:txBody>
          <a:bodyPr>
            <a:normAutofit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24" name="Content Placeholder 21">
            <a:extLst>
              <a:ext uri="{FF2B5EF4-FFF2-40B4-BE49-F238E27FC236}">
                <a16:creationId xmlns:a16="http://schemas.microsoft.com/office/drawing/2014/main" id="{A27B7EE6-B633-4410-B17A-B34EFC808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182362"/>
            <a:ext cx="7123470" cy="5041458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20" name="Content Placeholder 13">
            <a:extLst>
              <a:ext uri="{FF2B5EF4-FFF2-40B4-BE49-F238E27FC236}">
                <a16:creationId xmlns:a16="http://schemas.microsoft.com/office/drawing/2014/main" id="{AC9BB0B0-EE73-4F76-80B9-4759CEAAC0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013" b="-1"/>
          <a:stretch/>
        </p:blipFill>
        <p:spPr>
          <a:xfrm>
            <a:off x="8123621" y="440028"/>
            <a:ext cx="3808098" cy="3889056"/>
          </a:xfrm>
          <a:prstGeom prst="rect">
            <a:avLst/>
          </a:prstGeom>
          <a:effectLst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384CE-7281-4EC4-980C-9AC6DEEFD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C5BF38-AAC3-4127-864E-A3E6629CF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2C6D762-AE20-4601-9169-2EFDEDE0702D}" type="slidenum">
              <a:rPr lang="en-GB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59A124-E363-41E0-AD00-410ABE27C9C6}"/>
              </a:ext>
            </a:extLst>
          </p:cNvPr>
          <p:cNvSpPr txBox="1"/>
          <p:nvPr/>
        </p:nvSpPr>
        <p:spPr>
          <a:xfrm>
            <a:off x="9365521" y="6017864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2013.igem.org/Team:USTC-Softwar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501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B305-78DD-4297-A8FD-3C11F43B7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438347"/>
            <a:ext cx="5127031" cy="656609"/>
          </a:xfrm>
        </p:spPr>
        <p:txBody>
          <a:bodyPr>
            <a:normAutofit fontScale="90000"/>
          </a:bodyPr>
          <a:lstStyle/>
          <a:p>
            <a:r>
              <a:rPr lang="en-GB" dirty="0"/>
              <a:t>Conclusions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E88B280-3DAB-417A-98AB-76ACB777E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228726"/>
            <a:ext cx="7094228" cy="4995094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10" name="Content Placeholder 6">
            <a:extLst>
              <a:ext uri="{FF2B5EF4-FFF2-40B4-BE49-F238E27FC236}">
                <a16:creationId xmlns:a16="http://schemas.microsoft.com/office/drawing/2014/main" id="{E415770E-355E-49C5-85CD-25A64FBBC3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085" b="3"/>
          <a:stretch/>
        </p:blipFill>
        <p:spPr>
          <a:xfrm>
            <a:off x="7743158" y="282759"/>
            <a:ext cx="3961989" cy="4046219"/>
          </a:xfrm>
          <a:prstGeom prst="rect">
            <a:avLst/>
          </a:prstGeom>
          <a:effectLst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FB6F43-7C2F-4CC7-955D-218BA6D64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4CCAF6-F16E-48CF-B6E0-1694DA8E6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2C6D762-AE20-4601-9169-2EFDEDE0702D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202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09195-1015-4BB0-B747-AAE48D491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What I would have changed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3E7A5-CF14-44B9-9F0B-BF2DE4AB8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6267"/>
            <a:ext cx="10515600" cy="472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Used the word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front of the words support network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FF42B1-68A3-498F-86F7-77203900C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5B5669-DA94-40E2-94AF-14F9E6B2B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9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A8F132-778C-4C29-BF37-C3CA476C4399}"/>
              </a:ext>
            </a:extLst>
          </p:cNvPr>
          <p:cNvSpPr/>
          <p:nvPr/>
        </p:nvSpPr>
        <p:spPr>
          <a:xfrm>
            <a:off x="970844" y="2889956"/>
            <a:ext cx="9256889" cy="1862048"/>
          </a:xfrm>
          <a:prstGeom prst="rect">
            <a:avLst/>
          </a:prstGeom>
          <a:noFill/>
          <a:ln w="76200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1500" b="1" cap="none" spc="0" dirty="0">
                <a:ln w="22225">
                  <a:solidFill>
                    <a:schemeClr val="tx1"/>
                  </a:solidFill>
                  <a:prstDash val="solid"/>
                </a:ln>
                <a:solidFill>
                  <a:schemeClr val="accent4"/>
                </a:solidFill>
                <a:effectLst/>
                <a:latin typeface="Arial Black" panose="020B0A04020102020204" pitchFamily="34" charset="0"/>
              </a:rPr>
              <a:t>INFORMAL</a:t>
            </a:r>
            <a:endParaRPr lang="en-GB" sz="11500" b="1" cap="none" spc="0" dirty="0">
              <a:ln w="22225">
                <a:solidFill>
                  <a:schemeClr val="tx1"/>
                </a:solidFill>
                <a:prstDash val="solid"/>
              </a:ln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6562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C45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Content Placeholder 6">
            <a:extLst>
              <a:ext uri="{FF2B5EF4-FFF2-40B4-BE49-F238E27FC236}">
                <a16:creationId xmlns:a16="http://schemas.microsoft.com/office/drawing/2014/main" id="{88C387A7-2E3F-4146-A935-0115D23AE2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438" b="9747"/>
          <a:stretch/>
        </p:blipFill>
        <p:spPr>
          <a:xfrm>
            <a:off x="814388" y="643466"/>
            <a:ext cx="10539412" cy="571288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2B123F-9A22-453D-8113-2C7A901C1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2FA79-F590-48FA-93EB-2F2E1588C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2C6D762-AE20-4601-9169-2EFDEDE0702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133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C714C-F27C-4376-B6C3-1B2B3C4FF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57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67FF19-34B7-4020-84E7-2F4FE0C88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Carol Connelly P151785 M6X00966 Empirical Research Skills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E68DFE-60AB-435E-98AD-918DF683E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D762-AE20-4601-9169-2EFDEDE0702D}" type="slidenum">
              <a:rPr lang="en-GB" smtClean="0"/>
              <a:t>11</a:t>
            </a:fld>
            <a:endParaRPr lang="en-GB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020922E-8176-4B82-AD09-4CF84B82F3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2900" y="937427"/>
            <a:ext cx="10846199" cy="5601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Bond, T., 2015.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Standards and Ethics for Counselling Action.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4th ed.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SAGE Publications Ltd.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Citizens Advice , 2015.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Link in the Chain, The role of friends and family in tackling domestic abuse,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Citizens Advice.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Feltham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&amp; Horton, I., 2012.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Sage Handbook of Counselling and Psychotherapy.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Third ed. London: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Sage Publications Limited.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Klein, R. C. &amp;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Milardo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M., 2000. The Social Context of Couple Conflict: Support and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citicism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from informal third parties.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Social and Personal Relationships,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Volume 17, pp. 618-637.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Monckton-Smith, J., Williams, A. &amp; Mullane, F., 2014.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Domestic Abuse,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Homocide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and gender: Strategies for policies and practice.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First ed. Basingstoke: Palgrave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Macmillian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First ed. Basingstoke: Palgrave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Macmillian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Parker, I., 2015.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Link in the Chain: The role of Friends and Family in tackling Domestic Abuse,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s.l.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Citizens Advice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Bureaux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Sanderson, C., 2012. Working with Survivors of Rape and Domestic Violence. In: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Sage Handbook of Counselling and Psychotherapy.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Sage Publications, pp. 545-550.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29574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556</Words>
  <Application>Microsoft Office PowerPoint</Application>
  <PresentationFormat>Widescreen</PresentationFormat>
  <Paragraphs>80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 Black</vt:lpstr>
      <vt:lpstr>Calibri</vt:lpstr>
      <vt:lpstr>Calibri Light</vt:lpstr>
      <vt:lpstr>Copperplate Gothic Bold</vt:lpstr>
      <vt:lpstr>Source Sans Pro Black</vt:lpstr>
      <vt:lpstr>Office Theme</vt:lpstr>
      <vt:lpstr>BEHIND CLOSED DOORS</vt:lpstr>
      <vt:lpstr>Overarching Question</vt:lpstr>
      <vt:lpstr>Why this question?</vt:lpstr>
      <vt:lpstr>Focus Group </vt:lpstr>
      <vt:lpstr>FOCUS GROUP</vt:lpstr>
      <vt:lpstr>Thematic Analysis </vt:lpstr>
      <vt:lpstr>Methodology</vt:lpstr>
      <vt:lpstr>Conclusions </vt:lpstr>
      <vt:lpstr>What I would have changed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BEHIND CLOSED DOORS</dc:title>
  <dc:creator>Carol</dc:creator>
  <cp:lastModifiedBy>Carol</cp:lastModifiedBy>
  <cp:revision>1</cp:revision>
  <dcterms:created xsi:type="dcterms:W3CDTF">2019-05-11T12:46:44Z</dcterms:created>
  <dcterms:modified xsi:type="dcterms:W3CDTF">2019-05-11T12:49:14Z</dcterms:modified>
</cp:coreProperties>
</file>