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90" r:id="rId3"/>
    <p:sldId id="257" r:id="rId4"/>
    <p:sldId id="273" r:id="rId5"/>
    <p:sldId id="270" r:id="rId6"/>
    <p:sldId id="279" r:id="rId7"/>
    <p:sldId id="280" r:id="rId8"/>
    <p:sldId id="281" r:id="rId9"/>
    <p:sldId id="284" r:id="rId10"/>
    <p:sldId id="285" r:id="rId11"/>
    <p:sldId id="282" r:id="rId12"/>
    <p:sldId id="283" r:id="rId13"/>
    <p:sldId id="272" r:id="rId14"/>
    <p:sldId id="286" r:id="rId15"/>
    <p:sldId id="288" r:id="rId16"/>
    <p:sldId id="262" r:id="rId17"/>
    <p:sldId id="263" r:id="rId18"/>
    <p:sldId id="264" r:id="rId19"/>
    <p:sldId id="265" r:id="rId20"/>
    <p:sldId id="266" r:id="rId21"/>
    <p:sldId id="261" r:id="rId22"/>
    <p:sldId id="289" r:id="rId23"/>
    <p:sldId id="278" r:id="rId24"/>
    <p:sldId id="287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9" autoAdjust="0"/>
    <p:restoredTop sz="94660"/>
  </p:normalViewPr>
  <p:slideViewPr>
    <p:cSldViewPr snapToGrid="0">
      <p:cViewPr varScale="1">
        <p:scale>
          <a:sx n="109" d="100"/>
          <a:sy n="109" d="100"/>
        </p:scale>
        <p:origin x="44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7/4/2019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7/4/2019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7/4/2019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7/4/2019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7/4/2019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ECES4005/C</a:t>
            </a:r>
            <a:r>
              <a:rPr lang="en-GB" dirty="0" smtClean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 smtClean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Session 5/ </a:t>
            </a:r>
            <a:r>
              <a:rPr lang="en-GB" dirty="0" err="1" smtClean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 dirty="0" smtClean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5</a:t>
            </a:r>
            <a:endParaRPr lang="en-US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Ymennydd</a:t>
            </a:r>
            <a:r>
              <a:rPr lang="en-GB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Rhyfeddol</a:t>
            </a:r>
            <a:r>
              <a:rPr lang="en-GB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Amazing Brain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3842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981200" y="704088"/>
            <a:ext cx="8229600" cy="2648712"/>
          </a:xfrm>
        </p:spPr>
        <p:txBody>
          <a:bodyPr>
            <a:noAutofit/>
          </a:bodyPr>
          <a:lstStyle/>
          <a:p>
            <a:pPr algn="ctr"/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Asesiad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(100%) 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Assessment 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4 Blog / 4 Blog entries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(3000 words) </a:t>
            </a:r>
            <a:b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981200" y="2667000"/>
            <a:ext cx="3329354" cy="3687925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  <a:spcBef>
                <a:spcPts val="0"/>
              </a:spcBef>
              <a:buFont typeface="Symbol"/>
              <a:buChar char=""/>
            </a:pP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bedwar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blog am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wahanol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elfennau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ddatblygiad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plant.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172200" y="2667000"/>
            <a:ext cx="4038600" cy="3687925"/>
          </a:xfrm>
        </p:spPr>
        <p:txBody>
          <a:bodyPr>
            <a:normAutofit/>
          </a:bodyPr>
          <a:lstStyle/>
          <a:p>
            <a:pPr mar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Write four blogs outlining different aspects of child development </a:t>
            </a:r>
          </a:p>
        </p:txBody>
      </p:sp>
    </p:spTree>
    <p:extLst>
      <p:ext uri="{BB962C8B-B14F-4D97-AF65-F5344CB8AC3E}">
        <p14:creationId xmlns:p14="http://schemas.microsoft.com/office/powerpoint/2010/main" val="1779000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seiliedig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Based on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3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32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um</a:t>
            </a:r>
            <a:r>
              <a:rPr lang="en-GB" sz="32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32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</a:t>
            </a:r>
            <a:r>
              <a:rPr lang="en-GB" sz="32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32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wysig</a:t>
            </a:r>
            <a:r>
              <a:rPr lang="en-GB" sz="32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3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pethau</a:t>
            </a:r>
            <a:r>
              <a:rPr lang="en-GB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3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wnewch</a:t>
            </a:r>
            <a:r>
              <a:rPr lang="en-GB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bob </a:t>
            </a:r>
            <a:r>
              <a:rPr lang="en-GB" sz="3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dydd</a:t>
            </a:r>
            <a:r>
              <a:rPr lang="en-GB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’r</a:t>
            </a:r>
            <a:r>
              <a:rPr lang="en-GB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ymennydd</a:t>
            </a:r>
            <a:r>
              <a:rPr lang="en-GB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dyfu</a:t>
            </a:r>
            <a:endParaRPr lang="en-GB" sz="32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4697411"/>
          </a:xfrm>
        </p:spPr>
        <p:txBody>
          <a:bodyPr>
            <a:normAutofit/>
          </a:bodyPr>
          <a:lstStyle/>
          <a:p>
            <a:r>
              <a:rPr lang="en-GB" sz="32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Five to Thrive</a:t>
            </a:r>
            <a:r>
              <a:rPr lang="en-GB" sz="32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endParaRPr lang="en-GB" sz="3200" i="1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things you do every day that help a child’s growing brain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Kate Cairns Associates (2014)</a:t>
            </a:r>
          </a:p>
          <a:p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4002" y="0"/>
            <a:ext cx="2878765" cy="6858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0145730" y="6488668"/>
            <a:ext cx="11353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KCA 2014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6842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283780"/>
            <a:ext cx="8596668" cy="1646620"/>
          </a:xfrm>
        </p:spPr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TASK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214180"/>
            <a:ext cx="4184035" cy="3827181"/>
          </a:xfrm>
        </p:spPr>
        <p:txBody>
          <a:bodyPr>
            <a:noAutofit/>
          </a:bodyPr>
          <a:lstStyle/>
          <a:p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Trowch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berson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eistedd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agos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atoch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gwybod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ymennydd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Adborth</a:t>
            </a:r>
            <a:endParaRPr lang="en-US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214180"/>
            <a:ext cx="4184034" cy="3827182"/>
          </a:xfrm>
        </p:spPr>
        <p:txBody>
          <a:bodyPr>
            <a:noAutofit/>
          </a:bodyPr>
          <a:lstStyle/>
          <a:p>
            <a:r>
              <a:rPr lang="en-GB" sz="32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Turn to a person sitting near you.</a:t>
            </a:r>
          </a:p>
          <a:p>
            <a:r>
              <a:rPr lang="en-GB" sz="32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do you know about the brain?</a:t>
            </a:r>
          </a:p>
          <a:p>
            <a:r>
              <a:rPr lang="en-GB" sz="32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Feedback</a:t>
            </a:r>
            <a:endParaRPr lang="en-US" sz="3200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5847" y="283780"/>
            <a:ext cx="3192455" cy="110358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4002" y="0"/>
            <a:ext cx="2878765" cy="6858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310648" y="6337738"/>
            <a:ext cx="11353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KCA 2014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2136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Strwythur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Ymennydd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Brain Structure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2" y="1797981"/>
            <a:ext cx="4184035" cy="4839302"/>
          </a:xfrm>
        </p:spPr>
        <p:txBody>
          <a:bodyPr>
            <a:normAutofit lnSpcReduction="10000"/>
          </a:bodyPr>
          <a:lstStyle/>
          <a:p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is-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ymennydd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cefnogaeth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fywyd</a:t>
            </a:r>
            <a:endParaRPr lang="en-GB" sz="28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Canol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ymennydd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swyddogaethau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motor,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ysgogiad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emosiynau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cryf</a:t>
            </a:r>
            <a:endParaRPr lang="en-GB" sz="28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uwch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ymennydd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swyddogaethau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emosiynol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gwybyddol</a:t>
            </a:r>
            <a:endParaRPr lang="en-GB" sz="28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1930400"/>
            <a:ext cx="4184034" cy="4486165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GB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Lower brain: basic life-support</a:t>
            </a:r>
          </a:p>
          <a:p>
            <a:pPr>
              <a:lnSpc>
                <a:spcPct val="100000"/>
              </a:lnSpc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GB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Mid-brain: motor functions, impulses, strong emotions</a:t>
            </a:r>
          </a:p>
          <a:p>
            <a:pPr>
              <a:lnSpc>
                <a:spcPct val="100000"/>
              </a:lnSpc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GB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Higher brain: social, emotional and cognitive functions</a:t>
            </a:r>
          </a:p>
          <a:p>
            <a:pPr marL="0" indent="0">
              <a:buNone/>
            </a:pPr>
            <a:endParaRPr lang="en-US" sz="2800" i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4002" y="0"/>
            <a:ext cx="2878765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547131" y="6416565"/>
            <a:ext cx="11353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KCA 2014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1127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Strwythur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Ymennydd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Brain Structure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hemisffer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emosiynol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chymdeithasol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sythweledol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anymwybodol</a:t>
            </a:r>
            <a:endParaRPr lang="en-GB" sz="28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hemisffer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chwith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rhesymegol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gwybyddol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ymwybyddiaeth</a:t>
            </a:r>
            <a:endParaRPr lang="en-US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 lvl="1">
              <a:lnSpc>
                <a:spcPct val="10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Right </a:t>
            </a:r>
            <a:r>
              <a:rPr lang="en-GB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hemisphere: social and emotional, intuitive, unconscious </a:t>
            </a:r>
          </a:p>
          <a:p>
            <a:pPr lvl="1">
              <a:lnSpc>
                <a:spcPct val="10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Left hemisphere: cognitive and rational, language, conscious</a:t>
            </a:r>
          </a:p>
          <a:p>
            <a:endParaRPr lang="en-US" sz="28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4002" y="0"/>
            <a:ext cx="2878765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578662" y="6542690"/>
            <a:ext cx="11353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KCA 2014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63585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sefyllfaoedd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anodd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 difficult situations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0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3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is-</a:t>
            </a:r>
            <a:r>
              <a:rPr lang="en-GB" sz="30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ymennydd</a:t>
            </a:r>
            <a:endParaRPr lang="en-GB" sz="30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0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Ymladd</a:t>
            </a:r>
            <a:r>
              <a:rPr lang="en-GB" sz="3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30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Ffoi</a:t>
            </a:r>
            <a:r>
              <a:rPr lang="en-GB" sz="3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30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Rhewi</a:t>
            </a:r>
            <a:endParaRPr lang="en-GB" sz="30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0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0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3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uwch-ymennydd</a:t>
            </a:r>
            <a:r>
              <a:rPr lang="en-GB" sz="3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GB" sz="30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Ymosod</a:t>
            </a:r>
            <a:r>
              <a:rPr lang="en-GB" sz="3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30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absenoldeb</a:t>
            </a:r>
            <a:r>
              <a:rPr lang="en-GB" sz="3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30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dyhuddiad</a:t>
            </a:r>
            <a:endParaRPr lang="en-GB" sz="30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Goroesi</a:t>
            </a:r>
            <a:r>
              <a:rPr lang="en-GB" sz="2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nid</a:t>
            </a:r>
            <a:r>
              <a:rPr lang="en-GB" sz="2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Ffynnu</a:t>
            </a:r>
            <a:endParaRPr lang="en-GB" sz="2800" b="1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446092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0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Lower brain:</a:t>
            </a:r>
          </a:p>
          <a:p>
            <a:r>
              <a:rPr lang="en-GB" sz="30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Fight, Flight, Freeze</a:t>
            </a:r>
          </a:p>
          <a:p>
            <a:pPr marL="0" indent="0">
              <a:buNone/>
            </a:pPr>
            <a:endParaRPr lang="en-GB" sz="3000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0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Upper brain:</a:t>
            </a:r>
          </a:p>
          <a:p>
            <a:r>
              <a:rPr lang="en-GB" sz="30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Aggression, absence, appeasement</a:t>
            </a:r>
          </a:p>
          <a:p>
            <a:pPr marL="0" indent="0">
              <a:buNone/>
            </a:pPr>
            <a:endParaRPr lang="en-GB" sz="2800" i="1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b="1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Surviving not Thriving</a:t>
            </a:r>
          </a:p>
          <a:p>
            <a:endParaRPr lang="en-US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4002" y="0"/>
            <a:ext cx="2878765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389476" y="6385034"/>
            <a:ext cx="11353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KCA 2014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55427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Beth </a:t>
            </a:r>
            <a:r>
              <a:rPr lang="en-GB" dirty="0" err="1" smtClean="0"/>
              <a:t>fedr</a:t>
            </a:r>
            <a:r>
              <a:rPr lang="en-GB" dirty="0" smtClean="0"/>
              <a:t> </a:t>
            </a:r>
            <a:r>
              <a:rPr lang="en-GB" dirty="0" err="1" smtClean="0"/>
              <a:t>ddigwydd</a:t>
            </a:r>
            <a:r>
              <a:rPr lang="en-GB" dirty="0" smtClean="0"/>
              <a:t> </a:t>
            </a:r>
            <a:r>
              <a:rPr lang="en-GB" dirty="0" err="1" smtClean="0"/>
              <a:t>nesaf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en-GB" dirty="0" smtClean="0"/>
              <a:t>What could happen next?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28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Cynnydd</a:t>
            </a:r>
            <a:r>
              <a:rPr lang="en-GB" sz="2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8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Goroesi</a:t>
            </a:r>
            <a:endParaRPr lang="en-GB" sz="2800" b="1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is-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ymennydd</a:t>
            </a:r>
            <a:endParaRPr lang="en-GB" sz="28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drenalin, cortisol</a:t>
            </a:r>
          </a:p>
          <a:p>
            <a:pPr lvl="1"/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pwysau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gwaed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codi</a:t>
            </a:r>
            <a:endParaRPr lang="en-GB" sz="28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nadlu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bas</a:t>
            </a:r>
          </a:p>
          <a:p>
            <a:pPr lvl="1"/>
            <a:r>
              <a:rPr lang="en-GB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ynnydd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tyndra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cyhyrau</a:t>
            </a:r>
            <a:endParaRPr lang="en-US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4697410"/>
          </a:xfrm>
        </p:spPr>
        <p:txBody>
          <a:bodyPr>
            <a:normAutofit/>
          </a:bodyPr>
          <a:lstStyle/>
          <a:p>
            <a:r>
              <a:rPr lang="en-GB" sz="2800" b="1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Escalation: Survival</a:t>
            </a:r>
          </a:p>
          <a:p>
            <a:r>
              <a:rPr lang="en-GB" sz="28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Lower brain</a:t>
            </a:r>
          </a:p>
          <a:p>
            <a:pPr lvl="1"/>
            <a:r>
              <a:rPr lang="en-GB" sz="28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adrenalin, cortisol</a:t>
            </a:r>
          </a:p>
          <a:p>
            <a:pPr lvl="1"/>
            <a:r>
              <a:rPr lang="en-GB" sz="28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rising </a:t>
            </a:r>
            <a:r>
              <a:rPr lang="en-GB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blood pressure</a:t>
            </a:r>
          </a:p>
          <a:p>
            <a:pPr lvl="1"/>
            <a:r>
              <a:rPr lang="en-GB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shallow breathing</a:t>
            </a:r>
          </a:p>
          <a:p>
            <a:pPr lvl="1"/>
            <a:r>
              <a:rPr lang="en-GB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increased muscle </a:t>
            </a:r>
            <a:r>
              <a:rPr lang="en-GB" sz="28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tension</a:t>
            </a:r>
            <a:endParaRPr lang="en-GB" sz="2800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/>
          </a:p>
          <a:p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4002" y="0"/>
            <a:ext cx="2878765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263352" y="6337738"/>
            <a:ext cx="11353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KCA 2014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47045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Beth </a:t>
            </a:r>
            <a:r>
              <a:rPr lang="en-GB" dirty="0" err="1"/>
              <a:t>fedr</a:t>
            </a:r>
            <a:r>
              <a:rPr lang="en-GB" dirty="0"/>
              <a:t> </a:t>
            </a:r>
            <a:r>
              <a:rPr lang="en-GB" dirty="0" err="1"/>
              <a:t>ddigwydd</a:t>
            </a:r>
            <a:r>
              <a:rPr lang="en-GB" dirty="0"/>
              <a:t> </a:t>
            </a:r>
            <a:r>
              <a:rPr lang="en-GB" dirty="0" err="1"/>
              <a:t>nesaf</a:t>
            </a:r>
            <a:r>
              <a:rPr lang="en-GB" dirty="0"/>
              <a:t>?</a:t>
            </a:r>
            <a:br>
              <a:rPr lang="en-GB" dirty="0"/>
            </a:br>
            <a:r>
              <a:rPr lang="en-GB" dirty="0"/>
              <a:t>What could happen next?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28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Lleihad</a:t>
            </a:r>
            <a:r>
              <a:rPr lang="en-GB" sz="2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8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Diogelwch</a:t>
            </a:r>
            <a:endParaRPr lang="en-GB" sz="2800" b="1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uwch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ymennydd</a:t>
            </a:r>
            <a:endParaRPr lang="en-GB" sz="28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Oxytocin, dopamine</a:t>
            </a:r>
          </a:p>
          <a:p>
            <a:pPr lvl="1"/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Lleihau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pwysau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gwaed</a:t>
            </a:r>
            <a:endParaRPr lang="en-GB" sz="28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Anadlu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dyfnach</a:t>
            </a:r>
            <a:endParaRPr lang="en-GB" sz="28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Lleihad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tyndra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cyhyrau</a:t>
            </a:r>
            <a:endParaRPr lang="en-US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en-GB" sz="28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De-escalation: Safety</a:t>
            </a:r>
          </a:p>
          <a:p>
            <a:r>
              <a:rPr lang="en-GB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Upper brain</a:t>
            </a:r>
          </a:p>
          <a:p>
            <a:pPr lvl="1"/>
            <a:r>
              <a:rPr lang="en-GB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oxytocin, </a:t>
            </a:r>
            <a:r>
              <a:rPr lang="en-GB" sz="28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dopamine</a:t>
            </a:r>
            <a:endParaRPr lang="en-GB" sz="2800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lowering blood pressure </a:t>
            </a:r>
          </a:p>
          <a:p>
            <a:pPr lvl="1"/>
            <a:r>
              <a:rPr lang="en-GB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deeper breathing</a:t>
            </a:r>
          </a:p>
          <a:p>
            <a:pPr lvl="1"/>
            <a:r>
              <a:rPr lang="en-GB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muscle tension</a:t>
            </a:r>
          </a:p>
          <a:p>
            <a:endParaRPr lang="en-US" sz="28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4002" y="0"/>
            <a:ext cx="2878765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594428" y="6463862"/>
            <a:ext cx="11353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KCA 2014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02325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Celloedd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ymennydd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Brain cells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1765738"/>
            <a:ext cx="4184035" cy="4275623"/>
          </a:xfrm>
        </p:spPr>
        <p:txBody>
          <a:bodyPr>
            <a:noAutofit/>
          </a:bodyPr>
          <a:lstStyle/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cell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ymennydd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pan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gawn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geni</a:t>
            </a:r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nid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ydynt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gweithio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eto</a:t>
            </a:r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ymennydd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tyfu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pan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wneir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cysylltiadau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celloedd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ymateb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digwydd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endParaRPr lang="en-GB" sz="2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24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ymennydd</a:t>
            </a:r>
            <a:r>
              <a:rPr lang="en-GB" sz="24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parhau</a:t>
            </a:r>
            <a:r>
              <a:rPr lang="en-GB" sz="24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dyfu</a:t>
            </a:r>
            <a:r>
              <a:rPr lang="en-GB" sz="24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tan </a:t>
            </a:r>
            <a:r>
              <a:rPr lang="en-GB" sz="24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25</a:t>
            </a:r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1765738"/>
            <a:ext cx="4184034" cy="5083222"/>
          </a:xfrm>
        </p:spPr>
        <p:txBody>
          <a:bodyPr>
            <a:normAutofit fontScale="92500"/>
          </a:bodyPr>
          <a:lstStyle/>
          <a:p>
            <a:r>
              <a:rPr lang="en-GB" sz="2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Nearly all cells of the brain are in place when we are born </a:t>
            </a:r>
          </a:p>
          <a:p>
            <a:r>
              <a:rPr lang="en-GB" sz="2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But they are not yet working</a:t>
            </a:r>
          </a:p>
          <a:p>
            <a:r>
              <a:rPr lang="en-GB" sz="2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brain grows when connections are made between cells in response to what is happening to </a:t>
            </a:r>
            <a:r>
              <a:rPr lang="en-GB" sz="26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</a:t>
            </a:r>
          </a:p>
          <a:p>
            <a:r>
              <a:rPr lang="en-GB" sz="2600" b="1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brain still develops until 25 years old</a:t>
            </a:r>
            <a:endParaRPr lang="en-GB" sz="2600" b="1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b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4002" y="0"/>
            <a:ext cx="2878765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436772" y="6479628"/>
            <a:ext cx="11353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KCA 2014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3069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Cortisol &amp; Oxytocin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1481960"/>
            <a:ext cx="4184035" cy="5376040"/>
          </a:xfrm>
        </p:spPr>
        <p:txBody>
          <a:bodyPr>
            <a:noAutofit/>
          </a:bodyPr>
          <a:lstStyle/>
          <a:p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babis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geni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amgylcheddau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straen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medru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bod â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lefelau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uwch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gortisol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enedigaeth</a:t>
            </a:r>
            <a:endParaRPr lang="en-GB" sz="2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cortisol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atal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ymennydd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swyddogaethau’r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ymennydd</a:t>
            </a:r>
            <a:endParaRPr lang="en-GB" sz="2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oxytocin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lleihau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cortisol</a:t>
            </a:r>
          </a:p>
          <a:p>
            <a:r>
              <a:rPr lang="en-GB" sz="24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dull </a:t>
            </a:r>
            <a:r>
              <a:rPr lang="en-GB" sz="24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Pum</a:t>
            </a:r>
            <a:r>
              <a:rPr lang="en-GB" sz="24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Peth</a:t>
            </a:r>
            <a:r>
              <a:rPr lang="en-GB" sz="24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Pwysig</a:t>
            </a:r>
            <a:r>
              <a:rPr lang="en-GB" sz="24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24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macsimeiddio</a:t>
            </a:r>
            <a:r>
              <a:rPr lang="en-GB" sz="24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oxytocin</a:t>
            </a:r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1639615"/>
            <a:ext cx="4184034" cy="4401748"/>
          </a:xfrm>
        </p:spPr>
        <p:txBody>
          <a:bodyPr>
            <a:noAutofit/>
          </a:bodyPr>
          <a:lstStyle/>
          <a:p>
            <a:r>
              <a:rPr lang="en-GB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Babies born in a stressful environment can have higher levels of cortisol from birth</a:t>
            </a:r>
          </a:p>
          <a:p>
            <a:r>
              <a:rPr lang="en-GB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Cortisol inhibits brain development and brain functioning</a:t>
            </a:r>
          </a:p>
          <a:p>
            <a:r>
              <a:rPr lang="en-GB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Oxytocin reduces cortisol</a:t>
            </a:r>
          </a:p>
          <a:p>
            <a:r>
              <a:rPr lang="en-GB" sz="2400" b="1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 to Thrive approach – about maximising oxytocin</a:t>
            </a:r>
            <a:endParaRPr lang="en-US" sz="2400" b="1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4002" y="0"/>
            <a:ext cx="2878765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247586" y="6511159"/>
            <a:ext cx="11353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KCA 2014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3088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TASK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1781503"/>
            <a:ext cx="4184035" cy="4840014"/>
          </a:xfrm>
        </p:spPr>
        <p:txBody>
          <a:bodyPr>
            <a:normAutofit/>
          </a:bodyPr>
          <a:lstStyle/>
          <a:p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Trowch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berson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eistedd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agos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atoch</a:t>
            </a:r>
            <a:endParaRPr lang="en-GB" sz="2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impact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fedr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amgylchedd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straen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fabi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allent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ymateb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Goroesi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Ffynnu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Cortisol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oxytocin?</a:t>
            </a:r>
          </a:p>
          <a:p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is-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ymennydd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neu’r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uwch-ymennydd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1781503"/>
            <a:ext cx="4184034" cy="4259860"/>
          </a:xfrm>
        </p:spPr>
        <p:txBody>
          <a:bodyPr>
            <a:noAutofit/>
          </a:bodyPr>
          <a:lstStyle/>
          <a:p>
            <a:r>
              <a:rPr lang="en-GB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Turn to a person sitting near you. </a:t>
            </a:r>
          </a:p>
          <a:p>
            <a:r>
              <a:rPr lang="en-GB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impacts might living in a stressful environment have on a baby?</a:t>
            </a:r>
          </a:p>
          <a:p>
            <a:r>
              <a:rPr lang="en-GB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might they respond?</a:t>
            </a:r>
          </a:p>
          <a:p>
            <a:r>
              <a:rPr lang="en-GB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Survival or Safety?</a:t>
            </a:r>
          </a:p>
          <a:p>
            <a:r>
              <a:rPr lang="en-GB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Cortisol or oxytocin? </a:t>
            </a:r>
          </a:p>
          <a:p>
            <a:r>
              <a:rPr lang="en-GB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Lower brain or upper brain? </a:t>
            </a:r>
            <a:endParaRPr lang="en-US" sz="2400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5847" y="283779"/>
            <a:ext cx="3192455" cy="137159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4002" y="0"/>
            <a:ext cx="2878765" cy="6858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379882" y="6416566"/>
            <a:ext cx="11353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KCA 2014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1056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66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66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pum</a:t>
            </a:r>
            <a:r>
              <a:rPr lang="en-GB" sz="66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66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peth</a:t>
            </a:r>
            <a:r>
              <a:rPr lang="en-GB" sz="66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66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pwysig</a:t>
            </a:r>
            <a:endParaRPr lang="en-GB" sz="6600" b="1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US" sz="6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5089970" y="2711668"/>
            <a:ext cx="4184034" cy="332969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72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Five to Thrive</a:t>
            </a:r>
          </a:p>
          <a:p>
            <a:pPr algn="ctr"/>
            <a:endParaRPr lang="en-US" sz="7200" b="1" i="1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4002" y="0"/>
            <a:ext cx="2878765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0231821" y="6400800"/>
            <a:ext cx="11353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KCA 2014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9441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 </a:t>
            </a:r>
            <a:r>
              <a:rPr lang="en-GB" dirty="0" err="1" smtClean="0"/>
              <a:t>pum</a:t>
            </a:r>
            <a:r>
              <a:rPr lang="en-GB" dirty="0" smtClean="0"/>
              <a:t> </a:t>
            </a:r>
            <a:r>
              <a:rPr lang="en-GB" dirty="0" err="1" smtClean="0"/>
              <a:t>peth</a:t>
            </a:r>
            <a:r>
              <a:rPr lang="en-GB" dirty="0" smtClean="0"/>
              <a:t> </a:t>
            </a:r>
            <a:r>
              <a:rPr lang="en-GB" dirty="0" err="1" smtClean="0"/>
              <a:t>pwysig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Five to Thrive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YMATEB</a:t>
            </a:r>
          </a:p>
          <a:p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YMWNEUD</a:t>
            </a:r>
          </a:p>
          <a:p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YMLACIO</a:t>
            </a:r>
          </a:p>
          <a:p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</a:p>
          <a:p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SIARAD</a:t>
            </a:r>
          </a:p>
          <a:p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Medr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ddigwydd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hanner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eiliad</a:t>
            </a:r>
            <a:endParaRPr lang="en-GB" sz="28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en-GB" sz="28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RESPOND</a:t>
            </a:r>
          </a:p>
          <a:p>
            <a:r>
              <a:rPr lang="en-GB" sz="28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ENGAGE</a:t>
            </a:r>
          </a:p>
          <a:p>
            <a:r>
              <a:rPr lang="en-GB" sz="28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RELAX</a:t>
            </a:r>
          </a:p>
          <a:p>
            <a:r>
              <a:rPr lang="en-GB" sz="28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PLAY</a:t>
            </a:r>
          </a:p>
          <a:p>
            <a:r>
              <a:rPr lang="en-GB" sz="28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TALK</a:t>
            </a:r>
          </a:p>
          <a:p>
            <a:r>
              <a:rPr lang="en-GB" sz="28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sequence can happen in the blink of an eye</a:t>
            </a:r>
            <a:endParaRPr lang="en-US" sz="2800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4002" y="0"/>
            <a:ext cx="2878765" cy="68580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0294883" y="6448097"/>
            <a:ext cx="11353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KCA 2014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53982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TASG</a:t>
            </a:r>
            <a:br>
              <a:rPr lang="en-GB" dirty="0" smtClean="0"/>
            </a:br>
            <a:r>
              <a:rPr lang="en-GB" dirty="0" smtClean="0"/>
              <a:t>TASK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pum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sleid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canlynol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cymrwch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cyfle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trafod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byddai’r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canlynol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edrych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abi</a:t>
            </a:r>
            <a:endParaRPr lang="en-GB" sz="28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lentyn</a:t>
            </a:r>
            <a:endParaRPr lang="en-GB" sz="28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edolyn</a:t>
            </a:r>
            <a:endParaRPr lang="en-US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4334804"/>
          </a:xfrm>
        </p:spPr>
        <p:txBody>
          <a:bodyPr>
            <a:noAutofit/>
          </a:bodyPr>
          <a:lstStyle/>
          <a:p>
            <a:r>
              <a:rPr lang="en-GB" sz="28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each of the following five slides, take the opportunity to consider/ discuss how these would look with a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GB" sz="28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aby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28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hild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28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dult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5847" y="283779"/>
            <a:ext cx="3192455" cy="137159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4002" y="0"/>
            <a:ext cx="2878765" cy="68580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0310648" y="6337738"/>
            <a:ext cx="11353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KCA 2014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8712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1.Ymateb</a:t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Respond</a:t>
            </a:r>
            <a:endParaRPr lang="en-US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1930400"/>
            <a:ext cx="4184035" cy="4596524"/>
          </a:xfrm>
        </p:spPr>
        <p:txBody>
          <a:bodyPr>
            <a:normAutofit/>
          </a:bodyPr>
          <a:lstStyle/>
          <a:p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Ymateb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asesu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endParaRPr lang="en-GB" sz="2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ymateb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digwydd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pan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fo’r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oedolyn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emosiynol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sylwi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bod y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cysylltiad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oedolyn</a:t>
            </a:r>
            <a:endParaRPr lang="en-GB" sz="2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setlo’r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system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nerfau</a:t>
            </a:r>
            <a:endParaRPr lang="en-GB" sz="2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ysgogi’r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ymennydd</a:t>
            </a:r>
            <a:endParaRPr lang="en-GB" sz="2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1930401"/>
            <a:ext cx="4184034" cy="4110962"/>
          </a:xfrm>
        </p:spPr>
        <p:txBody>
          <a:bodyPr>
            <a:noAutofit/>
          </a:bodyPr>
          <a:lstStyle/>
          <a:p>
            <a:r>
              <a:rPr lang="en-GB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Responding and assessing needs</a:t>
            </a:r>
          </a:p>
          <a:p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Responding happens when the adult is emotionally available to the child, and notices that the child needs a connection to the adult </a:t>
            </a:r>
          </a:p>
          <a:p>
            <a:r>
              <a:rPr lang="en-GB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settles </a:t>
            </a:r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nervous system</a:t>
            </a:r>
          </a:p>
          <a:p>
            <a:r>
              <a:rPr lang="en-GB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activates </a:t>
            </a:r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brain</a:t>
            </a:r>
          </a:p>
          <a:p>
            <a:endParaRPr 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4002" y="0"/>
            <a:ext cx="2878765" cy="68580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0263352" y="6385034"/>
            <a:ext cx="11353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KCA 2014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2796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2.Ymwneud /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Cofleidio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 Engage / Cuddle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1930400"/>
            <a:ext cx="4184035" cy="4423103"/>
          </a:xfrm>
        </p:spPr>
        <p:txBody>
          <a:bodyPr>
            <a:normAutofit lnSpcReduction="10000"/>
          </a:bodyPr>
          <a:lstStyle/>
          <a:p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Cysylltu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ymwneud</a:t>
            </a:r>
            <a:endParaRPr lang="en-GB" sz="2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ochrau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cyffroi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thawelu’r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system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nerfol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cydbwysedd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alluogi’r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ymennydd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weithio</a:t>
            </a:r>
            <a:endParaRPr lang="en-GB" sz="2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ymwneud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math o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agosrwydd</a:t>
            </a:r>
            <a:endParaRPr lang="en-GB" sz="2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system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nerfol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medru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cydweddu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system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oedolyn</a:t>
            </a:r>
            <a:endParaRPr 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1930401"/>
            <a:ext cx="4184034" cy="4110962"/>
          </a:xfrm>
        </p:spPr>
        <p:txBody>
          <a:bodyPr>
            <a:normAutofit lnSpcReduction="10000"/>
          </a:bodyPr>
          <a:lstStyle/>
          <a:p>
            <a:r>
              <a:rPr lang="en-GB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Connecting and engaging</a:t>
            </a:r>
          </a:p>
          <a:p>
            <a:r>
              <a:rPr lang="en-GB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arousal and calming sides of the nervous system need to be in balance to enable brain </a:t>
            </a:r>
            <a:r>
              <a:rPr lang="en-GB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function</a:t>
            </a:r>
          </a:p>
          <a:p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Engaging </a:t>
            </a:r>
            <a:r>
              <a:rPr lang="en-GB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includes </a:t>
            </a:r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 types of close proximity</a:t>
            </a:r>
          </a:p>
          <a:p>
            <a:pPr marL="342900" lvl="1" indent="-342900"/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Then the nervous system of the child can match that of the adult</a:t>
            </a:r>
          </a:p>
          <a:p>
            <a:endParaRPr lang="en-GB" sz="2400" dirty="0"/>
          </a:p>
          <a:p>
            <a:endParaRPr lang="en-GB" sz="2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/>
          </a:p>
          <a:p>
            <a:endParaRPr 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4002" y="0"/>
            <a:ext cx="2878765" cy="68580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0231821" y="6353503"/>
            <a:ext cx="11353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KCA 2014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1200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3.Ymlacio</a:t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 Relax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2" y="1820041"/>
            <a:ext cx="4184035" cy="4110961"/>
          </a:xfrm>
        </p:spPr>
        <p:txBody>
          <a:bodyPr>
            <a:normAutofit/>
          </a:bodyPr>
          <a:lstStyle/>
          <a:p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Hunan-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heoli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straen</a:t>
            </a:r>
            <a:endParaRPr lang="en-GB" sz="2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Unwaith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gydweddu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oedolyn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pan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oedolyn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hunan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ymlacio’u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hunain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),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medru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ymlacio</a:t>
            </a:r>
            <a:endParaRPr lang="en-GB" sz="2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tyfu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patrymau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ymennydd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hunan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endParaRPr 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1930400"/>
            <a:ext cx="4184034" cy="4659586"/>
          </a:xfrm>
        </p:spPr>
        <p:txBody>
          <a:bodyPr>
            <a:normAutofit/>
          </a:bodyPr>
          <a:lstStyle/>
          <a:p>
            <a:r>
              <a:rPr lang="en-GB" sz="28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Self-regulating stress</a:t>
            </a:r>
          </a:p>
          <a:p>
            <a:r>
              <a:rPr lang="en-GB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Once the child has attuned to the adult, when the adult self-regulates (relaxes themselves) the child matches and relaxes</a:t>
            </a:r>
          </a:p>
          <a:p>
            <a:pPr marL="342900" lvl="1" indent="-342900"/>
            <a:r>
              <a:rPr lang="en-GB" sz="28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builds </a:t>
            </a:r>
            <a:r>
              <a:rPr lang="en-GB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brain patterns for life for self-regulation</a:t>
            </a:r>
          </a:p>
          <a:p>
            <a:endParaRPr lang="en-US" sz="2400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4002" y="0"/>
            <a:ext cx="2878765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168759" y="6400799"/>
            <a:ext cx="11353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KCA 2014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7496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4.Chwarae</a:t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 Play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1930400"/>
            <a:ext cx="4184035" cy="4110961"/>
          </a:xfrm>
        </p:spPr>
        <p:txBody>
          <a:bodyPr>
            <a:normAutofit/>
          </a:bodyPr>
          <a:lstStyle/>
          <a:p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Bod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chwareus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ysgogi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ochr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dde’r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ymennydd</a:t>
            </a:r>
            <a:endParaRPr lang="en-GB" sz="2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cyfathrebu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di-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eiriau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ysgogi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ochr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dde’r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ymennydd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adeiladu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patrymau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prosesu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profiadau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emosiynol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chymdeithasol</a:t>
            </a:r>
            <a:endParaRPr 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1930399"/>
            <a:ext cx="4184034" cy="4110963"/>
          </a:xfrm>
        </p:spPr>
        <p:txBody>
          <a:bodyPr>
            <a:noAutofit/>
          </a:bodyPr>
          <a:lstStyle/>
          <a:p>
            <a:r>
              <a:rPr lang="en-GB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Being playful : activating the right brain</a:t>
            </a:r>
          </a:p>
          <a:p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non-verbal communication – </a:t>
            </a:r>
            <a:r>
              <a:rPr lang="en-GB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Play </a:t>
            </a:r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activates the right brain of the child</a:t>
            </a:r>
          </a:p>
          <a:p>
            <a:r>
              <a:rPr lang="en-GB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builds </a:t>
            </a:r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brain patterns for life for processing emotional and social experience</a:t>
            </a:r>
          </a:p>
          <a:p>
            <a:endParaRPr lang="en-US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4002" y="0"/>
            <a:ext cx="2878765" cy="6858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0105697" y="6432331"/>
            <a:ext cx="11353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KCA 2014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6853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2518" y="451945"/>
            <a:ext cx="8596668" cy="1320800"/>
          </a:xfrm>
        </p:spPr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5.Siarad</a:t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 Talk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1772745"/>
            <a:ext cx="4184035" cy="4268616"/>
          </a:xfrm>
        </p:spPr>
        <p:txBody>
          <a:bodyPr>
            <a:normAutofit fontScale="92500"/>
          </a:bodyPr>
          <a:lstStyle/>
          <a:p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Creu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naratif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ysgogi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ochr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chwith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ymennydd</a:t>
            </a:r>
            <a:endParaRPr lang="en-GB" sz="2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ochor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chwith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ymennydd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oedolyn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synnwyr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ymennydd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system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nerfol</a:t>
            </a:r>
            <a:endParaRPr lang="en-GB" sz="2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adeiladu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patrymau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ymennydd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synnwyr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brofiad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drwy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greu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naratif</a:t>
            </a:r>
            <a:endParaRPr 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1772745"/>
            <a:ext cx="4184034" cy="4911834"/>
          </a:xfrm>
        </p:spPr>
        <p:txBody>
          <a:bodyPr>
            <a:normAutofit fontScale="92500"/>
          </a:bodyPr>
          <a:lstStyle/>
          <a:p>
            <a:r>
              <a:rPr lang="en-GB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Creating a narrative: activating the left brain</a:t>
            </a:r>
          </a:p>
          <a:p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left brain of the adult uses words to make sense of all this activity in the brain and nervous system</a:t>
            </a:r>
          </a:p>
          <a:p>
            <a:r>
              <a:rPr lang="en-GB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builds </a:t>
            </a:r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brain patterns for life for making sense of experience through creating a narrative</a:t>
            </a:r>
          </a:p>
          <a:p>
            <a:pPr lvl="2"/>
            <a:endParaRPr lang="en-GB" sz="2000" dirty="0"/>
          </a:p>
          <a:p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4002" y="0"/>
            <a:ext cx="2878765" cy="6858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0310648" y="6448097"/>
            <a:ext cx="11353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KCA 2014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6870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ymennydd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gweithio’n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optimaidd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bawb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Optimal brain function for all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12579"/>
            <a:ext cx="4184035" cy="4512105"/>
          </a:xfrm>
        </p:spPr>
        <p:txBody>
          <a:bodyPr>
            <a:normAutofit fontScale="92500"/>
          </a:bodyPr>
          <a:lstStyle/>
          <a:p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ymennydd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gweithio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orau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pan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rydym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teimlo’n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ddiogel</a:t>
            </a:r>
            <a:endParaRPr lang="en-GB" sz="2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allwedd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ymennydd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weithio’n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optimaidd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rheoli’r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hormonau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straen</a:t>
            </a:r>
            <a:endParaRPr lang="en-GB" sz="2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Pan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effeithir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ymennydd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straen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pobl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dioddef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trawma</a:t>
            </a:r>
            <a:endParaRPr lang="en-GB" sz="2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Cofiwch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pum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peth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pwysig</a:t>
            </a:r>
            <a:endParaRPr lang="en-GB" sz="2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Ffynnu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nid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Goroesi</a:t>
            </a:r>
            <a:endParaRPr lang="en-GB" sz="2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12579"/>
            <a:ext cx="4184034" cy="3928784"/>
          </a:xfrm>
        </p:spPr>
        <p:txBody>
          <a:bodyPr>
            <a:noAutofit/>
          </a:bodyPr>
          <a:lstStyle/>
          <a:p>
            <a:r>
              <a:rPr lang="en-GB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Our brain works best when we feel safe</a:t>
            </a:r>
          </a:p>
          <a:p>
            <a:r>
              <a:rPr lang="en-GB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key to optimal brain function = regulation of stress hormones</a:t>
            </a:r>
          </a:p>
          <a:p>
            <a:r>
              <a:rPr lang="en-GB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 brains are closed down by unregulated stress, people are traumatised</a:t>
            </a:r>
          </a:p>
          <a:p>
            <a:r>
              <a:rPr lang="en-GB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Remember- Five to Thrive</a:t>
            </a:r>
          </a:p>
          <a:p>
            <a:endParaRPr 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4002" y="0"/>
            <a:ext cx="2878765" cy="6858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0231821" y="6432331"/>
            <a:ext cx="11353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KCA 2014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1358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gwestiwn</a:t>
            </a:r>
            <a:r>
              <a:rPr lang="en-GB" sz="4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0" indent="0">
              <a:buNone/>
            </a:pPr>
            <a:endParaRPr lang="en-GB" sz="4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Diolch</a:t>
            </a:r>
            <a:r>
              <a:rPr lang="en-GB" sz="4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4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fawr</a:t>
            </a: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4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5400" b="1" i="1" dirty="0">
                <a:latin typeface="Arial" panose="020B0604020202020204" pitchFamily="34" charset="0"/>
                <a:cs typeface="Arial" panose="020B0604020202020204" pitchFamily="34" charset="0"/>
              </a:rPr>
              <a:t>Any questions</a:t>
            </a:r>
            <a:r>
              <a:rPr lang="en-GB" sz="54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0" indent="0">
              <a:buNone/>
            </a:pPr>
            <a:endParaRPr lang="en-GB" sz="54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54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Thank you</a:t>
            </a:r>
            <a:endParaRPr lang="en-US" sz="54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929598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Cyfeirnodau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Kate Cairns Associates ( 2014)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Five to Thrive: The things you do every day that help your child’s growing brain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 Children in Wales: Cardiff</a:t>
            </a:r>
          </a:p>
          <a:p>
            <a:pPr marL="0" indent="0">
              <a:buNone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Kate Cairns Associates ( 2015)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Five to Thrive: an introduction to promoting optimal brain development for all: A training course for Children in Wales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 Cardiff 10 July 2015. </a:t>
            </a:r>
          </a:p>
          <a:p>
            <a:pPr marL="0" indent="0">
              <a:buNone/>
            </a:pPr>
            <a:endParaRPr lang="en-GB" sz="24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5523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Pellach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Further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Reading</a:t>
            </a:r>
            <a:b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Schore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, A. ( 1999)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Affect Regulation and the Origin of the Self.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New Jersey: Routledge</a:t>
            </a:r>
          </a:p>
          <a:p>
            <a:pPr marL="0" indent="0">
              <a:buNone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Howe, D. ( 2011)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Attachment across the </a:t>
            </a:r>
            <a:r>
              <a:rPr lang="en-GB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Lifecourse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: A brief introduction.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Basingstoke: Palgrave Macmillan</a:t>
            </a:r>
            <a:endParaRPr lang="en-GB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Cairns, K. ( 2002)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Attachment, Trauma and Resilience.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British Association for Adoption and Fostering. </a:t>
            </a:r>
          </a:p>
          <a:p>
            <a:pPr marL="0" indent="0">
              <a:buNone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Hughes, D. (2009)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Principles of Attachment Focused Parenting.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New York: WW Norton and Company</a:t>
            </a:r>
          </a:p>
          <a:p>
            <a:pPr marL="0" indent="0">
              <a:buNone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Daniel, &amp;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Wassell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, ( 2002)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The Early years: Assessing and promoting resilience in vulnerable children. London: Jessica Kingsley</a:t>
            </a:r>
            <a:endParaRPr lang="en-US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216786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218</TotalTime>
  <Words>1339</Words>
  <Application>Microsoft Office PowerPoint</Application>
  <PresentationFormat>Widescreen</PresentationFormat>
  <Paragraphs>215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Arial</vt:lpstr>
      <vt:lpstr>Symbol</vt:lpstr>
      <vt:lpstr>Trebuchet MS</vt:lpstr>
      <vt:lpstr>Wingdings</vt:lpstr>
      <vt:lpstr>Wingdings 3</vt:lpstr>
      <vt:lpstr>Facet</vt:lpstr>
      <vt:lpstr>ECES4005/C Session 5/ Sesiwn 5</vt:lpstr>
      <vt:lpstr>Asesiad  (100%) Assessment  4 Blog / 4 Blog entries (3000 words)   </vt:lpstr>
      <vt:lpstr>Yn seiliedig ar- Based on - </vt:lpstr>
      <vt:lpstr>TASG TASK</vt:lpstr>
      <vt:lpstr>Strwythur yr Ymennydd The Brain Structure</vt:lpstr>
      <vt:lpstr>Strwythur yr Ymennydd The Brain Structure</vt:lpstr>
      <vt:lpstr>Mewn sefyllfaoedd anodd In difficult situations</vt:lpstr>
      <vt:lpstr>Beth fedr ddigwydd nesaf? What could happen next? </vt:lpstr>
      <vt:lpstr>Beth fedr ddigwydd nesaf? What could happen next? </vt:lpstr>
      <vt:lpstr>Celloedd yr ymennydd Brain cells</vt:lpstr>
      <vt:lpstr>Cortisol &amp; Oxytocin</vt:lpstr>
      <vt:lpstr>TASG TASK</vt:lpstr>
      <vt:lpstr>PowerPoint Presentation</vt:lpstr>
      <vt:lpstr>Y pum peth pwysig Five to Thrive</vt:lpstr>
      <vt:lpstr>TASG TASK</vt:lpstr>
      <vt:lpstr>1.Ymateb    Respond</vt:lpstr>
      <vt:lpstr>2.Ymwneud / Cofleidio    Engage / Cuddle</vt:lpstr>
      <vt:lpstr>3.Ymlacio    Relax</vt:lpstr>
      <vt:lpstr>4.Chwarae    Play </vt:lpstr>
      <vt:lpstr>5.Siarad    Talk</vt:lpstr>
      <vt:lpstr>Yr ymennydd yn gweithio’n optimaidd i bawb Optimal brain function for all</vt:lpstr>
      <vt:lpstr>PowerPoint Presentation</vt:lpstr>
      <vt:lpstr>Cyfeirnodau References</vt:lpstr>
      <vt:lpstr>Darllen Pellach   Further Reading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Yr Ymennydd Rhyfeddol The Amazing Brain</dc:title>
  <dc:creator>Lynwen Roberts</dc:creator>
  <cp:lastModifiedBy>Lynwen Roberts</cp:lastModifiedBy>
  <cp:revision>13</cp:revision>
  <dcterms:created xsi:type="dcterms:W3CDTF">2016-01-21T12:38:58Z</dcterms:created>
  <dcterms:modified xsi:type="dcterms:W3CDTF">2019-07-04T09:26:07Z</dcterms:modified>
</cp:coreProperties>
</file>