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3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6.xml" ContentType="application/vnd.openxmlformats-officedocument.theme+xml"/>
  <Override PartName="/ppt/slideLayouts/slideLayout6.xml" ContentType="application/vnd.openxmlformats-officedocument.presentationml.slideLayout+xml"/>
  <Override PartName="/ppt/theme/theme7.xml" ContentType="application/vnd.openxmlformats-officedocument.theme+xml"/>
  <Override PartName="/ppt/slideLayouts/slideLayout7.xml" ContentType="application/vnd.openxmlformats-officedocument.presentationml.slideLayout+xml"/>
  <Override PartName="/ppt/theme/theme8.xml" ContentType="application/vnd.openxmlformats-officedocument.theme+xml"/>
  <Override PartName="/ppt/slideLayouts/slideLayout8.xml" ContentType="application/vnd.openxmlformats-officedocument.presentationml.slideLayout+xml"/>
  <Override PartName="/ppt/theme/theme9.xml" ContentType="application/vnd.openxmlformats-officedocument.theme+xml"/>
  <Override PartName="/ppt/slideLayouts/slideLayout9.xml" ContentType="application/vnd.openxmlformats-officedocument.presentationml.slideLayout+xml"/>
  <Override PartName="/ppt/theme/theme10.xml" ContentType="application/vnd.openxmlformats-officedocument.theme+xml"/>
  <Override PartName="/ppt/slideLayouts/slideLayout10.xml" ContentType="application/vnd.openxmlformats-officedocument.presentationml.slideLayout+xml"/>
  <Override PartName="/ppt/theme/theme11.xml" ContentType="application/vnd.openxmlformats-officedocument.theme+xml"/>
  <Override PartName="/ppt/slideLayouts/slideLayout11.xml" ContentType="application/vnd.openxmlformats-officedocument.presentationml.slideLayout+xml"/>
  <Override PartName="/ppt/theme/theme12.xml" ContentType="application/vnd.openxmlformats-officedocument.theme+xml"/>
  <Override PartName="/ppt/slideLayouts/slideLayout12.xml" ContentType="application/vnd.openxmlformats-officedocument.presentationml.slideLayout+xml"/>
  <Override PartName="/ppt/theme/theme13.xml" ContentType="application/vnd.openxmlformats-officedocument.theme+xml"/>
  <Override PartName="/ppt/slideLayouts/slideLayout13.xml" ContentType="application/vnd.openxmlformats-officedocument.presentationml.slideLayout+xml"/>
  <Override PartName="/ppt/theme/theme14.xml" ContentType="application/vnd.openxmlformats-officedocument.theme+xml"/>
  <Override PartName="/ppt/slideLayouts/slideLayout14.xml" ContentType="application/vnd.openxmlformats-officedocument.presentationml.slideLayout+xml"/>
  <Override PartName="/ppt/theme/theme15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6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7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18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9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752" r:id="rId11"/>
    <p:sldMasterId id="2147483754" r:id="rId12"/>
    <p:sldMasterId id="2147483756" r:id="rId13"/>
    <p:sldMasterId id="2147483758" r:id="rId14"/>
    <p:sldMasterId id="2147483760" r:id="rId15"/>
    <p:sldMasterId id="2147483762" r:id="rId16"/>
    <p:sldMasterId id="2147483764" r:id="rId17"/>
    <p:sldMasterId id="2147483766" r:id="rId18"/>
    <p:sldMasterId id="2147483680" r:id="rId19"/>
    <p:sldMasterId id="2147483724" r:id="rId20"/>
    <p:sldMasterId id="2147483712" r:id="rId21"/>
    <p:sldMasterId id="2147483740" r:id="rId22"/>
    <p:sldMasterId id="2147483768" r:id="rId23"/>
  </p:sldMasterIdLst>
  <p:notesMasterIdLst>
    <p:notesMasterId r:id="rId44"/>
  </p:notesMasterIdLst>
  <p:sldIdLst>
    <p:sldId id="256" r:id="rId24"/>
    <p:sldId id="257" r:id="rId25"/>
    <p:sldId id="274" r:id="rId26"/>
    <p:sldId id="277" r:id="rId27"/>
    <p:sldId id="388" r:id="rId28"/>
    <p:sldId id="387" r:id="rId29"/>
    <p:sldId id="389" r:id="rId30"/>
    <p:sldId id="383" r:id="rId31"/>
    <p:sldId id="384" r:id="rId32"/>
    <p:sldId id="265" r:id="rId33"/>
    <p:sldId id="392" r:id="rId34"/>
    <p:sldId id="393" r:id="rId35"/>
    <p:sldId id="283" r:id="rId36"/>
    <p:sldId id="311" r:id="rId37"/>
    <p:sldId id="396" r:id="rId38"/>
    <p:sldId id="395" r:id="rId39"/>
    <p:sldId id="397" r:id="rId40"/>
    <p:sldId id="398" r:id="rId41"/>
    <p:sldId id="399" r:id="rId42"/>
    <p:sldId id="323" r:id="rId4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59DFAC-5BF5-43F2-BD0E-D85AD52500BD}" v="1" dt="2024-09-25T14:07:37.2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22320"/>
    <p:restoredTop sz="94830"/>
  </p:normalViewPr>
  <p:slideViewPr>
    <p:cSldViewPr snapToGrid="0" snapToObjects="1">
      <p:cViewPr varScale="1">
        <p:scale>
          <a:sx n="98" d="100"/>
          <a:sy n="98" d="100"/>
        </p:scale>
        <p:origin x="696" y="7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theme" Target="theme/theme1.xml"/><Relationship Id="rId50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microsoft.com/office/2016/11/relationships/changesInfo" Target="changesInfos/changesInfo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viewProps" Target="view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bb573b86-6a01-430f-ba3c-43c2b2970490" providerId="ADAL" clId="{4F59DFAC-5BF5-43F2-BD0E-D85AD52500BD}"/>
    <pc:docChg chg="addSld modSld">
      <pc:chgData name="Stephanie Bradley" userId="bb573b86-6a01-430f-ba3c-43c2b2970490" providerId="ADAL" clId="{4F59DFAC-5BF5-43F2-BD0E-D85AD52500BD}" dt="2024-09-25T14:07:37.139" v="0"/>
      <pc:docMkLst>
        <pc:docMk/>
      </pc:docMkLst>
      <pc:sldChg chg="add">
        <pc:chgData name="Stephanie Bradley" userId="bb573b86-6a01-430f-ba3c-43c2b2970490" providerId="ADAL" clId="{4F59DFAC-5BF5-43F2-BD0E-D85AD52500BD}" dt="2024-09-25T14:07:37.139" v="0"/>
        <pc:sldMkLst>
          <pc:docMk/>
          <pc:sldMk cId="1839522070" sldId="311"/>
        </pc:sldMkLst>
      </pc:sldChg>
      <pc:sldChg chg="add">
        <pc:chgData name="Stephanie Bradley" userId="bb573b86-6a01-430f-ba3c-43c2b2970490" providerId="ADAL" clId="{4F59DFAC-5BF5-43F2-BD0E-D85AD52500BD}" dt="2024-09-25T14:07:37.139" v="0"/>
        <pc:sldMkLst>
          <pc:docMk/>
          <pc:sldMk cId="3844666384" sldId="323"/>
        </pc:sldMkLst>
      </pc:sldChg>
      <pc:sldChg chg="add">
        <pc:chgData name="Stephanie Bradley" userId="bb573b86-6a01-430f-ba3c-43c2b2970490" providerId="ADAL" clId="{4F59DFAC-5BF5-43F2-BD0E-D85AD52500BD}" dt="2024-09-25T14:07:37.139" v="0"/>
        <pc:sldMkLst>
          <pc:docMk/>
          <pc:sldMk cId="1449273410" sldId="395"/>
        </pc:sldMkLst>
      </pc:sldChg>
      <pc:sldChg chg="add">
        <pc:chgData name="Stephanie Bradley" userId="bb573b86-6a01-430f-ba3c-43c2b2970490" providerId="ADAL" clId="{4F59DFAC-5BF5-43F2-BD0E-D85AD52500BD}" dt="2024-09-25T14:07:37.139" v="0"/>
        <pc:sldMkLst>
          <pc:docMk/>
          <pc:sldMk cId="2006879663" sldId="396"/>
        </pc:sldMkLst>
      </pc:sldChg>
      <pc:sldChg chg="add">
        <pc:chgData name="Stephanie Bradley" userId="bb573b86-6a01-430f-ba3c-43c2b2970490" providerId="ADAL" clId="{4F59DFAC-5BF5-43F2-BD0E-D85AD52500BD}" dt="2024-09-25T14:07:37.139" v="0"/>
        <pc:sldMkLst>
          <pc:docMk/>
          <pc:sldMk cId="768730242" sldId="397"/>
        </pc:sldMkLst>
      </pc:sldChg>
      <pc:sldChg chg="add">
        <pc:chgData name="Stephanie Bradley" userId="bb573b86-6a01-430f-ba3c-43c2b2970490" providerId="ADAL" clId="{4F59DFAC-5BF5-43F2-BD0E-D85AD52500BD}" dt="2024-09-25T14:07:37.139" v="0"/>
        <pc:sldMkLst>
          <pc:docMk/>
          <pc:sldMk cId="3944938309" sldId="398"/>
        </pc:sldMkLst>
      </pc:sldChg>
      <pc:sldChg chg="add">
        <pc:chgData name="Stephanie Bradley" userId="bb573b86-6a01-430f-ba3c-43c2b2970490" providerId="ADAL" clId="{4F59DFAC-5BF5-43F2-BD0E-D85AD52500BD}" dt="2024-09-25T14:07:37.139" v="0"/>
        <pc:sldMkLst>
          <pc:docMk/>
          <pc:sldMk cId="4003889482" sldId="399"/>
        </pc:sldMkLst>
      </pc:sldChg>
    </pc:docChg>
  </pc:docChgLst>
  <pc:docChgLst>
    <pc:chgData name="Stephanie Bradley" userId="bb573b86-6a01-430f-ba3c-43c2b2970490" providerId="ADAL" clId="{8D2DA57B-9729-4C45-AE39-C1BA22A5BAC0}"/>
    <pc:docChg chg="delSld modSld">
      <pc:chgData name="Stephanie Bradley" userId="bb573b86-6a01-430f-ba3c-43c2b2970490" providerId="ADAL" clId="{8D2DA57B-9729-4C45-AE39-C1BA22A5BAC0}" dt="2024-07-26T06:55:02.621" v="41" actId="2696"/>
      <pc:docMkLst>
        <pc:docMk/>
      </pc:docMkLst>
      <pc:sldChg chg="modSp del mod">
        <pc:chgData name="Stephanie Bradley" userId="bb573b86-6a01-430f-ba3c-43c2b2970490" providerId="ADAL" clId="{8D2DA57B-9729-4C45-AE39-C1BA22A5BAC0}" dt="2024-07-26T06:55:02.621" v="41" actId="2696"/>
        <pc:sldMkLst>
          <pc:docMk/>
          <pc:sldMk cId="1839522070" sldId="311"/>
        </pc:sldMkLst>
        <pc:spChg chg="mod">
          <ac:chgData name="Stephanie Bradley" userId="bb573b86-6a01-430f-ba3c-43c2b2970490" providerId="ADAL" clId="{8D2DA57B-9729-4C45-AE39-C1BA22A5BAC0}" dt="2024-07-26T06:54:37.958" v="19" actId="20577"/>
          <ac:spMkLst>
            <pc:docMk/>
            <pc:sldMk cId="1839522070" sldId="311"/>
            <ac:spMk id="2" creationId="{C765B0B8-F1E5-8E12-B73B-0C3E8FC0903B}"/>
          </ac:spMkLst>
        </pc:spChg>
        <pc:spChg chg="mod">
          <ac:chgData name="Stephanie Bradley" userId="bb573b86-6a01-430f-ba3c-43c2b2970490" providerId="ADAL" clId="{8D2DA57B-9729-4C45-AE39-C1BA22A5BAC0}" dt="2024-07-26T06:54:49.850" v="40" actId="20577"/>
          <ac:spMkLst>
            <pc:docMk/>
            <pc:sldMk cId="1839522070" sldId="311"/>
            <ac:spMk id="3" creationId="{E59E4643-C805-F4EA-EA41-6D9CE5CD232F}"/>
          </ac:spMkLst>
        </pc:spChg>
      </pc:sldChg>
      <pc:sldChg chg="del">
        <pc:chgData name="Stephanie Bradley" userId="bb573b86-6a01-430f-ba3c-43c2b2970490" providerId="ADAL" clId="{8D2DA57B-9729-4C45-AE39-C1BA22A5BAC0}" dt="2024-07-26T06:55:02.621" v="41" actId="2696"/>
        <pc:sldMkLst>
          <pc:docMk/>
          <pc:sldMk cId="3844666384" sldId="323"/>
        </pc:sldMkLst>
      </pc:sldChg>
      <pc:sldChg chg="del">
        <pc:chgData name="Stephanie Bradley" userId="bb573b86-6a01-430f-ba3c-43c2b2970490" providerId="ADAL" clId="{8D2DA57B-9729-4C45-AE39-C1BA22A5BAC0}" dt="2024-07-26T06:55:02.621" v="41" actId="2696"/>
        <pc:sldMkLst>
          <pc:docMk/>
          <pc:sldMk cId="393120442" sldId="350"/>
        </pc:sldMkLst>
      </pc:sldChg>
      <pc:sldChg chg="del">
        <pc:chgData name="Stephanie Bradley" userId="bb573b86-6a01-430f-ba3c-43c2b2970490" providerId="ADAL" clId="{8D2DA57B-9729-4C45-AE39-C1BA22A5BAC0}" dt="2024-07-26T06:55:02.621" v="41" actId="2696"/>
        <pc:sldMkLst>
          <pc:docMk/>
          <pc:sldMk cId="2078568711" sldId="390"/>
        </pc:sldMkLst>
      </pc:sldChg>
      <pc:sldChg chg="del">
        <pc:chgData name="Stephanie Bradley" userId="bb573b86-6a01-430f-ba3c-43c2b2970490" providerId="ADAL" clId="{8D2DA57B-9729-4C45-AE39-C1BA22A5BAC0}" dt="2024-07-26T06:55:02.621" v="41" actId="2696"/>
        <pc:sldMkLst>
          <pc:docMk/>
          <pc:sldMk cId="4192538467" sldId="391"/>
        </pc:sldMkLst>
      </pc:sldChg>
      <pc:sldChg chg="del">
        <pc:chgData name="Stephanie Bradley" userId="bb573b86-6a01-430f-ba3c-43c2b2970490" providerId="ADAL" clId="{8D2DA57B-9729-4C45-AE39-C1BA22A5BAC0}" dt="2024-07-26T06:55:02.621" v="41" actId="2696"/>
        <pc:sldMkLst>
          <pc:docMk/>
          <pc:sldMk cId="347871307" sldId="394"/>
        </pc:sldMkLst>
      </pc:sldChg>
      <pc:sldChg chg="del">
        <pc:chgData name="Stephanie Bradley" userId="bb573b86-6a01-430f-ba3c-43c2b2970490" providerId="ADAL" clId="{8D2DA57B-9729-4C45-AE39-C1BA22A5BAC0}" dt="2024-07-26T06:55:02.621" v="41" actId="2696"/>
        <pc:sldMkLst>
          <pc:docMk/>
          <pc:sldMk cId="1449273410" sldId="395"/>
        </pc:sldMkLst>
      </pc:sldChg>
      <pc:sldChg chg="del">
        <pc:chgData name="Stephanie Bradley" userId="bb573b86-6a01-430f-ba3c-43c2b2970490" providerId="ADAL" clId="{8D2DA57B-9729-4C45-AE39-C1BA22A5BAC0}" dt="2024-07-26T06:55:02.621" v="41" actId="2696"/>
        <pc:sldMkLst>
          <pc:docMk/>
          <pc:sldMk cId="2006879663" sldId="396"/>
        </pc:sldMkLst>
      </pc:sldChg>
      <pc:sldChg chg="del">
        <pc:chgData name="Stephanie Bradley" userId="bb573b86-6a01-430f-ba3c-43c2b2970490" providerId="ADAL" clId="{8D2DA57B-9729-4C45-AE39-C1BA22A5BAC0}" dt="2024-07-26T06:55:02.621" v="41" actId="2696"/>
        <pc:sldMkLst>
          <pc:docMk/>
          <pc:sldMk cId="768730242" sldId="397"/>
        </pc:sldMkLst>
      </pc:sldChg>
      <pc:sldChg chg="del">
        <pc:chgData name="Stephanie Bradley" userId="bb573b86-6a01-430f-ba3c-43c2b2970490" providerId="ADAL" clId="{8D2DA57B-9729-4C45-AE39-C1BA22A5BAC0}" dt="2024-07-26T06:55:02.621" v="41" actId="2696"/>
        <pc:sldMkLst>
          <pc:docMk/>
          <pc:sldMk cId="3944938309" sldId="398"/>
        </pc:sldMkLst>
      </pc:sldChg>
      <pc:sldChg chg="del">
        <pc:chgData name="Stephanie Bradley" userId="bb573b86-6a01-430f-ba3c-43c2b2970490" providerId="ADAL" clId="{8D2DA57B-9729-4C45-AE39-C1BA22A5BAC0}" dt="2024-07-26T06:55:02.621" v="41" actId="2696"/>
        <pc:sldMkLst>
          <pc:docMk/>
          <pc:sldMk cId="4003889482" sldId="399"/>
        </pc:sldMkLst>
      </pc:sldChg>
      <pc:sldChg chg="del">
        <pc:chgData name="Stephanie Bradley" userId="bb573b86-6a01-430f-ba3c-43c2b2970490" providerId="ADAL" clId="{8D2DA57B-9729-4C45-AE39-C1BA22A5BAC0}" dt="2024-07-26T06:55:02.621" v="41" actId="2696"/>
        <pc:sldMkLst>
          <pc:docMk/>
          <pc:sldMk cId="1798385577" sldId="400"/>
        </pc:sldMkLst>
      </pc:sldChg>
      <pc:sldChg chg="del">
        <pc:chgData name="Stephanie Bradley" userId="bb573b86-6a01-430f-ba3c-43c2b2970490" providerId="ADAL" clId="{8D2DA57B-9729-4C45-AE39-C1BA22A5BAC0}" dt="2024-07-26T06:55:02.621" v="41" actId="2696"/>
        <pc:sldMkLst>
          <pc:docMk/>
          <pc:sldMk cId="1479314765" sldId="401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87998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15392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1686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826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1777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15035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42427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04264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00210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CB666C83-FBE5-ACA6-584C-F45D604FACE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223513" cy="691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6323031A-1941-C4FF-D8B7-1CEC9639BEF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62833C6B-FB99-2353-061A-3B753BE63B6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A6653FF1-05A1-088B-DD83-29E688DDE40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18634A-2EDC-FB89-083F-8502AE59A3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B0D9AD90-1BAB-85D1-E23A-8B07C48159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EDC8067F-B93D-833B-C01E-F66BFEA872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4BB500ED-8749-05C0-69FF-9116AAF45A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6" y="1516010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187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402231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6" y="1516010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187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4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187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42900" indent="0">
              <a:buNone/>
              <a:defRPr>
                <a:solidFill>
                  <a:schemeClr val="bg1"/>
                </a:solidFill>
              </a:defRPr>
            </a:lvl2pPr>
            <a:lvl3pPr marL="685800" indent="0">
              <a:buNone/>
              <a:defRPr>
                <a:solidFill>
                  <a:schemeClr val="bg1"/>
                </a:solidFill>
              </a:defRPr>
            </a:lvl3pPr>
            <a:lvl4pPr marL="1028700" indent="0">
              <a:buNone/>
              <a:defRPr>
                <a:solidFill>
                  <a:schemeClr val="bg1"/>
                </a:solidFill>
              </a:defRPr>
            </a:lvl4pPr>
            <a:lvl5pPr marL="13716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062790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3.xml"/></Relationships>
</file>

<file path=ppt/slideMasters/_rels/slideMaster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6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7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9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0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1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2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3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4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5" Type="http://schemas.openxmlformats.org/officeDocument/2006/relationships/image" Target="../media/image17.png"/><Relationship Id="rId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13" Type="http://schemas.openxmlformats.org/officeDocument/2006/relationships/image" Target="../media/image18.png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5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3.xml"/><Relationship Id="rId9" Type="http://schemas.openxmlformats.org/officeDocument/2006/relationships/theme" Target="../theme/theme19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theme" Target="../theme/theme20.xml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4" Type="http://schemas.openxmlformats.org/officeDocument/2006/relationships/image" Target="../media/image6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551FA688-2EBA-93E0-797B-8D53F690081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white background&#10;&#10;Description automatically generated with low confidence">
            <a:extLst>
              <a:ext uri="{FF2B5EF4-FFF2-40B4-BE49-F238E27FC236}">
                <a16:creationId xmlns:a16="http://schemas.microsoft.com/office/drawing/2014/main" id="{EA17DCD5-2337-493E-15B5-B3D914EFD69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ree, cloud, house, sky&#10;&#10;Description automatically generated">
            <a:extLst>
              <a:ext uri="{FF2B5EF4-FFF2-40B4-BE49-F238E27FC236}">
                <a16:creationId xmlns:a16="http://schemas.microsoft.com/office/drawing/2014/main" id="{7D3A0B8D-8F1B-BBD7-763E-306A19184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841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cloud, grass, text&#10;&#10;Description automatically generated">
            <a:extLst>
              <a:ext uri="{FF2B5EF4-FFF2-40B4-BE49-F238E27FC236}">
                <a16:creationId xmlns:a16="http://schemas.microsoft.com/office/drawing/2014/main" id="{FD64A1D8-C4BB-C68E-DD4E-12E4B52E6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636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cloud&#10;&#10;Description automatically generated">
            <a:extLst>
              <a:ext uri="{FF2B5EF4-FFF2-40B4-BE49-F238E27FC236}">
                <a16:creationId xmlns:a16="http://schemas.microsoft.com/office/drawing/2014/main" id="{B6E7C2A9-67AF-B453-A32C-8398FDC3064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151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C565704-B489-D021-F781-93D2D4B3EEF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632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8C16B6D9-FB9C-49F3-2582-C99E877F12B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377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text, screenshot, building&#10;&#10;Description automatically generated">
            <a:extLst>
              <a:ext uri="{FF2B5EF4-FFF2-40B4-BE49-F238E27FC236}">
                <a16:creationId xmlns:a16="http://schemas.microsoft.com/office/drawing/2014/main" id="{42885A91-394F-610C-FB99-7E0485978FE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821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80BB21EE-854B-4A5D-4B38-92F4066580F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903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ky, tree, plant&#10;&#10;Description automatically generated">
            <a:extLst>
              <a:ext uri="{FF2B5EF4-FFF2-40B4-BE49-F238E27FC236}">
                <a16:creationId xmlns:a16="http://schemas.microsoft.com/office/drawing/2014/main" id="{A6CE6DCC-5EFF-0C9E-9F78-1881B15D324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452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A6A14B7B-8C7E-6FAF-1CC1-93662CD7B4C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5C687F51-381C-2C10-F251-1D289F36334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46640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9.xml"/><Relationship Id="rId5" Type="http://schemas.openxmlformats.org/officeDocument/2006/relationships/customXml" Target="../ink/ink2.xml"/><Relationship Id="rId4" Type="http://schemas.openxmlformats.org/officeDocument/2006/relationships/image" Target="../media/image36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padlet.com/transitiontales/studying-in-swansea-nfhtyz18xaimc6r5" TargetMode="External"/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padlet.com/transitiontales/find-out-about-swansea-fsmmmzpjf78z68tw" TargetMode="External"/><Relationship Id="rId2" Type="http://schemas.openxmlformats.org/officeDocument/2006/relationships/hyperlink" Target="https://www.nationaltrust.org.uk/visit/wales/rhosili-and-south-gower-coast" TargetMode="External"/><Relationship Id="rId1" Type="http://schemas.openxmlformats.org/officeDocument/2006/relationships/slideLayout" Target="../slideLayouts/slideLayout1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padlet.com/transitiontales/find-out-about-swansea-l8is1yxlpk49pht5" TargetMode="External"/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EE76C-41F4-4A96-7D20-B4E0A78D3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Pre-Sessional Programme</a:t>
            </a:r>
            <a:br>
              <a:rPr lang="en-GB" sz="3600" b="1" dirty="0"/>
            </a:br>
            <a:br>
              <a:rPr lang="en-GB" dirty="0"/>
            </a:br>
            <a:r>
              <a:rPr lang="en-GB" dirty="0"/>
              <a:t>with Stephanie Bradley, Dip. Ed., Dip TEFLA, MA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June – September 2023</a:t>
            </a:r>
          </a:p>
        </p:txBody>
      </p:sp>
    </p:spTree>
    <p:extLst>
      <p:ext uri="{BB962C8B-B14F-4D97-AF65-F5344CB8AC3E}">
        <p14:creationId xmlns:p14="http://schemas.microsoft.com/office/powerpoint/2010/main" val="436309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ED7AA-853C-22EB-4DFD-02C80A142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215614"/>
            <a:ext cx="8058149" cy="3908179"/>
          </a:xfrm>
        </p:spPr>
        <p:txBody>
          <a:bodyPr/>
          <a:lstStyle/>
          <a:p>
            <a:pPr algn="ctr"/>
            <a:br>
              <a:rPr lang="en-GB" dirty="0"/>
            </a:br>
            <a:r>
              <a:rPr lang="en-GB" dirty="0"/>
              <a:t>12 Week Course (12 PSE)</a:t>
            </a:r>
            <a:br>
              <a:rPr lang="en-GB" dirty="0"/>
            </a:br>
            <a:br>
              <a:rPr lang="en-GB" dirty="0"/>
            </a:br>
            <a:r>
              <a:rPr lang="en-GB" b="1" dirty="0"/>
              <a:t>WEEK 3</a:t>
            </a:r>
            <a:br>
              <a:rPr lang="en-GB" dirty="0"/>
            </a:br>
            <a:br>
              <a:rPr lang="en-GB" dirty="0"/>
            </a:br>
            <a:r>
              <a:rPr lang="en-GB" dirty="0"/>
              <a:t>10 Week Course (10PSE)</a:t>
            </a:r>
            <a:r>
              <a:rPr lang="en-GB" b="1" dirty="0"/>
              <a:t>  WEEK 2 </a:t>
            </a:r>
            <a:br>
              <a:rPr lang="en-GB" b="1" dirty="0"/>
            </a:br>
            <a:br>
              <a:rPr lang="en-GB" b="1" dirty="0"/>
            </a:br>
            <a:r>
              <a:rPr lang="en-GB" b="1" dirty="0"/>
              <a:t>- E </a:t>
            </a:r>
            <a:r>
              <a:rPr lang="en-GB" dirty="0"/>
              <a:t>Book Unit 2 – Design</a:t>
            </a:r>
            <a:br>
              <a:rPr lang="en-GB" dirty="0"/>
            </a:br>
            <a:r>
              <a:rPr lang="en-GB" dirty="0"/>
              <a:t>Focus on Academic Writing &amp; Listening Skills</a:t>
            </a:r>
            <a:br>
              <a:rPr lang="en-GB" dirty="0"/>
            </a:br>
            <a:r>
              <a:rPr lang="en-GB" dirty="0"/>
              <a:t>Assessment – Listening</a:t>
            </a:r>
            <a:br>
              <a:rPr lang="en-GB" dirty="0"/>
            </a:br>
            <a:r>
              <a:rPr lang="en-GB" dirty="0"/>
              <a:t>10PSE - Presentations</a:t>
            </a:r>
          </a:p>
        </p:txBody>
      </p:sp>
    </p:spTree>
    <p:extLst>
      <p:ext uri="{BB962C8B-B14F-4D97-AF65-F5344CB8AC3E}">
        <p14:creationId xmlns:p14="http://schemas.microsoft.com/office/powerpoint/2010/main" val="2258446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WEEK 3</a:t>
            </a:r>
            <a:r>
              <a:rPr lang="en-GB" baseline="30000" dirty="0"/>
              <a:t>rd</a:t>
            </a:r>
            <a:r>
              <a:rPr lang="en-GB" dirty="0"/>
              <a:t> -7th July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Day Five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Session One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9B508E-D68E-66E8-B080-BFED50EB6245}"/>
              </a:ext>
            </a:extLst>
          </p:cNvPr>
          <p:cNvSpPr txBox="1"/>
          <p:nvPr/>
        </p:nvSpPr>
        <p:spPr>
          <a:xfrm>
            <a:off x="5287384" y="2845398"/>
            <a:ext cx="362148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Error Correction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Review Writing Strategies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I wish…</a:t>
            </a:r>
          </a:p>
        </p:txBody>
      </p:sp>
    </p:spTree>
    <p:extLst>
      <p:ext uri="{BB962C8B-B14F-4D97-AF65-F5344CB8AC3E}">
        <p14:creationId xmlns:p14="http://schemas.microsoft.com/office/powerpoint/2010/main" val="1377350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33441-498F-88E8-F825-C348C54D2B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Test your knowledge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A1DA4A-8A31-4030-7743-F14225A0D4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Play Kahoot!</a:t>
            </a:r>
          </a:p>
          <a:p>
            <a:r>
              <a:rPr lang="en-GB" dirty="0"/>
              <a:t>PIN</a:t>
            </a:r>
          </a:p>
          <a:p>
            <a:endParaRPr lang="en-GB" dirty="0"/>
          </a:p>
          <a:p>
            <a:r>
              <a:rPr lang="en-GB" dirty="0"/>
              <a:t>What do you know about Academic Writing?</a:t>
            </a:r>
          </a:p>
        </p:txBody>
      </p:sp>
    </p:spTree>
    <p:extLst>
      <p:ext uri="{BB962C8B-B14F-4D97-AF65-F5344CB8AC3E}">
        <p14:creationId xmlns:p14="http://schemas.microsoft.com/office/powerpoint/2010/main" val="6153214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603DC-D758-0276-3D4C-3FA3DDCF9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What errors affect essay marks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EF23A-E100-0B64-CB00-4D699A78FA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161826"/>
            <a:ext cx="3867150" cy="5015137"/>
          </a:xfrm>
        </p:spPr>
        <p:txBody>
          <a:bodyPr/>
          <a:lstStyle/>
          <a:p>
            <a:r>
              <a:rPr lang="en-GB" sz="2600" dirty="0"/>
              <a:t>Basic Grammar errors</a:t>
            </a:r>
          </a:p>
          <a:p>
            <a:endParaRPr lang="en-GB" sz="2600" b="1" dirty="0"/>
          </a:p>
          <a:p>
            <a:r>
              <a:rPr lang="en-GB" sz="2600" dirty="0"/>
              <a:t>Cohesion</a:t>
            </a:r>
          </a:p>
          <a:p>
            <a:endParaRPr lang="en-GB" sz="2600" dirty="0"/>
          </a:p>
          <a:p>
            <a:r>
              <a:rPr lang="en-GB" sz="2600" dirty="0"/>
              <a:t>Fragments</a:t>
            </a:r>
          </a:p>
          <a:p>
            <a:endParaRPr lang="en-GB" sz="2600" dirty="0"/>
          </a:p>
          <a:p>
            <a:r>
              <a:rPr lang="en-GB" sz="2600" dirty="0"/>
              <a:t>Word Families</a:t>
            </a:r>
          </a:p>
          <a:p>
            <a:endParaRPr lang="en-GB" sz="2600" dirty="0"/>
          </a:p>
          <a:p>
            <a:r>
              <a:rPr lang="en-GB" sz="2600" dirty="0"/>
              <a:t>Carelessness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5450CA-53A8-1E91-DF36-B63EB39D38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091901"/>
            <a:ext cx="3867150" cy="5085062"/>
          </a:xfrm>
        </p:spPr>
        <p:txBody>
          <a:bodyPr/>
          <a:lstStyle/>
          <a:p>
            <a:r>
              <a:rPr lang="en-GB" sz="2600" i="1" dirty="0">
                <a:solidFill>
                  <a:srgbClr val="002060"/>
                </a:solidFill>
              </a:rPr>
              <a:t>Is</a:t>
            </a:r>
            <a:r>
              <a:rPr lang="en-GB" sz="2600" i="1" dirty="0"/>
              <a:t> </a:t>
            </a:r>
            <a:r>
              <a:rPr lang="en-GB" sz="2600" dirty="0"/>
              <a:t>for </a:t>
            </a:r>
            <a:r>
              <a:rPr lang="en-GB" sz="2600" i="1" dirty="0">
                <a:solidFill>
                  <a:srgbClr val="002060"/>
                </a:solidFill>
              </a:rPr>
              <a:t>was</a:t>
            </a:r>
            <a:r>
              <a:rPr lang="en-GB" sz="2600" dirty="0">
                <a:solidFill>
                  <a:srgbClr val="002060"/>
                </a:solidFill>
              </a:rPr>
              <a:t> </a:t>
            </a:r>
            <a:r>
              <a:rPr lang="en-GB" sz="2600" dirty="0"/>
              <a:t>or</a:t>
            </a:r>
            <a:r>
              <a:rPr lang="en-GB" sz="2600" dirty="0">
                <a:solidFill>
                  <a:srgbClr val="002060"/>
                </a:solidFill>
              </a:rPr>
              <a:t> </a:t>
            </a:r>
            <a:r>
              <a:rPr lang="en-GB" sz="2600" i="1" dirty="0">
                <a:solidFill>
                  <a:srgbClr val="002060"/>
                </a:solidFill>
              </a:rPr>
              <a:t>design</a:t>
            </a:r>
            <a:r>
              <a:rPr lang="en-GB" sz="2600" dirty="0">
                <a:solidFill>
                  <a:srgbClr val="002060"/>
                </a:solidFill>
              </a:rPr>
              <a:t> </a:t>
            </a:r>
            <a:r>
              <a:rPr lang="en-GB" sz="2600" dirty="0"/>
              <a:t>for</a:t>
            </a:r>
            <a:r>
              <a:rPr lang="en-GB" sz="2600" dirty="0">
                <a:solidFill>
                  <a:srgbClr val="002060"/>
                </a:solidFill>
              </a:rPr>
              <a:t> </a:t>
            </a:r>
            <a:r>
              <a:rPr lang="en-GB" sz="2600" i="1" dirty="0">
                <a:solidFill>
                  <a:srgbClr val="002060"/>
                </a:solidFill>
              </a:rPr>
              <a:t>designs</a:t>
            </a:r>
          </a:p>
          <a:p>
            <a:r>
              <a:rPr lang="en-GB" sz="2600" dirty="0"/>
              <a:t>Not connecting ideas clearly</a:t>
            </a:r>
          </a:p>
          <a:p>
            <a:r>
              <a:rPr lang="en-GB" sz="2600" dirty="0"/>
              <a:t>Phrases without subjects, verbs or objects</a:t>
            </a:r>
          </a:p>
          <a:p>
            <a:r>
              <a:rPr lang="en-GB" sz="2600" dirty="0"/>
              <a:t>Using an adjective instead of a noun: </a:t>
            </a:r>
            <a:r>
              <a:rPr lang="en-GB" sz="2600" b="1" dirty="0"/>
              <a:t>artistic</a:t>
            </a:r>
            <a:r>
              <a:rPr lang="en-GB" sz="2600" dirty="0"/>
              <a:t> instead of </a:t>
            </a:r>
            <a:r>
              <a:rPr lang="en-GB" sz="2600" b="1" dirty="0"/>
              <a:t>art</a:t>
            </a:r>
          </a:p>
          <a:p>
            <a:r>
              <a:rPr lang="en-GB" sz="2600" dirty="0"/>
              <a:t>Not checking your work before submitting</a:t>
            </a:r>
          </a:p>
        </p:txBody>
      </p:sp>
    </p:spTree>
    <p:extLst>
      <p:ext uri="{BB962C8B-B14F-4D97-AF65-F5344CB8AC3E}">
        <p14:creationId xmlns:p14="http://schemas.microsoft.com/office/powerpoint/2010/main" val="445284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93022-905D-223F-A36C-BCFB242FE6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Team Challenge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60B4F3-4FDA-54DA-51C0-DC7FABD12FA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Thomas</a:t>
            </a:r>
          </a:p>
          <a:p>
            <a:r>
              <a:rPr lang="en-GB" dirty="0"/>
              <a:t>Zheng</a:t>
            </a:r>
          </a:p>
          <a:p>
            <a:r>
              <a:rPr lang="en-GB" dirty="0"/>
              <a:t>Shanshan</a:t>
            </a:r>
          </a:p>
          <a:p>
            <a:r>
              <a:rPr lang="en-GB" dirty="0" err="1"/>
              <a:t>Yixiao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Connect on PM to solve the word puzzles.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8D4C26-1018-9E99-D519-3D919232026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Zhen</a:t>
            </a:r>
          </a:p>
          <a:p>
            <a:r>
              <a:rPr lang="en-GB" dirty="0"/>
              <a:t>Jimmy</a:t>
            </a:r>
          </a:p>
          <a:p>
            <a:r>
              <a:rPr lang="en-GB" dirty="0"/>
              <a:t>Huan</a:t>
            </a:r>
          </a:p>
          <a:p>
            <a:r>
              <a:rPr lang="en-GB" dirty="0"/>
              <a:t>Linda</a:t>
            </a:r>
          </a:p>
          <a:p>
            <a:r>
              <a:rPr lang="en-GB" dirty="0"/>
              <a:t>Annie</a:t>
            </a:r>
          </a:p>
          <a:p>
            <a:endParaRPr lang="en-GB" dirty="0"/>
          </a:p>
          <a:p>
            <a:r>
              <a:rPr lang="en-GB" dirty="0"/>
              <a:t>Post your answer in the class chat.</a:t>
            </a:r>
          </a:p>
        </p:txBody>
      </p:sp>
    </p:spTree>
    <p:extLst>
      <p:ext uri="{BB962C8B-B14F-4D97-AF65-F5344CB8AC3E}">
        <p14:creationId xmlns:p14="http://schemas.microsoft.com/office/powerpoint/2010/main" val="1142141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26097-BFA4-BD3D-60E3-07FCDC82DB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Correct the Errors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D55EAD-D72B-4A30-591A-B0CADE5703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1) My personality changed more and more Introversion.</a:t>
            </a:r>
          </a:p>
          <a:p>
            <a:r>
              <a:rPr lang="en-GB" dirty="0"/>
              <a:t>2) So when that time </a:t>
            </a:r>
            <a:r>
              <a:rPr lang="en-GB" dirty="0" err="1"/>
              <a:t>i</a:t>
            </a:r>
            <a:r>
              <a:rPr lang="en-GB" dirty="0"/>
              <a:t> like drawing. And listening music alone. </a:t>
            </a:r>
          </a:p>
          <a:p>
            <a:r>
              <a:rPr lang="en-GB" dirty="0"/>
              <a:t>3) 	So </a:t>
            </a:r>
            <a:r>
              <a:rPr lang="en-GB" dirty="0" err="1"/>
              <a:t>i</a:t>
            </a:r>
            <a:r>
              <a:rPr lang="en-GB" dirty="0"/>
              <a:t> think people's personality will changed because of some factor. Such as environment. Or their interest and hobbies. </a:t>
            </a:r>
          </a:p>
          <a:p>
            <a:r>
              <a:rPr lang="en-GB" dirty="0"/>
              <a:t>4)	For this reason, I think personality could be changed , how to choice is the key. </a:t>
            </a:r>
          </a:p>
        </p:txBody>
      </p:sp>
    </p:spTree>
    <p:extLst>
      <p:ext uri="{BB962C8B-B14F-4D97-AF65-F5344CB8AC3E}">
        <p14:creationId xmlns:p14="http://schemas.microsoft.com/office/powerpoint/2010/main" val="89157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26097-BFA4-BD3D-60E3-07FCDC82DB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Correct the Errors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D55EAD-D72B-4A30-591A-B0CADE5703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1) My personality changed, </a:t>
            </a:r>
            <a:r>
              <a:rPr lang="en-GB" dirty="0">
                <a:solidFill>
                  <a:srgbClr val="FF0000"/>
                </a:solidFill>
              </a:rPr>
              <a:t>and I became </a:t>
            </a:r>
            <a:r>
              <a:rPr lang="en-GB" dirty="0"/>
              <a:t>more and more </a:t>
            </a:r>
            <a:r>
              <a:rPr lang="en-GB" dirty="0">
                <a:solidFill>
                  <a:srgbClr val="FF0000"/>
                </a:solidFill>
              </a:rPr>
              <a:t>introverted.</a:t>
            </a:r>
          </a:p>
          <a:p>
            <a:r>
              <a:rPr lang="en-GB" dirty="0"/>
              <a:t>2) </a:t>
            </a:r>
            <a:r>
              <a:rPr lang="en-GB" dirty="0">
                <a:solidFill>
                  <a:srgbClr val="FF0000"/>
                </a:solidFill>
              </a:rPr>
              <a:t>Thus, at </a:t>
            </a:r>
            <a:r>
              <a:rPr lang="en-GB" dirty="0"/>
              <a:t>that time </a:t>
            </a:r>
            <a:r>
              <a:rPr lang="en-GB" dirty="0">
                <a:solidFill>
                  <a:srgbClr val="FF0000"/>
                </a:solidFill>
              </a:rPr>
              <a:t>I liked</a:t>
            </a:r>
            <a:r>
              <a:rPr lang="en-GB" dirty="0"/>
              <a:t> drawing</a:t>
            </a:r>
            <a:r>
              <a:rPr lang="en-GB" dirty="0">
                <a:solidFill>
                  <a:srgbClr val="FF0000"/>
                </a:solidFill>
              </a:rPr>
              <a:t> and</a:t>
            </a:r>
            <a:r>
              <a:rPr lang="en-GB" dirty="0"/>
              <a:t> listening </a:t>
            </a:r>
            <a:r>
              <a:rPr lang="en-GB" dirty="0">
                <a:solidFill>
                  <a:srgbClr val="FF0000"/>
                </a:solidFill>
              </a:rPr>
              <a:t>to </a:t>
            </a:r>
            <a:r>
              <a:rPr lang="en-GB" dirty="0"/>
              <a:t>music alone. </a:t>
            </a:r>
          </a:p>
          <a:p>
            <a:r>
              <a:rPr lang="en-GB" dirty="0"/>
              <a:t>3) </a:t>
            </a:r>
            <a:r>
              <a:rPr lang="en-GB" dirty="0">
                <a:solidFill>
                  <a:srgbClr val="FF0000"/>
                </a:solidFill>
              </a:rPr>
              <a:t>Therefore, I</a:t>
            </a:r>
            <a:r>
              <a:rPr lang="en-GB" dirty="0"/>
              <a:t> think people's personality</a:t>
            </a:r>
            <a:r>
              <a:rPr lang="en-GB" dirty="0">
                <a:solidFill>
                  <a:srgbClr val="FF0000"/>
                </a:solidFill>
              </a:rPr>
              <a:t> can change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due to factors </a:t>
            </a:r>
            <a:r>
              <a:rPr lang="en-GB" dirty="0"/>
              <a:t>such as </a:t>
            </a:r>
            <a:r>
              <a:rPr lang="en-GB" dirty="0">
                <a:solidFill>
                  <a:srgbClr val="FF0000"/>
                </a:solidFill>
              </a:rPr>
              <a:t>a different</a:t>
            </a:r>
            <a:r>
              <a:rPr lang="en-GB" dirty="0"/>
              <a:t> environment</a:t>
            </a:r>
            <a:r>
              <a:rPr lang="en-GB" dirty="0">
                <a:solidFill>
                  <a:srgbClr val="FF0000"/>
                </a:solidFill>
              </a:rPr>
              <a:t> or new </a:t>
            </a:r>
            <a:r>
              <a:rPr lang="en-GB" dirty="0"/>
              <a:t>interests and hobbies. </a:t>
            </a:r>
          </a:p>
          <a:p>
            <a:r>
              <a:rPr lang="en-GB" dirty="0"/>
              <a:t>4)	For this reason, I think </a:t>
            </a:r>
            <a:r>
              <a:rPr lang="en-GB" dirty="0">
                <a:solidFill>
                  <a:srgbClr val="FF0000"/>
                </a:solidFill>
              </a:rPr>
              <a:t>we can change our</a:t>
            </a:r>
            <a:r>
              <a:rPr lang="en-GB" dirty="0"/>
              <a:t> personality, how to </a:t>
            </a:r>
            <a:r>
              <a:rPr lang="en-GB" dirty="0">
                <a:solidFill>
                  <a:srgbClr val="FF0000"/>
                </a:solidFill>
              </a:rPr>
              <a:t>choose</a:t>
            </a:r>
            <a:r>
              <a:rPr lang="en-GB" dirty="0"/>
              <a:t> is the key. </a:t>
            </a:r>
          </a:p>
        </p:txBody>
      </p:sp>
    </p:spTree>
    <p:extLst>
      <p:ext uri="{BB962C8B-B14F-4D97-AF65-F5344CB8AC3E}">
        <p14:creationId xmlns:p14="http://schemas.microsoft.com/office/powerpoint/2010/main" val="1597008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</a:rPr>
              <a:t>Take a break</a:t>
            </a:r>
          </a:p>
        </p:txBody>
      </p:sp>
      <p:pic>
        <p:nvPicPr>
          <p:cNvPr id="5" name="Content Placeholder 4" descr="Bear in coffee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88176" y="1186529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17382716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19A012-C38A-1A56-8FD6-AFE573085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I wish…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43FCE-7BB9-ECF6-F9B3-BBE881EC07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67205"/>
            <a:ext cx="7886700" cy="500975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 English we can make a wish for the </a:t>
            </a:r>
            <a:r>
              <a:rPr lang="en-GB" u="sng" dirty="0"/>
              <a:t>present time:</a:t>
            </a:r>
          </a:p>
          <a:p>
            <a:r>
              <a:rPr lang="en-GB" b="1" dirty="0">
                <a:solidFill>
                  <a:srgbClr val="002060"/>
                </a:solidFill>
              </a:rPr>
              <a:t>I wish I had </a:t>
            </a:r>
            <a:r>
              <a:rPr lang="en-GB" dirty="0"/>
              <a:t>… / </a:t>
            </a:r>
            <a:r>
              <a:rPr lang="en-GB" b="1" dirty="0">
                <a:solidFill>
                  <a:srgbClr val="002060"/>
                </a:solidFill>
              </a:rPr>
              <a:t>I wish I were</a:t>
            </a:r>
            <a:r>
              <a:rPr lang="en-GB" dirty="0"/>
              <a:t>…</a:t>
            </a:r>
          </a:p>
          <a:p>
            <a:pPr marL="0" indent="0">
              <a:buNone/>
            </a:pPr>
            <a:r>
              <a:rPr lang="en-GB" dirty="0"/>
              <a:t>We can also make wishes about </a:t>
            </a:r>
            <a:r>
              <a:rPr lang="en-GB" u="sng" dirty="0"/>
              <a:t>other people or situations</a:t>
            </a:r>
            <a:r>
              <a:rPr lang="en-GB" dirty="0"/>
              <a:t> if we want them to change.</a:t>
            </a:r>
          </a:p>
          <a:p>
            <a:r>
              <a:rPr lang="en-GB" b="1" dirty="0">
                <a:solidFill>
                  <a:srgbClr val="002060"/>
                </a:solidFill>
              </a:rPr>
              <a:t>I wish someone/something would</a:t>
            </a:r>
            <a:r>
              <a:rPr lang="en-GB" dirty="0"/>
              <a:t>…</a:t>
            </a:r>
          </a:p>
          <a:p>
            <a:r>
              <a:rPr lang="en-GB" b="1" dirty="0">
                <a:solidFill>
                  <a:srgbClr val="002060"/>
                </a:solidFill>
              </a:rPr>
              <a:t>I wish I/we could</a:t>
            </a:r>
            <a:r>
              <a:rPr lang="en-GB" dirty="0"/>
              <a:t>…</a:t>
            </a:r>
          </a:p>
          <a:p>
            <a:pPr marL="0" indent="0">
              <a:buNone/>
            </a:pPr>
            <a:r>
              <a:rPr lang="en-GB" dirty="0"/>
              <a:t>We</a:t>
            </a:r>
            <a:r>
              <a:rPr lang="en-GB" u="sng" dirty="0"/>
              <a:t> cannot</a:t>
            </a:r>
            <a:r>
              <a:rPr lang="en-GB" dirty="0"/>
              <a:t> use ‘I wish’ for  wishes for the future.</a:t>
            </a:r>
          </a:p>
          <a:p>
            <a:pPr marL="0" indent="0">
              <a:buNone/>
            </a:pPr>
            <a:r>
              <a:rPr lang="en-GB" dirty="0"/>
              <a:t>A wish for the future uses the construction </a:t>
            </a:r>
            <a:r>
              <a:rPr lang="en-GB" b="1" dirty="0">
                <a:solidFill>
                  <a:srgbClr val="002060"/>
                </a:solidFill>
              </a:rPr>
              <a:t>I hope</a:t>
            </a:r>
          </a:p>
          <a:p>
            <a:r>
              <a:rPr lang="en-GB" b="1" dirty="0">
                <a:solidFill>
                  <a:srgbClr val="002060"/>
                </a:solidFill>
              </a:rPr>
              <a:t>I hope I’ll be able to/ I hope I can/ I hope something will …</a:t>
            </a:r>
          </a:p>
        </p:txBody>
      </p:sp>
    </p:spTree>
    <p:extLst>
      <p:ext uri="{BB962C8B-B14F-4D97-AF65-F5344CB8AC3E}">
        <p14:creationId xmlns:p14="http://schemas.microsoft.com/office/powerpoint/2010/main" val="1096441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040F5-0ADA-BA62-7051-205107F95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Fluency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7FA64-5B99-C318-51BB-CCE4C006C5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Make some wishes –</a:t>
            </a:r>
          </a:p>
          <a:p>
            <a:endParaRPr lang="en-GB" dirty="0"/>
          </a:p>
          <a:p>
            <a:r>
              <a:rPr lang="en-GB" dirty="0"/>
              <a:t>For the present</a:t>
            </a:r>
          </a:p>
          <a:p>
            <a:r>
              <a:rPr lang="en-GB" dirty="0"/>
              <a:t>For someone/something to change</a:t>
            </a:r>
          </a:p>
          <a:p>
            <a:r>
              <a:rPr lang="en-GB" dirty="0"/>
              <a:t>For the future </a:t>
            </a:r>
          </a:p>
        </p:txBody>
      </p:sp>
    </p:spTree>
    <p:extLst>
      <p:ext uri="{BB962C8B-B14F-4D97-AF65-F5344CB8AC3E}">
        <p14:creationId xmlns:p14="http://schemas.microsoft.com/office/powerpoint/2010/main" val="15349392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</a:rPr>
              <a:t>Take a 30-minute break</a:t>
            </a:r>
          </a:p>
        </p:txBody>
      </p:sp>
      <p:pic>
        <p:nvPicPr>
          <p:cNvPr id="5" name="Content Placeholder 4" descr="Woman taking a break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2288176" y="1186529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23481426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WEEK FOUR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Day TWO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Session Two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dirty="0"/>
              <a:t> All about Swansea</a:t>
            </a:r>
          </a:p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dirty="0"/>
              <a:t>Listening Practice</a:t>
            </a:r>
          </a:p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dirty="0"/>
              <a:t>Vocabulary Review </a:t>
            </a:r>
          </a:p>
          <a:p>
            <a:pPr marL="257175" indent="-257175">
              <a:buFont typeface="Arial" panose="020B0604020202020204" pitchFamily="34" charset="0"/>
              <a:buChar char="•"/>
            </a:pPr>
            <a:endParaRPr lang="en-GB" dirty="0"/>
          </a:p>
          <a:p>
            <a:pPr marL="257175" indent="-257175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257175" indent="-257175">
              <a:buFont typeface="Arial" panose="020B0604020202020204" pitchFamily="34" charset="0"/>
              <a:buChar char="•"/>
            </a:pPr>
            <a:endParaRPr lang="en-GB" dirty="0"/>
          </a:p>
          <a:p>
            <a:pPr marL="257175" indent="-257175">
              <a:buFont typeface="Arial" panose="020B0604020202020204" pitchFamily="34" charset="0"/>
              <a:buChar char="•"/>
            </a:pPr>
            <a:endParaRPr lang="en-GB" dirty="0"/>
          </a:p>
          <a:p>
            <a:pPr marL="257175" indent="-257175">
              <a:buFont typeface="Arial" panose="020B0604020202020204" pitchFamily="34" charset="0"/>
              <a:buChar char="•"/>
            </a:pPr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3067179" y="2785495"/>
            <a:ext cx="270" cy="270"/>
            <a:chOff x="2565572" y="2570993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932" y="256235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932" y="256235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8395220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33249-49F2-8537-8B89-DCA19FAAF1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</a:rPr>
              <a:t>What do you want to know about Swansea?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F7651-9F20-7DEF-D56F-E595D25F0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Put your questions on the Padlet: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https://padlet.com/transitiontales/studying-in-swansea-nfhtyz18xaimc6r5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68796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E2870-FF9E-7DF2-4420-233DA3B981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Do some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BDD94-9939-B28A-B7F0-6658B78B39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your team:</a:t>
            </a:r>
          </a:p>
          <a:p>
            <a:r>
              <a:rPr lang="en-GB" dirty="0"/>
              <a:t>Work in break out rooms.</a:t>
            </a:r>
          </a:p>
          <a:p>
            <a:endParaRPr lang="en-GB" dirty="0"/>
          </a:p>
          <a:p>
            <a:r>
              <a:rPr lang="en-GB" dirty="0"/>
              <a:t>1) Research the topic on your Padlet</a:t>
            </a:r>
          </a:p>
          <a:p>
            <a:r>
              <a:rPr lang="en-GB" dirty="0"/>
              <a:t>2) Be ready to answer questions about the topic.</a:t>
            </a:r>
          </a:p>
        </p:txBody>
      </p:sp>
    </p:spTree>
    <p:extLst>
      <p:ext uri="{BB962C8B-B14F-4D97-AF65-F5344CB8AC3E}">
        <p14:creationId xmlns:p14="http://schemas.microsoft.com/office/powerpoint/2010/main" val="14492734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E24D9C-EBF8-4612-DC9F-557EAAB78B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Team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1FAFD5-1CDF-25E9-FB1D-C0332CDCC0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About the city of Swansea </a:t>
            </a:r>
          </a:p>
          <a:p>
            <a:r>
              <a:rPr lang="en-GB" dirty="0"/>
              <a:t>About travelling to and around Swansea</a:t>
            </a:r>
          </a:p>
          <a:p>
            <a:r>
              <a:rPr lang="en-US" dirty="0">
                <a:hlinkClick r:id="rId2"/>
              </a:rPr>
              <a:t>(</a:t>
            </a:r>
            <a:r>
              <a:rPr lang="en-US" dirty="0" err="1">
                <a:hlinkClick r:id="rId2"/>
              </a:rPr>
              <a:t>Rhosili</a:t>
            </a:r>
            <a:r>
              <a:rPr lang="en-US" dirty="0">
                <a:hlinkClick r:id="rId2"/>
              </a:rPr>
              <a:t> and South Gower Coast | Wales | National Trust</a:t>
            </a:r>
            <a:r>
              <a:rPr lang="en-US" dirty="0"/>
              <a:t>) </a:t>
            </a:r>
            <a:r>
              <a:rPr lang="en-US"/>
              <a:t>sort out</a:t>
            </a:r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dirty="0">
                <a:hlinkClick r:id="rId3"/>
              </a:rPr>
              <a:t>https://padlet.com/transitiontales/find-out-about-swansea-fsmmmzpjf78z68tw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87302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BFC34-217F-6202-2771-F49864D175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Team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8E5EBB-143D-1661-00E9-1E6EA9E061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About UWTSD Swansea Campus</a:t>
            </a:r>
          </a:p>
          <a:p>
            <a:r>
              <a:rPr lang="en-GB" dirty="0"/>
              <a:t>About things to do in your free time in Swansea.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https://padlet.com/transitiontales/find-out-about-swansea-l8is1yxlpk49pht5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449383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B7BE9-CAAB-CCF7-D47A-A8EBA71B0B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Questions and Answers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F37E3C-6E11-FBC8-C313-682B99C1E7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Ask the other team a question.</a:t>
            </a:r>
          </a:p>
          <a:p>
            <a:r>
              <a:rPr lang="en-GB" dirty="0"/>
              <a:t>Try to answer the question – look at the </a:t>
            </a:r>
            <a:r>
              <a:rPr lang="en-GB" dirty="0" err="1"/>
              <a:t>Padlets</a:t>
            </a:r>
            <a:r>
              <a:rPr lang="en-GB" dirty="0"/>
              <a:t> to help you.</a:t>
            </a:r>
          </a:p>
          <a:p>
            <a:r>
              <a:rPr lang="en-GB" dirty="0"/>
              <a:t>If nobody knows, search the internet or ask the teacher.</a:t>
            </a:r>
          </a:p>
        </p:txBody>
      </p:sp>
    </p:spTree>
    <p:extLst>
      <p:ext uri="{BB962C8B-B14F-4D97-AF65-F5344CB8AC3E}">
        <p14:creationId xmlns:p14="http://schemas.microsoft.com/office/powerpoint/2010/main" val="40038894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</a:rPr>
              <a:t>Take a break</a:t>
            </a:r>
          </a:p>
        </p:txBody>
      </p:sp>
      <p:pic>
        <p:nvPicPr>
          <p:cNvPr id="5" name="Content Placeholder 4" descr="Bear in coffee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59132" y="1747147"/>
            <a:ext cx="3263504" cy="3263504"/>
          </a:xfrm>
        </p:spPr>
      </p:pic>
    </p:spTree>
    <p:extLst>
      <p:ext uri="{BB962C8B-B14F-4D97-AF65-F5344CB8AC3E}">
        <p14:creationId xmlns:p14="http://schemas.microsoft.com/office/powerpoint/2010/main" val="3844666384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1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2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3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4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5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6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7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8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1_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8E20122F4455F4B9575FBE79886672E" ma:contentTypeVersion="15" ma:contentTypeDescription="Create a new document." ma:contentTypeScope="" ma:versionID="022aaa62bb3da7f02c5551d14a568fe5">
  <xsd:schema xmlns:xsd="http://www.w3.org/2001/XMLSchema" xmlns:xs="http://www.w3.org/2001/XMLSchema" xmlns:p="http://schemas.microsoft.com/office/2006/metadata/properties" xmlns:ns3="1b88a2b3-a887-4da5-bc58-1cd6fd79184b" xmlns:ns4="791995b0-624b-4c5a-90b4-d742ddd9de15" targetNamespace="http://schemas.microsoft.com/office/2006/metadata/properties" ma:root="true" ma:fieldsID="3ecc1ba9d12a822c4bb16c3cd9fc4305" ns3:_="" ns4:_="">
    <xsd:import namespace="1b88a2b3-a887-4da5-bc58-1cd6fd79184b"/>
    <xsd:import namespace="791995b0-624b-4c5a-90b4-d742ddd9de1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88a2b3-a887-4da5-bc58-1cd6fd7918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91995b0-624b-4c5a-90b4-d742ddd9de15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b88a2b3-a887-4da5-bc58-1cd6fd79184b" xsi:nil="true"/>
  </documentManagement>
</p:properties>
</file>

<file path=customXml/itemProps1.xml><?xml version="1.0" encoding="utf-8"?>
<ds:datastoreItem xmlns:ds="http://schemas.openxmlformats.org/officeDocument/2006/customXml" ds:itemID="{CA4D5BFF-01F6-48BD-8686-E4013D3DA11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b88a2b3-a887-4da5-bc58-1cd6fd79184b"/>
    <ds:schemaRef ds:uri="791995b0-624b-4c5a-90b4-d742ddd9de1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BB19A8E-FFDD-4962-83DB-375666F083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8CB21A0-8CF4-435C-9D93-2C7E1309F06A}">
  <ds:schemaRefs>
    <ds:schemaRef ds:uri="http://schemas.microsoft.com/office/2006/documentManagement/types"/>
    <ds:schemaRef ds:uri="1b88a2b3-a887-4da5-bc58-1cd6fd79184b"/>
    <ds:schemaRef ds:uri="http://purl.org/dc/elements/1.1/"/>
    <ds:schemaRef ds:uri="791995b0-624b-4c5a-90b4-d742ddd9de15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schemas.microsoft.com/office/infopath/2007/PartnerControls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12293</TotalTime>
  <Words>648</Words>
  <Application>Microsoft Office PowerPoint</Application>
  <PresentationFormat>On-screen Show (4:3)</PresentationFormat>
  <Paragraphs>116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20</vt:i4>
      </vt:variant>
    </vt:vector>
  </HeadingPairs>
  <TitlesOfParts>
    <vt:vector size="42" baseType="lpstr">
      <vt:lpstr>Arial</vt:lpstr>
      <vt:lpstr>Calibri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1_Sub Title 3</vt:lpstr>
      <vt:lpstr>2_Sub Title 3</vt:lpstr>
      <vt:lpstr>3_Sub Title 3</vt:lpstr>
      <vt:lpstr>4_Sub Title 3</vt:lpstr>
      <vt:lpstr>5_Sub Title 3</vt:lpstr>
      <vt:lpstr>6_Sub Title 3</vt:lpstr>
      <vt:lpstr>7_Sub Title 3</vt:lpstr>
      <vt:lpstr>8_Sub Title 3</vt:lpstr>
      <vt:lpstr>Text 1</vt:lpstr>
      <vt:lpstr>Text 4</vt:lpstr>
      <vt:lpstr>Text Break / Info Slide 1</vt:lpstr>
      <vt:lpstr>UWTSD Logo Only_Image Bkgrnd</vt:lpstr>
      <vt:lpstr>1_Sub Title 1</vt:lpstr>
      <vt:lpstr>PowerPoint Presentation</vt:lpstr>
      <vt:lpstr>  Pre-Sessional Programme  with Stephanie Bradley, Dip. Ed., Dip TEFLA, MA   June – September 2023</vt:lpstr>
      <vt:lpstr> 12 Week Course (12 PSE)  WEEK 3  10 Week Course (10PSE)  WEEK 2   - E Book Unit 2 – Design Focus on Academic Writing &amp; Listening Skills Assessment – Listening 10PSE - Presentations</vt:lpstr>
      <vt:lpstr>  WEEK 3rd -7th July   Day Five   Session One</vt:lpstr>
      <vt:lpstr>Test your knowledge</vt:lpstr>
      <vt:lpstr>What errors affect essay marks ?</vt:lpstr>
      <vt:lpstr>Team Challenge</vt:lpstr>
      <vt:lpstr>Correct the Errors</vt:lpstr>
      <vt:lpstr>Correct the Errors</vt:lpstr>
      <vt:lpstr>Take a break</vt:lpstr>
      <vt:lpstr>I wish…</vt:lpstr>
      <vt:lpstr>Fluency Practice</vt:lpstr>
      <vt:lpstr>Take a 30-minute break</vt:lpstr>
      <vt:lpstr>  WEEK FOUR   Day TWO   Session Two</vt:lpstr>
      <vt:lpstr>What do you want to know about Swansea?</vt:lpstr>
      <vt:lpstr>Do some Research</vt:lpstr>
      <vt:lpstr>Team 1</vt:lpstr>
      <vt:lpstr>Team 2</vt:lpstr>
      <vt:lpstr>Questions and Answers</vt:lpstr>
      <vt:lpstr>Take a break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Stephanie Bradley</cp:lastModifiedBy>
  <cp:revision>65</cp:revision>
  <dcterms:created xsi:type="dcterms:W3CDTF">2021-03-10T12:10:47Z</dcterms:created>
  <dcterms:modified xsi:type="dcterms:W3CDTF">2024-09-25T14:07:46Z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0x010100A8E20122F4455F4B9575FBE79886672E</vt:lpwstr>
  </property>
</Properties>
</file>