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7387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27432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kern="0" spc="3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ENGINEERING PROJECTS  |  ACHA4033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8412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Richard's Castle</a:t>
            </a:r>
            <a:endParaRPr lang="en-US" sz="5200" dirty="0"/>
          </a:p>
        </p:txBody>
      </p:sp>
      <p:sp>
        <p:nvSpPr>
          <p:cNvPr id="5" name="Text 3"/>
          <p:cNvSpPr/>
          <p:nvPr/>
        </p:nvSpPr>
        <p:spPr>
          <a:xfrm>
            <a:off x="365760" y="1874520"/>
            <a:ext cx="841248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Soap Box Racer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365760" y="260604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Design Analysis</a:t>
            </a:r>
            <a:endParaRPr lang="en-US" sz="3600" dirty="0"/>
          </a:p>
        </p:txBody>
      </p:sp>
      <p:sp>
        <p:nvSpPr>
          <p:cNvPr id="7" name="Shape 5"/>
          <p:cNvSpPr/>
          <p:nvPr/>
        </p:nvSpPr>
        <p:spPr>
          <a:xfrm>
            <a:off x="365760" y="3429000"/>
            <a:ext cx="3200400" cy="36576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361188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1D5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Hassan Khan  |  Tobias Smith  |  Nicole Crofts  |  Daniyal Zafar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65760" y="4005072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—  May 2026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772400" y="0"/>
            <a:ext cx="1371600" cy="1371600"/>
          </a:xfrm>
          <a:prstGeom prst="rect">
            <a:avLst/>
          </a:prstGeom>
          <a:solidFill>
            <a:srgbClr val="991B1B"/>
          </a:solidFill>
          <a:ln w="12700">
            <a:solidFill>
              <a:srgbClr val="991B1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065008" y="292608"/>
            <a:ext cx="786384" cy="78638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BACKGROUND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365760" y="1188720"/>
            <a:ext cx="1828800" cy="118872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188720"/>
            <a:ext cx="1828800" cy="73152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280160"/>
            <a:ext cx="1828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550 m</a:t>
            </a:r>
            <a:endParaRPr lang="en-US" sz="2800" dirty="0"/>
          </a:p>
        </p:txBody>
      </p:sp>
      <p:sp>
        <p:nvSpPr>
          <p:cNvPr id="8" name="Text 6"/>
          <p:cNvSpPr/>
          <p:nvPr/>
        </p:nvSpPr>
        <p:spPr>
          <a:xfrm>
            <a:off x="365760" y="1874520"/>
            <a:ext cx="1828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C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 Length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468880" y="1188720"/>
            <a:ext cx="1828800" cy="118872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468880" y="1188720"/>
            <a:ext cx="1828800" cy="73152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68880" y="1280160"/>
            <a:ext cx="1828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50 m</a:t>
            </a:r>
            <a:endParaRPr lang="en-US" sz="2800" dirty="0"/>
          </a:p>
        </p:txBody>
      </p:sp>
      <p:sp>
        <p:nvSpPr>
          <p:cNvPr id="12" name="Text 10"/>
          <p:cNvSpPr/>
          <p:nvPr/>
        </p:nvSpPr>
        <p:spPr>
          <a:xfrm>
            <a:off x="2468880" y="1874520"/>
            <a:ext cx="1828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C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Vertical Drop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65760" y="2606040"/>
            <a:ext cx="1828800" cy="118872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2606040"/>
            <a:ext cx="1828800" cy="73152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65760" y="2697480"/>
            <a:ext cx="1828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40 mph</a:t>
            </a:r>
            <a:endParaRPr lang="en-US" sz="2800" dirty="0"/>
          </a:p>
        </p:txBody>
      </p:sp>
      <p:sp>
        <p:nvSpPr>
          <p:cNvPr id="16" name="Text 14"/>
          <p:cNvSpPr/>
          <p:nvPr/>
        </p:nvSpPr>
        <p:spPr>
          <a:xfrm>
            <a:off x="365760" y="3291840"/>
            <a:ext cx="1828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C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Speed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2468880" y="2606040"/>
            <a:ext cx="1828800" cy="118872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468880" y="2606040"/>
            <a:ext cx="1828800" cy="73152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468880" y="2697480"/>
            <a:ext cx="1828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3+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2468880" y="3291840"/>
            <a:ext cx="1828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C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Timed Runs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663440" y="1143000"/>
            <a:ext cx="411480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846320" y="1280160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Event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4846320" y="1737360"/>
            <a:ext cx="3749040" cy="2834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Richard's Castle Soap Box Derby is an annual gravity-powered racing event held in June, located in Herefordshire.</a:t>
            </a: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Vehicles race a 550-metre downhill course with a 50-metre descent, reaching speeds of 30–40 mph. Each soapbox completes a minimum of three timed runs.</a:t>
            </a: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task: design a compliant, competitive soapbox within a £500 budget.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RESEARCH  —  FRAME, BODY &amp; WHEELS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228600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38328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Frame Material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338328" y="1627632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11480" y="1655064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Mild Steel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11480" y="1883664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340–440 MPa  |  Easiest to fabricate  |  Most affordable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338328" y="2286000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11480" y="2313432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Chromoly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11480" y="2542032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~1000 MPa  |  Lighter &amp; stronger  |  Needs TIG welding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338328" y="2944368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11480" y="29718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Aluminium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11480" y="3200400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310 MPa  |  Lightest option  |  Low fatigue strength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38328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38328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Selected: Mild Steel — best workability/cost ratio</a:t>
            </a:r>
            <a:endParaRPr lang="en-US" sz="850" dirty="0"/>
          </a:p>
        </p:txBody>
      </p:sp>
      <p:sp>
        <p:nvSpPr>
          <p:cNvPr id="19" name="Shape 17"/>
          <p:cNvSpPr/>
          <p:nvPr/>
        </p:nvSpPr>
        <p:spPr>
          <a:xfrm>
            <a:off x="3172968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172968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82696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Body Panels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3282696" y="1627632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355848" y="1655064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Plywood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3355848" y="1883664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mm  |  Durable, low cost  |  Adds rigidity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3282696" y="2286000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355848" y="2313432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Aluminium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3355848" y="2542032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Sheet  |  Lightweight &amp; strong  |  Harder to shape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3282696" y="2944368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355848" y="29718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PVC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3355848" y="3200400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mm  |  Easy to shape  |  Needs bracing</a:t>
            </a:r>
            <a:endParaRPr lang="en-US" sz="900" dirty="0"/>
          </a:p>
        </p:txBody>
      </p:sp>
      <p:sp>
        <p:nvSpPr>
          <p:cNvPr id="31" name="Shape 29"/>
          <p:cNvSpPr/>
          <p:nvPr/>
        </p:nvSpPr>
        <p:spPr>
          <a:xfrm>
            <a:off x="3282696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282696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Selected: Birch Plywood — structural &amp; cost-effective</a:t>
            </a:r>
            <a:endParaRPr lang="en-US" sz="850" dirty="0"/>
          </a:p>
        </p:txBody>
      </p:sp>
      <p:sp>
        <p:nvSpPr>
          <p:cNvPr id="33" name="Shape 31"/>
          <p:cNvSpPr/>
          <p:nvPr/>
        </p:nvSpPr>
        <p:spPr>
          <a:xfrm>
            <a:off x="6117336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117336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227064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Wheels</a:t>
            </a:r>
            <a:endParaRPr lang="en-US" sz="1500" dirty="0"/>
          </a:p>
        </p:txBody>
      </p:sp>
      <p:sp>
        <p:nvSpPr>
          <p:cNvPr id="36" name="Shape 34"/>
          <p:cNvSpPr/>
          <p:nvPr/>
        </p:nvSpPr>
        <p:spPr>
          <a:xfrm>
            <a:off x="6227064" y="1627632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300216" y="1655064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Smaller Ø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6300216" y="1883664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rolling resistance due to greater tyre deformation</a:t>
            </a:r>
            <a:endParaRPr lang="en-US" sz="900" dirty="0"/>
          </a:p>
        </p:txBody>
      </p:sp>
      <p:sp>
        <p:nvSpPr>
          <p:cNvPr id="39" name="Shape 37"/>
          <p:cNvSpPr/>
          <p:nvPr/>
        </p:nvSpPr>
        <p:spPr>
          <a:xfrm>
            <a:off x="6227064" y="2286000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6300216" y="2313432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Larger Ø</a:t>
            </a:r>
            <a:endParaRPr lang="en-US" sz="1100" dirty="0"/>
          </a:p>
        </p:txBody>
      </p:sp>
      <p:sp>
        <p:nvSpPr>
          <p:cNvPr id="41" name="Text 39"/>
          <p:cNvSpPr/>
          <p:nvPr/>
        </p:nvSpPr>
        <p:spPr>
          <a:xfrm>
            <a:off x="6300216" y="2542032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deformation  |  Lower rolling resistance</a:t>
            </a:r>
            <a:endParaRPr lang="en-US" sz="900" dirty="0"/>
          </a:p>
        </p:txBody>
      </p:sp>
      <p:sp>
        <p:nvSpPr>
          <p:cNvPr id="42" name="Shape 40"/>
          <p:cNvSpPr/>
          <p:nvPr/>
        </p:nvSpPr>
        <p:spPr>
          <a:xfrm>
            <a:off x="6227064" y="2944368"/>
            <a:ext cx="2523744" cy="548640"/>
          </a:xfrm>
          <a:prstGeom prst="rect">
            <a:avLst/>
          </a:prstGeom>
          <a:solidFill>
            <a:srgbClr val="F3F4F6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6300216" y="29718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20" BMX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6300216" y="3200400"/>
            <a:ext cx="23774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Optimal size without structural risk</a:t>
            </a:r>
            <a:endParaRPr lang="en-US" sz="900" dirty="0"/>
          </a:p>
        </p:txBody>
      </p:sp>
      <p:sp>
        <p:nvSpPr>
          <p:cNvPr id="45" name="Shape 43"/>
          <p:cNvSpPr/>
          <p:nvPr/>
        </p:nvSpPr>
        <p:spPr>
          <a:xfrm>
            <a:off x="6227064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6227064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Selected: 20-inch BMX — least rolling resistance at size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RESEARCH  —  SAFETY, BRAKES &amp; STEERING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228600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38328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Safety Requirements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38328" y="1572768"/>
            <a:ext cx="2523744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roll bar: ≥35 mm above driver helmet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 roll bar: ≥25 mm beyond hands at 12 o'clock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 6658 motorcycle helmet (or higher) mandatory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 sleeves, trousers &amp; gloves required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sharp edges or glass on soapbox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38328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8328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Roll bars constructed from 25 mm mild steel box section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3172968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172968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282696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Braking Systems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3282696" y="1572768"/>
            <a:ext cx="2523744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Friction brakes: simple, easy to maintain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Calliper (V-brake): reliable, bicycle-compatible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 brakes: most powerful but complex &amp; costly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Regs: must hold on 1-in-8 gradient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wheels on an axle must be braked if one is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3282696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82696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Selected: V-brakes on both rear wheels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6117336" y="1051560"/>
            <a:ext cx="274320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117336" y="1051560"/>
            <a:ext cx="27432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227064" y="1115568"/>
            <a:ext cx="252374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Steering Systems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6227064" y="1572768"/>
            <a:ext cx="2523744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 &amp; pinion: precise, reliable, responsive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Pitman arm &amp; tie rods: durable, conventional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Rose joints: flexibility in tie rod connection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have no excessive free play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Universal joint links shaft to rack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6227064" y="3657600"/>
            <a:ext cx="2523744" cy="201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227064" y="3657600"/>
            <a:ext cx="2523744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Selected: Rack &amp; pinion with universal joint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RESEARCH PRICING</a:t>
            </a:r>
            <a:endParaRPr lang="en-US" sz="28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28600" y="1005840"/>
          <a:ext cx="7040880" cy="3840480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Item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Details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Qty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Unit Cost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(£)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Supplier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Rose Joints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Female threaded 12mm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£5.49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£21.96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Tie Rod Ends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12mm x 12mm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£10.46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£20.92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Steering Wheel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350mm x 14 inch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£32.47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£32.47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Universal Joints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Steering joint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£23.33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£23.33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Box Steel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25mm width: 5000mm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£29.76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£119.04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Metals4u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Box Aluminium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25mm width: 5000mm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£35.94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£143.76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Metals4u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Plywood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18mm: 1220×2440mm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£29.66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£29.66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PGR Timber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Aluminium Sheet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1mm: 1000×500mm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£16.44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£82.20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Aluminium Online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PVC Sheet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3mm: 2440×1220mm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£78.40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£78.40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 Plastic People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BMX Wheels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 inch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£30.74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£122.96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V-Brakes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Bicycle calliper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£7.95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£15.89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Mud &amp; Black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Disc Brakes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Bicycle disc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£17.50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£34.99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Halfords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Brake Cables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Inner &amp; outer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£2.14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£4.28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95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DESIGN ANALYSIS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228600" y="1051560"/>
            <a:ext cx="4114800" cy="87782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051560"/>
            <a:ext cx="91440" cy="87782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38912" y="1106424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Frame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38912" y="1380744"/>
            <a:ext cx="3749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2250 × 1500 mm mild steel box section. 5 cross members for rigidity. Longitudinal member for frontal impact distribution.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28600" y="2039112"/>
            <a:ext cx="4114800" cy="87782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28600" y="2039112"/>
            <a:ext cx="91440" cy="87782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38912" y="2093976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Seating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38912" y="2368296"/>
            <a:ext cx="3749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seating position at 50 mm ground clearance (minimum permitted). Lowers centre of mass — improved handling and reduced rollover risk.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228600" y="3026664"/>
            <a:ext cx="4114800" cy="87782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228600" y="3026664"/>
            <a:ext cx="91440" cy="87782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38912" y="308152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Steering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38912" y="3355848"/>
            <a:ext cx="3749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 &amp; pinion system with universal joint linkage. Rose joints connect moving parts. Constructed from 25 mm mild steel box section.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228600" y="4014216"/>
            <a:ext cx="4114800" cy="87782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28600" y="4014216"/>
            <a:ext cx="91440" cy="87782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38912" y="406908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Wheels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438912" y="4343400"/>
            <a:ext cx="37490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20-inch BMX wheels with custom brackets. Lowest rolling resistance at this size without structural risk.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4617720" y="1051560"/>
            <a:ext cx="4297680" cy="3794760"/>
          </a:xfrm>
          <a:prstGeom prst="rect">
            <a:avLst/>
          </a:prstGeom>
          <a:solidFill>
            <a:srgbClr val="F3F4F6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617720" y="1051560"/>
            <a:ext cx="429768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617720" y="2377440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4617720" y="2880360"/>
            <a:ext cx="4297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5C6DF86-CD0F-42E6-4E8C-68C322E243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3022638"/>
            <a:ext cx="1345223" cy="1574045"/>
          </a:xfrm>
          <a:prstGeom prst="rect">
            <a:avLst/>
          </a:prstGeom>
          <a:noFill/>
        </p:spPr>
      </p:pic>
      <p:pic>
        <p:nvPicPr>
          <p:cNvPr id="26" name="drawing">
            <a:extLst>
              <a:ext uri="{FF2B5EF4-FFF2-40B4-BE49-F238E27FC236}">
                <a16:creationId xmlns:a16="http://schemas.microsoft.com/office/drawing/2014/main" id="{5A0EE8B3-D439-C805-5E3B-9F284707F9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022" y="1106424"/>
            <a:ext cx="997362" cy="178290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ABA2780-2AD7-4CD1-E7B3-F702944FB50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943" y="1188339"/>
            <a:ext cx="2776630" cy="1606805"/>
          </a:xfrm>
          <a:prstGeom prst="rect">
            <a:avLst/>
          </a:prstGeom>
          <a:noFill/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1B8CE01-1313-B026-27DE-819AA080CE4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795" y="2877059"/>
            <a:ext cx="1590650" cy="1636678"/>
          </a:xfrm>
          <a:prstGeom prst="rect">
            <a:avLst/>
          </a:prstGeom>
          <a:noFill/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958541C-8CA2-A8D4-A0B5-CE1A21C299D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04" y="3120214"/>
            <a:ext cx="1371154" cy="12988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9144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0"/>
            <a:ext cx="85039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FINAL DESIGN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228600" y="1005840"/>
            <a:ext cx="4114800" cy="3736378"/>
          </a:xfrm>
          <a:prstGeom prst="rect">
            <a:avLst/>
          </a:prstGeom>
          <a:solidFill>
            <a:srgbClr val="F3F4F6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005840"/>
            <a:ext cx="411480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28600" y="1508760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617720" y="1005840"/>
            <a:ext cx="4297680" cy="164592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617720" y="1005840"/>
            <a:ext cx="4297680" cy="54864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54880" y="103327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118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Specifications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617720" y="1325880"/>
            <a:ext cx="4297680" cy="164592"/>
          </a:xfrm>
          <a:prstGeom prst="rect">
            <a:avLst/>
          </a:prstGeom>
          <a:solidFill>
            <a:srgbClr val="F9FAFB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09160" y="1325880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Length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6720840" y="1325880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2250 mm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4617720" y="1490472"/>
            <a:ext cx="4297680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709160" y="1490472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Width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6720840" y="1490472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1500 mm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4617720" y="1655064"/>
            <a:ext cx="4297680" cy="164592"/>
          </a:xfrm>
          <a:prstGeom prst="rect">
            <a:avLst/>
          </a:prstGeom>
          <a:solidFill>
            <a:srgbClr val="F9FAFB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09160" y="1655064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 Clearance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6720840" y="1655064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mm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4617720" y="1819656"/>
            <a:ext cx="4297680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709160" y="1819656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 Material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6720840" y="1819656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Mild Steel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4617720" y="1984248"/>
            <a:ext cx="4297680" cy="164592"/>
          </a:xfrm>
          <a:prstGeom prst="rect">
            <a:avLst/>
          </a:prstGeom>
          <a:solidFill>
            <a:srgbClr val="F9FAFB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09160" y="1984248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Body Panels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6720840" y="1984248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Birch Plywood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4617720" y="2148840"/>
            <a:ext cx="4297680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09160" y="2148840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Wheels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720840" y="2148840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20" BMX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4617720" y="2313432"/>
            <a:ext cx="4297680" cy="164592"/>
          </a:xfrm>
          <a:prstGeom prst="rect">
            <a:avLst/>
          </a:prstGeom>
          <a:solidFill>
            <a:srgbClr val="F9FAFB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09160" y="2313432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Brakes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6720840" y="2313432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V-Brakes (rear)</a:t>
            </a:r>
            <a:endParaRPr lang="en-US" sz="900" dirty="0"/>
          </a:p>
        </p:txBody>
      </p:sp>
      <p:sp>
        <p:nvSpPr>
          <p:cNvPr id="32" name="Shape 30"/>
          <p:cNvSpPr/>
          <p:nvPr/>
        </p:nvSpPr>
        <p:spPr>
          <a:xfrm>
            <a:off x="4617720" y="2478024"/>
            <a:ext cx="4297680" cy="164592"/>
          </a:xfrm>
          <a:prstGeom prst="rect">
            <a:avLst/>
          </a:prstGeom>
          <a:solidFill>
            <a:srgbClr val="FFFFFF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709160" y="2478024"/>
            <a:ext cx="20116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Steering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6720840" y="2478024"/>
            <a:ext cx="21031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Rack &amp; Pinion</a:t>
            </a:r>
            <a:endParaRPr lang="en-US" sz="900" dirty="0"/>
          </a:p>
        </p:txBody>
      </p:sp>
      <p:graphicFrame>
        <p:nvGraphicFramePr>
          <p:cNvPr id="3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540718"/>
              </p:ext>
            </p:extLst>
          </p:nvPr>
        </p:nvGraphicFramePr>
        <p:xfrm>
          <a:off x="2159391" y="2712720"/>
          <a:ext cx="6756009" cy="2346960"/>
        </p:xfrm>
        <a:graphic>
          <a:graphicData uri="http://schemas.openxmlformats.org/drawingml/2006/table">
            <a:tbl>
              <a:tblPr/>
              <a:tblGrid>
                <a:gridCol w="14915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93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87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74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774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915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Item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Details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Qty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Unit Cost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(£)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Supplier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1182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Rose Joints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Female threaded 12mm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£5.49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£21.96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Tie Rod Ends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12mm x 12mm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£10.46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£20.92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Steering Wheel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350mm x 14 inch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£32.47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£32.47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Universal Joints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Steering joint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£23.33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£23.33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Box Steel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25mm: 5000mm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£29.76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£119.04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Metals4u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Plywood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18mm: 2440×1220mm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£29.66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£29.66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PGR Timber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BMX Wheels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 inch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£30.74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£122.96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V-Brakes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Bicycle calliper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£7.95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£15.89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Mud &amp; Black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4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Brake Cables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Inner &amp; outer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£2.14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£4.28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dirty="0">
                          <a:solidFill>
                            <a:srgbClr val="11182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Amazon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756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£390.51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Under £500 ✓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37" name="Picture 36">
            <a:extLst>
              <a:ext uri="{FF2B5EF4-FFF2-40B4-BE49-F238E27FC236}">
                <a16:creationId xmlns:a16="http://schemas.microsoft.com/office/drawing/2014/main" id="{7F051860-8C99-FDC7-421E-B28F933FAA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97" y="2629543"/>
            <a:ext cx="1909594" cy="2086591"/>
          </a:xfrm>
          <a:prstGeom prst="rect">
            <a:avLst/>
          </a:prstGeom>
          <a:noFill/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72D40E1B-EFB4-E261-C052-43AE9A3A7A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44" y="1152144"/>
            <a:ext cx="3298776" cy="1465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046720" y="0"/>
            <a:ext cx="1097280" cy="1097280"/>
          </a:xfrm>
          <a:prstGeom prst="rect">
            <a:avLst/>
          </a:prstGeom>
          <a:solidFill>
            <a:srgbClr val="991B1B"/>
          </a:solidFill>
          <a:ln w="12700">
            <a:solidFill>
              <a:srgbClr val="991B1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229600" y="182880"/>
            <a:ext cx="731520" cy="73152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320040"/>
            <a:ext cx="6583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kern="0" spc="4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3600" dirty="0"/>
          </a:p>
        </p:txBody>
      </p:sp>
      <p:sp>
        <p:nvSpPr>
          <p:cNvPr id="6" name="Shape 4"/>
          <p:cNvSpPr/>
          <p:nvPr/>
        </p:nvSpPr>
        <p:spPr>
          <a:xfrm>
            <a:off x="365760" y="960120"/>
            <a:ext cx="3657600" cy="4572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097280"/>
            <a:ext cx="841248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D1D5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final design meets all Richard's Castle Soap Box Derby regulations within a £390.51 budget — £109.49 under the £500 limit.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D1D5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Engineering analysis validated the design: the FBD confirmed a net driving force of 133.3 N along the 5.21° slope, and energy conservation predicted a realistic top speed of 30.4 m/s after accounting for rolling resistance losses.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D1D5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Mild steel box section provides the optimal balance of strength, workability, and cost. The 20-inch BMX wheel selection minimises rolling resistance, and the rack-and-pinion steering system ensures reliable, precise handling across multiple timed runs.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65760" y="4480560"/>
            <a:ext cx="8412480" cy="45720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5760" y="44805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Engineering Projects (ACHA4033)  |  May 2026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11" ma:contentTypeDescription="Create a new document." ma:contentTypeScope="" ma:versionID="49e3e6f6f48eb2682b555fe1601b053e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741c3e9205e59d5cf56af78fef5d8c29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DD2C9454-D970-45E8-A404-0F5281E338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06635C8-3625-4886-A58F-A330C85E421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8B17E8-8CEE-4267-B39E-E8D360B3B60A}">
  <ds:schemaRefs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3ef5847a-e696-4fee-a2c0-6c3f8756832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934</Words>
  <Application>Microsoft Office PowerPoint</Application>
  <PresentationFormat>On-screen Show (16:9)</PresentationFormat>
  <Paragraphs>258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Richard's Castle Soap Box Racer Design Analysis</dc:title>
  <dc:subject>PptxGenJS Presentation</dc:subject>
  <dc:creator>PptxGenJS</dc:creator>
  <cp:lastModifiedBy>Hassan Khan (2502126)</cp:lastModifiedBy>
  <cp:revision>2</cp:revision>
  <dcterms:created xsi:type="dcterms:W3CDTF">2026-05-08T22:02:40Z</dcterms:created>
  <dcterms:modified xsi:type="dcterms:W3CDTF">2026-05-08T22:10:54Z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