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4"/>
  </p:notesMasterIdLst>
  <p:sldIdLst>
    <p:sldId id="256" r:id="rId2"/>
    <p:sldId id="257" r:id="rId3"/>
    <p:sldId id="259" r:id="rId4"/>
    <p:sldId id="261" r:id="rId5"/>
    <p:sldId id="262" r:id="rId6"/>
    <p:sldId id="264" r:id="rId7"/>
    <p:sldId id="266" r:id="rId8"/>
    <p:sldId id="267" r:id="rId9"/>
    <p:sldId id="268" r:id="rId10"/>
    <p:sldId id="272" r:id="rId11"/>
    <p:sldId id="273" r:id="rId12"/>
    <p:sldId id="260" r:id="rId13"/>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D97"/>
    <a:srgbClr val="003635"/>
    <a:srgbClr val="5DD5FF"/>
    <a:srgbClr val="00217E"/>
    <a:srgbClr val="600000"/>
    <a:srgbClr val="FF8225"/>
    <a:srgbClr val="FF2549"/>
    <a:srgbClr val="0000CC"/>
    <a:srgbClr val="9EFF29"/>
    <a:srgbClr val="C800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18" autoAdjust="0"/>
  </p:normalViewPr>
  <p:slideViewPr>
    <p:cSldViewPr snapToGrid="0">
      <p:cViewPr varScale="1">
        <p:scale>
          <a:sx n="143" d="100"/>
          <a:sy n="143" d="100"/>
        </p:scale>
        <p:origin x="684" y="102"/>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12/11/2022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It is beneficial for maintaining a team or within the organisation.  In the Research report, Walmart has developed the concept of the team work which is helped to increase the performance in the problem solving, and word production for stimulating the new growth.  The group project has developed the increment of the beneficial strategy towards employee which has helped to increase the motivation among the employees.  </a:t>
            </a:r>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latin typeface="+mn-lt"/>
                <a:ea typeface="+mn-ea"/>
                <a:cs typeface="+mn-cs"/>
              </a:rPr>
              <a:t>There are so many advantages of the team work in Walmart organisation.  Teamwork has helped for increasing the collaboration and also has opportunities for developing the marketing growth ideas. Ultimately, this has helped to increase in marketing and business productivity.  The team members are essential to solve their critical and complex problem and completed at various task by improving the skills.  </a:t>
            </a:r>
          </a:p>
          <a:p>
            <a:r>
              <a:rPr lang="en-US" sz="1200" kern="1200" dirty="0">
                <a:solidFill>
                  <a:schemeClr val="tx1"/>
                </a:solidFill>
                <a:latin typeface="+mn-lt"/>
                <a:ea typeface="+mn-ea"/>
                <a:cs typeface="+mn-cs"/>
              </a:rPr>
              <a:t>The organisation has developed their management team by improving skills and knowledge and also they are developed a proper team with the expertise people being different abilities and skills. On the other hand, the Teamwork has improved the communication skills and maitnained the work environment throughout the organisation. The decision making process will be delayed and prolonged and   the organisation has organized a different meetings for scheduling times with their team members who are efficiently handle the critical and difficult situation and make decisions rapidly. </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Instead of different advantages of the team work in Walmart organisation, the organisation has sometimes faced different disadvantages of the teamwork which has hampered the work environments.  The team members are becoming lazy in work pressure and sometimes it has hampered the Possibility of the team growth and development of the marketing business. The employees review cannot be efficient in the team situation and it may be difficult for specifying the contribution of the team members. Business leaders can reduce this to conduct the evolution of the team members in organisation. This lazy member may create resentment within the team which has resulted the reduction of the productivity growth in organisation. It is challenging to manage a team without weekly meetings, but consultations must be properly controlled and arranged. They must always have an objective and a purpose, or they will devolve into a social occasion, major drawbacks of group projects and team cohesion. In addition to conflicts among individual people, communities could be subdivided into different, each of which has its own action plan and "ideological" placement. This circumstance is hard to solve without disintegrating and reconstructing the entire team.</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It is challenging to manage a team without weekly meetings, but consultations must be properly controlled and arranged. They must always have an objective and a purpose, or they will devolve into a social occasion, major drawbacks of group projects and team cohesion. In addition to conflicts among individual people, communities could be subdivided into different, each of which has its own action plan and "ideological" placement. This circumstance is hard to solve without disintegrating and reconstructing the entire team.</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Organisation has assisted the management with the supervision of the associate in their assigned area for developing the responsibility and assigning the duties to their associates.  There are organized feedback and goals for the communication which are associated on the procedure and process and also provided guidance and direction for associating with service approach and also techniques for ensuring the member complaints with issues.  The organisation has also ensure that the compliance with the procedure and policies and also support it to participate hiring, coaching, promoting, evaluating and scheduling the associates in the open door policy. </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The conflict management has included the change in organisation structure for avoiding the conflict. This has also changed the environment in the organisation and also created lack of problem solving and majority rules in workforce environment. Other than that, conflict Management process has increased the negative aspect in organisation which has affected the business performance and effectiveness in the development organisational setting. </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Walmart has developed effective teamwork for the challenging business climates. They have provided an excellent opportunity for establishing the similar ground to fulfillment of the business objectives.  Appreciation, encouragement and empathy are one of the most important ingredients of the effective teamwork in organisation. Walmart have used cost leadership strategy for becoming the highest and largest company in the world. </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Based on the above analysis, it has been stated that proper vision of the leader Available the team members for developing the emotional response system and also developed organisational objectives and missions.  other than that,  the leadership capabilities has been significantly  develop by adapting the emotions and attitudes among Their employees will be helped to become a good leader among the team. The good leaders are H and self conscious on how verbal and nonverbal communication has been affected the employees in an organisation.  Considering the development of an effective team in Walmart, the organisation has suggested inspirational strategies for formulating the entire team dynamics at the organisation.  Few strategies have formulated the group dynamics for embarrassing the strength and weakness of the group member.  This team Strategies and helped a clear dimension of the responsibility among the team members and also develop the acceptance of the feedback about their employees. </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In the Walmart organisation, the business manager has produced change model in employment and leadership structure.  The leadership has about it the necessity of the employees and workers for developing their business strategy and their workers will be walked for supporting the targeted business objectives.  The organisation has embraced such business practice for addressing different issue which is affected the business performance. Evaluating the impact on the management ability has also enhance the job satisfaction of their organisational employee and developed training program for changing skills and knowledge towards the improvement of the operational activities by maintaining the improvement of the self perceived capabilties and self awareness. </a:t>
            </a:r>
          </a:p>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12</a:t>
            </a:fld>
            <a:endParaRPr lang="en-US"/>
          </a:p>
        </p:txBody>
      </p:sp>
    </p:spTree>
    <p:extLst>
      <p:ext uri="{BB962C8B-B14F-4D97-AF65-F5344CB8AC3E}">
        <p14:creationId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4576" y="2551471"/>
            <a:ext cx="6740011" cy="1017639"/>
          </a:xfrm>
          <a:noFill/>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449827" y="3668664"/>
            <a:ext cx="8001000" cy="678426"/>
          </a:xfrm>
        </p:spPr>
        <p:txBody>
          <a:bodyPr>
            <a:normAutofit/>
          </a:bodyPr>
          <a:lstStyle>
            <a:lvl1pPr marL="0" indent="0" algn="l">
              <a:buNone/>
              <a:defRPr sz="2800" b="0" i="0">
                <a:solidFill>
                  <a:srgbClr val="FFC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86693" y="312827"/>
            <a:ext cx="8259098" cy="763526"/>
          </a:xfrm>
        </p:spPr>
        <p:txBody>
          <a:bodyPr>
            <a:normAutofit/>
          </a:bodyPr>
          <a:lstStyle>
            <a:lvl1pPr algn="l">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501445" y="1224116"/>
            <a:ext cx="8244349" cy="3524865"/>
          </a:xfrm>
        </p:spPr>
        <p:txBody>
          <a:bodyPr/>
          <a:lstStyle>
            <a:lvl1pPr algn="l">
              <a:defRPr sz="2800">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0489" y="539273"/>
            <a:ext cx="6449920" cy="725349"/>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79322" y="1312606"/>
            <a:ext cx="6474543" cy="350862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0067" y="301139"/>
            <a:ext cx="8093365" cy="763525"/>
          </a:xfrm>
        </p:spPr>
        <p:txBody>
          <a:bodyPr>
            <a:normAutofit/>
          </a:bodyPr>
          <a:lstStyle>
            <a:lvl1pPr algn="l">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11273"/>
            <a:ext cx="4040188" cy="479822"/>
          </a:xfrm>
        </p:spPr>
        <p:txBody>
          <a:bodyPr anchor="b"/>
          <a:lstStyle>
            <a:lvl1pPr marL="0" indent="0" algn="ctr">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083670"/>
            <a:ext cx="4040188" cy="2276294"/>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11273"/>
            <a:ext cx="4041775" cy="479822"/>
          </a:xfrm>
        </p:spPr>
        <p:txBody>
          <a:bodyPr anchor="b"/>
          <a:lstStyle>
            <a:lvl1pPr marL="0" indent="0" algn="ctr">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083670"/>
            <a:ext cx="4041775" cy="2276294"/>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id="{08B89D22-1D6E-450B-881F-4D2A4C527F7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image" Target="../media/image1.jpe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12/11/2022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6.jpeg" /><Relationship Id="rId2" Type="http://schemas.openxmlformats.org/officeDocument/2006/relationships/notesSlide" Target="../notesSlides/notesSlide2.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4.xml" /><Relationship Id="rId1" Type="http://schemas.openxmlformats.org/officeDocument/2006/relationships/slideLayout" Target="../slideLayouts/slideLayout3.xml" /></Relationships>
</file>

<file path=ppt/slides/_rels/slide6.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notesSlide" Target="../notesSlides/notesSlide5.xml" /><Relationship Id="rId1" Type="http://schemas.openxmlformats.org/officeDocument/2006/relationships/slideLayout" Target="../slideLayouts/slideLayout3.xml" /></Relationships>
</file>

<file path=ppt/slides/_rels/slide7.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6.xml" /><Relationship Id="rId1" Type="http://schemas.openxmlformats.org/officeDocument/2006/relationships/slideLayout" Target="../slideLayouts/slideLayout3.xml" /></Relationships>
</file>

<file path=ppt/slides/_rels/slide8.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7.xml" /><Relationship Id="rId1" Type="http://schemas.openxmlformats.org/officeDocument/2006/relationships/slideLayout" Target="../slideLayouts/slideLayout3.xml" /></Relationships>
</file>

<file path=ppt/slides/_rels/slide9.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8.xml" /><Relationship Id="rId1" Type="http://schemas.openxmlformats.org/officeDocument/2006/relationships/slideLayout" Target="../slideLayouts/slideLayout3.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3.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8.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50" y="2431143"/>
            <a:ext cx="5106993" cy="140608"/>
          </a:xfrm>
        </p:spPr>
        <p:txBody>
          <a:bodyPr>
            <a:normAutofit fontScale="90000"/>
          </a:bodyPr>
          <a:lstStyle/>
          <a:p>
            <a:r>
              <a:rPr lang="en-US" b="1" dirty="0"/>
              <a:t>Effective teamwork and communication</a:t>
            </a:r>
            <a:br>
              <a:rPr lang="en-US" b="1" dirty="0"/>
            </a:br>
            <a:r>
              <a:rPr lang="en-US" b="1" dirty="0"/>
              <a:t>BMSW4002</a:t>
            </a:r>
            <a:br>
              <a:rPr lang="en-US" dirty="0"/>
            </a:br>
            <a:r>
              <a:rPr lang="ro-RO" dirty="0" err="1"/>
              <a:t>Lecturer:Anita</a:t>
            </a:r>
            <a:r>
              <a:rPr lang="ro-RO" dirty="0"/>
              <a:t> Nan</a:t>
            </a:r>
            <a:br>
              <a:rPr lang="ro-RO" dirty="0"/>
            </a:br>
            <a:br>
              <a:rPr lang="ro-RO" dirty="0"/>
            </a:br>
            <a:r>
              <a:rPr lang="ro-RO" dirty="0"/>
              <a:t>Andreea Burdujel:2133989</a:t>
            </a:r>
            <a:br>
              <a:rPr lang="ro-RO" dirty="0"/>
            </a:br>
            <a:r>
              <a:rPr lang="ro-RO" dirty="0"/>
              <a:t>Geani-Paul-Matei:2133988</a:t>
            </a:r>
            <a:br>
              <a:rPr lang="ro-RO" dirty="0"/>
            </a:br>
            <a:r>
              <a:rPr lang="ro-RO" dirty="0"/>
              <a:t>Alina-Elena-Matei:2124304</a:t>
            </a:r>
            <a:br>
              <a:rPr lang="ro-RO" dirty="0"/>
            </a:br>
            <a:r>
              <a:rPr lang="ro-RO" dirty="0" err="1"/>
              <a:t>Bocirnea</a:t>
            </a:r>
            <a:r>
              <a:rPr lang="ro-RO" dirty="0"/>
              <a:t> Georgean:2133492</a:t>
            </a:r>
            <a:br>
              <a:rPr lang="ro-RO" dirty="0"/>
            </a:br>
            <a:r>
              <a:rPr lang="ro-RO" dirty="0"/>
              <a:t>Leonardo Mihai:2133451</a:t>
            </a:r>
            <a:endParaRPr lang="en-US" dirty="0"/>
          </a:p>
        </p:txBody>
      </p:sp>
      <p:sp>
        <p:nvSpPr>
          <p:cNvPr id="3" name="Subtitle 2"/>
          <p:cNvSpPr>
            <a:spLocks noGrp="1"/>
          </p:cNvSpPr>
          <p:nvPr>
            <p:ph type="subTitle" idx="1"/>
          </p:nvPr>
        </p:nvSpPr>
        <p:spPr>
          <a:xfrm>
            <a:off x="3379107" y="1648732"/>
            <a:ext cx="1881408" cy="335643"/>
          </a:xfrm>
        </p:spPr>
        <p:txBody>
          <a:bodyPr>
            <a:normAutofit fontScale="25000" lnSpcReduction="20000"/>
          </a:bodyPr>
          <a:lstStyle/>
          <a:p>
            <a:r>
              <a:rPr lang="en-US" b="1" dirty="0"/>
              <a:t>Effective Team Work and</a:t>
            </a:r>
            <a:endParaRPr lang="en-US" dirty="0"/>
          </a:p>
          <a:p>
            <a:r>
              <a:rPr lang="en-US" b="1" dirty="0"/>
              <a:t>Communication</a:t>
            </a:r>
            <a:endParaRPr lang="en-US" dirty="0"/>
          </a:p>
          <a:p>
            <a:r>
              <a:rPr lang="en-US" b="1" dirty="0"/>
              <a:t>Assessment 2 (Group</a:t>
            </a:r>
            <a:endParaRPr lang="en-US" dirty="0"/>
          </a:p>
          <a:p>
            <a:r>
              <a:rPr lang="en-US" b="1" dirty="0"/>
              <a:t>Presentation)</a:t>
            </a:r>
            <a:endParaRPr lang="en-US" dirty="0"/>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Introduction</a:t>
            </a:r>
          </a:p>
        </p:txBody>
      </p:sp>
      <p:sp>
        <p:nvSpPr>
          <p:cNvPr id="3" name="Content Placeholder 2"/>
          <p:cNvSpPr>
            <a:spLocks noGrp="1"/>
          </p:cNvSpPr>
          <p:nvPr>
            <p:ph idx="1"/>
          </p:nvPr>
        </p:nvSpPr>
        <p:spPr>
          <a:xfrm>
            <a:off x="501445" y="1224116"/>
            <a:ext cx="4070555" cy="3524865"/>
          </a:xfrm>
        </p:spPr>
        <p:txBody>
          <a:bodyPr>
            <a:normAutofit/>
          </a:bodyPr>
          <a:lstStyle/>
          <a:p>
            <a:pPr marL="0" lvl="0" indent="0" algn="just">
              <a:buNone/>
            </a:pPr>
            <a:r>
              <a:rPr lang="ro-RO" sz="1400" dirty="0"/>
              <a:t>•</a:t>
            </a:r>
            <a:r>
              <a:rPr lang="ro-RO" sz="1400" dirty="0" err="1"/>
              <a:t>Working</a:t>
            </a:r>
            <a:r>
              <a:rPr lang="ro-RO" sz="1400" dirty="0"/>
              <a:t> in team </a:t>
            </a:r>
            <a:r>
              <a:rPr lang="ro-RO" sz="1400" dirty="0" err="1"/>
              <a:t>to</a:t>
            </a:r>
            <a:r>
              <a:rPr lang="ro-RO" sz="1400" dirty="0"/>
              <a:t> solve </a:t>
            </a:r>
            <a:r>
              <a:rPr lang="ro-RO" sz="1400" dirty="0" err="1"/>
              <a:t>problems</a:t>
            </a:r>
            <a:r>
              <a:rPr lang="ro-RO" sz="1400" dirty="0"/>
              <a:t> </a:t>
            </a:r>
            <a:r>
              <a:rPr lang="ro-RO" sz="1400" dirty="0" err="1"/>
              <a:t>and</a:t>
            </a:r>
            <a:r>
              <a:rPr lang="ro-RO" sz="1400" dirty="0"/>
              <a:t> </a:t>
            </a:r>
            <a:r>
              <a:rPr lang="ro-RO" sz="1400" dirty="0" err="1"/>
              <a:t>achieve</a:t>
            </a:r>
            <a:r>
              <a:rPr lang="ro-RO" sz="1400" dirty="0"/>
              <a:t> colective </a:t>
            </a:r>
            <a:r>
              <a:rPr lang="ro-RO" sz="1400" dirty="0" err="1"/>
              <a:t>goals</a:t>
            </a:r>
            <a:r>
              <a:rPr lang="ro-RO" sz="1400" dirty="0"/>
              <a:t> în a Common </a:t>
            </a:r>
            <a:r>
              <a:rPr lang="ro-RO" sz="1400" dirty="0" err="1"/>
              <a:t>experience</a:t>
            </a:r>
            <a:r>
              <a:rPr lang="ro-RO" sz="1400" dirty="0"/>
              <a:t> for </a:t>
            </a:r>
            <a:r>
              <a:rPr lang="ro-RO" sz="1400" dirty="0" err="1"/>
              <a:t>many</a:t>
            </a:r>
            <a:r>
              <a:rPr lang="ro-RO" sz="1400" dirty="0"/>
              <a:t>. </a:t>
            </a:r>
            <a:r>
              <a:rPr lang="ro-RO" sz="1400" dirty="0" err="1"/>
              <a:t>Wile</a:t>
            </a:r>
            <a:r>
              <a:rPr lang="ro-RO" sz="1400" dirty="0"/>
              <a:t> team </a:t>
            </a:r>
            <a:r>
              <a:rPr lang="ro-RO" sz="1400" dirty="0" err="1"/>
              <a:t>can</a:t>
            </a:r>
            <a:r>
              <a:rPr lang="ro-RO" sz="1400" dirty="0"/>
              <a:t> </a:t>
            </a:r>
            <a:r>
              <a:rPr lang="ro-RO" sz="1400" dirty="0" err="1"/>
              <a:t>achieve</a:t>
            </a:r>
            <a:r>
              <a:rPr lang="ro-RO" sz="1400" dirty="0"/>
              <a:t>  </a:t>
            </a:r>
            <a:r>
              <a:rPr lang="ro-RO" sz="1400" dirty="0" err="1"/>
              <a:t>extraordinary</a:t>
            </a:r>
            <a:r>
              <a:rPr lang="ro-RO" sz="1400" dirty="0"/>
              <a:t> </a:t>
            </a:r>
            <a:r>
              <a:rPr lang="ro-RO" sz="1400" dirty="0" err="1"/>
              <a:t>results,they</a:t>
            </a:r>
            <a:r>
              <a:rPr lang="ro-RO" sz="1400" dirty="0"/>
              <a:t> </a:t>
            </a:r>
            <a:r>
              <a:rPr lang="ro-RO" sz="1400" dirty="0" err="1"/>
              <a:t>can</a:t>
            </a:r>
            <a:r>
              <a:rPr lang="ro-RO" sz="1400" dirty="0"/>
              <a:t> </a:t>
            </a:r>
            <a:r>
              <a:rPr lang="ro-RO" sz="1400" dirty="0" err="1"/>
              <a:t>also</a:t>
            </a:r>
            <a:r>
              <a:rPr lang="ro-RO" sz="1400" dirty="0"/>
              <a:t> deteriorate </a:t>
            </a:r>
            <a:r>
              <a:rPr lang="ro-RO" sz="1400" dirty="0" err="1"/>
              <a:t>into</a:t>
            </a:r>
            <a:r>
              <a:rPr lang="ro-RO" sz="1400" dirty="0"/>
              <a:t> an </a:t>
            </a:r>
            <a:r>
              <a:rPr lang="ro-RO" sz="1400" dirty="0" err="1"/>
              <a:t>ineffective</a:t>
            </a:r>
            <a:r>
              <a:rPr lang="ro-RO" sz="1400" dirty="0"/>
              <a:t> </a:t>
            </a:r>
            <a:r>
              <a:rPr lang="ro-RO" sz="1400" dirty="0" err="1"/>
              <a:t>and</a:t>
            </a:r>
            <a:r>
              <a:rPr lang="ro-RO" sz="1400" dirty="0"/>
              <a:t> </a:t>
            </a:r>
            <a:r>
              <a:rPr lang="ro-RO" sz="1400" dirty="0" err="1"/>
              <a:t>immobilized</a:t>
            </a:r>
            <a:r>
              <a:rPr lang="ro-RO" sz="1400" dirty="0"/>
              <a:t> </a:t>
            </a:r>
            <a:r>
              <a:rPr lang="ro-RO" sz="1400" dirty="0" err="1"/>
              <a:t>group</a:t>
            </a:r>
            <a:r>
              <a:rPr lang="ro-RO" sz="1400" dirty="0"/>
              <a:t> of </a:t>
            </a:r>
            <a:r>
              <a:rPr lang="ro-RO" sz="1400" dirty="0" err="1"/>
              <a:t>individuals</a:t>
            </a:r>
            <a:r>
              <a:rPr lang="ro-RO" sz="1400" dirty="0"/>
              <a:t>. As </a:t>
            </a:r>
            <a:r>
              <a:rPr lang="ro-RO" sz="1400" dirty="0" err="1"/>
              <a:t>individuals</a:t>
            </a:r>
            <a:r>
              <a:rPr lang="ro-RO" sz="1400" dirty="0"/>
              <a:t> </a:t>
            </a:r>
            <a:r>
              <a:rPr lang="ro-RO" sz="1400" dirty="0" err="1"/>
              <a:t>join</a:t>
            </a:r>
            <a:r>
              <a:rPr lang="ro-RO" sz="1400" dirty="0"/>
              <a:t> </a:t>
            </a:r>
            <a:r>
              <a:rPr lang="ro-RO" sz="1400" dirty="0" err="1"/>
              <a:t>together</a:t>
            </a:r>
            <a:r>
              <a:rPr lang="ro-RO" sz="1400" dirty="0"/>
              <a:t> </a:t>
            </a:r>
            <a:r>
              <a:rPr lang="ro-RO" sz="1400" dirty="0" err="1"/>
              <a:t>and</a:t>
            </a:r>
            <a:r>
              <a:rPr lang="ro-RO" sz="1400" dirty="0"/>
              <a:t> </a:t>
            </a:r>
            <a:r>
              <a:rPr lang="ro-RO" sz="1400" dirty="0" err="1"/>
              <a:t>build</a:t>
            </a:r>
            <a:r>
              <a:rPr lang="ro-RO" sz="1400" dirty="0"/>
              <a:t> trust ,</a:t>
            </a:r>
            <a:r>
              <a:rPr lang="ro-RO" sz="1400" dirty="0" err="1"/>
              <a:t>groups</a:t>
            </a:r>
            <a:r>
              <a:rPr lang="ro-RO" sz="1400" dirty="0"/>
              <a:t> </a:t>
            </a:r>
            <a:r>
              <a:rPr lang="ro-RO" sz="1400" dirty="0" err="1"/>
              <a:t>develop</a:t>
            </a:r>
            <a:r>
              <a:rPr lang="ro-RO" sz="1400" dirty="0"/>
              <a:t> a </a:t>
            </a:r>
            <a:r>
              <a:rPr lang="ro-RO" sz="1400" dirty="0" err="1"/>
              <a:t>shared</a:t>
            </a:r>
            <a:r>
              <a:rPr lang="ro-RO" sz="1400" dirty="0"/>
              <a:t> </a:t>
            </a:r>
            <a:r>
              <a:rPr lang="ro-RO" sz="1400" dirty="0" err="1"/>
              <a:t>identity</a:t>
            </a:r>
            <a:r>
              <a:rPr lang="ro-RO" sz="1400" dirty="0"/>
              <a:t> </a:t>
            </a:r>
            <a:r>
              <a:rPr lang="ro-RO" sz="1400" dirty="0" err="1"/>
              <a:t>and</a:t>
            </a:r>
            <a:r>
              <a:rPr lang="ro-RO" sz="1400" dirty="0"/>
              <a:t> a </a:t>
            </a:r>
            <a:r>
              <a:rPr lang="ro-RO" sz="1400" dirty="0" err="1"/>
              <a:t>common</a:t>
            </a:r>
            <a:r>
              <a:rPr lang="ro-RO" sz="1400" dirty="0"/>
              <a:t> </a:t>
            </a:r>
            <a:r>
              <a:rPr lang="ro-RO" sz="1400" dirty="0" err="1"/>
              <a:t>purpose</a:t>
            </a:r>
            <a:r>
              <a:rPr lang="ro-RO" sz="1400" dirty="0"/>
              <a:t> as </a:t>
            </a:r>
            <a:r>
              <a:rPr lang="ro-RO" sz="1400" dirty="0" err="1"/>
              <a:t>they</a:t>
            </a:r>
            <a:r>
              <a:rPr lang="ro-RO" sz="1400" dirty="0"/>
              <a:t> progres </a:t>
            </a:r>
            <a:r>
              <a:rPr lang="ro-RO" sz="1400" dirty="0" err="1"/>
              <a:t>through</a:t>
            </a:r>
            <a:r>
              <a:rPr lang="ro-RO" sz="1400" dirty="0"/>
              <a:t> </a:t>
            </a:r>
            <a:r>
              <a:rPr lang="ro-RO" sz="1400" dirty="0" err="1"/>
              <a:t>predictable</a:t>
            </a:r>
            <a:r>
              <a:rPr lang="ro-RO" sz="1400" dirty="0"/>
              <a:t> </a:t>
            </a:r>
            <a:r>
              <a:rPr lang="ro-RO" sz="1400" dirty="0" err="1"/>
              <a:t>stages</a:t>
            </a:r>
            <a:r>
              <a:rPr lang="ro-RO" sz="1400" dirty="0"/>
              <a:t> of </a:t>
            </a:r>
            <a:r>
              <a:rPr lang="ro-RO" sz="1400" dirty="0" err="1"/>
              <a:t>development</a:t>
            </a:r>
            <a:r>
              <a:rPr lang="ro-RO" sz="1400" dirty="0"/>
              <a:t>. </a:t>
            </a:r>
            <a:endParaRPr lang="en-US" sz="1400" dirty="0"/>
          </a:p>
        </p:txBody>
      </p:sp>
      <p:pic>
        <p:nvPicPr>
          <p:cNvPr id="31746" name="Picture 2" descr="Walmart is defended at BofA because scale matters amid inflationary  pressures | Seeking Alpha"/>
          <p:cNvPicPr>
            <a:picLocks noChangeAspect="1" noChangeArrowheads="1"/>
          </p:cNvPicPr>
          <p:nvPr/>
        </p:nvPicPr>
        <p:blipFill>
          <a:blip r:embed="rId3" cstate="print"/>
          <a:srcRect/>
          <a:stretch>
            <a:fillRect/>
          </a:stretch>
        </p:blipFill>
        <p:spPr bwMode="auto">
          <a:xfrm>
            <a:off x="3347357" y="-3753077"/>
            <a:ext cx="3838222" cy="2874963"/>
          </a:xfrm>
          <a:prstGeom prst="rect">
            <a:avLst/>
          </a:prstGeom>
          <a:noFill/>
        </p:spPr>
      </p:pic>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23238" y="230844"/>
            <a:ext cx="6449920" cy="725349"/>
          </a:xfrm>
        </p:spPr>
        <p:txBody>
          <a:bodyPr>
            <a:normAutofit fontScale="90000"/>
          </a:bodyPr>
          <a:lstStyle/>
          <a:p>
            <a:r>
              <a:rPr lang="en-US" b="1" dirty="0"/>
              <a:t>Benefits and disadvantages of the team working</a:t>
            </a:r>
          </a:p>
        </p:txBody>
      </p:sp>
      <p:sp>
        <p:nvSpPr>
          <p:cNvPr id="5" name="Content Placeholder 4"/>
          <p:cNvSpPr>
            <a:spLocks noGrp="1"/>
          </p:cNvSpPr>
          <p:nvPr>
            <p:ph idx="1"/>
          </p:nvPr>
        </p:nvSpPr>
        <p:spPr>
          <a:xfrm>
            <a:off x="479322" y="1264622"/>
            <a:ext cx="3693535" cy="3762376"/>
          </a:xfrm>
        </p:spPr>
        <p:txBody>
          <a:bodyPr>
            <a:normAutofit/>
          </a:bodyPr>
          <a:lstStyle/>
          <a:p>
            <a:pPr>
              <a:buNone/>
            </a:pPr>
            <a:r>
              <a:rPr lang="ro-RO" sz="1400" dirty="0"/>
              <a:t>• Team </a:t>
            </a:r>
            <a:r>
              <a:rPr lang="ro-RO" sz="1400" dirty="0" err="1"/>
              <a:t>working</a:t>
            </a:r>
            <a:r>
              <a:rPr lang="ro-RO" sz="1400" dirty="0"/>
              <a:t> </a:t>
            </a:r>
            <a:r>
              <a:rPr lang="ro-RO" sz="1400" dirty="0" err="1"/>
              <a:t>can</a:t>
            </a:r>
            <a:r>
              <a:rPr lang="ro-RO" sz="1400" dirty="0"/>
              <a:t> </a:t>
            </a:r>
            <a:r>
              <a:rPr lang="ro-RO" sz="1400" dirty="0" err="1"/>
              <a:t>make</a:t>
            </a:r>
            <a:r>
              <a:rPr lang="ro-RO" sz="1400" dirty="0"/>
              <a:t> </a:t>
            </a:r>
            <a:r>
              <a:rPr lang="ro-RO" sz="1400" dirty="0" err="1"/>
              <a:t>work</a:t>
            </a:r>
            <a:r>
              <a:rPr lang="ro-RO" sz="1400" dirty="0"/>
              <a:t> more </a:t>
            </a:r>
            <a:r>
              <a:rPr lang="ro-RO" sz="1400" dirty="0" err="1"/>
              <a:t>efficient</a:t>
            </a:r>
            <a:r>
              <a:rPr lang="ro-RO" sz="1400" dirty="0"/>
              <a:t> </a:t>
            </a:r>
            <a:r>
              <a:rPr lang="ro-RO" sz="1400" dirty="0" err="1"/>
              <a:t>and</a:t>
            </a:r>
            <a:r>
              <a:rPr lang="ro-RO" sz="1400" dirty="0"/>
              <a:t> </a:t>
            </a:r>
            <a:r>
              <a:rPr lang="ro-RO" sz="1400" dirty="0" err="1"/>
              <a:t>fun.working</a:t>
            </a:r>
            <a:r>
              <a:rPr lang="ro-RO" sz="1400" dirty="0"/>
              <a:t> </a:t>
            </a:r>
            <a:r>
              <a:rPr lang="ro-RO" sz="1400" dirty="0" err="1"/>
              <a:t>with</a:t>
            </a:r>
            <a:r>
              <a:rPr lang="ro-RO" sz="1400" dirty="0"/>
              <a:t> </a:t>
            </a:r>
            <a:r>
              <a:rPr lang="ro-RO" sz="1400" dirty="0" err="1"/>
              <a:t>others</a:t>
            </a:r>
            <a:r>
              <a:rPr lang="ro-RO" sz="1400" dirty="0"/>
              <a:t> </a:t>
            </a:r>
            <a:r>
              <a:rPr lang="ro-RO" sz="1400" dirty="0" err="1"/>
              <a:t>enable</a:t>
            </a:r>
            <a:r>
              <a:rPr lang="ro-RO" sz="1400" dirty="0"/>
              <a:t> </a:t>
            </a:r>
            <a:r>
              <a:rPr lang="ro-RO" sz="1400" dirty="0" err="1"/>
              <a:t>members</a:t>
            </a:r>
            <a:r>
              <a:rPr lang="ro-RO" sz="1400" dirty="0"/>
              <a:t> </a:t>
            </a:r>
            <a:r>
              <a:rPr lang="ro-RO" sz="1400" dirty="0" err="1"/>
              <a:t>to</a:t>
            </a:r>
            <a:r>
              <a:rPr lang="ro-RO" sz="1400" dirty="0"/>
              <a:t>:</a:t>
            </a:r>
          </a:p>
          <a:p>
            <a:pPr>
              <a:buNone/>
            </a:pPr>
            <a:r>
              <a:rPr lang="ro-RO" sz="1400" dirty="0"/>
              <a:t>•</a:t>
            </a:r>
            <a:r>
              <a:rPr lang="ro-RO" sz="1400" dirty="0" err="1"/>
              <a:t>Increase</a:t>
            </a:r>
            <a:r>
              <a:rPr lang="ro-RO" sz="1400" dirty="0"/>
              <a:t> </a:t>
            </a:r>
            <a:r>
              <a:rPr lang="ro-RO" sz="1400" dirty="0" err="1"/>
              <a:t>productiviti</a:t>
            </a:r>
            <a:r>
              <a:rPr lang="ro-RO" sz="1400" dirty="0"/>
              <a:t>(synergy-1+1=3)</a:t>
            </a:r>
          </a:p>
          <a:p>
            <a:pPr>
              <a:buNone/>
            </a:pPr>
            <a:endParaRPr lang="ro-RO" sz="1400" dirty="0"/>
          </a:p>
          <a:p>
            <a:pPr>
              <a:buNone/>
            </a:pPr>
            <a:r>
              <a:rPr lang="ro-RO" sz="1400" dirty="0"/>
              <a:t>•Grup </a:t>
            </a:r>
            <a:r>
              <a:rPr lang="ro-RO" sz="1400" dirty="0" err="1"/>
              <a:t>work</a:t>
            </a:r>
            <a:r>
              <a:rPr lang="ro-RO" sz="1400" dirty="0"/>
              <a:t> </a:t>
            </a:r>
            <a:r>
              <a:rPr lang="ro-RO" sz="1400" dirty="0" err="1"/>
              <a:t>gives</a:t>
            </a:r>
            <a:r>
              <a:rPr lang="ro-RO" sz="1400" dirty="0"/>
              <a:t> </a:t>
            </a:r>
            <a:r>
              <a:rPr lang="ro-RO" sz="1400" dirty="0" err="1"/>
              <a:t>members</a:t>
            </a:r>
            <a:r>
              <a:rPr lang="ro-RO" sz="1400" dirty="0"/>
              <a:t> </a:t>
            </a:r>
            <a:r>
              <a:rPr lang="ro-RO" sz="1400" dirty="0" err="1"/>
              <a:t>the</a:t>
            </a:r>
            <a:r>
              <a:rPr lang="ro-RO" sz="1400" dirty="0"/>
              <a:t> </a:t>
            </a:r>
            <a:r>
              <a:rPr lang="ro-RO" sz="1400" dirty="0" err="1"/>
              <a:t>chance</a:t>
            </a:r>
            <a:r>
              <a:rPr lang="ro-RO" sz="1400" dirty="0"/>
              <a:t> </a:t>
            </a:r>
            <a:r>
              <a:rPr lang="ro-RO" sz="1400" dirty="0" err="1"/>
              <a:t>to</a:t>
            </a:r>
            <a:r>
              <a:rPr lang="ro-RO" sz="1400" dirty="0"/>
              <a:t> </a:t>
            </a:r>
            <a:r>
              <a:rPr lang="ro-RO" sz="1400" dirty="0" err="1"/>
              <a:t>learn</a:t>
            </a:r>
            <a:r>
              <a:rPr lang="ro-RO" sz="1400" dirty="0"/>
              <a:t> </a:t>
            </a:r>
            <a:r>
              <a:rPr lang="ro-RO" sz="1400" dirty="0" err="1"/>
              <a:t>from</a:t>
            </a:r>
            <a:r>
              <a:rPr lang="ro-RO" sz="1400" dirty="0"/>
              <a:t> </a:t>
            </a:r>
            <a:r>
              <a:rPr lang="ro-RO" sz="1400" dirty="0" err="1"/>
              <a:t>each</a:t>
            </a:r>
            <a:r>
              <a:rPr lang="ro-RO" sz="1400" dirty="0"/>
              <a:t> </a:t>
            </a:r>
            <a:r>
              <a:rPr lang="ro-RO" sz="1400" dirty="0" err="1"/>
              <a:t>other</a:t>
            </a:r>
            <a:r>
              <a:rPr lang="ro-RO" sz="1400" dirty="0"/>
              <a:t>.</a:t>
            </a:r>
          </a:p>
          <a:p>
            <a:pPr>
              <a:buNone/>
            </a:pPr>
            <a:endParaRPr lang="ro-RO" sz="1400" dirty="0"/>
          </a:p>
          <a:p>
            <a:pPr>
              <a:buNone/>
            </a:pPr>
            <a:r>
              <a:rPr lang="ro-RO" sz="1400" dirty="0"/>
              <a:t>•Pool </a:t>
            </a:r>
            <a:r>
              <a:rPr lang="ro-RO" sz="1400" dirty="0" err="1"/>
              <a:t>their</a:t>
            </a:r>
            <a:r>
              <a:rPr lang="ro-RO" sz="1400" dirty="0"/>
              <a:t> </a:t>
            </a:r>
            <a:r>
              <a:rPr lang="ro-RO" sz="1400" dirty="0" err="1"/>
              <a:t>Ideas</a:t>
            </a:r>
            <a:r>
              <a:rPr lang="ro-RO" sz="1400" dirty="0"/>
              <a:t> </a:t>
            </a:r>
            <a:r>
              <a:rPr lang="ro-RO" sz="1400" dirty="0" err="1"/>
              <a:t>and</a:t>
            </a:r>
            <a:r>
              <a:rPr lang="ro-RO" sz="1400" dirty="0"/>
              <a:t> </a:t>
            </a:r>
            <a:r>
              <a:rPr lang="ro-RO" sz="1400" dirty="0" err="1"/>
              <a:t>see</a:t>
            </a:r>
            <a:r>
              <a:rPr lang="ro-RO" sz="1400" dirty="0"/>
              <a:t> </a:t>
            </a:r>
            <a:r>
              <a:rPr lang="ro-RO" sz="1400" dirty="0" err="1"/>
              <a:t>problems</a:t>
            </a:r>
            <a:r>
              <a:rPr lang="ro-RO" sz="1400" dirty="0"/>
              <a:t> </a:t>
            </a:r>
            <a:r>
              <a:rPr lang="ro-RO" sz="1400" dirty="0" err="1"/>
              <a:t>from</a:t>
            </a:r>
            <a:r>
              <a:rPr lang="ro-RO" sz="1400" dirty="0"/>
              <a:t> </a:t>
            </a:r>
            <a:r>
              <a:rPr lang="ro-RO" sz="1400" dirty="0" err="1"/>
              <a:t>different</a:t>
            </a:r>
            <a:r>
              <a:rPr lang="ro-RO" sz="1400" dirty="0"/>
              <a:t> </a:t>
            </a:r>
            <a:r>
              <a:rPr lang="ro-RO" sz="1400" dirty="0" err="1"/>
              <a:t>perspectives</a:t>
            </a:r>
            <a:r>
              <a:rPr lang="ro-RO" sz="1400" dirty="0"/>
              <a:t> </a:t>
            </a:r>
          </a:p>
          <a:p>
            <a:pPr>
              <a:buNone/>
            </a:pPr>
            <a:endParaRPr lang="ro-RO" sz="1400" dirty="0"/>
          </a:p>
          <a:p>
            <a:pPr>
              <a:buNone/>
            </a:pPr>
            <a:r>
              <a:rPr lang="ro-RO" sz="1400" dirty="0"/>
              <a:t>•</a:t>
            </a:r>
            <a:r>
              <a:rPr lang="ro-RO" sz="1400" dirty="0" err="1"/>
              <a:t>Give</a:t>
            </a:r>
            <a:r>
              <a:rPr lang="ro-RO" sz="1400" dirty="0"/>
              <a:t> </a:t>
            </a:r>
            <a:r>
              <a:rPr lang="ro-RO" sz="1400" dirty="0" err="1"/>
              <a:t>spport</a:t>
            </a:r>
            <a:r>
              <a:rPr lang="ro-RO" sz="1400" dirty="0"/>
              <a:t> </a:t>
            </a:r>
            <a:r>
              <a:rPr lang="ro-RO" sz="1400" dirty="0" err="1"/>
              <a:t>to</a:t>
            </a:r>
            <a:r>
              <a:rPr lang="ro-RO" sz="1400" dirty="0"/>
              <a:t> </a:t>
            </a:r>
            <a:r>
              <a:rPr lang="ro-RO" sz="1400" dirty="0" err="1"/>
              <a:t>each</a:t>
            </a:r>
            <a:r>
              <a:rPr lang="ro-RO" sz="1400" dirty="0"/>
              <a:t> </a:t>
            </a:r>
            <a:r>
              <a:rPr lang="ro-RO" sz="1400" dirty="0" err="1"/>
              <a:t>other</a:t>
            </a:r>
            <a:r>
              <a:rPr lang="ro-RO" sz="1400" dirty="0"/>
              <a:t>......etc....</a:t>
            </a:r>
            <a:endParaRPr lang="en-US" sz="1400" dirty="0"/>
          </a:p>
        </p:txBody>
      </p:sp>
      <p:pic>
        <p:nvPicPr>
          <p:cNvPr id="31750" name="Picture 6" descr="What is Team Building? Definition, Process, Advantages, Disadvantages - The  Investors Book"/>
          <p:cNvPicPr>
            <a:picLocks noChangeAspect="1" noChangeArrowheads="1"/>
          </p:cNvPicPr>
          <p:nvPr/>
        </p:nvPicPr>
        <p:blipFill>
          <a:blip r:embed="rId3" cstate="print"/>
          <a:srcRect/>
          <a:stretch>
            <a:fillRect/>
          </a:stretch>
        </p:blipFill>
        <p:spPr bwMode="auto">
          <a:xfrm>
            <a:off x="3915324" y="-4044533"/>
            <a:ext cx="3810000" cy="3762376"/>
          </a:xfrm>
          <a:prstGeom prst="rect">
            <a:avLst/>
          </a:prstGeom>
          <a:noFill/>
        </p:spPr>
      </p:pic>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Disadvantages of the team working</a:t>
            </a:r>
            <a:br>
              <a:rPr lang="en-US" b="1" dirty="0"/>
            </a:br>
            <a:endParaRPr lang="en-US" dirty="0"/>
          </a:p>
        </p:txBody>
      </p:sp>
      <p:sp>
        <p:nvSpPr>
          <p:cNvPr id="3" name="Content Placeholder 2"/>
          <p:cNvSpPr>
            <a:spLocks noGrp="1"/>
          </p:cNvSpPr>
          <p:nvPr>
            <p:ph idx="1"/>
          </p:nvPr>
        </p:nvSpPr>
        <p:spPr>
          <a:xfrm>
            <a:off x="479322" y="1312606"/>
            <a:ext cx="3911249" cy="3604108"/>
          </a:xfrm>
        </p:spPr>
        <p:txBody>
          <a:bodyPr>
            <a:normAutofit/>
          </a:bodyPr>
          <a:lstStyle/>
          <a:p>
            <a:pPr marL="0" lvl="0" indent="0">
              <a:buNone/>
            </a:pPr>
            <a:r>
              <a:rPr lang="ro-RO" sz="1400" dirty="0"/>
              <a:t>•</a:t>
            </a:r>
            <a:r>
              <a:rPr lang="ro-RO" sz="1400" dirty="0" err="1"/>
              <a:t>Inavasion</a:t>
            </a:r>
            <a:r>
              <a:rPr lang="ro-RO" sz="1400" dirty="0"/>
              <a:t> of </a:t>
            </a:r>
            <a:r>
              <a:rPr lang="ro-RO" sz="1400" dirty="0" err="1"/>
              <a:t>Privacy</a:t>
            </a:r>
            <a:r>
              <a:rPr lang="ro-RO" sz="1400" dirty="0"/>
              <a:t>:</a:t>
            </a:r>
          </a:p>
          <a:p>
            <a:pPr marL="0" lvl="0" indent="0">
              <a:buNone/>
            </a:pPr>
            <a:r>
              <a:rPr lang="ro-RO" sz="1400" dirty="0"/>
              <a:t>-</a:t>
            </a:r>
            <a:r>
              <a:rPr lang="ro-RO" sz="1400" dirty="0" err="1"/>
              <a:t>Although</a:t>
            </a:r>
            <a:r>
              <a:rPr lang="ro-RO" sz="1400" dirty="0"/>
              <a:t> </a:t>
            </a:r>
            <a:r>
              <a:rPr lang="ro-RO" sz="1400" dirty="0" err="1"/>
              <a:t>communication</a:t>
            </a:r>
            <a:r>
              <a:rPr lang="ro-RO" sz="1400" dirty="0"/>
              <a:t> Technology </a:t>
            </a:r>
            <a:r>
              <a:rPr lang="ro-RO" sz="1400" dirty="0" err="1"/>
              <a:t>allows</a:t>
            </a:r>
            <a:r>
              <a:rPr lang="ro-RO" sz="1400" dirty="0"/>
              <a:t> </a:t>
            </a:r>
            <a:r>
              <a:rPr lang="ro-RO" sz="1400" dirty="0" err="1"/>
              <a:t>People</a:t>
            </a:r>
            <a:r>
              <a:rPr lang="ro-RO" sz="1400" dirty="0"/>
              <a:t> </a:t>
            </a:r>
            <a:r>
              <a:rPr lang="ro-RO" sz="1400" dirty="0" err="1"/>
              <a:t>to</a:t>
            </a:r>
            <a:r>
              <a:rPr lang="ro-RO" sz="1400" dirty="0"/>
              <a:t> </a:t>
            </a:r>
            <a:r>
              <a:rPr lang="ro-RO" sz="1400" dirty="0" err="1"/>
              <a:t>share</a:t>
            </a:r>
            <a:r>
              <a:rPr lang="ro-RO" sz="1400" dirty="0"/>
              <a:t> </a:t>
            </a:r>
            <a:r>
              <a:rPr lang="ro-RO" sz="1400" dirty="0" err="1"/>
              <a:t>information</a:t>
            </a:r>
            <a:r>
              <a:rPr lang="ro-RO" sz="1400" dirty="0"/>
              <a:t> </a:t>
            </a:r>
            <a:r>
              <a:rPr lang="ro-RO" sz="1400" dirty="0" err="1"/>
              <a:t>with</a:t>
            </a:r>
            <a:r>
              <a:rPr lang="ro-RO" sz="1400" dirty="0"/>
              <a:t> </a:t>
            </a:r>
            <a:r>
              <a:rPr lang="ro-RO" sz="1400" dirty="0" err="1"/>
              <a:t>friends</a:t>
            </a:r>
            <a:r>
              <a:rPr lang="ro-RO" sz="1400" dirty="0"/>
              <a:t> </a:t>
            </a:r>
            <a:r>
              <a:rPr lang="ro-RO" sz="1400" dirty="0" err="1"/>
              <a:t>and</a:t>
            </a:r>
            <a:r>
              <a:rPr lang="ro-RO" sz="1400" dirty="0"/>
              <a:t> </a:t>
            </a:r>
            <a:r>
              <a:rPr lang="ro-RO" sz="1400" dirty="0" err="1"/>
              <a:t>others</a:t>
            </a:r>
            <a:r>
              <a:rPr lang="ro-RO" sz="1400" dirty="0"/>
              <a:t> </a:t>
            </a:r>
            <a:r>
              <a:rPr lang="ro-RO" sz="1400" dirty="0" err="1"/>
              <a:t>around</a:t>
            </a:r>
            <a:r>
              <a:rPr lang="ro-RO" sz="1400" dirty="0"/>
              <a:t>.</a:t>
            </a:r>
          </a:p>
          <a:p>
            <a:pPr marL="0" lvl="0" indent="0">
              <a:buNone/>
            </a:pPr>
            <a:endParaRPr lang="ro-RO" sz="1400" dirty="0"/>
          </a:p>
          <a:p>
            <a:pPr marL="0" lvl="0" indent="0">
              <a:buNone/>
            </a:pPr>
            <a:r>
              <a:rPr lang="ro-RO" sz="1400" dirty="0"/>
              <a:t>•</a:t>
            </a:r>
            <a:r>
              <a:rPr lang="ro-RO" sz="1400" dirty="0" err="1"/>
              <a:t>Reducing</a:t>
            </a:r>
            <a:r>
              <a:rPr lang="ro-RO" sz="1400" dirty="0"/>
              <a:t> face-</a:t>
            </a:r>
            <a:r>
              <a:rPr lang="ro-RO" sz="1400" dirty="0" err="1"/>
              <a:t>to</a:t>
            </a:r>
            <a:r>
              <a:rPr lang="ro-RO" sz="1400" dirty="0"/>
              <a:t>-face </a:t>
            </a:r>
            <a:r>
              <a:rPr lang="ro-RO" sz="1400" dirty="0" err="1"/>
              <a:t>communication</a:t>
            </a:r>
            <a:r>
              <a:rPr lang="ro-RO" sz="1400" dirty="0"/>
              <a:t>:</a:t>
            </a:r>
          </a:p>
          <a:p>
            <a:pPr marL="0" lvl="0" indent="0">
              <a:buNone/>
            </a:pPr>
            <a:r>
              <a:rPr lang="ro-RO" sz="1400" dirty="0"/>
              <a:t>-The </a:t>
            </a:r>
            <a:r>
              <a:rPr lang="ro-RO" sz="1400" dirty="0" err="1"/>
              <a:t>access</a:t>
            </a:r>
            <a:r>
              <a:rPr lang="ro-RO" sz="1400" dirty="0"/>
              <a:t> </a:t>
            </a:r>
            <a:r>
              <a:rPr lang="ro-RO" sz="1400" dirty="0" err="1"/>
              <a:t>that</a:t>
            </a:r>
            <a:r>
              <a:rPr lang="ro-RO" sz="1400" dirty="0"/>
              <a:t> </a:t>
            </a:r>
            <a:r>
              <a:rPr lang="ro-RO" sz="1400" dirty="0" err="1"/>
              <a:t>People</a:t>
            </a:r>
            <a:r>
              <a:rPr lang="ro-RO" sz="1400" dirty="0"/>
              <a:t> </a:t>
            </a:r>
            <a:r>
              <a:rPr lang="ro-RO" sz="1400" dirty="0" err="1"/>
              <a:t>have</a:t>
            </a:r>
            <a:r>
              <a:rPr lang="ro-RO" sz="1400" dirty="0"/>
              <a:t> on </a:t>
            </a:r>
            <a:r>
              <a:rPr lang="ro-RO" sz="1400" dirty="0" err="1"/>
              <a:t>the</a:t>
            </a:r>
            <a:r>
              <a:rPr lang="ro-RO" sz="1400" dirty="0"/>
              <a:t> </a:t>
            </a:r>
            <a:r>
              <a:rPr lang="ro-RO" sz="1400" dirty="0" err="1"/>
              <a:t>internet,and</a:t>
            </a:r>
            <a:r>
              <a:rPr lang="ro-RO" sz="1400" dirty="0"/>
              <a:t> social media </a:t>
            </a:r>
            <a:r>
              <a:rPr lang="ro-RO" sz="1400" dirty="0" err="1"/>
              <a:t>specifically</a:t>
            </a:r>
            <a:r>
              <a:rPr lang="ro-RO" sz="1400" dirty="0"/>
              <a:t>, </a:t>
            </a:r>
            <a:r>
              <a:rPr lang="ro-RO" sz="1400" dirty="0" err="1"/>
              <a:t>has</a:t>
            </a:r>
            <a:r>
              <a:rPr lang="ro-RO" sz="1400" dirty="0"/>
              <a:t> </a:t>
            </a:r>
            <a:r>
              <a:rPr lang="ro-RO" sz="1400" dirty="0" err="1"/>
              <a:t>become</a:t>
            </a:r>
            <a:r>
              <a:rPr lang="ro-RO" sz="1400" dirty="0"/>
              <a:t> </a:t>
            </a:r>
            <a:r>
              <a:rPr lang="ro-RO" sz="1400" dirty="0" err="1"/>
              <a:t>too</a:t>
            </a:r>
            <a:r>
              <a:rPr lang="ro-RO" sz="1400" dirty="0"/>
              <a:t> </a:t>
            </a:r>
            <a:r>
              <a:rPr lang="ro-RO" sz="1400" dirty="0" err="1"/>
              <a:t>easy</a:t>
            </a:r>
            <a:r>
              <a:rPr lang="ro-RO" sz="1400" dirty="0"/>
              <a:t>.</a:t>
            </a:r>
          </a:p>
          <a:p>
            <a:pPr marL="0" lvl="0" indent="0">
              <a:buNone/>
            </a:pPr>
            <a:endParaRPr lang="ro-RO" sz="1400" dirty="0"/>
          </a:p>
          <a:p>
            <a:pPr marL="0" lvl="0" indent="0">
              <a:buNone/>
            </a:pPr>
            <a:r>
              <a:rPr lang="ro-RO" sz="1400" dirty="0"/>
              <a:t>•On-line </a:t>
            </a:r>
            <a:r>
              <a:rPr lang="ro-RO" sz="1400" dirty="0" err="1"/>
              <a:t>bullyng</a:t>
            </a:r>
            <a:r>
              <a:rPr lang="ro-RO" sz="1400" dirty="0"/>
              <a:t>:</a:t>
            </a:r>
          </a:p>
          <a:p>
            <a:pPr marL="0" lvl="0" indent="0">
              <a:buNone/>
            </a:pPr>
            <a:r>
              <a:rPr lang="ro-RO" sz="1400" dirty="0"/>
              <a:t>-</a:t>
            </a:r>
            <a:r>
              <a:rPr lang="ro-RO" sz="1400" dirty="0" err="1"/>
              <a:t>bullies</a:t>
            </a:r>
            <a:r>
              <a:rPr lang="ro-RO" sz="1400" dirty="0"/>
              <a:t> </a:t>
            </a:r>
            <a:r>
              <a:rPr lang="ro-RO" sz="1400" dirty="0" err="1"/>
              <a:t>have</a:t>
            </a:r>
            <a:r>
              <a:rPr lang="ro-RO" sz="1400" dirty="0"/>
              <a:t> </a:t>
            </a:r>
            <a:r>
              <a:rPr lang="ro-RO" sz="1400" dirty="0" err="1"/>
              <a:t>been</a:t>
            </a:r>
            <a:r>
              <a:rPr lang="ro-RO" sz="1400" dirty="0"/>
              <a:t> </a:t>
            </a:r>
            <a:r>
              <a:rPr lang="ro-RO" sz="1400" dirty="0" err="1"/>
              <a:t>around</a:t>
            </a:r>
            <a:r>
              <a:rPr lang="ro-RO" sz="1400" dirty="0"/>
              <a:t> </a:t>
            </a:r>
            <a:r>
              <a:rPr lang="ro-RO" sz="1400" dirty="0" err="1"/>
              <a:t>forever,but</a:t>
            </a:r>
            <a:r>
              <a:rPr lang="ro-RO" sz="1400" dirty="0"/>
              <a:t> </a:t>
            </a:r>
            <a:r>
              <a:rPr lang="ro-RO" sz="1400" dirty="0" err="1"/>
              <a:t>the</a:t>
            </a:r>
            <a:r>
              <a:rPr lang="ro-RO" sz="1400" dirty="0"/>
              <a:t> </a:t>
            </a:r>
            <a:r>
              <a:rPr lang="ro-RO" sz="1400" dirty="0" err="1"/>
              <a:t>use</a:t>
            </a:r>
            <a:r>
              <a:rPr lang="ro-RO" sz="1400" dirty="0"/>
              <a:t> of </a:t>
            </a:r>
            <a:r>
              <a:rPr lang="ro-RO" sz="1400" dirty="0" err="1"/>
              <a:t>communication</a:t>
            </a:r>
            <a:r>
              <a:rPr lang="ro-RO" sz="1400" dirty="0"/>
              <a:t> Technology, more </a:t>
            </a:r>
            <a:r>
              <a:rPr lang="ro-RO" sz="1400" dirty="0" err="1"/>
              <a:t>specifically</a:t>
            </a:r>
            <a:r>
              <a:rPr lang="ro-RO" sz="1400" dirty="0"/>
              <a:t> social media, are </a:t>
            </a:r>
            <a:r>
              <a:rPr lang="ro-RO" sz="1400" dirty="0" err="1"/>
              <a:t>now</a:t>
            </a:r>
            <a:r>
              <a:rPr lang="ro-RO" sz="1400" dirty="0"/>
              <a:t> </a:t>
            </a:r>
            <a:r>
              <a:rPr lang="ro-RO" sz="1400" dirty="0" err="1"/>
              <a:t>giving</a:t>
            </a:r>
            <a:r>
              <a:rPr lang="ro-RO" sz="1400" dirty="0"/>
              <a:t> </a:t>
            </a:r>
            <a:r>
              <a:rPr lang="ro-RO" sz="1400" dirty="0" err="1"/>
              <a:t>them</a:t>
            </a:r>
            <a:r>
              <a:rPr lang="ro-RO" sz="1400" dirty="0"/>
              <a:t> a </a:t>
            </a:r>
            <a:r>
              <a:rPr lang="ro-RO" sz="1400" dirty="0" err="1"/>
              <a:t>whole</a:t>
            </a:r>
            <a:r>
              <a:rPr lang="ro-RO" sz="1400" dirty="0"/>
              <a:t> New </a:t>
            </a:r>
            <a:r>
              <a:rPr lang="ro-RO" sz="1400" dirty="0" err="1"/>
              <a:t>platform</a:t>
            </a:r>
            <a:r>
              <a:rPr lang="ro-RO" sz="1400" dirty="0"/>
              <a:t> for  </a:t>
            </a:r>
            <a:r>
              <a:rPr lang="ro-RO" sz="1400" dirty="0" err="1"/>
              <a:t>their</a:t>
            </a:r>
            <a:r>
              <a:rPr lang="ro-RO" sz="1400" dirty="0"/>
              <a:t> </a:t>
            </a:r>
            <a:r>
              <a:rPr lang="ro-RO" sz="1400" dirty="0" err="1"/>
              <a:t>action</a:t>
            </a:r>
            <a:r>
              <a:rPr lang="ro-RO" sz="1400" dirty="0"/>
              <a:t>.</a:t>
            </a:r>
          </a:p>
        </p:txBody>
      </p:sp>
      <p:sp>
        <p:nvSpPr>
          <p:cNvPr id="25602" name="AutoShape 2" descr="The Advantages and Disadvantages of Email for Communications in a Compan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9698" name="Picture 2" descr="What is Team Building? Definition, Process, Advantages, Disadvantages - The  Investors Book"/>
          <p:cNvPicPr>
            <a:picLocks noChangeAspect="1" noChangeArrowheads="1"/>
          </p:cNvPicPr>
          <p:nvPr/>
        </p:nvPicPr>
        <p:blipFill>
          <a:blip r:embed="rId3" cstate="print"/>
          <a:srcRect/>
          <a:stretch>
            <a:fillRect/>
          </a:stretch>
        </p:blipFill>
        <p:spPr bwMode="auto">
          <a:xfrm>
            <a:off x="4568086" y="1560217"/>
            <a:ext cx="4087814" cy="182093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8753" y="226777"/>
            <a:ext cx="5946390" cy="852723"/>
          </a:xfrm>
        </p:spPr>
        <p:txBody>
          <a:bodyPr>
            <a:normAutofit fontScale="90000"/>
          </a:bodyPr>
          <a:lstStyle/>
          <a:p>
            <a:r>
              <a:rPr lang="en-US" b="1" dirty="0"/>
              <a:t>Stages of the team development</a:t>
            </a:r>
            <a:br>
              <a:rPr lang="ro-RO" b="1" dirty="0"/>
            </a:br>
            <a:endParaRPr lang="en-US" dirty="0"/>
          </a:p>
        </p:txBody>
      </p:sp>
      <p:sp>
        <p:nvSpPr>
          <p:cNvPr id="3" name="Content Placeholder 2"/>
          <p:cNvSpPr>
            <a:spLocks noGrp="1"/>
          </p:cNvSpPr>
          <p:nvPr>
            <p:ph idx="1"/>
          </p:nvPr>
        </p:nvSpPr>
        <p:spPr>
          <a:xfrm>
            <a:off x="63500" y="605381"/>
            <a:ext cx="4572000" cy="3805045"/>
          </a:xfrm>
        </p:spPr>
        <p:txBody>
          <a:bodyPr>
            <a:noAutofit/>
          </a:bodyPr>
          <a:lstStyle/>
          <a:p>
            <a:pPr>
              <a:buNone/>
            </a:pPr>
            <a:r>
              <a:rPr lang="ro-RO" sz="1200" dirty="0"/>
              <a:t>•Who </a:t>
            </a:r>
            <a:r>
              <a:rPr lang="ro-RO" sz="1200" dirty="0" err="1"/>
              <a:t>is</a:t>
            </a:r>
            <a:r>
              <a:rPr lang="ro-RO" sz="1200" dirty="0"/>
              <a:t> Bruce </a:t>
            </a:r>
            <a:r>
              <a:rPr lang="ro-RO" sz="1200" dirty="0" err="1"/>
              <a:t>Tuckman</a:t>
            </a:r>
            <a:r>
              <a:rPr lang="ro-RO" sz="1200" dirty="0"/>
              <a:t>:</a:t>
            </a:r>
          </a:p>
          <a:p>
            <a:pPr>
              <a:buNone/>
            </a:pPr>
            <a:r>
              <a:rPr lang="ro-RO" sz="1200" dirty="0"/>
              <a:t>-</a:t>
            </a:r>
            <a:r>
              <a:rPr lang="ro-RO" sz="1200" dirty="0" err="1"/>
              <a:t>is</a:t>
            </a:r>
            <a:r>
              <a:rPr lang="ro-RO" sz="1200" dirty="0"/>
              <a:t> profesor in </a:t>
            </a:r>
            <a:r>
              <a:rPr lang="ro-RO" sz="1200" dirty="0" err="1"/>
              <a:t>philosophical</a:t>
            </a:r>
            <a:r>
              <a:rPr lang="ro-RO" sz="1200" dirty="0"/>
              <a:t> </a:t>
            </a:r>
            <a:r>
              <a:rPr lang="ro-RO" sz="1200" dirty="0" err="1"/>
              <a:t>psychological</a:t>
            </a:r>
            <a:r>
              <a:rPr lang="ro-RO" sz="1200" dirty="0"/>
              <a:t>, </a:t>
            </a:r>
            <a:r>
              <a:rPr lang="ro-RO" sz="1200" dirty="0" err="1"/>
              <a:t>and</a:t>
            </a:r>
            <a:r>
              <a:rPr lang="ro-RO" sz="1200" dirty="0"/>
              <a:t> comparative </a:t>
            </a:r>
            <a:r>
              <a:rPr lang="ro-RO" sz="1200" dirty="0" err="1"/>
              <a:t>studies</a:t>
            </a:r>
            <a:r>
              <a:rPr lang="ro-RO" sz="1200" dirty="0"/>
              <a:t> </a:t>
            </a:r>
            <a:r>
              <a:rPr lang="ro-RO" sz="1200" dirty="0" err="1"/>
              <a:t>ohio</a:t>
            </a:r>
            <a:r>
              <a:rPr lang="ro-RO" sz="1200" dirty="0"/>
              <a:t> state </a:t>
            </a:r>
            <a:r>
              <a:rPr lang="ro-RO" sz="1200" dirty="0" err="1"/>
              <a:t>universiti</a:t>
            </a:r>
            <a:endParaRPr lang="ro-RO" sz="1200" dirty="0"/>
          </a:p>
          <a:p>
            <a:pPr>
              <a:buNone/>
            </a:pPr>
            <a:endParaRPr lang="ro-RO" sz="1200" dirty="0"/>
          </a:p>
          <a:p>
            <a:pPr>
              <a:buNone/>
            </a:pPr>
            <a:r>
              <a:rPr lang="ro-RO" sz="1200" dirty="0"/>
              <a:t>•</a:t>
            </a:r>
            <a:r>
              <a:rPr lang="ro-RO" sz="1200" dirty="0" err="1"/>
              <a:t>Forming</a:t>
            </a:r>
            <a:r>
              <a:rPr lang="ro-RO" sz="1200" dirty="0"/>
              <a:t>:</a:t>
            </a:r>
          </a:p>
          <a:p>
            <a:pPr>
              <a:buNone/>
            </a:pPr>
            <a:r>
              <a:rPr lang="ro-RO" sz="1200" dirty="0"/>
              <a:t>-</a:t>
            </a:r>
            <a:r>
              <a:rPr lang="ro-RO" sz="1200" dirty="0" err="1"/>
              <a:t>members</a:t>
            </a:r>
            <a:r>
              <a:rPr lang="ro-RO" sz="1200" dirty="0"/>
              <a:t> </a:t>
            </a:r>
            <a:r>
              <a:rPr lang="ro-RO" sz="1200" dirty="0" err="1"/>
              <a:t>depend</a:t>
            </a:r>
            <a:r>
              <a:rPr lang="ro-RO" sz="1200" dirty="0"/>
              <a:t> on </a:t>
            </a:r>
            <a:r>
              <a:rPr lang="ro-RO" sz="1200" dirty="0" err="1"/>
              <a:t>leader</a:t>
            </a:r>
            <a:r>
              <a:rPr lang="ro-RO" sz="1200" dirty="0"/>
              <a:t> for </a:t>
            </a:r>
            <a:r>
              <a:rPr lang="ro-RO" sz="1200" dirty="0" err="1"/>
              <a:t>guidance</a:t>
            </a:r>
            <a:r>
              <a:rPr lang="ro-RO" sz="1200" dirty="0"/>
              <a:t> </a:t>
            </a:r>
            <a:r>
              <a:rPr lang="ro-RO" sz="1200" dirty="0" err="1"/>
              <a:t>and</a:t>
            </a:r>
            <a:r>
              <a:rPr lang="ro-RO" sz="1200" dirty="0"/>
              <a:t> leadership </a:t>
            </a:r>
          </a:p>
          <a:p>
            <a:pPr>
              <a:buNone/>
            </a:pPr>
            <a:endParaRPr lang="ro-RO" sz="1200" dirty="0"/>
          </a:p>
          <a:p>
            <a:pPr marL="0" lvl="0" indent="0">
              <a:buNone/>
            </a:pPr>
            <a:endParaRPr lang="ro-RO" sz="1200" dirty="0"/>
          </a:p>
          <a:p>
            <a:pPr marL="0" lvl="0" indent="0">
              <a:buNone/>
            </a:pPr>
            <a:r>
              <a:rPr lang="ro-RO" sz="1200" dirty="0"/>
              <a:t>•</a:t>
            </a:r>
            <a:r>
              <a:rPr lang="ro-RO" sz="1200" dirty="0" err="1"/>
              <a:t>Storming</a:t>
            </a:r>
            <a:endParaRPr lang="ro-RO" sz="1200" dirty="0"/>
          </a:p>
          <a:p>
            <a:pPr marL="0" lvl="0" indent="0">
              <a:buNone/>
            </a:pPr>
            <a:r>
              <a:rPr lang="ro-RO" sz="1200" dirty="0"/>
              <a:t>-</a:t>
            </a:r>
            <a:r>
              <a:rPr lang="ro-RO" sz="1200" dirty="0" err="1"/>
              <a:t>during</a:t>
            </a:r>
            <a:r>
              <a:rPr lang="ro-RO" sz="1200" dirty="0"/>
              <a:t> </a:t>
            </a:r>
            <a:r>
              <a:rPr lang="ro-RO" sz="1200" dirty="0" err="1"/>
              <a:t>the</a:t>
            </a:r>
            <a:r>
              <a:rPr lang="ro-RO" sz="1200" dirty="0"/>
              <a:t> </a:t>
            </a:r>
            <a:r>
              <a:rPr lang="ro-RO" sz="1200" dirty="0" err="1"/>
              <a:t>storming</a:t>
            </a:r>
            <a:r>
              <a:rPr lang="ro-RO" sz="1200" dirty="0"/>
              <a:t> </a:t>
            </a:r>
            <a:r>
              <a:rPr lang="ro-RO" sz="1200" dirty="0" err="1"/>
              <a:t>stage,team</a:t>
            </a:r>
            <a:r>
              <a:rPr lang="ro-RO" sz="1200" dirty="0"/>
              <a:t> </a:t>
            </a:r>
            <a:r>
              <a:rPr lang="ro-RO" sz="1200" dirty="0" err="1"/>
              <a:t>discover</a:t>
            </a:r>
            <a:r>
              <a:rPr lang="ro-RO" sz="1200" dirty="0"/>
              <a:t> </a:t>
            </a:r>
            <a:r>
              <a:rPr lang="ro-RO" sz="1200" dirty="0" err="1"/>
              <a:t>teamwork</a:t>
            </a:r>
            <a:r>
              <a:rPr lang="ro-RO" sz="1200" dirty="0"/>
              <a:t> </a:t>
            </a:r>
            <a:r>
              <a:rPr lang="ro-RO" sz="1200" dirty="0" err="1"/>
              <a:t>is</a:t>
            </a:r>
            <a:r>
              <a:rPr lang="ro-RO" sz="1200" dirty="0"/>
              <a:t> more </a:t>
            </a:r>
            <a:r>
              <a:rPr lang="ro-RO" sz="1200" dirty="0" err="1"/>
              <a:t>difficult</a:t>
            </a:r>
            <a:r>
              <a:rPr lang="ro-RO" sz="1200" dirty="0"/>
              <a:t>  </a:t>
            </a:r>
            <a:r>
              <a:rPr lang="ro-RO" sz="1200" dirty="0" err="1"/>
              <a:t>than</a:t>
            </a:r>
            <a:r>
              <a:rPr lang="ro-RO" sz="1200" dirty="0"/>
              <a:t> </a:t>
            </a:r>
            <a:r>
              <a:rPr lang="ro-RO" sz="1200" dirty="0" err="1"/>
              <a:t>they</a:t>
            </a:r>
            <a:r>
              <a:rPr lang="ro-RO" sz="1200" dirty="0"/>
              <a:t> </a:t>
            </a:r>
            <a:r>
              <a:rPr lang="ro-RO" sz="1200" dirty="0" err="1"/>
              <a:t>expected</a:t>
            </a:r>
            <a:r>
              <a:rPr lang="ro-RO" sz="1200" dirty="0"/>
              <a:t>.</a:t>
            </a:r>
          </a:p>
          <a:p>
            <a:pPr marL="0" lvl="0" indent="0">
              <a:buNone/>
            </a:pPr>
            <a:endParaRPr lang="ro-RO" sz="1200" dirty="0"/>
          </a:p>
          <a:p>
            <a:pPr marL="0" lvl="0" indent="0">
              <a:buNone/>
            </a:pPr>
            <a:r>
              <a:rPr lang="ro-RO" sz="1200" dirty="0"/>
              <a:t>•</a:t>
            </a:r>
            <a:r>
              <a:rPr lang="ro-RO" sz="1200" dirty="0" err="1"/>
              <a:t>Norming</a:t>
            </a:r>
            <a:r>
              <a:rPr lang="ro-RO" sz="1200" dirty="0"/>
              <a:t> </a:t>
            </a:r>
          </a:p>
          <a:p>
            <a:pPr marL="0" lvl="0" indent="0">
              <a:buNone/>
            </a:pPr>
            <a:r>
              <a:rPr lang="ro-RO" sz="1200" dirty="0"/>
              <a:t>-The </a:t>
            </a:r>
            <a:r>
              <a:rPr lang="ro-RO" sz="1200" dirty="0" err="1"/>
              <a:t>norming</a:t>
            </a:r>
            <a:r>
              <a:rPr lang="ro-RO" sz="1200" dirty="0"/>
              <a:t> </a:t>
            </a:r>
            <a:r>
              <a:rPr lang="ro-RO" sz="1200" dirty="0" err="1"/>
              <a:t>stage</a:t>
            </a:r>
            <a:r>
              <a:rPr lang="ro-RO" sz="1200" dirty="0"/>
              <a:t> </a:t>
            </a:r>
            <a:r>
              <a:rPr lang="ro-RO" sz="1200" dirty="0" err="1"/>
              <a:t>begins</a:t>
            </a:r>
            <a:r>
              <a:rPr lang="ro-RO" sz="1200" dirty="0"/>
              <a:t> as </a:t>
            </a:r>
            <a:r>
              <a:rPr lang="ro-RO" sz="1200" dirty="0" err="1"/>
              <a:t>the</a:t>
            </a:r>
            <a:r>
              <a:rPr lang="ro-RO" sz="1200" dirty="0"/>
              <a:t> team </a:t>
            </a:r>
            <a:r>
              <a:rPr lang="ro-RO" sz="1200" dirty="0" err="1"/>
              <a:t>moves</a:t>
            </a:r>
            <a:r>
              <a:rPr lang="ro-RO" sz="1200" dirty="0"/>
              <a:t> belonid </a:t>
            </a:r>
            <a:r>
              <a:rPr lang="ro-RO" sz="1200" dirty="0" err="1"/>
              <a:t>the</a:t>
            </a:r>
            <a:r>
              <a:rPr lang="ro-RO" sz="1200" dirty="0"/>
              <a:t> </a:t>
            </a:r>
            <a:r>
              <a:rPr lang="ro-RO" sz="1200" dirty="0" err="1"/>
              <a:t>storming</a:t>
            </a:r>
            <a:r>
              <a:rPr lang="ro-RO" sz="1200" dirty="0"/>
              <a:t> </a:t>
            </a:r>
            <a:r>
              <a:rPr lang="ro-RO" sz="1200" dirty="0" err="1"/>
              <a:t>stage</a:t>
            </a:r>
            <a:r>
              <a:rPr lang="ro-RO" sz="1200" dirty="0"/>
              <a:t> </a:t>
            </a:r>
            <a:r>
              <a:rPr lang="ro-RO" sz="1200" dirty="0" err="1"/>
              <a:t>and</a:t>
            </a:r>
            <a:r>
              <a:rPr lang="ro-RO" sz="1200" dirty="0"/>
              <a:t>  </a:t>
            </a:r>
            <a:r>
              <a:rPr lang="ro-RO" sz="1200" dirty="0" err="1"/>
              <a:t>begins</a:t>
            </a:r>
            <a:r>
              <a:rPr lang="ro-RO" sz="1200" dirty="0"/>
              <a:t> </a:t>
            </a:r>
            <a:r>
              <a:rPr lang="ro-RO" sz="1200" dirty="0" err="1"/>
              <a:t>to</a:t>
            </a:r>
            <a:r>
              <a:rPr lang="ro-RO" sz="1200" dirty="0"/>
              <a:t> </a:t>
            </a:r>
            <a:r>
              <a:rPr lang="ro-RO" sz="1200" dirty="0" err="1"/>
              <a:t>function</a:t>
            </a:r>
            <a:r>
              <a:rPr lang="ro-RO" sz="1200" dirty="0"/>
              <a:t> as a team</a:t>
            </a:r>
          </a:p>
          <a:p>
            <a:pPr marL="0" lvl="0" indent="0">
              <a:buNone/>
            </a:pPr>
            <a:endParaRPr lang="ro-RO" sz="1200" dirty="0"/>
          </a:p>
          <a:p>
            <a:pPr marL="0" lvl="0" indent="0">
              <a:buNone/>
            </a:pPr>
            <a:r>
              <a:rPr lang="ro-RO" sz="1200" dirty="0"/>
              <a:t>•</a:t>
            </a:r>
            <a:r>
              <a:rPr lang="ro-RO" sz="1200" dirty="0" err="1"/>
              <a:t>Performing</a:t>
            </a:r>
            <a:endParaRPr lang="ro-RO" sz="1200" dirty="0"/>
          </a:p>
          <a:p>
            <a:pPr marL="0" lvl="0" indent="0">
              <a:buNone/>
            </a:pPr>
            <a:r>
              <a:rPr lang="ro-RO" sz="1200" dirty="0"/>
              <a:t>-</a:t>
            </a:r>
            <a:r>
              <a:rPr lang="ro-RO" sz="1200" dirty="0" err="1"/>
              <a:t>when</a:t>
            </a:r>
            <a:r>
              <a:rPr lang="ro-RO" sz="1200" dirty="0"/>
              <a:t> a team </a:t>
            </a:r>
            <a:r>
              <a:rPr lang="ro-RO" sz="1200" dirty="0" err="1"/>
              <a:t>reaches</a:t>
            </a:r>
            <a:r>
              <a:rPr lang="ro-RO" sz="1200" dirty="0"/>
              <a:t> </a:t>
            </a:r>
            <a:r>
              <a:rPr lang="ro-RO" sz="1200" dirty="0" err="1"/>
              <a:t>the</a:t>
            </a:r>
            <a:r>
              <a:rPr lang="ro-RO" sz="1200" dirty="0"/>
              <a:t> </a:t>
            </a:r>
            <a:r>
              <a:rPr lang="ro-RO" sz="1200" dirty="0" err="1"/>
              <a:t>performing</a:t>
            </a:r>
            <a:r>
              <a:rPr lang="ro-RO" sz="1200" dirty="0"/>
              <a:t> </a:t>
            </a:r>
            <a:r>
              <a:rPr lang="ro-RO" sz="1200" dirty="0" err="1"/>
              <a:t>stage</a:t>
            </a:r>
            <a:r>
              <a:rPr lang="ro-RO" sz="1200" dirty="0"/>
              <a:t> it </a:t>
            </a:r>
            <a:r>
              <a:rPr lang="ro-RO" sz="1200" dirty="0" err="1"/>
              <a:t>is</a:t>
            </a:r>
            <a:r>
              <a:rPr lang="ro-RO" sz="1200" dirty="0"/>
              <a:t> </a:t>
            </a:r>
            <a:r>
              <a:rPr lang="ro-RO" sz="1200" dirty="0" err="1"/>
              <a:t>functioning</a:t>
            </a:r>
            <a:r>
              <a:rPr lang="ro-RO" sz="1200" dirty="0"/>
              <a:t> as a </a:t>
            </a:r>
            <a:r>
              <a:rPr lang="ro-RO" sz="1200" dirty="0" err="1"/>
              <a:t>higth</a:t>
            </a:r>
            <a:r>
              <a:rPr lang="ro-RO" sz="1200" dirty="0"/>
              <a:t> performance team.</a:t>
            </a:r>
            <a:endParaRPr lang="en-US" sz="1200" dirty="0"/>
          </a:p>
        </p:txBody>
      </p:sp>
      <p:pic>
        <p:nvPicPr>
          <p:cNvPr id="23554" name="Picture 2" descr="Working cohesively as a team - Learning from Bruce Tuckman"/>
          <p:cNvPicPr>
            <a:picLocks noChangeAspect="1" noChangeArrowheads="1"/>
          </p:cNvPicPr>
          <p:nvPr/>
        </p:nvPicPr>
        <p:blipFill>
          <a:blip r:embed="rId3" cstate="print"/>
          <a:srcRect/>
          <a:stretch>
            <a:fillRect/>
          </a:stretch>
        </p:blipFill>
        <p:spPr bwMode="auto">
          <a:xfrm>
            <a:off x="4899025" y="1943100"/>
            <a:ext cx="4064000" cy="2042789"/>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2233695" y="289964"/>
            <a:ext cx="2478617" cy="528176"/>
          </a:xfrm>
        </p:spPr>
        <p:txBody>
          <a:bodyPr>
            <a:normAutofit fontScale="90000"/>
          </a:bodyPr>
          <a:lstStyle/>
          <a:p>
            <a:r>
              <a:rPr lang="en-US" b="1" dirty="0"/>
              <a:t>Team roles</a:t>
            </a:r>
            <a:br>
              <a:rPr lang="en-US" b="1" dirty="0"/>
            </a:br>
            <a:endParaRPr lang="en-US" dirty="0"/>
          </a:p>
        </p:txBody>
      </p:sp>
      <p:sp>
        <p:nvSpPr>
          <p:cNvPr id="3" name="Content Placeholder 2"/>
          <p:cNvSpPr>
            <a:spLocks noGrp="1"/>
          </p:cNvSpPr>
          <p:nvPr>
            <p:ph idx="1"/>
          </p:nvPr>
        </p:nvSpPr>
        <p:spPr>
          <a:xfrm rot="10800000" flipV="1">
            <a:off x="121482" y="818142"/>
            <a:ext cx="4450517" cy="4171144"/>
          </a:xfrm>
        </p:spPr>
        <p:txBody>
          <a:bodyPr>
            <a:normAutofit fontScale="92500" lnSpcReduction="10000"/>
          </a:bodyPr>
          <a:lstStyle/>
          <a:p>
            <a:pPr marL="0" lvl="0" indent="0">
              <a:buNone/>
            </a:pPr>
            <a:r>
              <a:rPr lang="ro-RO" sz="1400" dirty="0"/>
              <a:t>• Who </a:t>
            </a:r>
            <a:r>
              <a:rPr lang="ro-RO" sz="1400" dirty="0" err="1"/>
              <a:t>is</a:t>
            </a:r>
            <a:r>
              <a:rPr lang="ro-RO" sz="1400" dirty="0"/>
              <a:t> </a:t>
            </a:r>
            <a:r>
              <a:rPr lang="ro-RO" sz="1400" dirty="0" err="1"/>
              <a:t>Belbin</a:t>
            </a:r>
            <a:r>
              <a:rPr lang="ro-RO" sz="1400" dirty="0"/>
              <a:t>:</a:t>
            </a:r>
          </a:p>
          <a:p>
            <a:pPr marL="0" lvl="0" indent="0">
              <a:buNone/>
            </a:pPr>
            <a:r>
              <a:rPr lang="ro-RO" sz="1400" dirty="0"/>
              <a:t>•</a:t>
            </a:r>
            <a:r>
              <a:rPr lang="ro-RO" sz="1400" dirty="0" err="1"/>
              <a:t>Belbin</a:t>
            </a:r>
            <a:r>
              <a:rPr lang="ro-RO" sz="1400" dirty="0"/>
              <a:t> </a:t>
            </a:r>
            <a:r>
              <a:rPr lang="ro-RO" sz="1400" dirty="0" err="1"/>
              <a:t>born</a:t>
            </a:r>
            <a:r>
              <a:rPr lang="ro-RO" sz="1400" dirty="0"/>
              <a:t> (4 june 1926 ) </a:t>
            </a:r>
            <a:r>
              <a:rPr lang="ro-RO" sz="1400" dirty="0" err="1"/>
              <a:t>is</a:t>
            </a:r>
            <a:r>
              <a:rPr lang="ro-RO" sz="1400" dirty="0"/>
              <a:t> a </a:t>
            </a:r>
            <a:r>
              <a:rPr lang="ro-RO" sz="1400" dirty="0" err="1"/>
              <a:t>brithis</a:t>
            </a:r>
            <a:r>
              <a:rPr lang="ro-RO" sz="1400" dirty="0"/>
              <a:t> </a:t>
            </a:r>
            <a:r>
              <a:rPr lang="ro-RO" sz="1400" dirty="0" err="1"/>
              <a:t>researcher</a:t>
            </a:r>
            <a:r>
              <a:rPr lang="ro-RO" sz="1400" dirty="0"/>
              <a:t> </a:t>
            </a:r>
            <a:r>
              <a:rPr lang="ro-RO" sz="1400" dirty="0" err="1"/>
              <a:t>and</a:t>
            </a:r>
            <a:r>
              <a:rPr lang="ro-RO" sz="1400" dirty="0"/>
              <a:t> </a:t>
            </a:r>
            <a:r>
              <a:rPr lang="ro-RO" sz="1400" dirty="0" err="1"/>
              <a:t>manageament</a:t>
            </a:r>
            <a:r>
              <a:rPr lang="ro-RO" sz="1400" dirty="0"/>
              <a:t>  consultant Best </a:t>
            </a:r>
            <a:r>
              <a:rPr lang="ro-RO" sz="1400" dirty="0" err="1"/>
              <a:t>known</a:t>
            </a:r>
            <a:r>
              <a:rPr lang="ro-RO" sz="1400" dirty="0"/>
              <a:t> for </a:t>
            </a:r>
            <a:r>
              <a:rPr lang="ro-RO" sz="1400" dirty="0" err="1"/>
              <a:t>his</a:t>
            </a:r>
            <a:r>
              <a:rPr lang="ro-RO" sz="1400" dirty="0"/>
              <a:t> </a:t>
            </a:r>
            <a:r>
              <a:rPr lang="ro-RO" sz="1400" dirty="0" err="1"/>
              <a:t>work</a:t>
            </a:r>
            <a:r>
              <a:rPr lang="ro-RO" sz="1400" dirty="0"/>
              <a:t> on </a:t>
            </a:r>
            <a:r>
              <a:rPr lang="ro-RO" sz="1400" dirty="0" err="1"/>
              <a:t>manageament</a:t>
            </a:r>
            <a:r>
              <a:rPr lang="ro-RO" sz="1400" dirty="0"/>
              <a:t> </a:t>
            </a:r>
            <a:r>
              <a:rPr lang="ro-RO" sz="1400" dirty="0" err="1"/>
              <a:t>teams</a:t>
            </a:r>
            <a:r>
              <a:rPr lang="ro-RO" sz="1400" dirty="0"/>
              <a:t>. </a:t>
            </a:r>
          </a:p>
          <a:p>
            <a:pPr marL="0" lvl="0" indent="0">
              <a:buNone/>
            </a:pPr>
            <a:endParaRPr lang="ro-RO" sz="1400" dirty="0"/>
          </a:p>
          <a:p>
            <a:pPr marL="0" lvl="0" indent="0">
              <a:buNone/>
            </a:pPr>
            <a:r>
              <a:rPr lang="ro-RO" sz="1400" dirty="0"/>
              <a:t>•</a:t>
            </a:r>
            <a:r>
              <a:rPr lang="ro-RO" sz="1400" dirty="0" err="1"/>
              <a:t>Situational</a:t>
            </a:r>
            <a:r>
              <a:rPr lang="ro-RO" sz="1400" dirty="0"/>
              <a:t> leadership it </a:t>
            </a:r>
            <a:r>
              <a:rPr lang="ro-RO" sz="1400" dirty="0" err="1"/>
              <a:t>has</a:t>
            </a:r>
            <a:r>
              <a:rPr lang="ro-RO" sz="1400" dirty="0"/>
              <a:t> 4 leadership </a:t>
            </a:r>
            <a:r>
              <a:rPr lang="ro-RO" sz="1400" dirty="0" err="1"/>
              <a:t>style</a:t>
            </a:r>
            <a:r>
              <a:rPr lang="ro-RO" sz="1400" dirty="0"/>
              <a:t>:</a:t>
            </a:r>
          </a:p>
          <a:p>
            <a:pPr marL="0" lvl="0" indent="0">
              <a:buNone/>
            </a:pPr>
            <a:r>
              <a:rPr lang="ro-RO" sz="1400" dirty="0"/>
              <a:t>•</a:t>
            </a:r>
            <a:r>
              <a:rPr lang="ro-RO" sz="1400" dirty="0" err="1"/>
              <a:t>Telling:this</a:t>
            </a:r>
            <a:r>
              <a:rPr lang="ro-RO" sz="1400" dirty="0"/>
              <a:t> </a:t>
            </a:r>
            <a:r>
              <a:rPr lang="ro-RO" sz="1400" dirty="0" err="1"/>
              <a:t>the</a:t>
            </a:r>
            <a:r>
              <a:rPr lang="ro-RO" sz="1400" dirty="0"/>
              <a:t> </a:t>
            </a:r>
            <a:r>
              <a:rPr lang="ro-RO" sz="1400" dirty="0" err="1"/>
              <a:t>most</a:t>
            </a:r>
            <a:r>
              <a:rPr lang="ro-RO" sz="1400" dirty="0"/>
              <a:t> direct </a:t>
            </a:r>
            <a:r>
              <a:rPr lang="ro-RO" sz="1400" dirty="0" err="1"/>
              <a:t>form</a:t>
            </a:r>
            <a:r>
              <a:rPr lang="ro-RO" sz="1400" dirty="0"/>
              <a:t> of leadership </a:t>
            </a:r>
          </a:p>
          <a:p>
            <a:pPr marL="0" lvl="0" indent="0">
              <a:buNone/>
            </a:pPr>
            <a:r>
              <a:rPr lang="ro-RO" sz="1400" dirty="0"/>
              <a:t>•</a:t>
            </a:r>
            <a:r>
              <a:rPr lang="ro-RO" sz="1400" dirty="0" err="1"/>
              <a:t>Selling</a:t>
            </a:r>
            <a:r>
              <a:rPr lang="ro-RO" sz="1400" dirty="0"/>
              <a:t>:’</a:t>
            </a:r>
            <a:r>
              <a:rPr lang="ro-RO" sz="1400" dirty="0" err="1"/>
              <a:t>Selling’is</a:t>
            </a:r>
            <a:r>
              <a:rPr lang="ro-RO" sz="1400" dirty="0"/>
              <a:t> </a:t>
            </a:r>
            <a:r>
              <a:rPr lang="ro-RO" sz="1400" dirty="0" err="1"/>
              <a:t>where</a:t>
            </a:r>
            <a:r>
              <a:rPr lang="ro-RO" sz="1400" dirty="0"/>
              <a:t> </a:t>
            </a:r>
            <a:r>
              <a:rPr lang="ro-RO" sz="1400" dirty="0" err="1"/>
              <a:t>the</a:t>
            </a:r>
            <a:r>
              <a:rPr lang="ro-RO" sz="1400" dirty="0"/>
              <a:t> </a:t>
            </a:r>
            <a:r>
              <a:rPr lang="ro-RO" sz="1400" dirty="0" err="1"/>
              <a:t>leader</a:t>
            </a:r>
            <a:r>
              <a:rPr lang="ro-RO" sz="1400" dirty="0"/>
              <a:t> May </a:t>
            </a:r>
            <a:r>
              <a:rPr lang="ro-RO" sz="1400" dirty="0" err="1"/>
              <a:t>need</a:t>
            </a:r>
            <a:r>
              <a:rPr lang="ro-RO" sz="1400" dirty="0"/>
              <a:t> </a:t>
            </a:r>
            <a:r>
              <a:rPr lang="ro-RO" sz="1400" dirty="0" err="1"/>
              <a:t>to</a:t>
            </a:r>
            <a:r>
              <a:rPr lang="ro-RO" sz="1400" dirty="0"/>
              <a:t> </a:t>
            </a:r>
            <a:r>
              <a:rPr lang="ro-RO" sz="1400" dirty="0" err="1"/>
              <a:t>convince</a:t>
            </a:r>
            <a:r>
              <a:rPr lang="ro-RO" sz="1400" dirty="0"/>
              <a:t> or </a:t>
            </a:r>
            <a:r>
              <a:rPr lang="ro-RO" sz="1400" dirty="0" err="1"/>
              <a:t>persuade</a:t>
            </a:r>
            <a:r>
              <a:rPr lang="ro-RO" sz="1400" dirty="0"/>
              <a:t> </a:t>
            </a:r>
            <a:r>
              <a:rPr lang="ro-RO" sz="1400" dirty="0" err="1"/>
              <a:t>some</a:t>
            </a:r>
            <a:r>
              <a:rPr lang="ro-RO" sz="1400" dirty="0"/>
              <a:t> of </a:t>
            </a:r>
            <a:r>
              <a:rPr lang="ro-RO" sz="1400" dirty="0" err="1"/>
              <a:t>the</a:t>
            </a:r>
            <a:r>
              <a:rPr lang="ro-RO" sz="1400" dirty="0"/>
              <a:t> team </a:t>
            </a:r>
            <a:r>
              <a:rPr lang="ro-RO" sz="1400" dirty="0" err="1"/>
              <a:t>members</a:t>
            </a:r>
            <a:r>
              <a:rPr lang="ro-RO" sz="1400" dirty="0"/>
              <a:t>.</a:t>
            </a:r>
          </a:p>
          <a:p>
            <a:pPr marL="0" lvl="0" indent="0">
              <a:buNone/>
            </a:pPr>
            <a:r>
              <a:rPr lang="ro-RO" sz="1400" dirty="0"/>
              <a:t>•</a:t>
            </a:r>
            <a:r>
              <a:rPr lang="ro-RO" sz="1400" dirty="0" err="1"/>
              <a:t>Participating:where</a:t>
            </a:r>
            <a:r>
              <a:rPr lang="ro-RO" sz="1400" dirty="0"/>
              <a:t> </a:t>
            </a:r>
            <a:r>
              <a:rPr lang="ro-RO" sz="1400" dirty="0" err="1"/>
              <a:t>the</a:t>
            </a:r>
            <a:r>
              <a:rPr lang="ro-RO" sz="1400" dirty="0"/>
              <a:t>  </a:t>
            </a:r>
            <a:r>
              <a:rPr lang="ro-RO" sz="1400" dirty="0" err="1"/>
              <a:t>leader</a:t>
            </a:r>
            <a:r>
              <a:rPr lang="ro-RO" sz="1400" dirty="0"/>
              <a:t> </a:t>
            </a:r>
            <a:r>
              <a:rPr lang="ro-RO" sz="1400" dirty="0" err="1"/>
              <a:t>tries</a:t>
            </a:r>
            <a:r>
              <a:rPr lang="ro-RO" sz="1400" dirty="0"/>
              <a:t> </a:t>
            </a:r>
            <a:r>
              <a:rPr lang="ro-RO" sz="1400" dirty="0" err="1"/>
              <a:t>to</a:t>
            </a:r>
            <a:r>
              <a:rPr lang="ro-RO" sz="1400" dirty="0"/>
              <a:t> </a:t>
            </a:r>
            <a:r>
              <a:rPr lang="ro-RO" sz="1400" dirty="0" err="1"/>
              <a:t>build</a:t>
            </a:r>
            <a:r>
              <a:rPr lang="ro-RO" sz="1400" dirty="0"/>
              <a:t> </a:t>
            </a:r>
            <a:r>
              <a:rPr lang="ro-RO" sz="1400" dirty="0" err="1"/>
              <a:t>relationship</a:t>
            </a:r>
            <a:r>
              <a:rPr lang="ro-RO" sz="1400" dirty="0"/>
              <a:t> </a:t>
            </a:r>
            <a:r>
              <a:rPr lang="ro-RO" sz="1400" dirty="0" err="1"/>
              <a:t>with</a:t>
            </a:r>
            <a:r>
              <a:rPr lang="ro-RO" sz="1400" dirty="0"/>
              <a:t> </a:t>
            </a:r>
            <a:r>
              <a:rPr lang="ro-RO" sz="1400" dirty="0" err="1"/>
              <a:t>those</a:t>
            </a:r>
            <a:r>
              <a:rPr lang="ro-RO" sz="1400" dirty="0"/>
              <a:t> on </a:t>
            </a:r>
            <a:r>
              <a:rPr lang="ro-RO" sz="1400" dirty="0" err="1"/>
              <a:t>the</a:t>
            </a:r>
            <a:r>
              <a:rPr lang="ro-RO" sz="1400" dirty="0"/>
              <a:t> team.</a:t>
            </a:r>
          </a:p>
          <a:p>
            <a:pPr marL="0" lvl="0" indent="0">
              <a:buNone/>
            </a:pPr>
            <a:r>
              <a:rPr lang="ro-RO" sz="1400" dirty="0"/>
              <a:t>•</a:t>
            </a:r>
            <a:r>
              <a:rPr lang="ro-RO" sz="1400" dirty="0" err="1"/>
              <a:t>Delegating:is</a:t>
            </a:r>
            <a:r>
              <a:rPr lang="ro-RO" sz="1400" dirty="0"/>
              <a:t> </a:t>
            </a:r>
            <a:r>
              <a:rPr lang="ro-RO" sz="1400" dirty="0" err="1"/>
              <a:t>where</a:t>
            </a:r>
            <a:r>
              <a:rPr lang="ro-RO" sz="1400" dirty="0"/>
              <a:t> </a:t>
            </a:r>
            <a:r>
              <a:rPr lang="ro-RO" sz="1400" dirty="0" err="1"/>
              <a:t>the</a:t>
            </a:r>
            <a:r>
              <a:rPr lang="ro-RO" sz="1400" dirty="0"/>
              <a:t> </a:t>
            </a:r>
            <a:r>
              <a:rPr lang="ro-RO" sz="1400" dirty="0" err="1"/>
              <a:t>leader</a:t>
            </a:r>
            <a:r>
              <a:rPr lang="ro-RO" sz="1400" dirty="0"/>
              <a:t> </a:t>
            </a:r>
            <a:r>
              <a:rPr lang="ro-RO" sz="1400" dirty="0" err="1"/>
              <a:t>passes</a:t>
            </a:r>
            <a:r>
              <a:rPr lang="ro-RO" sz="1400" dirty="0"/>
              <a:t> on </a:t>
            </a:r>
            <a:r>
              <a:rPr lang="ro-RO" sz="1400" dirty="0" err="1"/>
              <a:t>most</a:t>
            </a:r>
            <a:r>
              <a:rPr lang="ro-RO" sz="1400" dirty="0"/>
              <a:t> of </a:t>
            </a:r>
            <a:r>
              <a:rPr lang="ro-RO" sz="1400" dirty="0" err="1"/>
              <a:t>the</a:t>
            </a:r>
            <a:r>
              <a:rPr lang="ro-RO" sz="1400" dirty="0"/>
              <a:t> </a:t>
            </a:r>
            <a:r>
              <a:rPr lang="ro-RO" sz="1400" dirty="0" err="1"/>
              <a:t>responsibilities</a:t>
            </a:r>
            <a:r>
              <a:rPr lang="ro-RO" sz="1400" dirty="0"/>
              <a:t>.</a:t>
            </a:r>
          </a:p>
          <a:p>
            <a:pPr marL="0" lvl="0" indent="0">
              <a:buNone/>
            </a:pPr>
            <a:endParaRPr lang="ro-RO" sz="1400" dirty="0"/>
          </a:p>
          <a:p>
            <a:pPr marL="0" lvl="0" indent="0">
              <a:buNone/>
            </a:pPr>
            <a:r>
              <a:rPr lang="ro-RO" sz="1400" dirty="0"/>
              <a:t>•</a:t>
            </a:r>
            <a:r>
              <a:rPr lang="ro-RO" sz="1400" dirty="0" err="1"/>
              <a:t>People</a:t>
            </a:r>
            <a:r>
              <a:rPr lang="ro-RO" sz="1400" dirty="0"/>
              <a:t> </a:t>
            </a:r>
            <a:r>
              <a:rPr lang="ro-RO" sz="1400" dirty="0" err="1"/>
              <a:t>Oriented</a:t>
            </a:r>
            <a:r>
              <a:rPr lang="ro-RO" sz="1400" dirty="0"/>
              <a:t> :</a:t>
            </a:r>
            <a:r>
              <a:rPr lang="ro-RO" sz="1400" dirty="0" err="1"/>
              <a:t>coordintors,Team</a:t>
            </a:r>
            <a:r>
              <a:rPr lang="ro-RO" sz="1400" dirty="0"/>
              <a:t> </a:t>
            </a:r>
            <a:r>
              <a:rPr lang="ro-RO" sz="1400" dirty="0" err="1"/>
              <a:t>workers,resources,investigators</a:t>
            </a:r>
            <a:r>
              <a:rPr lang="ro-RO" sz="1400" dirty="0"/>
              <a:t>.</a:t>
            </a:r>
          </a:p>
          <a:p>
            <a:pPr marL="0" lvl="0" indent="0">
              <a:buNone/>
            </a:pPr>
            <a:r>
              <a:rPr lang="ro-RO" sz="1400" dirty="0"/>
              <a:t>•</a:t>
            </a:r>
            <a:r>
              <a:rPr lang="ro-RO" sz="1400" dirty="0" err="1"/>
              <a:t>Thought</a:t>
            </a:r>
            <a:r>
              <a:rPr lang="ro-RO" sz="1400" dirty="0"/>
              <a:t> </a:t>
            </a:r>
            <a:r>
              <a:rPr lang="ro-RO" sz="1400" dirty="0" err="1"/>
              <a:t>oriented:Plants,monitor,evaluators,specialists</a:t>
            </a:r>
            <a:r>
              <a:rPr lang="ro-RO" sz="1400" dirty="0"/>
              <a:t>.</a:t>
            </a:r>
          </a:p>
          <a:p>
            <a:pPr marL="0" lvl="0" indent="0">
              <a:buNone/>
            </a:pPr>
            <a:r>
              <a:rPr lang="ro-RO" sz="1400" dirty="0"/>
              <a:t>•</a:t>
            </a:r>
            <a:r>
              <a:rPr lang="ro-RO" sz="1400" dirty="0" err="1"/>
              <a:t>Action</a:t>
            </a:r>
            <a:r>
              <a:rPr lang="ro-RO" sz="1400" dirty="0"/>
              <a:t> </a:t>
            </a:r>
            <a:r>
              <a:rPr lang="ro-RO" sz="1400" dirty="0" err="1"/>
              <a:t>oriented:Shapers,implementers</a:t>
            </a:r>
            <a:r>
              <a:rPr lang="ro-RO" sz="1400" dirty="0"/>
              <a:t>,</a:t>
            </a:r>
          </a:p>
          <a:p>
            <a:pPr marL="0" lvl="0" indent="0">
              <a:buNone/>
            </a:pPr>
            <a:r>
              <a:rPr lang="ro-RO" sz="1400" dirty="0" err="1"/>
              <a:t>completer-finisher</a:t>
            </a:r>
            <a:endParaRPr lang="ro-RO" sz="1400" dirty="0"/>
          </a:p>
          <a:p>
            <a:pPr marL="0" lvl="0" indent="0">
              <a:buNone/>
            </a:pPr>
            <a:endParaRPr lang="ro-RO" sz="1400" dirty="0"/>
          </a:p>
          <a:p>
            <a:pPr marL="0" lvl="0" indent="0">
              <a:buNone/>
            </a:pPr>
            <a:endParaRPr lang="en-US" sz="1400" dirty="0"/>
          </a:p>
        </p:txBody>
      </p:sp>
      <p:pic>
        <p:nvPicPr>
          <p:cNvPr id="19458" name="Picture 2" descr="8 Key Data Science Team Roles"/>
          <p:cNvPicPr>
            <a:picLocks noChangeAspect="1" noChangeArrowheads="1"/>
          </p:cNvPicPr>
          <p:nvPr/>
        </p:nvPicPr>
        <p:blipFill>
          <a:blip r:embed="rId3" cstate="print"/>
          <a:srcRect/>
          <a:stretch>
            <a:fillRect/>
          </a:stretch>
        </p:blipFill>
        <p:spPr bwMode="auto">
          <a:xfrm>
            <a:off x="5042459" y="1571850"/>
            <a:ext cx="3289374" cy="334286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Managing conflict</a:t>
            </a:r>
            <a:endParaRPr lang="en-US" dirty="0"/>
          </a:p>
        </p:txBody>
      </p:sp>
      <p:sp>
        <p:nvSpPr>
          <p:cNvPr id="3" name="Content Placeholder 2"/>
          <p:cNvSpPr>
            <a:spLocks noGrp="1"/>
          </p:cNvSpPr>
          <p:nvPr>
            <p:ph idx="1"/>
          </p:nvPr>
        </p:nvSpPr>
        <p:spPr>
          <a:xfrm>
            <a:off x="-1" y="1600918"/>
            <a:ext cx="4348717" cy="2798725"/>
          </a:xfrm>
        </p:spPr>
        <p:txBody>
          <a:bodyPr>
            <a:normAutofit fontScale="70000" lnSpcReduction="20000"/>
          </a:bodyPr>
          <a:lstStyle/>
          <a:p>
            <a:pPr marL="0" lvl="0" indent="0">
              <a:buNone/>
            </a:pPr>
            <a:r>
              <a:rPr lang="ro-RO" sz="2400" dirty="0"/>
              <a:t>•</a:t>
            </a:r>
            <a:r>
              <a:rPr lang="ro-RO" sz="2400" dirty="0" err="1"/>
              <a:t>Communication</a:t>
            </a:r>
            <a:r>
              <a:rPr lang="ro-RO" sz="2400" dirty="0"/>
              <a:t>:</a:t>
            </a:r>
          </a:p>
          <a:p>
            <a:pPr marL="0" lvl="0" indent="0">
              <a:buNone/>
            </a:pPr>
            <a:r>
              <a:rPr lang="ro-RO" sz="2400" dirty="0"/>
              <a:t>-</a:t>
            </a:r>
            <a:r>
              <a:rPr lang="ro-RO" sz="2400" dirty="0" err="1"/>
              <a:t>communication</a:t>
            </a:r>
            <a:r>
              <a:rPr lang="ro-RO" sz="2400" dirty="0"/>
              <a:t> </a:t>
            </a:r>
            <a:r>
              <a:rPr lang="ro-RO" sz="2400" dirty="0" err="1"/>
              <a:t>barriers</a:t>
            </a:r>
            <a:r>
              <a:rPr lang="ro-RO" sz="2400" dirty="0"/>
              <a:t> include </a:t>
            </a:r>
            <a:r>
              <a:rPr lang="ro-RO" sz="2400" dirty="0" err="1"/>
              <a:t>poor</a:t>
            </a:r>
            <a:r>
              <a:rPr lang="ro-RO" sz="2400" dirty="0"/>
              <a:t> </a:t>
            </a:r>
            <a:r>
              <a:rPr lang="ro-RO" sz="2400" dirty="0" err="1"/>
              <a:t>listening</a:t>
            </a:r>
            <a:r>
              <a:rPr lang="ro-RO" sz="2400" dirty="0"/>
              <a:t> </a:t>
            </a:r>
            <a:r>
              <a:rPr lang="ro-RO" sz="2400" dirty="0" err="1"/>
              <a:t>skills;insufficient</a:t>
            </a:r>
            <a:r>
              <a:rPr lang="ro-RO" sz="2400" dirty="0"/>
              <a:t> </a:t>
            </a:r>
            <a:r>
              <a:rPr lang="ro-RO" sz="2400" dirty="0" err="1"/>
              <a:t>sharing</a:t>
            </a:r>
            <a:r>
              <a:rPr lang="ro-RO" sz="2400" dirty="0"/>
              <a:t> of </a:t>
            </a:r>
            <a:r>
              <a:rPr lang="ro-RO" sz="2400" dirty="0" err="1"/>
              <a:t>information</a:t>
            </a:r>
            <a:r>
              <a:rPr lang="ro-RO" sz="2400" dirty="0"/>
              <a:t> etc....</a:t>
            </a:r>
          </a:p>
          <a:p>
            <a:pPr marL="0" lvl="0" indent="0">
              <a:buNone/>
            </a:pPr>
            <a:endParaRPr lang="ro-RO" sz="2400" dirty="0"/>
          </a:p>
          <a:p>
            <a:pPr marL="0" lvl="0" indent="0">
              <a:buNone/>
            </a:pPr>
            <a:r>
              <a:rPr lang="ro-RO" sz="2400" dirty="0"/>
              <a:t>•Structural </a:t>
            </a:r>
            <a:r>
              <a:rPr lang="ro-RO" sz="2400" dirty="0" err="1"/>
              <a:t>disagreements</a:t>
            </a:r>
            <a:r>
              <a:rPr lang="ro-RO" sz="2400" dirty="0"/>
              <a:t> include </a:t>
            </a:r>
            <a:r>
              <a:rPr lang="ro-RO" sz="2400" dirty="0" err="1"/>
              <a:t>the</a:t>
            </a:r>
            <a:r>
              <a:rPr lang="ro-RO" sz="2400" dirty="0"/>
              <a:t> </a:t>
            </a:r>
            <a:r>
              <a:rPr lang="ro-RO" sz="2400" dirty="0" err="1"/>
              <a:t>size</a:t>
            </a:r>
            <a:r>
              <a:rPr lang="ro-RO" sz="2400" dirty="0"/>
              <a:t> of </a:t>
            </a:r>
            <a:r>
              <a:rPr lang="ro-RO" sz="2400" dirty="0" err="1"/>
              <a:t>the</a:t>
            </a:r>
            <a:r>
              <a:rPr lang="ro-RO" sz="2400" dirty="0"/>
              <a:t> </a:t>
            </a:r>
            <a:r>
              <a:rPr lang="ro-RO" sz="2400" dirty="0" err="1"/>
              <a:t>team,levels</a:t>
            </a:r>
            <a:r>
              <a:rPr lang="ro-RO" sz="2400" dirty="0"/>
              <a:t> of </a:t>
            </a:r>
            <a:r>
              <a:rPr lang="ro-RO" sz="2400" dirty="0" err="1"/>
              <a:t>participation</a:t>
            </a:r>
            <a:r>
              <a:rPr lang="ro-RO" sz="2400" dirty="0"/>
              <a:t> </a:t>
            </a:r>
            <a:r>
              <a:rPr lang="ro-RO" sz="2400" dirty="0" err="1"/>
              <a:t>and</a:t>
            </a:r>
            <a:r>
              <a:rPr lang="ro-RO" sz="2400" dirty="0"/>
              <a:t> </a:t>
            </a:r>
            <a:r>
              <a:rPr lang="ro-RO" sz="2400" dirty="0" err="1"/>
              <a:t>levels</a:t>
            </a:r>
            <a:r>
              <a:rPr lang="ro-RO" sz="2400" dirty="0"/>
              <a:t> of </a:t>
            </a:r>
            <a:r>
              <a:rPr lang="ro-RO" sz="2400" dirty="0" err="1"/>
              <a:t>interdependence</a:t>
            </a:r>
            <a:r>
              <a:rPr lang="ro-RO" sz="2400" dirty="0"/>
              <a:t> </a:t>
            </a:r>
            <a:r>
              <a:rPr lang="ro-RO" sz="2400" dirty="0" err="1"/>
              <a:t>among</a:t>
            </a:r>
            <a:r>
              <a:rPr lang="ro-RO" sz="2400" dirty="0"/>
              <a:t> </a:t>
            </a:r>
            <a:r>
              <a:rPr lang="ro-RO" sz="2400" dirty="0" err="1"/>
              <a:t>employees</a:t>
            </a:r>
            <a:r>
              <a:rPr lang="ro-RO" sz="2400" dirty="0"/>
              <a:t>.</a:t>
            </a:r>
          </a:p>
          <a:p>
            <a:pPr marL="0" lvl="0" indent="0">
              <a:buNone/>
            </a:pPr>
            <a:endParaRPr lang="ro-RO" sz="2400" dirty="0"/>
          </a:p>
          <a:p>
            <a:pPr marL="0" lvl="0" indent="0">
              <a:buNone/>
            </a:pPr>
            <a:r>
              <a:rPr lang="ro-RO" sz="2400" dirty="0"/>
              <a:t>•Personal </a:t>
            </a:r>
            <a:r>
              <a:rPr lang="ro-RO" sz="2400" dirty="0" err="1"/>
              <a:t>Factors</a:t>
            </a:r>
            <a:r>
              <a:rPr lang="ro-RO" sz="2400" dirty="0"/>
              <a:t>:</a:t>
            </a:r>
          </a:p>
          <a:p>
            <a:pPr marL="0" lvl="0" indent="0">
              <a:buNone/>
            </a:pPr>
            <a:r>
              <a:rPr lang="ro-RO" sz="2400" dirty="0"/>
              <a:t>-include </a:t>
            </a:r>
            <a:r>
              <a:rPr lang="ro-RO" sz="2400" dirty="0" err="1"/>
              <a:t>things</a:t>
            </a:r>
            <a:r>
              <a:rPr lang="ro-RO" sz="2400" dirty="0"/>
              <a:t> </a:t>
            </a:r>
            <a:r>
              <a:rPr lang="ro-RO" sz="2400" dirty="0" err="1"/>
              <a:t>such</a:t>
            </a:r>
            <a:r>
              <a:rPr lang="ro-RO" sz="2400" dirty="0"/>
              <a:t> </a:t>
            </a:r>
            <a:r>
              <a:rPr lang="ro-RO" sz="2400" dirty="0" err="1"/>
              <a:t>as:an</a:t>
            </a:r>
            <a:r>
              <a:rPr lang="ro-RO" sz="2400" dirty="0"/>
              <a:t> </a:t>
            </a:r>
            <a:r>
              <a:rPr lang="ro-RO" sz="2400" dirty="0" err="1"/>
              <a:t>individual’s</a:t>
            </a:r>
            <a:r>
              <a:rPr lang="ro-RO" sz="2400" dirty="0"/>
              <a:t> self-</a:t>
            </a:r>
            <a:r>
              <a:rPr lang="ro-RO" sz="2400" dirty="0" err="1"/>
              <a:t>esteem</a:t>
            </a:r>
            <a:r>
              <a:rPr lang="ro-RO" sz="2400" dirty="0"/>
              <a:t> ,</a:t>
            </a:r>
            <a:r>
              <a:rPr lang="ro-RO" sz="2400" dirty="0" err="1"/>
              <a:t>their</a:t>
            </a:r>
            <a:r>
              <a:rPr lang="ro-RO" sz="2400" dirty="0"/>
              <a:t> personal </a:t>
            </a:r>
            <a:r>
              <a:rPr lang="ro-RO" sz="2400" dirty="0" err="1"/>
              <a:t>goals</a:t>
            </a:r>
            <a:r>
              <a:rPr lang="ro-RO" sz="2400" dirty="0"/>
              <a:t> ,</a:t>
            </a:r>
            <a:r>
              <a:rPr lang="ro-RO" sz="2400" dirty="0" err="1"/>
              <a:t>values</a:t>
            </a:r>
            <a:r>
              <a:rPr lang="ro-RO" sz="2400" dirty="0"/>
              <a:t> </a:t>
            </a:r>
            <a:r>
              <a:rPr lang="ro-RO" sz="2400" dirty="0" err="1"/>
              <a:t>and</a:t>
            </a:r>
            <a:r>
              <a:rPr lang="ro-RO" sz="2400" dirty="0"/>
              <a:t> </a:t>
            </a:r>
            <a:r>
              <a:rPr lang="ro-RO" sz="2400" dirty="0" err="1"/>
              <a:t>needs</a:t>
            </a:r>
            <a:r>
              <a:rPr lang="ro-RO" sz="2400" dirty="0"/>
              <a:t>.</a:t>
            </a:r>
          </a:p>
          <a:p>
            <a:pPr marL="457200" lvl="1" indent="0">
              <a:buNone/>
            </a:pPr>
            <a:endParaRPr lang="ro-RO" sz="2400" dirty="0"/>
          </a:p>
          <a:p>
            <a:pPr marL="457200" lvl="1" indent="0">
              <a:buNone/>
            </a:pPr>
            <a:endParaRPr lang="en-US" sz="2400" dirty="0"/>
          </a:p>
        </p:txBody>
      </p:sp>
      <p:pic>
        <p:nvPicPr>
          <p:cNvPr id="15362" name="Picture 2" descr="7 Strategies on How to Resolve Conflict In The Workplace | HR Cloud"/>
          <p:cNvPicPr>
            <a:picLocks noChangeAspect="1" noChangeArrowheads="1"/>
          </p:cNvPicPr>
          <p:nvPr/>
        </p:nvPicPr>
        <p:blipFill>
          <a:blip r:embed="rId3" cstate="print"/>
          <a:srcRect/>
          <a:stretch>
            <a:fillRect/>
          </a:stretch>
        </p:blipFill>
        <p:spPr bwMode="auto">
          <a:xfrm>
            <a:off x="4348717" y="1428195"/>
            <a:ext cx="4000101" cy="2282568"/>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4785210" flipH="1">
            <a:off x="4744024" y="-3088628"/>
            <a:ext cx="1333552" cy="2928517"/>
          </a:xfrm>
        </p:spPr>
        <p:txBody>
          <a:bodyPr>
            <a:normAutofit/>
          </a:bodyPr>
          <a:lstStyle/>
          <a:p>
            <a:r>
              <a:rPr lang="en-US" b="1" dirty="0"/>
              <a:t> </a:t>
            </a:r>
            <a:br>
              <a:rPr lang="en-US" b="1" dirty="0"/>
            </a:br>
            <a:endParaRPr lang="en-US" dirty="0"/>
          </a:p>
        </p:txBody>
      </p:sp>
      <p:sp>
        <p:nvSpPr>
          <p:cNvPr id="3" name="Content Placeholder 2"/>
          <p:cNvSpPr>
            <a:spLocks noGrp="1"/>
          </p:cNvSpPr>
          <p:nvPr>
            <p:ph idx="1"/>
          </p:nvPr>
        </p:nvSpPr>
        <p:spPr>
          <a:xfrm>
            <a:off x="295320" y="314983"/>
            <a:ext cx="4912451" cy="410732"/>
          </a:xfrm>
        </p:spPr>
        <p:txBody>
          <a:bodyPr>
            <a:normAutofit/>
          </a:bodyPr>
          <a:lstStyle/>
          <a:p>
            <a:pPr marL="0" lvl="0" indent="0">
              <a:buNone/>
            </a:pPr>
            <a:r>
              <a:rPr lang="ro-RO" sz="1800" b="1" dirty="0" err="1">
                <a:solidFill>
                  <a:srgbClr val="FFC000"/>
                </a:solidFill>
              </a:rPr>
              <a:t>Successful</a:t>
            </a:r>
            <a:r>
              <a:rPr lang="ro-RO" sz="1800" b="1" dirty="0">
                <a:solidFill>
                  <a:srgbClr val="FFC000"/>
                </a:solidFill>
              </a:rPr>
              <a:t> team </a:t>
            </a:r>
            <a:r>
              <a:rPr lang="ro-RO" sz="1800" b="1" dirty="0" err="1">
                <a:solidFill>
                  <a:srgbClr val="FFC000"/>
                </a:solidFill>
              </a:rPr>
              <a:t>development</a:t>
            </a:r>
            <a:endParaRPr lang="ro-RO" sz="1800" b="1" dirty="0">
              <a:solidFill>
                <a:srgbClr val="FFC000"/>
              </a:solidFill>
            </a:endParaRPr>
          </a:p>
          <a:p>
            <a:pPr marL="0" lvl="0" indent="0">
              <a:buNone/>
            </a:pPr>
            <a:r>
              <a:rPr lang="ro-RO" sz="1800" b="1" dirty="0"/>
              <a:t>•</a:t>
            </a:r>
            <a:r>
              <a:rPr lang="ro-RO" sz="1800" u="sng" dirty="0" err="1"/>
              <a:t>Wou</a:t>
            </a:r>
            <a:r>
              <a:rPr lang="ro-RO" sz="1800" u="sng" dirty="0"/>
              <a:t> </a:t>
            </a:r>
            <a:r>
              <a:rPr lang="ro-RO" sz="1800" u="sng" dirty="0" err="1"/>
              <a:t>can</a:t>
            </a:r>
            <a:r>
              <a:rPr lang="ro-RO" sz="1800" u="sng" dirty="0"/>
              <a:t> </a:t>
            </a:r>
            <a:r>
              <a:rPr lang="ro-RO" sz="1800" u="sng" dirty="0" err="1"/>
              <a:t>leader</a:t>
            </a:r>
            <a:r>
              <a:rPr lang="ro-RO" sz="1800" u="sng" dirty="0"/>
              <a:t> </a:t>
            </a:r>
            <a:r>
              <a:rPr lang="ro-RO" sz="1800" u="sng" dirty="0" err="1"/>
              <a:t>make</a:t>
            </a:r>
            <a:r>
              <a:rPr lang="ro-RO" sz="1800" u="sng" dirty="0"/>
              <a:t> sure </a:t>
            </a:r>
            <a:r>
              <a:rPr lang="ro-RO" sz="1800" u="sng" dirty="0" err="1"/>
              <a:t>that</a:t>
            </a:r>
            <a:r>
              <a:rPr lang="ro-RO" sz="1800" u="sng" dirty="0"/>
              <a:t> a team </a:t>
            </a:r>
            <a:r>
              <a:rPr lang="ro-RO" sz="1800" u="sng" dirty="0" err="1"/>
              <a:t>develops</a:t>
            </a:r>
            <a:r>
              <a:rPr lang="ro-RO" sz="1800" u="sng" dirty="0"/>
              <a:t> </a:t>
            </a:r>
            <a:r>
              <a:rPr lang="ro-RO" sz="1800" u="sng" dirty="0" err="1"/>
              <a:t>and</a:t>
            </a:r>
            <a:r>
              <a:rPr lang="ro-RO" sz="1800" u="sng" dirty="0"/>
              <a:t> </a:t>
            </a:r>
            <a:r>
              <a:rPr lang="ro-RO" sz="1800" u="sng" dirty="0" err="1"/>
              <a:t>keeps</a:t>
            </a:r>
            <a:r>
              <a:rPr lang="ro-RO" sz="1800" u="sng" dirty="0"/>
              <a:t> </a:t>
            </a:r>
            <a:r>
              <a:rPr lang="ro-RO" sz="1800" u="sng" dirty="0" err="1"/>
              <a:t>developing</a:t>
            </a:r>
            <a:r>
              <a:rPr lang="ro-RO" sz="1800" u="sng" dirty="0"/>
              <a:t>?</a:t>
            </a:r>
          </a:p>
          <a:p>
            <a:pPr marL="0" lvl="0" indent="0">
              <a:buNone/>
            </a:pPr>
            <a:endParaRPr lang="ro-RO" sz="1800" b="1" u="sng" dirty="0"/>
          </a:p>
          <a:p>
            <a:pPr marL="0" lvl="0" indent="0">
              <a:buNone/>
            </a:pPr>
            <a:r>
              <a:rPr lang="ro-RO" sz="1800" b="1" dirty="0"/>
              <a:t>•</a:t>
            </a:r>
            <a:r>
              <a:rPr lang="ro-RO" sz="1800" b="1" dirty="0" err="1"/>
              <a:t>Understand</a:t>
            </a:r>
            <a:r>
              <a:rPr lang="ro-RO" sz="1800" b="1" dirty="0"/>
              <a:t> </a:t>
            </a:r>
            <a:r>
              <a:rPr lang="ro-RO" sz="1800" b="1" dirty="0" err="1"/>
              <a:t>responsibilities</a:t>
            </a:r>
            <a:r>
              <a:rPr lang="ro-RO" sz="1800" b="1" dirty="0"/>
              <a:t>:</a:t>
            </a:r>
          </a:p>
          <a:p>
            <a:pPr marL="0" lvl="0" indent="0">
              <a:buNone/>
            </a:pPr>
            <a:r>
              <a:rPr lang="ro-RO" sz="1800" b="1" dirty="0"/>
              <a:t>-</a:t>
            </a:r>
            <a:r>
              <a:rPr lang="ro-RO" sz="1800" b="1" dirty="0" err="1"/>
              <a:t>make</a:t>
            </a:r>
            <a:r>
              <a:rPr lang="ro-RO" sz="1800" b="1" dirty="0"/>
              <a:t> sure </a:t>
            </a:r>
            <a:r>
              <a:rPr lang="ro-RO" sz="1800" b="1" dirty="0" err="1"/>
              <a:t>that</a:t>
            </a:r>
            <a:r>
              <a:rPr lang="ro-RO" sz="1800" b="1" dirty="0"/>
              <a:t> </a:t>
            </a:r>
            <a:r>
              <a:rPr lang="ro-RO" sz="1800" b="1" dirty="0" err="1"/>
              <a:t>everyone</a:t>
            </a:r>
            <a:r>
              <a:rPr lang="ro-RO" sz="1800" b="1" dirty="0"/>
              <a:t> </a:t>
            </a:r>
            <a:r>
              <a:rPr lang="ro-RO" sz="1800" b="1" dirty="0" err="1"/>
              <a:t>knows</a:t>
            </a:r>
            <a:r>
              <a:rPr lang="ro-RO" sz="1800" b="1" dirty="0"/>
              <a:t> </a:t>
            </a:r>
            <a:r>
              <a:rPr lang="ro-RO" sz="1800" b="1" dirty="0" err="1"/>
              <a:t>what</a:t>
            </a:r>
            <a:r>
              <a:rPr lang="ro-RO" sz="1800" b="1" dirty="0"/>
              <a:t> </a:t>
            </a:r>
            <a:r>
              <a:rPr lang="ro-RO" sz="1800" b="1" dirty="0" err="1"/>
              <a:t>is</a:t>
            </a:r>
            <a:r>
              <a:rPr lang="ro-RO" sz="1800" b="1" dirty="0"/>
              <a:t> </a:t>
            </a:r>
            <a:r>
              <a:rPr lang="ro-RO" sz="1800" b="1" dirty="0" err="1"/>
              <a:t>expected</a:t>
            </a:r>
            <a:r>
              <a:rPr lang="ro-RO" sz="1800" b="1" dirty="0"/>
              <a:t> of </a:t>
            </a:r>
            <a:r>
              <a:rPr lang="ro-RO" sz="1800" b="1" dirty="0" err="1"/>
              <a:t>then</a:t>
            </a:r>
            <a:r>
              <a:rPr lang="ro-RO" sz="1800" b="1" dirty="0"/>
              <a:t> </a:t>
            </a:r>
          </a:p>
          <a:p>
            <a:pPr marL="0" lvl="0" indent="0">
              <a:buNone/>
            </a:pPr>
            <a:endParaRPr lang="ro-RO" sz="1800" b="1" dirty="0"/>
          </a:p>
          <a:p>
            <a:pPr marL="0" lvl="0" indent="0">
              <a:buNone/>
            </a:pPr>
            <a:r>
              <a:rPr lang="ro-RO" sz="1800" b="1" dirty="0"/>
              <a:t>• </a:t>
            </a:r>
            <a:r>
              <a:rPr lang="ro-RO" sz="1800" b="1" dirty="0" err="1"/>
              <a:t>Cover</a:t>
            </a:r>
            <a:r>
              <a:rPr lang="ro-RO" sz="1800" b="1" dirty="0"/>
              <a:t> </a:t>
            </a:r>
            <a:r>
              <a:rPr lang="ro-RO" sz="1800" b="1" dirty="0" err="1"/>
              <a:t>the</a:t>
            </a:r>
            <a:r>
              <a:rPr lang="ro-RO" sz="1800" b="1" dirty="0"/>
              <a:t> </a:t>
            </a:r>
            <a:r>
              <a:rPr lang="ro-RO" sz="1800" b="1" dirty="0" err="1"/>
              <a:t>belbin</a:t>
            </a:r>
            <a:r>
              <a:rPr lang="ro-RO" sz="1800" b="1" dirty="0"/>
              <a:t> </a:t>
            </a:r>
            <a:r>
              <a:rPr lang="ro-RO" sz="1800" b="1" dirty="0" err="1"/>
              <a:t>roles</a:t>
            </a:r>
            <a:r>
              <a:rPr lang="ro-RO" sz="1800" b="1" dirty="0"/>
              <a:t>:</a:t>
            </a:r>
          </a:p>
          <a:p>
            <a:pPr marL="0" lvl="0" indent="0">
              <a:buNone/>
            </a:pPr>
            <a:r>
              <a:rPr lang="ro-RO" sz="1800" b="1" dirty="0"/>
              <a:t>-as a far </a:t>
            </a:r>
            <a:r>
              <a:rPr lang="ro-RO" sz="1800" b="1" dirty="0" err="1"/>
              <a:t>possible</a:t>
            </a:r>
            <a:r>
              <a:rPr lang="ro-RO" sz="1800" b="1" dirty="0"/>
              <a:t> ,</a:t>
            </a:r>
            <a:r>
              <a:rPr lang="ro-RO" sz="1800" b="1" dirty="0" err="1"/>
              <a:t>the</a:t>
            </a:r>
            <a:r>
              <a:rPr lang="ro-RO" sz="1800" b="1" dirty="0"/>
              <a:t> </a:t>
            </a:r>
            <a:r>
              <a:rPr lang="ro-RO" sz="1800" b="1" dirty="0" err="1"/>
              <a:t>leader</a:t>
            </a:r>
            <a:r>
              <a:rPr lang="ro-RO" sz="1800" b="1" dirty="0"/>
              <a:t> </a:t>
            </a:r>
            <a:r>
              <a:rPr lang="ro-RO" sz="1800" b="1" dirty="0" err="1"/>
              <a:t>should</a:t>
            </a:r>
            <a:r>
              <a:rPr lang="ro-RO" sz="1800" b="1" dirty="0"/>
              <a:t> </a:t>
            </a:r>
            <a:r>
              <a:rPr lang="ro-RO" sz="1800" b="1" dirty="0" err="1"/>
              <a:t>ensure</a:t>
            </a:r>
            <a:r>
              <a:rPr lang="ro-RO" sz="1800" b="1" dirty="0"/>
              <a:t> </a:t>
            </a:r>
            <a:r>
              <a:rPr lang="ro-RO" sz="1800" b="1" dirty="0" err="1"/>
              <a:t>that</a:t>
            </a:r>
            <a:r>
              <a:rPr lang="ro-RO" sz="1800" b="1" dirty="0"/>
              <a:t> </a:t>
            </a:r>
            <a:r>
              <a:rPr lang="ro-RO" sz="1800" b="1" dirty="0" err="1"/>
              <a:t>the</a:t>
            </a:r>
            <a:r>
              <a:rPr lang="ro-RO" sz="1800" b="1" dirty="0"/>
              <a:t> team </a:t>
            </a:r>
            <a:r>
              <a:rPr lang="ro-RO" sz="1800" b="1" dirty="0" err="1"/>
              <a:t>covers</a:t>
            </a:r>
            <a:r>
              <a:rPr lang="ro-RO" sz="1800" b="1" dirty="0"/>
              <a:t> </a:t>
            </a:r>
            <a:r>
              <a:rPr lang="ro-RO" sz="1800" b="1" dirty="0" err="1"/>
              <a:t>the</a:t>
            </a:r>
            <a:r>
              <a:rPr lang="ro-RO" sz="1800" b="1" dirty="0"/>
              <a:t> </a:t>
            </a:r>
            <a:r>
              <a:rPr lang="ro-RO" sz="1800" b="1" dirty="0" err="1"/>
              <a:t>nine</a:t>
            </a:r>
            <a:r>
              <a:rPr lang="ro-RO" sz="1800" b="1" dirty="0"/>
              <a:t> </a:t>
            </a:r>
            <a:r>
              <a:rPr lang="ro-RO" sz="1800" b="1" dirty="0" err="1"/>
              <a:t>Belbin</a:t>
            </a:r>
            <a:r>
              <a:rPr lang="ro-RO" sz="1800" b="1" dirty="0"/>
              <a:t> team </a:t>
            </a:r>
            <a:r>
              <a:rPr lang="ro-RO" sz="1800" b="1" dirty="0" err="1"/>
              <a:t>roles</a:t>
            </a:r>
            <a:r>
              <a:rPr lang="ro-RO" sz="1800" b="1" dirty="0"/>
              <a:t>.</a:t>
            </a:r>
          </a:p>
          <a:p>
            <a:pPr marL="0" lvl="0" indent="0">
              <a:buNone/>
            </a:pPr>
            <a:endParaRPr lang="ro-RO" sz="1800" b="1" dirty="0"/>
          </a:p>
          <a:p>
            <a:pPr marL="0" lvl="0" indent="0">
              <a:buNone/>
            </a:pPr>
            <a:r>
              <a:rPr lang="ro-RO" sz="1800" b="1" dirty="0"/>
              <a:t>•</a:t>
            </a:r>
            <a:r>
              <a:rPr lang="ro-RO" sz="1800" b="1" dirty="0" err="1"/>
              <a:t>Have</a:t>
            </a:r>
            <a:r>
              <a:rPr lang="ro-RO" sz="1800" b="1" dirty="0"/>
              <a:t> Common </a:t>
            </a:r>
            <a:r>
              <a:rPr lang="ro-RO" sz="1800" b="1" dirty="0" err="1"/>
              <a:t>goals</a:t>
            </a:r>
            <a:r>
              <a:rPr lang="ro-RO" sz="1800" b="1" dirty="0"/>
              <a:t>:</a:t>
            </a:r>
          </a:p>
          <a:p>
            <a:pPr marL="0" lvl="0" indent="0">
              <a:buNone/>
            </a:pPr>
            <a:r>
              <a:rPr lang="ro-RO" sz="1800" b="1" dirty="0"/>
              <a:t>-</a:t>
            </a:r>
            <a:r>
              <a:rPr lang="ro-RO" sz="1800" b="1" dirty="0" err="1"/>
              <a:t>be</a:t>
            </a:r>
            <a:r>
              <a:rPr lang="ro-RO" sz="1800" b="1" dirty="0"/>
              <a:t> sure </a:t>
            </a:r>
            <a:r>
              <a:rPr lang="ro-RO" sz="1800" b="1" dirty="0" err="1"/>
              <a:t>each</a:t>
            </a:r>
            <a:r>
              <a:rPr lang="ro-RO" sz="1800" b="1" dirty="0"/>
              <a:t> team </a:t>
            </a:r>
            <a:r>
              <a:rPr lang="ro-RO" sz="1800" b="1" dirty="0" err="1"/>
              <a:t>member</a:t>
            </a:r>
            <a:r>
              <a:rPr lang="ro-RO" sz="1800" b="1" dirty="0"/>
              <a:t> </a:t>
            </a:r>
            <a:r>
              <a:rPr lang="ro-RO" sz="1800" b="1" dirty="0" err="1"/>
              <a:t>shares</a:t>
            </a:r>
            <a:r>
              <a:rPr lang="ro-RO" sz="1800" b="1" dirty="0"/>
              <a:t> </a:t>
            </a:r>
            <a:r>
              <a:rPr lang="ro-RO" sz="1800" b="1" dirty="0" err="1"/>
              <a:t>the</a:t>
            </a:r>
            <a:r>
              <a:rPr lang="ro-RO" sz="1800" b="1" dirty="0"/>
              <a:t> same </a:t>
            </a:r>
            <a:r>
              <a:rPr lang="ro-RO" sz="1800" b="1" dirty="0" err="1"/>
              <a:t>objectives</a:t>
            </a:r>
            <a:endParaRPr lang="ro-RO" sz="1800" b="1" dirty="0"/>
          </a:p>
          <a:p>
            <a:pPr marL="0" lvl="0" indent="0">
              <a:buNone/>
            </a:pPr>
            <a:endParaRPr lang="en-US" sz="1800" b="1" dirty="0">
              <a:solidFill>
                <a:srgbClr val="FFC000"/>
              </a:solidFill>
            </a:endParaRPr>
          </a:p>
        </p:txBody>
      </p:sp>
      <p:pic>
        <p:nvPicPr>
          <p:cNvPr id="15363" name="Picture 3"/>
          <p:cNvPicPr>
            <a:picLocks noChangeAspect="1" noChangeArrowheads="1"/>
          </p:cNvPicPr>
          <p:nvPr/>
        </p:nvPicPr>
        <p:blipFill>
          <a:blip r:embed="rId3" cstate="print"/>
          <a:srcRect/>
          <a:stretch>
            <a:fillRect/>
          </a:stretch>
        </p:blipFill>
        <p:spPr bwMode="auto">
          <a:xfrm>
            <a:off x="3468013" y="5737482"/>
            <a:ext cx="3707488" cy="2704897"/>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394" y="444510"/>
            <a:ext cx="3735605" cy="898061"/>
          </a:xfrm>
        </p:spPr>
        <p:txBody>
          <a:bodyPr>
            <a:normAutofit/>
          </a:bodyPr>
          <a:lstStyle/>
          <a:p>
            <a:r>
              <a:rPr lang="en-US" b="1" dirty="0"/>
              <a:t>Effective team </a:t>
            </a:r>
            <a:endParaRPr lang="en-US" dirty="0"/>
          </a:p>
        </p:txBody>
      </p:sp>
      <p:sp>
        <p:nvSpPr>
          <p:cNvPr id="3" name="Content Placeholder 2"/>
          <p:cNvSpPr>
            <a:spLocks noGrp="1"/>
          </p:cNvSpPr>
          <p:nvPr>
            <p:ph idx="1"/>
          </p:nvPr>
        </p:nvSpPr>
        <p:spPr>
          <a:xfrm>
            <a:off x="201394" y="1197427"/>
            <a:ext cx="3409035" cy="3673929"/>
          </a:xfrm>
        </p:spPr>
        <p:txBody>
          <a:bodyPr>
            <a:normAutofit/>
          </a:bodyPr>
          <a:lstStyle/>
          <a:p>
            <a:pPr marL="0" lvl="0" indent="0" algn="just">
              <a:buNone/>
            </a:pPr>
            <a:r>
              <a:rPr lang="ro-RO" sz="1400" dirty="0"/>
              <a:t>•Competent team </a:t>
            </a:r>
            <a:r>
              <a:rPr lang="ro-RO" sz="1400" dirty="0" err="1"/>
              <a:t>members:team</a:t>
            </a:r>
            <a:r>
              <a:rPr lang="ro-RO" sz="1400" dirty="0"/>
              <a:t> </a:t>
            </a:r>
            <a:r>
              <a:rPr lang="ro-RO" sz="1400" dirty="0" err="1"/>
              <a:t>members</a:t>
            </a:r>
            <a:r>
              <a:rPr lang="ro-RO" sz="1400" dirty="0"/>
              <a:t> must </a:t>
            </a:r>
            <a:r>
              <a:rPr lang="ro-RO" sz="1400" dirty="0" err="1"/>
              <a:t>be</a:t>
            </a:r>
            <a:r>
              <a:rPr lang="ro-RO" sz="1400" dirty="0"/>
              <a:t> </a:t>
            </a:r>
            <a:r>
              <a:rPr lang="ro-RO" sz="1400" dirty="0" err="1"/>
              <a:t>educated,trained,and</a:t>
            </a:r>
            <a:r>
              <a:rPr lang="ro-RO" sz="1400" dirty="0"/>
              <a:t> </a:t>
            </a:r>
            <a:r>
              <a:rPr lang="ro-RO" sz="1400" dirty="0" err="1"/>
              <a:t>know</a:t>
            </a:r>
            <a:r>
              <a:rPr lang="ro-RO" sz="1400" dirty="0"/>
              <a:t> </a:t>
            </a:r>
            <a:r>
              <a:rPr lang="ro-RO" sz="1400" dirty="0" err="1"/>
              <a:t>what</a:t>
            </a:r>
            <a:r>
              <a:rPr lang="ro-RO" sz="1400" dirty="0"/>
              <a:t> </a:t>
            </a:r>
            <a:r>
              <a:rPr lang="ro-RO" sz="1400" dirty="0" err="1"/>
              <a:t>they</a:t>
            </a:r>
            <a:r>
              <a:rPr lang="ro-RO" sz="1400" dirty="0"/>
              <a:t> are </a:t>
            </a:r>
            <a:r>
              <a:rPr lang="ro-RO" sz="1400" dirty="0" err="1"/>
              <a:t>doing</a:t>
            </a:r>
            <a:r>
              <a:rPr lang="ro-RO" sz="1400" dirty="0"/>
              <a:t>.</a:t>
            </a:r>
          </a:p>
          <a:p>
            <a:pPr marL="0" lvl="0" indent="0" algn="just">
              <a:buNone/>
            </a:pPr>
            <a:endParaRPr lang="ro-RO" sz="1400" dirty="0"/>
          </a:p>
          <a:p>
            <a:pPr marL="0" lvl="0" indent="0" algn="just">
              <a:buNone/>
            </a:pPr>
            <a:r>
              <a:rPr lang="ro-RO" sz="1400" dirty="0"/>
              <a:t>•</a:t>
            </a:r>
            <a:r>
              <a:rPr lang="ro-RO" sz="1400" dirty="0" err="1"/>
              <a:t>Colaborative</a:t>
            </a:r>
            <a:r>
              <a:rPr lang="ro-RO" sz="1400" dirty="0"/>
              <a:t> </a:t>
            </a:r>
            <a:r>
              <a:rPr lang="ro-RO" sz="1400" dirty="0" err="1"/>
              <a:t>climate:effective</a:t>
            </a:r>
            <a:r>
              <a:rPr lang="ro-RO" sz="1400" dirty="0"/>
              <a:t> </a:t>
            </a:r>
            <a:r>
              <a:rPr lang="ro-RO" sz="1400" dirty="0" err="1"/>
              <a:t>teams</a:t>
            </a:r>
            <a:r>
              <a:rPr lang="ro-RO" sz="1400" dirty="0"/>
              <a:t> create a </a:t>
            </a:r>
            <a:r>
              <a:rPr lang="ro-RO" sz="1400" dirty="0" err="1"/>
              <a:t>positive</a:t>
            </a:r>
            <a:r>
              <a:rPr lang="ro-RO" sz="1400" dirty="0"/>
              <a:t>, </a:t>
            </a:r>
            <a:r>
              <a:rPr lang="ro-RO" sz="1400" dirty="0" err="1"/>
              <a:t>supportiv</a:t>
            </a:r>
            <a:r>
              <a:rPr lang="ro-RO" sz="1400" dirty="0"/>
              <a:t> climate.</a:t>
            </a:r>
          </a:p>
          <a:p>
            <a:pPr marL="0" lvl="0" indent="0" algn="just">
              <a:buNone/>
            </a:pPr>
            <a:endParaRPr lang="ro-RO" sz="1400" dirty="0"/>
          </a:p>
          <a:p>
            <a:pPr marL="0" lvl="0" indent="0" algn="just">
              <a:buNone/>
            </a:pPr>
            <a:r>
              <a:rPr lang="ro-RO" sz="1400" dirty="0"/>
              <a:t>•</a:t>
            </a:r>
            <a:r>
              <a:rPr lang="ro-RO" sz="1400" dirty="0" err="1"/>
              <a:t>Result-driven</a:t>
            </a:r>
            <a:r>
              <a:rPr lang="ro-RO" sz="1400" dirty="0"/>
              <a:t> </a:t>
            </a:r>
            <a:r>
              <a:rPr lang="ro-RO" sz="1400" dirty="0" err="1"/>
              <a:t>structure:teams</a:t>
            </a:r>
            <a:r>
              <a:rPr lang="ro-RO" sz="1400" dirty="0"/>
              <a:t> must </a:t>
            </a:r>
            <a:r>
              <a:rPr lang="ro-RO" sz="1400" dirty="0" err="1"/>
              <a:t>have</a:t>
            </a:r>
            <a:r>
              <a:rPr lang="ro-RO" sz="1400" dirty="0"/>
              <a:t> an </a:t>
            </a:r>
            <a:r>
              <a:rPr lang="ro-RO" sz="1400" dirty="0" err="1"/>
              <a:t>efficient</a:t>
            </a:r>
            <a:r>
              <a:rPr lang="ro-RO" sz="1400" dirty="0"/>
              <a:t> </a:t>
            </a:r>
            <a:r>
              <a:rPr lang="ro-RO" sz="1400" dirty="0" err="1"/>
              <a:t>and</a:t>
            </a:r>
            <a:r>
              <a:rPr lang="ro-RO" sz="1400" dirty="0"/>
              <a:t> </a:t>
            </a:r>
            <a:r>
              <a:rPr lang="ro-RO" sz="1400" dirty="0" err="1"/>
              <a:t>organized</a:t>
            </a:r>
            <a:r>
              <a:rPr lang="ro-RO" sz="1400" dirty="0"/>
              <a:t> </a:t>
            </a:r>
            <a:r>
              <a:rPr lang="ro-RO" sz="1400" dirty="0" err="1"/>
              <a:t>method</a:t>
            </a:r>
            <a:r>
              <a:rPr lang="ro-RO" sz="1400" dirty="0"/>
              <a:t> of </a:t>
            </a:r>
            <a:r>
              <a:rPr lang="ro-RO" sz="1400" dirty="0" err="1"/>
              <a:t>achieving</a:t>
            </a:r>
            <a:r>
              <a:rPr lang="ro-RO" sz="1400" dirty="0"/>
              <a:t> </a:t>
            </a:r>
            <a:r>
              <a:rPr lang="ro-RO" sz="1400" dirty="0" err="1"/>
              <a:t>outcomes</a:t>
            </a:r>
            <a:r>
              <a:rPr lang="ro-RO" sz="1400" dirty="0"/>
              <a:t>.</a:t>
            </a:r>
          </a:p>
          <a:p>
            <a:pPr marL="0" lvl="0" indent="0" algn="just">
              <a:buNone/>
            </a:pPr>
            <a:endParaRPr lang="ro-RO" sz="1400" dirty="0"/>
          </a:p>
          <a:p>
            <a:pPr marL="0" lvl="0" indent="0" algn="just">
              <a:buNone/>
            </a:pPr>
            <a:r>
              <a:rPr lang="ro-RO" sz="1400" dirty="0"/>
              <a:t>•</a:t>
            </a:r>
            <a:r>
              <a:rPr lang="ro-RO" sz="1400" dirty="0" err="1"/>
              <a:t>Clear</a:t>
            </a:r>
            <a:r>
              <a:rPr lang="ro-RO" sz="1400" dirty="0"/>
              <a:t> </a:t>
            </a:r>
            <a:r>
              <a:rPr lang="ro-RO" sz="1400" dirty="0" err="1"/>
              <a:t>elevating</a:t>
            </a:r>
            <a:r>
              <a:rPr lang="ro-RO" sz="1400" dirty="0"/>
              <a:t> </a:t>
            </a:r>
            <a:r>
              <a:rPr lang="ro-RO" sz="1400" dirty="0" err="1"/>
              <a:t>goal:the</a:t>
            </a:r>
            <a:r>
              <a:rPr lang="ro-RO" sz="1400" dirty="0"/>
              <a:t> </a:t>
            </a:r>
            <a:r>
              <a:rPr lang="ro-RO" sz="1400" dirty="0" err="1"/>
              <a:t>goal</a:t>
            </a:r>
            <a:r>
              <a:rPr lang="ro-RO" sz="1400" dirty="0"/>
              <a:t> must excite </a:t>
            </a:r>
            <a:r>
              <a:rPr lang="ro-RO" sz="1400" dirty="0" err="1"/>
              <a:t>and</a:t>
            </a:r>
            <a:r>
              <a:rPr lang="ro-RO" sz="1400" dirty="0"/>
              <a:t> motivate </a:t>
            </a:r>
            <a:r>
              <a:rPr lang="ro-RO" sz="1400" dirty="0" err="1"/>
              <a:t>the</a:t>
            </a:r>
            <a:r>
              <a:rPr lang="ro-RO" sz="1400" dirty="0"/>
              <a:t> team.</a:t>
            </a:r>
          </a:p>
          <a:p>
            <a:pPr marL="0" lvl="0" indent="0" algn="just">
              <a:buNone/>
            </a:pPr>
            <a:endParaRPr lang="en-US" sz="1400" dirty="0"/>
          </a:p>
          <a:p>
            <a:pPr algn="just"/>
            <a:endParaRPr lang="en-US" sz="1400" dirty="0"/>
          </a:p>
        </p:txBody>
      </p:sp>
      <p:pic>
        <p:nvPicPr>
          <p:cNvPr id="11266" name="Picture 2" descr="7 C's of an Effective Team Building Activities"/>
          <p:cNvPicPr>
            <a:picLocks noChangeAspect="1" noChangeArrowheads="1"/>
          </p:cNvPicPr>
          <p:nvPr/>
        </p:nvPicPr>
        <p:blipFill>
          <a:blip r:embed="rId3" cstate="print"/>
          <a:srcRect/>
          <a:stretch>
            <a:fillRect/>
          </a:stretch>
        </p:blipFill>
        <p:spPr bwMode="auto">
          <a:xfrm>
            <a:off x="5007735" y="743857"/>
            <a:ext cx="3510643" cy="351064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 Conclusion</a:t>
            </a:r>
            <a:br>
              <a:rPr lang="en-US" b="1" dirty="0"/>
            </a:br>
            <a:endParaRPr lang="en-US" dirty="0"/>
          </a:p>
        </p:txBody>
      </p:sp>
      <p:sp>
        <p:nvSpPr>
          <p:cNvPr id="3" name="Content Placeholder 2"/>
          <p:cNvSpPr>
            <a:spLocks noGrp="1"/>
          </p:cNvSpPr>
          <p:nvPr>
            <p:ph idx="1"/>
          </p:nvPr>
        </p:nvSpPr>
        <p:spPr>
          <a:xfrm>
            <a:off x="479323" y="1312606"/>
            <a:ext cx="6315178" cy="3613180"/>
          </a:xfrm>
        </p:spPr>
        <p:txBody>
          <a:bodyPr>
            <a:normAutofit/>
          </a:bodyPr>
          <a:lstStyle/>
          <a:p>
            <a:pPr marL="0" lvl="0" indent="0">
              <a:buNone/>
            </a:pPr>
            <a:r>
              <a:rPr lang="ro-RO" sz="1800" dirty="0"/>
              <a:t>•The </a:t>
            </a:r>
            <a:r>
              <a:rPr lang="ro-RO" sz="1800" dirty="0" err="1"/>
              <a:t>helps</a:t>
            </a:r>
            <a:r>
              <a:rPr lang="ro-RO" sz="1800" dirty="0"/>
              <a:t> </a:t>
            </a:r>
            <a:r>
              <a:rPr lang="ro-RO" sz="1800" dirty="0" err="1"/>
              <a:t>understand</a:t>
            </a:r>
            <a:r>
              <a:rPr lang="ro-RO" sz="1800" dirty="0"/>
              <a:t> </a:t>
            </a:r>
            <a:r>
              <a:rPr lang="ro-RO" sz="1800" dirty="0" err="1"/>
              <a:t>the</a:t>
            </a:r>
            <a:r>
              <a:rPr lang="ro-RO" sz="1800" dirty="0"/>
              <a:t> </a:t>
            </a:r>
            <a:r>
              <a:rPr lang="ro-RO" sz="1800" dirty="0" err="1"/>
              <a:t>various</a:t>
            </a:r>
            <a:r>
              <a:rPr lang="ro-RO" sz="1800" dirty="0"/>
              <a:t> </a:t>
            </a:r>
            <a:r>
              <a:rPr lang="ro-RO" sz="1800" dirty="0" err="1"/>
              <a:t>aspects</a:t>
            </a:r>
            <a:r>
              <a:rPr lang="ro-RO" sz="1800" dirty="0"/>
              <a:t> of </a:t>
            </a:r>
            <a:r>
              <a:rPr lang="ro-RO" sz="1800" dirty="0" err="1"/>
              <a:t>the</a:t>
            </a:r>
            <a:r>
              <a:rPr lang="ro-RO" sz="1800" dirty="0"/>
              <a:t> virtual </a:t>
            </a:r>
            <a:r>
              <a:rPr lang="ro-RO" sz="1800" dirty="0" err="1"/>
              <a:t>learning</a:t>
            </a:r>
            <a:r>
              <a:rPr lang="ro-RO" sz="1800" dirty="0"/>
              <a:t> </a:t>
            </a:r>
            <a:r>
              <a:rPr lang="ro-RO" sz="1800" dirty="0" err="1"/>
              <a:t>environment</a:t>
            </a:r>
            <a:r>
              <a:rPr lang="ro-RO" sz="1800" dirty="0"/>
              <a:t> </a:t>
            </a:r>
            <a:r>
              <a:rPr lang="ro-RO" sz="1800" dirty="0" err="1"/>
              <a:t>and</a:t>
            </a:r>
            <a:r>
              <a:rPr lang="ro-RO" sz="1800" dirty="0"/>
              <a:t> </a:t>
            </a:r>
            <a:r>
              <a:rPr lang="ro-RO" sz="1800" dirty="0" err="1"/>
              <a:t>how</a:t>
            </a:r>
            <a:r>
              <a:rPr lang="ro-RO" sz="1800" dirty="0"/>
              <a:t> </a:t>
            </a:r>
            <a:r>
              <a:rPr lang="ro-RO" sz="1800" dirty="0" err="1"/>
              <a:t>extensively</a:t>
            </a:r>
            <a:r>
              <a:rPr lang="ro-RO" sz="1800" dirty="0"/>
              <a:t> </a:t>
            </a:r>
            <a:r>
              <a:rPr lang="ro-RO" sz="1800" dirty="0" err="1"/>
              <a:t>People</a:t>
            </a:r>
            <a:r>
              <a:rPr lang="ro-RO" sz="1800" dirty="0"/>
              <a:t> accept </a:t>
            </a:r>
            <a:r>
              <a:rPr lang="ro-RO" sz="1800" dirty="0" err="1"/>
              <a:t>the</a:t>
            </a:r>
            <a:r>
              <a:rPr lang="ro-RO" sz="1800" dirty="0"/>
              <a:t> concept </a:t>
            </a:r>
            <a:r>
              <a:rPr lang="ro-RO" sz="1800" dirty="0" err="1"/>
              <a:t>and</a:t>
            </a:r>
            <a:r>
              <a:rPr lang="ro-RO" sz="1800" dirty="0"/>
              <a:t> get </a:t>
            </a:r>
            <a:r>
              <a:rPr lang="ro-RO" sz="1800" dirty="0" err="1"/>
              <a:t>accustomed</a:t>
            </a:r>
            <a:r>
              <a:rPr lang="ro-RO" sz="1800" dirty="0"/>
              <a:t> </a:t>
            </a:r>
            <a:r>
              <a:rPr lang="ro-RO" sz="1800" dirty="0" err="1"/>
              <a:t>to</a:t>
            </a:r>
            <a:r>
              <a:rPr lang="ro-RO" sz="1800" dirty="0"/>
              <a:t> </a:t>
            </a:r>
            <a:r>
              <a:rPr lang="ro-RO" sz="1800" dirty="0" err="1"/>
              <a:t>the</a:t>
            </a:r>
            <a:r>
              <a:rPr lang="ro-RO" sz="1800" dirty="0"/>
              <a:t> </a:t>
            </a:r>
            <a:r>
              <a:rPr lang="ro-RO" sz="1800" dirty="0" err="1"/>
              <a:t>various</a:t>
            </a:r>
            <a:r>
              <a:rPr lang="ro-RO" sz="1800" dirty="0"/>
              <a:t> </a:t>
            </a:r>
            <a:r>
              <a:rPr lang="ro-RO" sz="1800" dirty="0" err="1"/>
              <a:t>teaching</a:t>
            </a:r>
            <a:r>
              <a:rPr lang="ro-RO" sz="1800" dirty="0"/>
              <a:t> </a:t>
            </a:r>
            <a:r>
              <a:rPr lang="ro-RO" sz="1800" dirty="0" err="1"/>
              <a:t>tools</a:t>
            </a:r>
            <a:r>
              <a:rPr lang="ro-RO" sz="1800" dirty="0"/>
              <a:t> </a:t>
            </a:r>
            <a:r>
              <a:rPr lang="ro-RO" sz="1800" dirty="0" err="1"/>
              <a:t>and</a:t>
            </a:r>
            <a:r>
              <a:rPr lang="ro-RO" sz="1800" dirty="0"/>
              <a:t> </a:t>
            </a:r>
            <a:r>
              <a:rPr lang="ro-RO" sz="1800" dirty="0" err="1"/>
              <a:t>techniques</a:t>
            </a:r>
            <a:r>
              <a:rPr lang="ro-RO" sz="1800" dirty="0"/>
              <a:t>. </a:t>
            </a:r>
          </a:p>
          <a:p>
            <a:pPr marL="0" lvl="0" indent="0">
              <a:buNone/>
            </a:pPr>
            <a:r>
              <a:rPr lang="ro-RO" sz="1800" dirty="0"/>
              <a:t>•The </a:t>
            </a:r>
            <a:r>
              <a:rPr lang="ro-RO" sz="1800" dirty="0" err="1"/>
              <a:t>detailed</a:t>
            </a:r>
            <a:r>
              <a:rPr lang="ro-RO" sz="1800" dirty="0"/>
              <a:t> </a:t>
            </a:r>
            <a:r>
              <a:rPr lang="ro-RO" sz="1800" dirty="0" err="1"/>
              <a:t>research</a:t>
            </a:r>
            <a:r>
              <a:rPr lang="ro-RO" sz="1800" dirty="0"/>
              <a:t> </a:t>
            </a:r>
            <a:r>
              <a:rPr lang="ro-RO" sz="1800" dirty="0" err="1"/>
              <a:t>conducted</a:t>
            </a:r>
            <a:r>
              <a:rPr lang="ro-RO" sz="1800" dirty="0"/>
              <a:t> in </a:t>
            </a:r>
            <a:r>
              <a:rPr lang="ro-RO" sz="1800" dirty="0" err="1"/>
              <a:t>understanding</a:t>
            </a:r>
            <a:r>
              <a:rPr lang="ro-RO" sz="1800" dirty="0"/>
              <a:t> </a:t>
            </a:r>
            <a:r>
              <a:rPr lang="ro-RO" sz="1800" dirty="0" err="1"/>
              <a:t>the</a:t>
            </a:r>
            <a:r>
              <a:rPr lang="ro-RO" sz="1800" dirty="0"/>
              <a:t> </a:t>
            </a:r>
            <a:r>
              <a:rPr lang="ro-RO" sz="1800" dirty="0" err="1"/>
              <a:t>laidback</a:t>
            </a:r>
            <a:r>
              <a:rPr lang="ro-RO" sz="1800" dirty="0"/>
              <a:t> </a:t>
            </a:r>
            <a:r>
              <a:rPr lang="ro-RO" sz="1800" dirty="0" err="1"/>
              <a:t>that</a:t>
            </a:r>
            <a:r>
              <a:rPr lang="ro-RO" sz="1800" dirty="0"/>
              <a:t> </a:t>
            </a:r>
            <a:r>
              <a:rPr lang="ro-RO" sz="1800" dirty="0" err="1"/>
              <a:t>has</a:t>
            </a:r>
            <a:r>
              <a:rPr lang="ro-RO" sz="1800" dirty="0"/>
              <a:t> </a:t>
            </a:r>
            <a:r>
              <a:rPr lang="ro-RO" sz="1800" dirty="0" err="1"/>
              <a:t>been</a:t>
            </a:r>
            <a:r>
              <a:rPr lang="ro-RO" sz="1800" dirty="0"/>
              <a:t> </a:t>
            </a:r>
            <a:r>
              <a:rPr lang="ro-RO" sz="1800" dirty="0" err="1"/>
              <a:t>occuring</a:t>
            </a:r>
            <a:r>
              <a:rPr lang="ro-RO" sz="1800" dirty="0"/>
              <a:t> </a:t>
            </a:r>
            <a:r>
              <a:rPr lang="ro-RO" sz="1800" dirty="0" err="1"/>
              <a:t>and</a:t>
            </a:r>
            <a:r>
              <a:rPr lang="ro-RO" sz="1800" dirty="0"/>
              <a:t> </a:t>
            </a:r>
            <a:r>
              <a:rPr lang="ro-RO" sz="1800" dirty="0" err="1"/>
              <a:t>how</a:t>
            </a:r>
            <a:r>
              <a:rPr lang="ro-RO" sz="1800" dirty="0"/>
              <a:t> </a:t>
            </a:r>
            <a:r>
              <a:rPr lang="ro-RO" sz="1800" dirty="0" err="1"/>
              <a:t>to</a:t>
            </a:r>
            <a:r>
              <a:rPr lang="ro-RO" sz="1800" dirty="0"/>
              <a:t> </a:t>
            </a:r>
            <a:r>
              <a:rPr lang="ro-RO" sz="1800" dirty="0" err="1"/>
              <a:t>impruve</a:t>
            </a:r>
            <a:r>
              <a:rPr lang="ro-RO" sz="1800" dirty="0"/>
              <a:t> </a:t>
            </a:r>
            <a:r>
              <a:rPr lang="ro-RO" sz="1800" dirty="0" err="1"/>
              <a:t>them</a:t>
            </a:r>
            <a:r>
              <a:rPr lang="ro-RO" sz="1800" dirty="0"/>
              <a:t> </a:t>
            </a:r>
            <a:r>
              <a:rPr lang="ro-RO" sz="1800" dirty="0" err="1"/>
              <a:t>like</a:t>
            </a:r>
            <a:r>
              <a:rPr lang="ro-RO" sz="1800" dirty="0"/>
              <a:t> </a:t>
            </a:r>
            <a:r>
              <a:rPr lang="ro-RO" sz="1800" dirty="0" err="1"/>
              <a:t>the</a:t>
            </a:r>
            <a:r>
              <a:rPr lang="ro-RO" sz="1800" dirty="0"/>
              <a:t> </a:t>
            </a:r>
            <a:r>
              <a:rPr lang="ro-RO" sz="1800" dirty="0" err="1"/>
              <a:t>time</a:t>
            </a:r>
            <a:r>
              <a:rPr lang="ro-RO" sz="1800" dirty="0"/>
              <a:t> </a:t>
            </a:r>
            <a:r>
              <a:rPr lang="ro-RO" sz="1800" dirty="0" err="1"/>
              <a:t>and</a:t>
            </a:r>
            <a:r>
              <a:rPr lang="ro-RO" sz="1800" dirty="0"/>
              <a:t> </a:t>
            </a:r>
            <a:r>
              <a:rPr lang="ro-RO" sz="1800" dirty="0" err="1"/>
              <a:t>how</a:t>
            </a:r>
            <a:r>
              <a:rPr lang="ro-RO" sz="1800" dirty="0"/>
              <a:t> </a:t>
            </a:r>
            <a:r>
              <a:rPr lang="ro-RO" sz="1800" dirty="0" err="1"/>
              <a:t>to</a:t>
            </a:r>
            <a:r>
              <a:rPr lang="ro-RO" sz="1800" dirty="0"/>
              <a:t> </a:t>
            </a:r>
            <a:r>
              <a:rPr lang="ro-RO" sz="1800" dirty="0" err="1"/>
              <a:t>overcome</a:t>
            </a:r>
            <a:r>
              <a:rPr lang="ro-RO" sz="1800" dirty="0"/>
              <a:t> </a:t>
            </a:r>
            <a:r>
              <a:rPr lang="ro-RO" sz="1800" dirty="0" err="1"/>
              <a:t>that</a:t>
            </a:r>
            <a:r>
              <a:rPr lang="ro-RO" sz="1800" dirty="0"/>
              <a:t> </a:t>
            </a:r>
            <a:r>
              <a:rPr lang="ro-RO" sz="1800" dirty="0" err="1"/>
              <a:t>and</a:t>
            </a:r>
            <a:r>
              <a:rPr lang="ro-RO" sz="1800" dirty="0"/>
              <a:t> </a:t>
            </a:r>
            <a:r>
              <a:rPr lang="ro-RO" sz="1800" dirty="0" err="1"/>
              <a:t>make</a:t>
            </a:r>
            <a:r>
              <a:rPr lang="ro-RO" sz="1800" dirty="0"/>
              <a:t> a </a:t>
            </a:r>
            <a:r>
              <a:rPr lang="ro-RO" sz="1800" dirty="0" err="1"/>
              <a:t>routine</a:t>
            </a:r>
            <a:r>
              <a:rPr lang="ro-RO" sz="1800" dirty="0"/>
              <a:t> </a:t>
            </a:r>
            <a:r>
              <a:rPr lang="ro-RO" sz="1800" dirty="0" err="1"/>
              <a:t>and</a:t>
            </a:r>
            <a:r>
              <a:rPr lang="ro-RO" sz="1800" dirty="0"/>
              <a:t> </a:t>
            </a:r>
            <a:r>
              <a:rPr lang="ro-RO" sz="1800" dirty="0" err="1"/>
              <a:t>follow</a:t>
            </a:r>
            <a:r>
              <a:rPr lang="ro-RO" sz="1800" dirty="0"/>
              <a:t> </a:t>
            </a:r>
            <a:r>
              <a:rPr lang="ro-RO" sz="1800" dirty="0" err="1"/>
              <a:t>that</a:t>
            </a:r>
            <a:r>
              <a:rPr lang="ro-RO" sz="1800" dirty="0"/>
              <a:t> </a:t>
            </a:r>
            <a:r>
              <a:rPr lang="ro-RO" sz="1800" dirty="0" err="1"/>
              <a:t>stricly</a:t>
            </a:r>
            <a:r>
              <a:rPr lang="ro-RO" sz="1800" dirty="0"/>
              <a:t>.</a:t>
            </a:r>
          </a:p>
          <a:p>
            <a:pPr marL="0" lvl="0" indent="0">
              <a:buNone/>
            </a:pPr>
            <a:r>
              <a:rPr lang="ro-RO" sz="1800" dirty="0"/>
              <a:t>•</a:t>
            </a:r>
            <a:r>
              <a:rPr lang="ro-RO" sz="1800" dirty="0" err="1"/>
              <a:t>Stating</a:t>
            </a:r>
            <a:r>
              <a:rPr lang="ro-RO" sz="1800" dirty="0"/>
              <a:t> </a:t>
            </a:r>
            <a:r>
              <a:rPr lang="ro-RO" sz="1800" dirty="0" err="1"/>
              <a:t>how</a:t>
            </a:r>
            <a:r>
              <a:rPr lang="ro-RO" sz="1800" dirty="0"/>
              <a:t> </a:t>
            </a:r>
            <a:r>
              <a:rPr lang="ro-RO" sz="1800" dirty="0" err="1"/>
              <a:t>they</a:t>
            </a:r>
            <a:r>
              <a:rPr lang="ro-RO" sz="1800" dirty="0"/>
              <a:t> </a:t>
            </a:r>
            <a:r>
              <a:rPr lang="ro-RO" sz="1800" dirty="0" err="1"/>
              <a:t>can</a:t>
            </a:r>
            <a:r>
              <a:rPr lang="ro-RO" sz="1800" dirty="0"/>
              <a:t> </a:t>
            </a:r>
            <a:r>
              <a:rPr lang="ro-RO" sz="1800" dirty="0" err="1"/>
              <a:t>provide</a:t>
            </a:r>
            <a:r>
              <a:rPr lang="ro-RO" sz="1800" dirty="0"/>
              <a:t> feedback </a:t>
            </a:r>
            <a:r>
              <a:rPr lang="ro-RO" sz="1800" dirty="0" err="1"/>
              <a:t>to</a:t>
            </a:r>
            <a:r>
              <a:rPr lang="ro-RO" sz="1800" dirty="0"/>
              <a:t> </a:t>
            </a:r>
            <a:r>
              <a:rPr lang="ro-RO" sz="1800" dirty="0" err="1"/>
              <a:t>each</a:t>
            </a:r>
            <a:r>
              <a:rPr lang="ro-RO" sz="1800" dirty="0"/>
              <a:t> </a:t>
            </a:r>
            <a:r>
              <a:rPr lang="ro-RO" sz="1800" dirty="0" err="1"/>
              <a:t>other</a:t>
            </a:r>
            <a:r>
              <a:rPr lang="ro-RO" sz="1800" dirty="0"/>
              <a:t> </a:t>
            </a:r>
            <a:r>
              <a:rPr lang="ro-RO" sz="1800" dirty="0" err="1"/>
              <a:t>and</a:t>
            </a:r>
            <a:r>
              <a:rPr lang="ro-RO" sz="1800" dirty="0"/>
              <a:t> </a:t>
            </a:r>
            <a:r>
              <a:rPr lang="ro-RO" sz="1800" dirty="0" err="1"/>
              <a:t>make</a:t>
            </a:r>
            <a:r>
              <a:rPr lang="ro-RO" sz="1800" dirty="0"/>
              <a:t> </a:t>
            </a:r>
            <a:r>
              <a:rPr lang="ro-RO" sz="1800" dirty="0" err="1"/>
              <a:t>the</a:t>
            </a:r>
            <a:r>
              <a:rPr lang="ro-RO" sz="1800" dirty="0"/>
              <a:t> </a:t>
            </a:r>
            <a:r>
              <a:rPr lang="ro-RO" sz="1800" dirty="0" err="1"/>
              <a:t>process</a:t>
            </a:r>
            <a:r>
              <a:rPr lang="ro-RO" sz="1800" dirty="0"/>
              <a:t> </a:t>
            </a:r>
            <a:r>
              <a:rPr lang="ro-RO" sz="1800" dirty="0" err="1"/>
              <a:t>even</a:t>
            </a:r>
            <a:r>
              <a:rPr lang="ro-RO" sz="1800" dirty="0"/>
              <a:t> </a:t>
            </a:r>
            <a:r>
              <a:rPr lang="ro-RO" sz="1800" dirty="0" err="1"/>
              <a:t>better</a:t>
            </a:r>
            <a:r>
              <a:rPr lang="ro-RO" sz="1800" dirty="0"/>
              <a:t>.</a:t>
            </a:r>
            <a:endParaRPr lang="en-US"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Reference list </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ro-RO" dirty="0"/>
              <a:t>•</a:t>
            </a:r>
            <a:r>
              <a:rPr lang="ro-RO" dirty="0" err="1"/>
              <a:t>Belbin,R</a:t>
            </a:r>
            <a:r>
              <a:rPr lang="ro-RO" dirty="0"/>
              <a:t> Meredith.(2012).Team </a:t>
            </a:r>
            <a:r>
              <a:rPr lang="ro-RO" dirty="0" err="1"/>
              <a:t>Roles</a:t>
            </a:r>
            <a:r>
              <a:rPr lang="ro-RO" dirty="0"/>
              <a:t> at </a:t>
            </a:r>
            <a:r>
              <a:rPr lang="ro-RO" dirty="0" err="1"/>
              <a:t>work</a:t>
            </a:r>
            <a:r>
              <a:rPr lang="ro-RO" dirty="0"/>
              <a:t> </a:t>
            </a:r>
            <a:r>
              <a:rPr lang="ro-RO" dirty="0" err="1"/>
              <a:t>Abingdon,Oxon:Routledge</a:t>
            </a:r>
            <a:endParaRPr lang="ro-RO" dirty="0"/>
          </a:p>
          <a:p>
            <a:pPr marL="0" indent="0">
              <a:buNone/>
            </a:pPr>
            <a:r>
              <a:rPr lang="ro-RO" dirty="0"/>
              <a:t>•</a:t>
            </a:r>
            <a:r>
              <a:rPr lang="ro-RO" dirty="0" err="1"/>
              <a:t>Maund</a:t>
            </a:r>
            <a:r>
              <a:rPr lang="ro-RO" dirty="0"/>
              <a:t> ,A .,Schriek,M.,&amp;</a:t>
            </a:r>
            <a:r>
              <a:rPr lang="ro-RO" dirty="0" err="1"/>
              <a:t>Tinkler</a:t>
            </a:r>
            <a:r>
              <a:rPr lang="ro-RO" dirty="0"/>
              <a:t> ,P.K.(2017).(</a:t>
            </a:r>
            <a:r>
              <a:rPr lang="ro-RO" dirty="0" err="1"/>
              <a:t>eds</a:t>
            </a:r>
            <a:r>
              <a:rPr lang="ro-RO" dirty="0"/>
              <a:t>.) Certificate în </a:t>
            </a:r>
            <a:r>
              <a:rPr lang="ro-RO" dirty="0" err="1"/>
              <a:t>Higher</a:t>
            </a:r>
            <a:r>
              <a:rPr lang="ro-RO" dirty="0"/>
              <a:t> </a:t>
            </a:r>
            <a:r>
              <a:rPr lang="ro-RO" dirty="0" err="1"/>
              <a:t>Education:Skills</a:t>
            </a:r>
            <a:r>
              <a:rPr lang="ro-RO" dirty="0"/>
              <a:t> fot </a:t>
            </a:r>
            <a:r>
              <a:rPr lang="ro-RO" dirty="0" err="1"/>
              <a:t>the</a:t>
            </a:r>
            <a:r>
              <a:rPr lang="ro-RO" dirty="0"/>
              <a:t> </a:t>
            </a:r>
            <a:r>
              <a:rPr lang="ro-RO" dirty="0" err="1"/>
              <a:t>Workplace</a:t>
            </a:r>
            <a:r>
              <a:rPr lang="ro-RO" dirty="0"/>
              <a:t> student </a:t>
            </a:r>
            <a:r>
              <a:rPr lang="ro-RO" dirty="0" err="1"/>
              <a:t>Yearbook.London:Sage</a:t>
            </a:r>
            <a:endParaRPr lang="ro-RO" dirty="0"/>
          </a:p>
          <a:p>
            <a:pPr marL="0" indent="0">
              <a:buNone/>
            </a:pPr>
            <a:r>
              <a:rPr lang="ro-RO" dirty="0"/>
              <a:t>•</a:t>
            </a:r>
            <a:r>
              <a:rPr lang="ro-RO" dirty="0" err="1"/>
              <a:t>Tuckman,B.W</a:t>
            </a:r>
            <a:r>
              <a:rPr lang="ro-RO" dirty="0"/>
              <a:t>.(1965)’</a:t>
            </a:r>
            <a:r>
              <a:rPr lang="ro-RO" dirty="0" err="1"/>
              <a:t>Developmental</a:t>
            </a:r>
            <a:r>
              <a:rPr lang="ro-RO" dirty="0"/>
              <a:t> </a:t>
            </a:r>
            <a:r>
              <a:rPr lang="ro-RO" dirty="0" err="1"/>
              <a:t>sequence</a:t>
            </a:r>
            <a:r>
              <a:rPr lang="ro-RO" dirty="0"/>
              <a:t> în </a:t>
            </a:r>
            <a:r>
              <a:rPr lang="ro-RO" dirty="0" err="1"/>
              <a:t>small</a:t>
            </a:r>
            <a:r>
              <a:rPr lang="ro-RO" dirty="0"/>
              <a:t> </a:t>
            </a:r>
            <a:r>
              <a:rPr lang="ro-RO" dirty="0" err="1"/>
              <a:t>groups</a:t>
            </a:r>
            <a:r>
              <a:rPr lang="ro-RO" dirty="0"/>
              <a:t>’,</a:t>
            </a:r>
            <a:r>
              <a:rPr lang="ro-RO" dirty="0" err="1"/>
              <a:t>Psychological</a:t>
            </a:r>
            <a:r>
              <a:rPr lang="ro-RO" dirty="0"/>
              <a:t> Bulletin,63,384-399</a:t>
            </a:r>
          </a:p>
          <a:p>
            <a:pPr marL="0" indent="0">
              <a:buNone/>
            </a:pPr>
            <a:r>
              <a:rPr lang="ro-RO" dirty="0"/>
              <a:t>•</a:t>
            </a:r>
            <a:r>
              <a:rPr lang="ro-RO" dirty="0" err="1"/>
              <a:t>Heresy</a:t>
            </a:r>
            <a:r>
              <a:rPr lang="ro-RO" dirty="0"/>
              <a:t> ,</a:t>
            </a:r>
            <a:r>
              <a:rPr lang="ro-RO" dirty="0" err="1"/>
              <a:t>P.and</a:t>
            </a:r>
            <a:r>
              <a:rPr lang="ro-RO" dirty="0"/>
              <a:t> </a:t>
            </a:r>
            <a:r>
              <a:rPr lang="ro-RO" dirty="0" err="1"/>
              <a:t>Blanchard,K.H</a:t>
            </a:r>
            <a:r>
              <a:rPr lang="ro-RO" dirty="0"/>
              <a:t>.(1969).Management of Organizațional </a:t>
            </a:r>
            <a:r>
              <a:rPr lang="ro-RO" dirty="0" err="1"/>
              <a:t>Behavior-Utilizing</a:t>
            </a:r>
            <a:r>
              <a:rPr lang="ro-RO" dirty="0"/>
              <a:t> </a:t>
            </a:r>
            <a:r>
              <a:rPr lang="ro-RO" dirty="0" err="1"/>
              <a:t>Human</a:t>
            </a:r>
            <a:r>
              <a:rPr lang="ro-RO" dirty="0"/>
              <a:t> </a:t>
            </a:r>
            <a:r>
              <a:rPr lang="ro-RO" dirty="0" err="1"/>
              <a:t>Resources</a:t>
            </a:r>
            <a:r>
              <a:rPr lang="ro-RO" dirty="0"/>
              <a:t> .New </a:t>
            </a:r>
            <a:r>
              <a:rPr lang="ro-RO" dirty="0" err="1"/>
              <a:t>Jersey;Prentice</a:t>
            </a:r>
            <a:r>
              <a:rPr lang="ro-RO" dirty="0"/>
              <a:t> </a:t>
            </a:r>
            <a:r>
              <a:rPr lang="ro-RO" dirty="0" err="1"/>
              <a:t>Hall.Maund</a:t>
            </a:r>
            <a:endParaRPr lang="ro-RO"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71775" y="2085975"/>
            <a:ext cx="3814082" cy="584775"/>
          </a:xfrm>
          <a:prstGeom prst="rect">
            <a:avLst/>
          </a:prstGeom>
          <a:noFill/>
        </p:spPr>
        <p:txBody>
          <a:bodyPr wrap="square" rtlCol="0">
            <a:spAutoFit/>
          </a:bodyPr>
          <a:lstStyle/>
          <a:p>
            <a:pPr algn="ctr"/>
            <a:r>
              <a:rPr lang="ro-RO" sz="3200" b="1" dirty="0" err="1"/>
              <a:t>Question</a:t>
            </a:r>
            <a:endParaRPr lang="en-US" sz="3200" b="1" dirty="0"/>
          </a:p>
        </p:txBody>
      </p:sp>
    </p:spTree>
    <p:extLst>
      <p:ext uri="{BB962C8B-B14F-4D97-AF65-F5344CB8AC3E}">
        <p14:creationId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1707</Words>
  <Application>Microsoft Office PowerPoint</Application>
  <PresentationFormat>Expunere pe ecran (16:9)</PresentationFormat>
  <Paragraphs>111</Paragraphs>
  <Slides>12</Slides>
  <Notes>10</Notes>
  <HiddenSlides>0</HiddenSlides>
  <MMClips>0</MMClips>
  <ScaleCrop>false</ScaleCrop>
  <HeadingPairs>
    <vt:vector size="4" baseType="variant">
      <vt:variant>
        <vt:lpstr>Temă</vt:lpstr>
      </vt:variant>
      <vt:variant>
        <vt:i4>1</vt:i4>
      </vt:variant>
      <vt:variant>
        <vt:lpstr>Titluri diapozitive</vt:lpstr>
      </vt:variant>
      <vt:variant>
        <vt:i4>12</vt:i4>
      </vt:variant>
    </vt:vector>
  </HeadingPairs>
  <TitlesOfParts>
    <vt:vector size="13" baseType="lpstr">
      <vt:lpstr>Office Theme</vt:lpstr>
      <vt:lpstr>Effective teamwork and communication BMSW4002 Lecturer:Anita Nan  Andreea Burdujel:2133989 Geani-Paul-Matei:2133988 Alina-Elena-Matei:2124304 Bocirnea Georgean:2133492 Leonardo Mihai:2133451</vt:lpstr>
      <vt:lpstr>Introduction</vt:lpstr>
      <vt:lpstr>Benefits and disadvantages of the team working</vt:lpstr>
      <vt:lpstr>Disadvantages of the team working </vt:lpstr>
      <vt:lpstr>Stages of the team development </vt:lpstr>
      <vt:lpstr>Team roles </vt:lpstr>
      <vt:lpstr>Managing conflict</vt:lpstr>
      <vt:lpstr>  </vt:lpstr>
      <vt:lpstr>Effective team </vt:lpstr>
      <vt:lpstr> Conclusion </vt:lpstr>
      <vt:lpstr>Reference list </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teamwork and communication BMSW4002 </dc:title>
  <dc:creator/>
  <cp:lastModifiedBy>Andreeaburdujel906@gmail.com</cp:lastModifiedBy>
  <cp:revision>19</cp:revision>
  <dcterms:created xsi:type="dcterms:W3CDTF">2017-08-01T15:40:51Z</dcterms:created>
  <dcterms:modified xsi:type="dcterms:W3CDTF">2022-12-11T22:19:58Z</dcterms:modified>
</cp:coreProperties>
</file>