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3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4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5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6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  <p:sldMasterId id="2147483696" r:id="rId5"/>
    <p:sldMasterId id="2147483705" r:id="rId6"/>
    <p:sldMasterId id="2147483714" r:id="rId7"/>
    <p:sldMasterId id="2147483718" r:id="rId8"/>
    <p:sldMasterId id="2147483722" r:id="rId9"/>
    <p:sldMasterId id="2147483727" r:id="rId10"/>
  </p:sldMasterIdLst>
  <p:notesMasterIdLst>
    <p:notesMasterId r:id="rId20"/>
  </p:notesMasterIdLst>
  <p:sldIdLst>
    <p:sldId id="256" r:id="rId11"/>
    <p:sldId id="451" r:id="rId12"/>
    <p:sldId id="378" r:id="rId13"/>
    <p:sldId id="449" r:id="rId14"/>
    <p:sldId id="450" r:id="rId15"/>
    <p:sldId id="448" r:id="rId16"/>
    <p:sldId id="379" r:id="rId17"/>
    <p:sldId id="265" r:id="rId18"/>
    <p:sldId id="377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FF0000"/>
    <a:srgbClr val="009900"/>
    <a:srgbClr val="FF0066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4572" autoAdjust="0"/>
  </p:normalViewPr>
  <p:slideViewPr>
    <p:cSldViewPr>
      <p:cViewPr varScale="1">
        <p:scale>
          <a:sx n="79" d="100"/>
          <a:sy n="79" d="100"/>
        </p:scale>
        <p:origin x="2466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197E91-9ACA-49B4-A1B1-B4642D5CCFDC}" type="datetimeFigureOut">
              <a:rPr lang="en-GB" smtClean="0"/>
              <a:t>27/05/2026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6CB15D-7834-4590-98D7-9EFFC39372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357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6582364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229FF2C5-B12F-48A9-836F-7A0063371E09}" type="datetime1">
              <a:rPr lang="en-GB" smtClean="0"/>
              <a:t>27/05/2026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TSD60051013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6970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372AF6E-24CD-4B90-B7F2-E8D7DD0D03A5}" type="datetime1">
              <a:rPr lang="en-GB" smtClean="0"/>
              <a:t>27/05/2026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586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FF90D1F-6AD4-4833-A781-58EF52D5EC8B}" type="datetime1">
              <a:rPr lang="en-GB" smtClean="0"/>
              <a:t>27/05/2026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9012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D4726F54-918A-4AC5-9654-D7F4C3F85898}" type="datetime1">
              <a:rPr lang="en-GB" smtClean="0"/>
              <a:t>27/05/2026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134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377DA89-ED9D-44AA-BD95-5E705631C41D}" type="datetime1">
              <a:rPr lang="en-GB" smtClean="0"/>
              <a:t>27/05/2026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1376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E7ED35E-E954-40DD-895D-4405D05DBA4F}" type="datetime1">
              <a:rPr lang="en-GB" smtClean="0"/>
              <a:t>27/05/2026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3340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0CFE0FFB-BDF0-436A-8C43-6EE298C9F366}" type="datetime1">
              <a:rPr lang="en-GB" smtClean="0"/>
              <a:t>27/05/2026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8711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975A1BC-F4F6-4BE5-864D-24856EC73ECB}" type="datetime1">
              <a:rPr lang="en-GB" smtClean="0"/>
              <a:t>27/05/2026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1615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B753635-C00D-4B19-8E9B-244CE9048CF1}" type="datetime1">
              <a:rPr lang="en-GB" smtClean="0"/>
              <a:t>27/05/2026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5368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D895083-90FD-4C2E-B5BA-0DD43CCF8CB7}" type="datetime1">
              <a:rPr lang="en-GB" smtClean="0"/>
              <a:t>27/05/2026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6354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910357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49386164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327569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042623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83783355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8102927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04854729"/>
      </p:ext>
    </p:extLst>
  </p:cSld>
  <p:clrMapOvr>
    <a:masterClrMapping/>
  </p:clrMapOvr>
  <p:hf sldNum="0"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1"/>
            <a:ext cx="8102927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82661246"/>
      </p:ext>
    </p:extLst>
  </p:cSld>
  <p:clrMapOvr>
    <a:masterClrMapping/>
  </p:clrMapOvr>
  <p:hf sldNum="0"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85714064"/>
      </p:ext>
    </p:extLst>
  </p:cSld>
  <p:clrMapOvr>
    <a:masterClrMapping/>
  </p:clrMapOvr>
  <p:hf sldNum="0"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7745347"/>
      </p:ext>
    </p:extLst>
  </p:cSld>
  <p:clrMapOvr>
    <a:masterClrMapping/>
  </p:clrMapOvr>
  <p:hf sldNum="0" hd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8772741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4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79543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444692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889399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68848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9684869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8737969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7478488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139748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8592009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405333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43" y="1420927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243" y="2881427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355518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2032992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229FF2C5-B12F-48A9-836F-7A0063371E09}" type="datetime1">
              <a:rPr lang="en-GB" smtClean="0"/>
              <a:t>27/05/2026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TSD60051013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65414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FF90D1F-6AD4-4833-A781-58EF52D5EC8B}" type="datetime1">
              <a:rPr lang="en-GB" smtClean="0"/>
              <a:t>27/05/2026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3765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D4726F54-918A-4AC5-9654-D7F4C3F85898}" type="datetime1">
              <a:rPr lang="en-GB" smtClean="0"/>
              <a:t>27/05/2026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33103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96458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132931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42089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61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648091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88881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4284346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11135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53346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9916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77632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9408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317905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851106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586327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432969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072563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73359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197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10" Type="http://schemas.openxmlformats.org/officeDocument/2006/relationships/image" Target="../media/image3.png"/><Relationship Id="rId4" Type="http://schemas.openxmlformats.org/officeDocument/2006/relationships/slideLayout" Target="../slideLayouts/slideLayout15.xml"/><Relationship Id="rId9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4.xml"/><Relationship Id="rId10" Type="http://schemas.openxmlformats.org/officeDocument/2006/relationships/image" Target="../media/image8.png"/><Relationship Id="rId4" Type="http://schemas.openxmlformats.org/officeDocument/2006/relationships/slideLayout" Target="../slideLayouts/slideLayout23.xml"/><Relationship Id="rId9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slideLayout" Target="../slideLayouts/slideLayout30.xml"/><Relationship Id="rId7" Type="http://schemas.openxmlformats.org/officeDocument/2006/relationships/theme" Target="../theme/theme4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5" Type="http://schemas.openxmlformats.org/officeDocument/2006/relationships/slideLayout" Target="../slideLayouts/slideLayout32.xml"/><Relationship Id="rId4" Type="http://schemas.openxmlformats.org/officeDocument/2006/relationships/slideLayout" Target="../slideLayouts/slideLayout31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7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9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image" Target="../media/image20.png"/><Relationship Id="rId5" Type="http://schemas.openxmlformats.org/officeDocument/2006/relationships/theme" Target="../theme/theme6.xml"/><Relationship Id="rId4" Type="http://schemas.openxmlformats.org/officeDocument/2006/relationships/slideLayout" Target="../slideLayouts/slideLayout40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3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7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5.xml"/><Relationship Id="rId4" Type="http://schemas.openxmlformats.org/officeDocument/2006/relationships/slideLayout" Target="../slideLayouts/slideLayout44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42786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5354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</p:sldLayoutIdLst>
  <p:hf sldNum="0"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1682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sz="2100" kern="1200">
          <a:solidFill>
            <a:schemeClr val="bg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271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36" r:id="rId4"/>
    <p:sldLayoutId id="2147483737" r:id="rId5"/>
    <p:sldLayoutId id="2147483738" r:id="rId6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8959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5926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790984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simpsonswiki.com/wiki/Homer_the_Father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a/agenda.html" TargetMode="External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3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mariapcclass.blogspot.com/2015/12/assignment-book-review-presentation.html" TargetMode="External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3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nowdon_reflection.jpg" TargetMode="External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3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1484784"/>
            <a:ext cx="3779912" cy="23876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BMSK6010</a:t>
            </a:r>
            <a:br>
              <a:rPr lang="en-GB" sz="4000" dirty="0">
                <a:solidFill>
                  <a:schemeClr val="bg1"/>
                </a:solidFill>
              </a:rPr>
            </a:b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Inspiring Leadership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9592" y="4437112"/>
            <a:ext cx="2924944" cy="691058"/>
          </a:xfrm>
        </p:spPr>
        <p:txBody>
          <a:bodyPr/>
          <a:lstStyle/>
          <a:p>
            <a:r>
              <a:rPr lang="en-GB" sz="4000" i="1" dirty="0">
                <a:solidFill>
                  <a:schemeClr val="bg1"/>
                </a:solidFill>
                <a:latin typeface="+mj-lt"/>
              </a:rPr>
              <a:t>Session 10</a:t>
            </a:r>
          </a:p>
        </p:txBody>
      </p:sp>
    </p:spTree>
    <p:extLst>
      <p:ext uri="{BB962C8B-B14F-4D97-AF65-F5344CB8AC3E}">
        <p14:creationId xmlns:p14="http://schemas.microsoft.com/office/powerpoint/2010/main" val="31690443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71FC7-DCA0-4AF2-E183-81F774481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150" y="116633"/>
            <a:ext cx="8611385" cy="936104"/>
          </a:xfrm>
        </p:spPr>
        <p:txBody>
          <a:bodyPr/>
          <a:lstStyle/>
          <a:p>
            <a:pPr algn="ctr"/>
            <a:r>
              <a:rPr lang="en-GB" dirty="0"/>
              <a:t>Activity Review</a:t>
            </a:r>
          </a:p>
        </p:txBody>
      </p:sp>
      <p:pic>
        <p:nvPicPr>
          <p:cNvPr id="6" name="Picture 5" descr="Cartoon character reading a book&#10;&#10;Description automatically generated">
            <a:extLst>
              <a:ext uri="{FF2B5EF4-FFF2-40B4-BE49-F238E27FC236}">
                <a16:creationId xmlns:a16="http://schemas.microsoft.com/office/drawing/2014/main" id="{760095AF-17CF-3C9B-AE59-D92EBA80452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35432" y="3259249"/>
            <a:ext cx="4315972" cy="2427734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B866BE6-5700-BB68-CD6A-4962AEA8D343}"/>
              </a:ext>
            </a:extLst>
          </p:cNvPr>
          <p:cNvSpPr>
            <a:spLocks noGrp="1"/>
          </p:cNvSpPr>
          <p:nvPr/>
        </p:nvSpPr>
        <p:spPr>
          <a:xfrm>
            <a:off x="192596" y="1171017"/>
            <a:ext cx="4186808" cy="391703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0000CC"/>
                </a:solidFill>
              </a:rPr>
              <a:t>Read and Research into the links between </a:t>
            </a:r>
            <a:r>
              <a:rPr lang="en-GB" i="1" dirty="0">
                <a:solidFill>
                  <a:srgbClr val="0000CC"/>
                </a:solidFill>
              </a:rPr>
              <a:t>delegation, purpose, empowerment </a:t>
            </a:r>
            <a:r>
              <a:rPr lang="en-GB" dirty="0">
                <a:solidFill>
                  <a:srgbClr val="0000CC"/>
                </a:solidFill>
              </a:rPr>
              <a:t>and a person’s </a:t>
            </a:r>
            <a:r>
              <a:rPr lang="en-GB" i="1" dirty="0">
                <a:solidFill>
                  <a:srgbClr val="0000CC"/>
                </a:solidFill>
              </a:rPr>
              <a:t>level of motivation</a:t>
            </a:r>
            <a:r>
              <a:rPr lang="en-GB" dirty="0">
                <a:solidFill>
                  <a:srgbClr val="0000CC"/>
                </a:solidFill>
              </a:rPr>
              <a:t>.  How do these three factors impact?</a:t>
            </a:r>
          </a:p>
          <a:p>
            <a:pPr marL="0" indent="0">
              <a:buNone/>
            </a:pPr>
            <a:endParaRPr lang="en-GB" dirty="0">
              <a:solidFill>
                <a:srgbClr val="0000CC"/>
              </a:solidFill>
            </a:endParaRPr>
          </a:p>
          <a:p>
            <a:r>
              <a:rPr lang="en-GB" dirty="0">
                <a:solidFill>
                  <a:srgbClr val="002060"/>
                </a:solidFill>
              </a:rPr>
              <a:t>Write approximately </a:t>
            </a:r>
            <a:r>
              <a:rPr lang="en-GB" i="1" dirty="0">
                <a:solidFill>
                  <a:srgbClr val="002060"/>
                </a:solidFill>
              </a:rPr>
              <a:t>500 words </a:t>
            </a:r>
            <a:r>
              <a:rPr lang="en-GB" dirty="0">
                <a:solidFill>
                  <a:srgbClr val="002060"/>
                </a:solidFill>
              </a:rPr>
              <a:t>on your findings</a:t>
            </a:r>
          </a:p>
          <a:p>
            <a:r>
              <a:rPr lang="en-GB" dirty="0">
                <a:solidFill>
                  <a:srgbClr val="002060"/>
                </a:solidFill>
              </a:rPr>
              <a:t>Support your arguments and conclusions with appropriate </a:t>
            </a:r>
            <a:r>
              <a:rPr lang="en-GB" b="1" i="1" u="sng" dirty="0">
                <a:solidFill>
                  <a:srgbClr val="002060"/>
                </a:solidFill>
              </a:rPr>
              <a:t>academic and practical evidence </a:t>
            </a:r>
          </a:p>
          <a:p>
            <a:r>
              <a:rPr lang="en-GB" dirty="0">
                <a:solidFill>
                  <a:srgbClr val="002060"/>
                </a:solidFill>
              </a:rPr>
              <a:t>Fully reference the evidence you provide</a:t>
            </a:r>
          </a:p>
        </p:txBody>
      </p:sp>
    </p:spTree>
    <p:extLst>
      <p:ext uri="{BB962C8B-B14F-4D97-AF65-F5344CB8AC3E}">
        <p14:creationId xmlns:p14="http://schemas.microsoft.com/office/powerpoint/2010/main" val="19179688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DFEBC-83E2-4D34-AC5E-6E0A47BE7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628800"/>
            <a:ext cx="8229600" cy="3917032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0000CC"/>
                </a:solidFill>
              </a:rPr>
              <a:t>A final thought – The Four Obsessions </a:t>
            </a:r>
          </a:p>
          <a:p>
            <a:r>
              <a:rPr lang="en-GB" sz="3200" dirty="0">
                <a:solidFill>
                  <a:srgbClr val="0000CC"/>
                </a:solidFill>
              </a:rPr>
              <a:t>Mind Map exercise</a:t>
            </a:r>
          </a:p>
          <a:p>
            <a:r>
              <a:rPr lang="en-GB" sz="3200" dirty="0">
                <a:solidFill>
                  <a:srgbClr val="0000CC"/>
                </a:solidFill>
              </a:rPr>
              <a:t>Analysis and discussion</a:t>
            </a:r>
          </a:p>
          <a:p>
            <a:r>
              <a:rPr lang="en-GB" sz="3200" dirty="0">
                <a:solidFill>
                  <a:srgbClr val="0000CC"/>
                </a:solidFill>
              </a:rPr>
              <a:t>Review of key theories</a:t>
            </a:r>
          </a:p>
          <a:p>
            <a:r>
              <a:rPr lang="en-GB" sz="3200" dirty="0">
                <a:solidFill>
                  <a:srgbClr val="0000CC"/>
                </a:solidFill>
              </a:rPr>
              <a:t>Q &amp; A – specific issues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17140B-19D6-427E-98B2-A5C2C0809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7997"/>
            <a:ext cx="8229600" cy="1143000"/>
          </a:xfrm>
        </p:spPr>
        <p:txBody>
          <a:bodyPr/>
          <a:lstStyle/>
          <a:p>
            <a:r>
              <a:rPr lang="en-GB" dirty="0"/>
              <a:t>Agenda</a:t>
            </a: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CA6BB6F0-710D-75AA-C6CE-C3EF6D4D3E1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29107" y="3140968"/>
            <a:ext cx="3914893" cy="2574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800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0FC4C-2907-429C-9E35-0EF39DD68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Four Obsessions of an Extraordinary Executive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E44A2-9EA1-E826-C984-6E6D33E7E1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48064" y="1753570"/>
            <a:ext cx="3867150" cy="383562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dirty="0">
                <a:solidFill>
                  <a:srgbClr val="0000CC"/>
                </a:solidFill>
              </a:rPr>
              <a:t>Build and Maintain a Cohesive Leadership Team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solidFill>
                  <a:srgbClr val="0000CC"/>
                </a:solidFill>
              </a:rPr>
              <a:t>Create Organisational Clarity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solidFill>
                  <a:srgbClr val="0000CC"/>
                </a:solidFill>
              </a:rPr>
              <a:t>Over-Communicate Organisational Clarity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solidFill>
                  <a:srgbClr val="0000CC"/>
                </a:solidFill>
              </a:rPr>
              <a:t>Reinforce Organisational Clarity through Human Systems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8FCFB177-3FFB-86BB-0902-5C77121E80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13DAD3B-6986-4063-307D-9A4261B504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77" y="2780928"/>
            <a:ext cx="5003679" cy="198896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104639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43E91-7D18-61B8-27CA-D2F646FC0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1048"/>
            <a:ext cx="9143999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/>
              <a:t>The Four Obsessions of an Extraordinary Executive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0B01700-D33A-DB98-CF57-FC788CFB4B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597192"/>
            <a:ext cx="8721450" cy="5072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68868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689D4-0240-5B42-B292-ED52582EA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6"/>
            <a:ext cx="7886700" cy="666508"/>
          </a:xfrm>
        </p:spPr>
        <p:txBody>
          <a:bodyPr/>
          <a:lstStyle/>
          <a:p>
            <a:r>
              <a:rPr lang="en-GB" dirty="0"/>
              <a:t>Module Task Assessment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DE32A9-3463-4946-9075-4913B35821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4975" y="963871"/>
            <a:ext cx="4040188" cy="639762"/>
          </a:xfrm>
        </p:spPr>
        <p:txBody>
          <a:bodyPr>
            <a:normAutofit/>
          </a:bodyPr>
          <a:lstStyle/>
          <a:p>
            <a:r>
              <a:rPr lang="en-GB" dirty="0"/>
              <a:t>TASK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772F59-619A-9141-8586-ECDD50C154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8752" y="1603633"/>
            <a:ext cx="4540087" cy="1064775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solidFill>
                  <a:srgbClr val="0000CC"/>
                </a:solidFill>
              </a:rPr>
              <a:t>Critically assess a recognised leadership model or theory in relation to its ability to impact on individual’s workplace performance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000" dirty="0">
              <a:solidFill>
                <a:srgbClr val="0000CC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67F932-2727-544D-9FD5-B75A811B95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932040" y="963871"/>
            <a:ext cx="4041775" cy="639762"/>
          </a:xfrm>
        </p:spPr>
        <p:txBody>
          <a:bodyPr>
            <a:normAutofit/>
          </a:bodyPr>
          <a:lstStyle/>
          <a:p>
            <a:r>
              <a:rPr lang="en-GB" dirty="0"/>
              <a:t>Common Assessment Criteria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6CC05F-5CDF-9743-8EC8-85F6AD2891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51514" y="1772816"/>
            <a:ext cx="4222301" cy="365706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</a:rPr>
              <a:t>Engagement with Literature Skills.      (30)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</a:rPr>
              <a:t>Knowledge and Understanding Skills (25)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</a:rPr>
              <a:t>Cognitive and Intellectual Skills          (25)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</a:rPr>
              <a:t>Practical Application Skills (10)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</a:rPr>
              <a:t> Transferable Skills for Life and Professional Practice (10)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solidFill>
                <a:srgbClr val="0000CC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AFB76E0-CE52-5A8E-5173-568813930119}"/>
              </a:ext>
            </a:extLst>
          </p:cNvPr>
          <p:cNvSpPr txBox="1"/>
          <p:nvPr/>
        </p:nvSpPr>
        <p:spPr>
          <a:xfrm>
            <a:off x="128752" y="4299500"/>
            <a:ext cx="46450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CC"/>
                </a:solidFill>
              </a:rPr>
              <a:t>Assess your own ability to set direction, motivate, delegate and empower others to bring about a workplace change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FE90FB3-70A6-C101-C620-07270C9802C6}"/>
              </a:ext>
            </a:extLst>
          </p:cNvPr>
          <p:cNvSpPr txBox="1"/>
          <p:nvPr/>
        </p:nvSpPr>
        <p:spPr>
          <a:xfrm>
            <a:off x="7149492" y="338437"/>
            <a:ext cx="18095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23:59 on Sunday, 5</a:t>
            </a:r>
            <a:r>
              <a:rPr lang="en-GB" b="1" baseline="30000" dirty="0">
                <a:solidFill>
                  <a:srgbClr val="FF0000"/>
                </a:solidFill>
              </a:rPr>
              <a:t>th</a:t>
            </a:r>
            <a:r>
              <a:rPr lang="en-GB" b="1" dirty="0">
                <a:solidFill>
                  <a:srgbClr val="FF0000"/>
                </a:solidFill>
              </a:rPr>
              <a:t> July 2026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DF792E-E059-5673-4EF2-168B62D9E93F}"/>
              </a:ext>
            </a:extLst>
          </p:cNvPr>
          <p:cNvSpPr txBox="1"/>
          <p:nvPr/>
        </p:nvSpPr>
        <p:spPr>
          <a:xfrm>
            <a:off x="128752" y="2929196"/>
            <a:ext cx="457200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CC"/>
                </a:solidFill>
              </a:rPr>
              <a:t>Evaluate own ability to use a range of leadership styles, in different situations and with different types of people, to fulfil the leadership role     </a:t>
            </a:r>
          </a:p>
        </p:txBody>
      </p:sp>
    </p:spTree>
    <p:extLst>
      <p:ext uri="{BB962C8B-B14F-4D97-AF65-F5344CB8AC3E}">
        <p14:creationId xmlns:p14="http://schemas.microsoft.com/office/powerpoint/2010/main" val="3212947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>
            <a:extLst>
              <a:ext uri="{FF2B5EF4-FFF2-40B4-BE49-F238E27FC236}">
                <a16:creationId xmlns:a16="http://schemas.microsoft.com/office/drawing/2014/main" id="{CDC63FCF-7C40-7222-C6B4-5847DAF5CD85}"/>
              </a:ext>
            </a:extLst>
          </p:cNvPr>
          <p:cNvSpPr/>
          <p:nvPr/>
        </p:nvSpPr>
        <p:spPr>
          <a:xfrm>
            <a:off x="1955283" y="1897799"/>
            <a:ext cx="2088232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/>
              <a:t>Critically assess a recognised leadership model or theory in relation to its ability to impact on individual’s workplace performance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99DF71C-AA13-85AC-F4B4-01601CC59FFD}"/>
              </a:ext>
            </a:extLst>
          </p:cNvPr>
          <p:cNvSpPr/>
          <p:nvPr/>
        </p:nvSpPr>
        <p:spPr>
          <a:xfrm>
            <a:off x="4907611" y="1942787"/>
            <a:ext cx="2088232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Evaluate own ability to use a range of leadership styles, in different situations and with different types of people, to fulfil the leadership role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8CB487E1-30C8-8790-8B07-3D69AC993ECA}"/>
              </a:ext>
            </a:extLst>
          </p:cNvPr>
          <p:cNvSpPr/>
          <p:nvPr/>
        </p:nvSpPr>
        <p:spPr>
          <a:xfrm>
            <a:off x="3527884" y="3717032"/>
            <a:ext cx="2088232" cy="16561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Assess your own ability to set direction, motivate, delegate and empower others to bring about a workplace change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C39E6FE-4FBE-DC0A-FA5C-6A7E70B82446}"/>
              </a:ext>
            </a:extLst>
          </p:cNvPr>
          <p:cNvSpPr txBox="1"/>
          <p:nvPr/>
        </p:nvSpPr>
        <p:spPr>
          <a:xfrm>
            <a:off x="1307211" y="2761895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DB7AF37-34C2-BD66-BD24-64D357CC4DA8}"/>
              </a:ext>
            </a:extLst>
          </p:cNvPr>
          <p:cNvSpPr txBox="1"/>
          <p:nvPr/>
        </p:nvSpPr>
        <p:spPr>
          <a:xfrm>
            <a:off x="7283875" y="2636799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970FF77-04AC-456E-7C02-4A6CD8700A4B}"/>
              </a:ext>
            </a:extLst>
          </p:cNvPr>
          <p:cNvSpPr txBox="1"/>
          <p:nvPr/>
        </p:nvSpPr>
        <p:spPr>
          <a:xfrm>
            <a:off x="5707845" y="4780764"/>
            <a:ext cx="423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5C00953-6CEF-87F5-E6AC-FF273C69EAF3}"/>
              </a:ext>
            </a:extLst>
          </p:cNvPr>
          <p:cNvSpPr txBox="1"/>
          <p:nvPr/>
        </p:nvSpPr>
        <p:spPr>
          <a:xfrm>
            <a:off x="1955283" y="191027"/>
            <a:ext cx="50367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Mind Mapping </a:t>
            </a:r>
            <a:r>
              <a:rPr lang="en-GB" sz="4000" i="1" dirty="0"/>
              <a:t>Exercise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271F4D-5E4E-82F0-8CDE-62463252BAB2}"/>
              </a:ext>
            </a:extLst>
          </p:cNvPr>
          <p:cNvSpPr txBox="1"/>
          <p:nvPr/>
        </p:nvSpPr>
        <p:spPr>
          <a:xfrm>
            <a:off x="146284" y="1105968"/>
            <a:ext cx="30406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0000CC"/>
                </a:solidFill>
              </a:rPr>
              <a:t>A starting point…</a:t>
            </a:r>
          </a:p>
        </p:txBody>
      </p:sp>
    </p:spTree>
    <p:extLst>
      <p:ext uri="{BB962C8B-B14F-4D97-AF65-F5344CB8AC3E}">
        <p14:creationId xmlns:p14="http://schemas.microsoft.com/office/powerpoint/2010/main" val="24920910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031328B2-B40B-4BC1-859D-14E42531588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00191" y="2492896"/>
            <a:ext cx="2815911" cy="208274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CC5653-F7E3-4642-9F39-C537C8222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rmAutofit/>
          </a:bodyPr>
          <a:lstStyle/>
          <a:p>
            <a:pPr algn="r"/>
            <a:r>
              <a:rPr lang="en-GB" sz="4000" dirty="0"/>
              <a:t>Quick Group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61D63-F3B0-42BE-A719-49787D51C8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5698976" cy="3917032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0000CC"/>
                </a:solidFill>
              </a:rPr>
              <a:t>How are you getting on?</a:t>
            </a:r>
          </a:p>
          <a:p>
            <a:r>
              <a:rPr lang="en-GB" sz="3200" dirty="0">
                <a:solidFill>
                  <a:srgbClr val="0000CC"/>
                </a:solidFill>
              </a:rPr>
              <a:t>What names/authors are you coming across with your research?</a:t>
            </a:r>
          </a:p>
          <a:p>
            <a:r>
              <a:rPr lang="en-GB" sz="3200" dirty="0">
                <a:solidFill>
                  <a:srgbClr val="0000CC"/>
                </a:solidFill>
              </a:rPr>
              <a:t>Reading and Research</a:t>
            </a:r>
          </a:p>
          <a:p>
            <a:r>
              <a:rPr lang="en-GB" sz="3200" dirty="0">
                <a:solidFill>
                  <a:srgbClr val="0000CC"/>
                </a:solidFill>
              </a:rPr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412184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38BA25-F9E8-4E5F-8651-2D8A963FA9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45042"/>
            <a:ext cx="9144000" cy="565314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C89C35-4F29-4E58-BE04-20D965CAE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A2312-1B24-4FA6-B2A2-0A29923A8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100427"/>
            <a:ext cx="8964488" cy="290072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Take 5 minutes to reflect upon tonight – what have you learnt?  </a:t>
            </a:r>
          </a:p>
          <a:p>
            <a:r>
              <a:rPr lang="en-GB" dirty="0">
                <a:solidFill>
                  <a:srgbClr val="FFFF00"/>
                </a:solidFill>
              </a:rPr>
              <a:t>Any key areas you want to research further? 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with your assignment?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in your career?</a:t>
            </a:r>
          </a:p>
        </p:txBody>
      </p:sp>
    </p:spTree>
    <p:extLst>
      <p:ext uri="{BB962C8B-B14F-4D97-AF65-F5344CB8AC3E}">
        <p14:creationId xmlns:p14="http://schemas.microsoft.com/office/powerpoint/2010/main" val="205853492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B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B" id="{C90A4CCD-9E61-44EF-A183-B648161D10F9}" vid="{A4CCB923-326F-4F97-817D-F66087A1AFCE}"/>
    </a:ext>
  </a:extLst>
</a:theme>
</file>

<file path=ppt/theme/theme2.xml><?xml version="1.0" encoding="utf-8"?>
<a:theme xmlns:a="http://schemas.openxmlformats.org/drawingml/2006/main" name="UWTSD 202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24" id="{B68D5239-D552-48ED-B7E6-16AE6B461942}" vid="{0FA391F6-8034-4FCA-A6C2-1BA6C71FBF74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9528BA58694940A69F131DBB6E1994" ma:contentTypeVersion="10" ma:contentTypeDescription="Create a new document." ma:contentTypeScope="" ma:versionID="67ad0adf2f928ed26371fcab58371e10">
  <xsd:schema xmlns:xsd="http://www.w3.org/2001/XMLSchema" xmlns:xs="http://www.w3.org/2001/XMLSchema" xmlns:p="http://schemas.microsoft.com/office/2006/metadata/properties" xmlns:ns3="f90edf9b-0f74-455c-b63c-928a27ec8b1c" targetNamespace="http://schemas.microsoft.com/office/2006/metadata/properties" ma:root="true" ma:fieldsID="7eddfc940f653d213bb439334c42ffe4" ns3:_="">
    <xsd:import namespace="f90edf9b-0f74-455c-b63c-928a27ec8b1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0edf9b-0f74-455c-b63c-928a27ec8b1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87331A4-C63F-4E4E-A563-96CEABD9479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EC19A70-49D2-4B48-A37F-22A5AF9D44D6}">
  <ds:schemaRefs>
    <ds:schemaRef ds:uri="http://schemas.microsoft.com/office/2006/documentManagement/types"/>
    <ds:schemaRef ds:uri="http://schemas.microsoft.com/office/infopath/2007/PartnerControls"/>
    <ds:schemaRef ds:uri="f90edf9b-0f74-455c-b63c-928a27ec8b1c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D7EE1FF-9B9F-45B9-89CA-7C4AF9B170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0edf9b-0f74-455c-b63c-928a27ec8b1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14047</TotalTime>
  <Words>376</Words>
  <Application>Microsoft Office PowerPoint</Application>
  <PresentationFormat>On-screen Show (4:3)</PresentationFormat>
  <Paragraphs>50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9</vt:i4>
      </vt:variant>
    </vt:vector>
  </HeadingPairs>
  <TitlesOfParts>
    <vt:vector size="19" baseType="lpstr">
      <vt:lpstr>Arial</vt:lpstr>
      <vt:lpstr>Calibri</vt:lpstr>
      <vt:lpstr>Calibri Light</vt:lpstr>
      <vt:lpstr>UWTSD 200 B</vt:lpstr>
      <vt:lpstr>UWTSD 2024</vt:lpstr>
      <vt:lpstr>UWTSD Text 1</vt:lpstr>
      <vt:lpstr>UWTSD Text 2</vt:lpstr>
      <vt:lpstr>UWTSD Text 3</vt:lpstr>
      <vt:lpstr>UWTSD Text 4</vt:lpstr>
      <vt:lpstr>UWTSD Logo Variations place image in Background</vt:lpstr>
      <vt:lpstr>BMSK6010  Inspiring Leadership</vt:lpstr>
      <vt:lpstr>Activity Review</vt:lpstr>
      <vt:lpstr>Agenda</vt:lpstr>
      <vt:lpstr>The Four Obsessions of an Extraordinary Executive</vt:lpstr>
      <vt:lpstr>The Four Obsessions of an Extraordinary Executive</vt:lpstr>
      <vt:lpstr>Module Task Assessment</vt:lpstr>
      <vt:lpstr>PowerPoint Presentation</vt:lpstr>
      <vt:lpstr>Quick Group Review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core principles of coaching</dc:title>
  <dc:creator>Andrew Maund</dc:creator>
  <cp:lastModifiedBy>Paul Tinkler</cp:lastModifiedBy>
  <cp:revision>34</cp:revision>
  <dcterms:created xsi:type="dcterms:W3CDTF">2015-03-03T13:29:53Z</dcterms:created>
  <dcterms:modified xsi:type="dcterms:W3CDTF">2026-05-27T17:30:08Z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0x0101006B9528BA58694940A69F131DBB6E1994</vt:lpwstr>
  </property>
</Properties>
</file>