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0" d="100"/>
          <a:sy n="110"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2D00-5685-44E8-A52B-41C2F255F2E8}" type="datetimeFigureOut">
              <a:rPr lang="en-IN" smtClean="0"/>
              <a:t>24-07-2026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4AE8B-A8BC-437E-9CBD-BCE3AB5F410B}" type="slidenum">
              <a:rPr lang="en-IN" smtClean="0"/>
              <a:t>‹#›</a:t>
            </a:fld>
            <a:endParaRPr lang="en-IN"/>
          </a:p>
        </p:txBody>
      </p:sp>
    </p:spTree>
    <p:extLst>
      <p:ext uri="{BB962C8B-B14F-4D97-AF65-F5344CB8AC3E}">
        <p14:creationId xmlns:p14="http://schemas.microsoft.com/office/powerpoint/2010/main" val="1063001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organisational structure determines the reporting relationships, duties and communication within an organisation. Accountability and coordination of operations are enhanced by organisational charts. In order to provide global fashion design, production, retail processes and customer experiences without breaching the luxury brand excellence, Dior needs an efficient organization.</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2</a:t>
            </a:fld>
            <a:endParaRPr lang="en-IN"/>
          </a:p>
        </p:txBody>
      </p:sp>
    </p:spTree>
    <p:extLst>
      <p:ext uri="{BB962C8B-B14F-4D97-AF65-F5344CB8AC3E}">
        <p14:creationId xmlns:p14="http://schemas.microsoft.com/office/powerpoint/2010/main" val="1441494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functional structure at Dior is a group of employees based on specialised knowledge enabling the departments to concentrate on the main duties. This centralised leadership also enhances operational control, communication, product quality improvement, helping to choose an efficient management of all facing global operations of the company in the luxury and fashion industry.</a:t>
            </a:r>
          </a:p>
        </p:txBody>
      </p:sp>
      <p:sp>
        <p:nvSpPr>
          <p:cNvPr id="4" name="Slide Number Placeholder 3"/>
          <p:cNvSpPr>
            <a:spLocks noGrp="1"/>
          </p:cNvSpPr>
          <p:nvPr>
            <p:ph type="sldNum" sz="quarter" idx="5"/>
          </p:nvPr>
        </p:nvSpPr>
        <p:spPr/>
        <p:txBody>
          <a:bodyPr/>
          <a:lstStyle/>
          <a:p>
            <a:fld id="{6F54AE8B-A8BC-437E-9CBD-BCE3AB5F410B}" type="slidenum">
              <a:rPr lang="en-IN" smtClean="0"/>
              <a:t>3</a:t>
            </a:fld>
            <a:endParaRPr lang="en-IN"/>
          </a:p>
        </p:txBody>
      </p:sp>
    </p:spTree>
    <p:extLst>
      <p:ext uri="{BB962C8B-B14F-4D97-AF65-F5344CB8AC3E}">
        <p14:creationId xmlns:p14="http://schemas.microsoft.com/office/powerpoint/2010/main" val="3075679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Dior uses a divisional approach to dividing key luxury product categories into specialised business units. All of the divisions design their strategies tailored to their customers, which promotes innovation, enhancing responsiveness and competitive performance on the international luxury markets.</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4</a:t>
            </a:fld>
            <a:endParaRPr lang="en-IN"/>
          </a:p>
        </p:txBody>
      </p:sp>
    </p:spTree>
    <p:extLst>
      <p:ext uri="{BB962C8B-B14F-4D97-AF65-F5344CB8AC3E}">
        <p14:creationId xmlns:p14="http://schemas.microsoft.com/office/powerpoint/2010/main" val="1080601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Dior embraces the matrix organization in the development of fashion collections where the designers, marketing experts, production teams and retail managers work together. Dual reporting has the disadvantage of anchoring the complexities in coordination yet it has the advantage of bringing creativity, innovativeness and efficient product launches to the competitive luxury fashion market.</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5</a:t>
            </a:fld>
            <a:endParaRPr lang="en-IN"/>
          </a:p>
        </p:txBody>
      </p:sp>
    </p:spTree>
    <p:extLst>
      <p:ext uri="{BB962C8B-B14F-4D97-AF65-F5344CB8AC3E}">
        <p14:creationId xmlns:p14="http://schemas.microsoft.com/office/powerpoint/2010/main" val="647277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different organisational structures will bring with them different benefits to Dior. Functional structures are most effective in maximising efficiency in operations, divisional structure enhances market responsiveness and the matrix structure promotes innovation by sharing. The combination of these strategies allows Dior to stay creative, flexible and lead the world at luxury.</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6</a:t>
            </a:fld>
            <a:endParaRPr lang="en-IN"/>
          </a:p>
        </p:txBody>
      </p:sp>
    </p:spTree>
    <p:extLst>
      <p:ext uri="{BB962C8B-B14F-4D97-AF65-F5344CB8AC3E}">
        <p14:creationId xmlns:p14="http://schemas.microsoft.com/office/powerpoint/2010/main" val="2213658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different organisational structures will bring with them different benefits to Dior. Functional structures are most effective in maximising efficiency in operations, divisional structure enhances market responsiveness and the matrix structure promotes innovation by sharing. The combination of these strategies allows Dior to stay creative, flexible and lead the world at luxury.</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7</a:t>
            </a:fld>
            <a:endParaRPr lang="en-IN"/>
          </a:p>
        </p:txBody>
      </p:sp>
    </p:spTree>
    <p:extLst>
      <p:ext uri="{BB962C8B-B14F-4D97-AF65-F5344CB8AC3E}">
        <p14:creationId xmlns:p14="http://schemas.microsoft.com/office/powerpoint/2010/main" val="2905767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Dior has managed to embrace functional, divisional and matrix forms of organisation to strike a balance between creativity, operational excellence and global competitiveness. This is a hybrid strategy that enhances decision-making, fosters innovation and allows the company to suit the evolving customer demands as well as retain its positions in the world of the global luxury fashion industry.</a:t>
            </a:r>
          </a:p>
          <a:p>
            <a:endParaRPr lang="en-IN" dirty="0"/>
          </a:p>
        </p:txBody>
      </p:sp>
      <p:sp>
        <p:nvSpPr>
          <p:cNvPr id="4" name="Slide Number Placeholder 3"/>
          <p:cNvSpPr>
            <a:spLocks noGrp="1"/>
          </p:cNvSpPr>
          <p:nvPr>
            <p:ph type="sldNum" sz="quarter" idx="5"/>
          </p:nvPr>
        </p:nvSpPr>
        <p:spPr/>
        <p:txBody>
          <a:bodyPr/>
          <a:lstStyle/>
          <a:p>
            <a:fld id="{6F54AE8B-A8BC-437E-9CBD-BCE3AB5F410B}" type="slidenum">
              <a:rPr lang="en-IN" smtClean="0"/>
              <a:t>8</a:t>
            </a:fld>
            <a:endParaRPr lang="en-IN"/>
          </a:p>
        </p:txBody>
      </p:sp>
    </p:spTree>
    <p:extLst>
      <p:ext uri="{BB962C8B-B14F-4D97-AF65-F5344CB8AC3E}">
        <p14:creationId xmlns:p14="http://schemas.microsoft.com/office/powerpoint/2010/main" val="2845815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781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0443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3253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676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3948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554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7/24/2026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936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3442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512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98639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530645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80538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1703755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7/24/2026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253676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9920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2099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BE451C3-0FF4-47C4-B829-773ADF60F88C}" type="datetimeFigureOut">
              <a:rPr lang="en-US" smtClean="0"/>
              <a:t>7/24/2026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369593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s://www.dior.com/en_id/beauty/about-commerce-cloud/about-us-temp.html" TargetMode="External" /><Relationship Id="rId2" Type="http://schemas.openxmlformats.org/officeDocument/2006/relationships/hyperlink" Target="https://www.dior.com/en_int/beauty/page/commitment-at-the-heart-of-our-legacy.html" TargetMode="External" /><Relationship Id="rId1" Type="http://schemas.openxmlformats.org/officeDocument/2006/relationships/slideLayout" Target="../slideLayouts/slideLayout2.xml" /><Relationship Id="rId6" Type="http://schemas.openxmlformats.org/officeDocument/2006/relationships/hyperlink" Target="https://doi.org/10.3390/e25030420" TargetMode="External" /><Relationship Id="rId5" Type="http://schemas.openxmlformats.org/officeDocument/2006/relationships/hyperlink" Target="https://www.dior.com/en_in/fashion/news-savoir-faire/folder-news-and-events/environment" TargetMode="External" /><Relationship Id="rId4" Type="http://schemas.openxmlformats.org/officeDocument/2006/relationships/hyperlink" Target="https://www.dior.com/en_int/fashion/news-savoir-faire/folder-news-and-events/dior-sustainability-dispatch" TargetMode="Externa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71E7B-1B60-74C2-7E59-E35FAB19B502}"/>
              </a:ext>
            </a:extLst>
          </p:cNvPr>
          <p:cNvSpPr>
            <a:spLocks noGrp="1"/>
          </p:cNvSpPr>
          <p:nvPr>
            <p:ph type="ctrTitle"/>
          </p:nvPr>
        </p:nvSpPr>
        <p:spPr>
          <a:xfrm>
            <a:off x="1154953" y="1619438"/>
            <a:ext cx="9806959" cy="3887410"/>
          </a:xfrm>
        </p:spPr>
        <p:txBody>
          <a:bodyPr/>
          <a:lstStyle/>
          <a:p>
            <a:pPr algn="ctr"/>
            <a:r>
              <a:rPr lang="en-GB" sz="2800" b="1" dirty="0">
                <a:solidFill>
                  <a:schemeClr val="tx1"/>
                </a:solidFill>
                <a:latin typeface="Times New Roman" panose="02020603050405020304" pitchFamily="18" charset="0"/>
                <a:cs typeface="Times New Roman" panose="02020603050405020304" pitchFamily="18" charset="0"/>
              </a:rPr>
              <a:t>Programme: BA (Hons) Business Management </a:t>
            </a:r>
            <a:br>
              <a:rPr lang="en-IN" sz="2800"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Title: Understanding Organisational Structure and Culture</a:t>
            </a:r>
            <a:br>
              <a:rPr lang="en-IN" sz="2800"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code: LCBB4009</a:t>
            </a:r>
            <a:br>
              <a:rPr lang="en-IN" sz="2800"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leader: Dr Said Usman</a:t>
            </a:r>
            <a:br>
              <a:rPr lang="en-IN" sz="2800"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Component 1: Practical: Individual presentation</a:t>
            </a:r>
            <a:br>
              <a:rPr lang="en-IN" sz="2800"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Student Name: Diana-Alexandra </a:t>
            </a:r>
            <a:r>
              <a:rPr lang="en-GB" sz="2800" b="1" dirty="0" err="1">
                <a:solidFill>
                  <a:schemeClr val="tx1"/>
                </a:solidFill>
                <a:latin typeface="Times New Roman" panose="02020603050405020304" pitchFamily="18" charset="0"/>
                <a:cs typeface="Times New Roman" panose="02020603050405020304" pitchFamily="18" charset="0"/>
              </a:rPr>
              <a:t>Torok</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Student ID: 2525589</a:t>
            </a:r>
            <a:endParaRPr lang="en-IN" sz="2800" dirty="0">
              <a:solidFill>
                <a:schemeClr val="tx1"/>
              </a:solidFill>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A654D673-3A5C-D49E-8CF3-DC6B00B5F2A8}"/>
              </a:ext>
            </a:extLst>
          </p:cNvPr>
          <p:cNvPicPr/>
          <p:nvPr/>
        </p:nvPicPr>
        <p:blipFill>
          <a:blip r:embed="rId2"/>
          <a:srcRect/>
          <a:stretch>
            <a:fillRect/>
          </a:stretch>
        </p:blipFill>
        <p:spPr>
          <a:xfrm>
            <a:off x="4859553" y="266715"/>
            <a:ext cx="2397760" cy="1042172"/>
          </a:xfrm>
          <a:prstGeom prst="rect">
            <a:avLst/>
          </a:prstGeom>
          <a:ln/>
        </p:spPr>
      </p:pic>
    </p:spTree>
    <p:extLst>
      <p:ext uri="{BB962C8B-B14F-4D97-AF65-F5344CB8AC3E}">
        <p14:creationId xmlns:p14="http://schemas.microsoft.com/office/powerpoint/2010/main" val="1985150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B3FAE-3694-1C96-E46C-0801DE1D85C5}"/>
              </a:ext>
            </a:extLst>
          </p:cNvPr>
          <p:cNvSpPr>
            <a:spLocks noGrp="1"/>
          </p:cNvSpPr>
          <p:nvPr>
            <p:ph type="title"/>
          </p:nvPr>
        </p:nvSpPr>
        <p:spPr>
          <a:xfrm>
            <a:off x="1260151" y="423410"/>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Presentation Outline</a:t>
            </a:r>
          </a:p>
        </p:txBody>
      </p:sp>
      <p:sp>
        <p:nvSpPr>
          <p:cNvPr id="3" name="Content Placeholder 2">
            <a:extLst>
              <a:ext uri="{FF2B5EF4-FFF2-40B4-BE49-F238E27FC236}">
                <a16:creationId xmlns:a16="http://schemas.microsoft.com/office/drawing/2014/main" id="{647BEF96-ED5A-F660-7618-ADB060CA7982}"/>
              </a:ext>
            </a:extLst>
          </p:cNvPr>
          <p:cNvSpPr>
            <a:spLocks noGrp="1"/>
          </p:cNvSpPr>
          <p:nvPr>
            <p:ph idx="1"/>
          </p:nvPr>
        </p:nvSpPr>
        <p:spPr>
          <a:xfrm>
            <a:off x="533400" y="1622357"/>
            <a:ext cx="5334000" cy="4441372"/>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Roles and communication and responsibility and authority are determined by organisational structure (</a:t>
            </a:r>
            <a:r>
              <a:rPr lang="en-IN" sz="1800" dirty="0" err="1">
                <a:solidFill>
                  <a:schemeClr val="tx1"/>
                </a:solidFill>
                <a:effectLst/>
                <a:latin typeface="Times New Roman" panose="02020603050405020304" pitchFamily="18" charset="0"/>
                <a:ea typeface="Times New Roman" panose="02020603050405020304" pitchFamily="18" charset="0"/>
              </a:rPr>
              <a:t>Winasti</a:t>
            </a:r>
            <a:r>
              <a:rPr lang="en-IN" sz="1800" dirty="0">
                <a:solidFill>
                  <a:schemeClr val="tx1"/>
                </a:solidFill>
                <a:effectLst/>
                <a:latin typeface="Times New Roman" panose="02020603050405020304" pitchFamily="18" charset="0"/>
                <a:ea typeface="Times New Roman" panose="02020603050405020304" pitchFamily="18" charset="0"/>
              </a:rPr>
              <a:t> and Berden, 2023).</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Reporting relationships are well explained by use of organisation charts.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Effective structures improve efficiency and organisational coordination.</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Dior deploys organized leadership in worldwide luxurious operations.</a:t>
            </a:r>
          </a:p>
        </p:txBody>
      </p:sp>
      <p:pic>
        <p:nvPicPr>
          <p:cNvPr id="5" name="Picture 4" descr="𝗔 𝗥𝗲𝗳𝗶𝗻𝗲𝗱 𝗟𝘂𝘅𝘂𝗿𝘆 𝗥𝗲𝘁𝗮𝗶𝗹 𝗘𝘅𝗽𝗲𝗿𝗶𝗲𝗻𝗰𝗲 𝗮𝘁  𝗥𝗼𝗺𝗲 𝗙𝗶𝘂𝗺𝗶𝗰𝗶𝗻𝗼 𝗔𝗶𝗿𝗽𝗼𝗿𝘁! Lagardère Travel Retail Italia  is proud to announce the opening of an exclusive… | Lagardère Travel Retail">
            <a:extLst>
              <a:ext uri="{FF2B5EF4-FFF2-40B4-BE49-F238E27FC236}">
                <a16:creationId xmlns:a16="http://schemas.microsoft.com/office/drawing/2014/main" id="{2093C053-8DC0-F202-27D6-5AA8F8A81BEB}"/>
              </a:ext>
            </a:extLst>
          </p:cNvPr>
          <p:cNvPicPr>
            <a:picLocks noChangeAspect="1"/>
          </p:cNvPicPr>
          <p:nvPr/>
        </p:nvPicPr>
        <p:blipFill>
          <a:blip r:embed="rId3"/>
          <a:stretch>
            <a:fillRect/>
          </a:stretch>
        </p:blipFill>
        <p:spPr>
          <a:xfrm>
            <a:off x="6324602" y="2023319"/>
            <a:ext cx="5141612" cy="342559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62527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23F25C-EFC9-F702-A5E3-B274463274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431884-BEF9-CBA1-FCFF-313CE668BA8E}"/>
              </a:ext>
            </a:extLst>
          </p:cNvPr>
          <p:cNvSpPr>
            <a:spLocks noGrp="1"/>
          </p:cNvSpPr>
          <p:nvPr>
            <p:ph type="title"/>
          </p:nvPr>
        </p:nvSpPr>
        <p:spPr>
          <a:xfrm>
            <a:off x="1260151" y="269661"/>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Organisational Structure and Importance</a:t>
            </a:r>
          </a:p>
        </p:txBody>
      </p:sp>
      <p:sp>
        <p:nvSpPr>
          <p:cNvPr id="3" name="Content Placeholder 2">
            <a:extLst>
              <a:ext uri="{FF2B5EF4-FFF2-40B4-BE49-F238E27FC236}">
                <a16:creationId xmlns:a16="http://schemas.microsoft.com/office/drawing/2014/main" id="{B3779D9B-71C7-F0A7-19E1-6E7133CB7C7E}"/>
              </a:ext>
            </a:extLst>
          </p:cNvPr>
          <p:cNvSpPr>
            <a:spLocks noGrp="1"/>
          </p:cNvSpPr>
          <p:nvPr>
            <p:ph idx="1"/>
          </p:nvPr>
        </p:nvSpPr>
        <p:spPr>
          <a:xfrm>
            <a:off x="5843124" y="1583903"/>
            <a:ext cx="5878286" cy="3927929"/>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Staff members organised into specialised organisational functions.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Departments are Design, Marketing, Finance and Human Resources.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Centralised leadership assists in consistency of business decisions.</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Enhances the level of efficiency in the operations carried out by Dior globally (Dior, 2026).</a:t>
            </a:r>
          </a:p>
        </p:txBody>
      </p:sp>
      <p:pic>
        <p:nvPicPr>
          <p:cNvPr id="5" name="Picture 4" descr="What Is an Organic Organizational Structure? | HR Glossary - AIHR">
            <a:extLst>
              <a:ext uri="{FF2B5EF4-FFF2-40B4-BE49-F238E27FC236}">
                <a16:creationId xmlns:a16="http://schemas.microsoft.com/office/drawing/2014/main" id="{B82467E8-7A72-061A-4B2C-17DC726784E8}"/>
              </a:ext>
            </a:extLst>
          </p:cNvPr>
          <p:cNvPicPr>
            <a:picLocks noChangeAspect="1"/>
          </p:cNvPicPr>
          <p:nvPr/>
        </p:nvPicPr>
        <p:blipFill>
          <a:blip r:embed="rId3"/>
          <a:stretch>
            <a:fillRect/>
          </a:stretch>
        </p:blipFill>
        <p:spPr>
          <a:xfrm>
            <a:off x="798738" y="1440466"/>
            <a:ext cx="4540704" cy="454070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58431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75180-EFB2-83B2-6E02-CA93CFFD9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33005-5B3A-154A-52B1-F5D31E4F7F59}"/>
              </a:ext>
            </a:extLst>
          </p:cNvPr>
          <p:cNvSpPr>
            <a:spLocks noGrp="1"/>
          </p:cNvSpPr>
          <p:nvPr>
            <p:ph type="title"/>
          </p:nvPr>
        </p:nvSpPr>
        <p:spPr>
          <a:xfrm>
            <a:off x="1268243" y="285845"/>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Functional Organisational Structure (Dior)</a:t>
            </a:r>
          </a:p>
        </p:txBody>
      </p:sp>
      <p:sp>
        <p:nvSpPr>
          <p:cNvPr id="3" name="Content Placeholder 2">
            <a:extLst>
              <a:ext uri="{FF2B5EF4-FFF2-40B4-BE49-F238E27FC236}">
                <a16:creationId xmlns:a16="http://schemas.microsoft.com/office/drawing/2014/main" id="{61636A17-F510-BEBF-1F83-BFE016A982F8}"/>
              </a:ext>
            </a:extLst>
          </p:cNvPr>
          <p:cNvSpPr>
            <a:spLocks noGrp="1"/>
          </p:cNvSpPr>
          <p:nvPr>
            <p:ph idx="1"/>
          </p:nvPr>
        </p:nvSpPr>
        <p:spPr>
          <a:xfrm>
            <a:off x="590044" y="1794297"/>
            <a:ext cx="5366657" cy="3797300"/>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Business structured into product lines of specialisation.</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Divisions deal with autonomous strategic business actions.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Covers Fashion, Beauty, Jewellery and Retail Operations (Dior, 2026b).</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Enables the responsiveness of the global markets and customer satisfaction.</a:t>
            </a:r>
          </a:p>
        </p:txBody>
      </p:sp>
      <p:pic>
        <p:nvPicPr>
          <p:cNvPr id="8" name="Picture 7">
            <a:extLst>
              <a:ext uri="{FF2B5EF4-FFF2-40B4-BE49-F238E27FC236}">
                <a16:creationId xmlns:a16="http://schemas.microsoft.com/office/drawing/2014/main" id="{F858BA86-14E6-CA5D-FBA3-67C56E879331}"/>
              </a:ext>
            </a:extLst>
          </p:cNvPr>
          <p:cNvPicPr>
            <a:picLocks noChangeAspect="1"/>
          </p:cNvPicPr>
          <p:nvPr/>
        </p:nvPicPr>
        <p:blipFill>
          <a:blip r:embed="rId3"/>
          <a:stretch>
            <a:fillRect/>
          </a:stretch>
        </p:blipFill>
        <p:spPr>
          <a:xfrm>
            <a:off x="6094318" y="1741285"/>
            <a:ext cx="5695952" cy="379730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73414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78C73-2126-A93C-1779-6F60DE6C07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DD2931-A15A-800D-93A4-860D9C0A8888}"/>
              </a:ext>
            </a:extLst>
          </p:cNvPr>
          <p:cNvSpPr>
            <a:spLocks noGrp="1"/>
          </p:cNvSpPr>
          <p:nvPr>
            <p:ph type="title"/>
          </p:nvPr>
        </p:nvSpPr>
        <p:spPr>
          <a:xfrm>
            <a:off x="1206713" y="369819"/>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Divisional Organisational Structure (Dior)</a:t>
            </a:r>
          </a:p>
        </p:txBody>
      </p:sp>
      <p:sp>
        <p:nvSpPr>
          <p:cNvPr id="3" name="Content Placeholder 2">
            <a:extLst>
              <a:ext uri="{FF2B5EF4-FFF2-40B4-BE49-F238E27FC236}">
                <a16:creationId xmlns:a16="http://schemas.microsoft.com/office/drawing/2014/main" id="{E5C032FC-318B-6F18-2F31-9341F6F0F6D0}"/>
              </a:ext>
            </a:extLst>
          </p:cNvPr>
          <p:cNvSpPr>
            <a:spLocks noGrp="1"/>
          </p:cNvSpPr>
          <p:nvPr>
            <p:ph idx="1"/>
          </p:nvPr>
        </p:nvSpPr>
        <p:spPr>
          <a:xfrm>
            <a:off x="6540054" y="1704128"/>
            <a:ext cx="5214257" cy="3884386"/>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Integrates technical skills with project management.</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Functional and project managers report to employees.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Promotes the cooperation of specialised departments (Dior, 2026c).</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Favors seasonal collection development effectively.</a:t>
            </a:r>
          </a:p>
        </p:txBody>
      </p:sp>
      <p:pic>
        <p:nvPicPr>
          <p:cNvPr id="8" name="Picture 7">
            <a:extLst>
              <a:ext uri="{FF2B5EF4-FFF2-40B4-BE49-F238E27FC236}">
                <a16:creationId xmlns:a16="http://schemas.microsoft.com/office/drawing/2014/main" id="{81480544-CC90-2DE5-8CC3-AEF84DE7EA12}"/>
              </a:ext>
            </a:extLst>
          </p:cNvPr>
          <p:cNvPicPr>
            <a:picLocks noChangeAspect="1"/>
          </p:cNvPicPr>
          <p:nvPr/>
        </p:nvPicPr>
        <p:blipFill>
          <a:blip r:embed="rId3"/>
          <a:stretch>
            <a:fillRect/>
          </a:stretch>
        </p:blipFill>
        <p:spPr>
          <a:xfrm>
            <a:off x="446314" y="1609237"/>
            <a:ext cx="5976257" cy="4299857"/>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74092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79515-A61A-E501-C0F4-32ED6F8B4C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6D767-CB6F-C1EA-ED70-D272CCE153DF}"/>
              </a:ext>
            </a:extLst>
          </p:cNvPr>
          <p:cNvSpPr>
            <a:spLocks noGrp="1"/>
          </p:cNvSpPr>
          <p:nvPr>
            <p:ph type="title"/>
          </p:nvPr>
        </p:nvSpPr>
        <p:spPr>
          <a:xfrm>
            <a:off x="1215338" y="266302"/>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Matrix Organisational Structure (Dior)</a:t>
            </a:r>
          </a:p>
        </p:txBody>
      </p:sp>
      <p:sp>
        <p:nvSpPr>
          <p:cNvPr id="3" name="Content Placeholder 2">
            <a:extLst>
              <a:ext uri="{FF2B5EF4-FFF2-40B4-BE49-F238E27FC236}">
                <a16:creationId xmlns:a16="http://schemas.microsoft.com/office/drawing/2014/main" id="{500A258F-CBA6-0BF8-9FC3-32523C340FEC}"/>
              </a:ext>
            </a:extLst>
          </p:cNvPr>
          <p:cNvSpPr>
            <a:spLocks noGrp="1"/>
          </p:cNvSpPr>
          <p:nvPr>
            <p:ph idx="1"/>
          </p:nvPr>
        </p:nvSpPr>
        <p:spPr>
          <a:xfrm>
            <a:off x="533400" y="1686669"/>
            <a:ext cx="5453743" cy="4223657"/>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The functional structure enhances efficiency in terms of specialised knowledge.</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Product-based strategic management is well enhanced by divisional structure.</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The use of the matrix structure contributes to teamwork and innovative creation.</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Dior integrates features of sustained competitive advantage (Dior, 2026d).</a:t>
            </a:r>
          </a:p>
        </p:txBody>
      </p:sp>
      <p:pic>
        <p:nvPicPr>
          <p:cNvPr id="8" name="Picture 7">
            <a:extLst>
              <a:ext uri="{FF2B5EF4-FFF2-40B4-BE49-F238E27FC236}">
                <a16:creationId xmlns:a16="http://schemas.microsoft.com/office/drawing/2014/main" id="{14B64B27-2CCD-C082-2AC0-A7DC2B5AFE47}"/>
              </a:ext>
            </a:extLst>
          </p:cNvPr>
          <p:cNvPicPr>
            <a:picLocks noChangeAspect="1"/>
          </p:cNvPicPr>
          <p:nvPr/>
        </p:nvPicPr>
        <p:blipFill>
          <a:blip r:embed="rId3"/>
          <a:stretch>
            <a:fillRect/>
          </a:stretch>
        </p:blipFill>
        <p:spPr>
          <a:xfrm>
            <a:off x="6027038" y="1580790"/>
            <a:ext cx="5948993" cy="396599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258091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0882F-4E6F-38B9-D17F-DE83E81C48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3C4CB2-6809-A408-FC42-31DC81BB5D4A}"/>
              </a:ext>
            </a:extLst>
          </p:cNvPr>
          <p:cNvSpPr>
            <a:spLocks noGrp="1"/>
          </p:cNvSpPr>
          <p:nvPr>
            <p:ph type="title"/>
          </p:nvPr>
        </p:nvSpPr>
        <p:spPr>
          <a:xfrm>
            <a:off x="1154954" y="271341"/>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Comparison of Organisational Structures</a:t>
            </a:r>
          </a:p>
        </p:txBody>
      </p:sp>
      <p:graphicFrame>
        <p:nvGraphicFramePr>
          <p:cNvPr id="4" name="Table 3">
            <a:extLst>
              <a:ext uri="{FF2B5EF4-FFF2-40B4-BE49-F238E27FC236}">
                <a16:creationId xmlns:a16="http://schemas.microsoft.com/office/drawing/2014/main" id="{73A3ADDC-16F5-71AF-22AB-EFDB8DB941E8}"/>
              </a:ext>
            </a:extLst>
          </p:cNvPr>
          <p:cNvGraphicFramePr>
            <a:graphicFrameLocks noGrp="1"/>
          </p:cNvGraphicFramePr>
          <p:nvPr>
            <p:extLst>
              <p:ext uri="{D42A27DB-BD31-4B8C-83A1-F6EECF244321}">
                <p14:modId xmlns:p14="http://schemas.microsoft.com/office/powerpoint/2010/main" val="989473679"/>
              </p:ext>
            </p:extLst>
          </p:nvPr>
        </p:nvGraphicFramePr>
        <p:xfrm>
          <a:off x="482054" y="1641046"/>
          <a:ext cx="11179628" cy="4683801"/>
        </p:xfrm>
        <a:graphic>
          <a:graphicData uri="http://schemas.openxmlformats.org/drawingml/2006/table">
            <a:tbl>
              <a:tblPr>
                <a:tableStyleId>{5C22544A-7EE6-4342-B048-85BDC9FD1C3A}</a:tableStyleId>
              </a:tblPr>
              <a:tblGrid>
                <a:gridCol w="1707170">
                  <a:extLst>
                    <a:ext uri="{9D8B030D-6E8A-4147-A177-3AD203B41FA5}">
                      <a16:colId xmlns:a16="http://schemas.microsoft.com/office/drawing/2014/main" val="4013327778"/>
                    </a:ext>
                  </a:extLst>
                </a:gridCol>
                <a:gridCol w="3058328">
                  <a:extLst>
                    <a:ext uri="{9D8B030D-6E8A-4147-A177-3AD203B41FA5}">
                      <a16:colId xmlns:a16="http://schemas.microsoft.com/office/drawing/2014/main" val="1909472604"/>
                    </a:ext>
                  </a:extLst>
                </a:gridCol>
                <a:gridCol w="3145541">
                  <a:extLst>
                    <a:ext uri="{9D8B030D-6E8A-4147-A177-3AD203B41FA5}">
                      <a16:colId xmlns:a16="http://schemas.microsoft.com/office/drawing/2014/main" val="1433496276"/>
                    </a:ext>
                  </a:extLst>
                </a:gridCol>
                <a:gridCol w="3268589">
                  <a:extLst>
                    <a:ext uri="{9D8B030D-6E8A-4147-A177-3AD203B41FA5}">
                      <a16:colId xmlns:a16="http://schemas.microsoft.com/office/drawing/2014/main" val="2693106317"/>
                    </a:ext>
                  </a:extLst>
                </a:gridCol>
              </a:tblGrid>
              <a:tr h="450008">
                <a:tc>
                  <a:txBody>
                    <a:bodyPr/>
                    <a:lstStyle/>
                    <a:p>
                      <a:pPr algn="ctr">
                        <a:lnSpc>
                          <a:spcPct val="150000"/>
                        </a:lnSpc>
                        <a:spcBef>
                          <a:spcPts val="1200"/>
                        </a:spcBef>
                        <a:spcAft>
                          <a:spcPts val="1200"/>
                        </a:spcAft>
                        <a:buNone/>
                      </a:pPr>
                      <a:r>
                        <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Criteria</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Functional Structure</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Divisional Structure</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Matrix Structure</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extLst>
                  <a:ext uri="{0D108BD9-81ED-4DB2-BD59-A6C34878D82A}">
                    <a16:rowId xmlns:a16="http://schemas.microsoft.com/office/drawing/2014/main" val="2397729139"/>
                  </a:ext>
                </a:extLst>
              </a:tr>
              <a:tr h="792354">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Focus</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Specialised departments performing core business functions.</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Product-based divisions managing independent luxury categories.</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Cross-functional teams managing projects and collections.</a:t>
                      </a:r>
                    </a:p>
                  </a:txBody>
                  <a:tcPr marL="63500" marR="63500" marT="63500" marB="635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02318523"/>
                  </a:ext>
                </a:extLst>
              </a:tr>
              <a:tr h="895660">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Strength</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Improves efficiency, expertise and operational consistency.</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Enhances flexibility and customer responsiveness globally.</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Encourages creativity, collaboration and innovation.</a:t>
                      </a:r>
                    </a:p>
                  </a:txBody>
                  <a:tcPr marL="63500" marR="63500" marT="63500" marB="635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24016260"/>
                  </a:ext>
                </a:extLst>
              </a:tr>
              <a:tr h="895660">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Limitation</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Slower communication across departments.</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Higher costs due to duplicated resources.</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Dual reporting may create role conflicts.</a:t>
                      </a:r>
                    </a:p>
                  </a:txBody>
                  <a:tcPr marL="63500" marR="63500" marT="63500" marB="635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6364385"/>
                  </a:ext>
                </a:extLst>
              </a:tr>
              <a:tr h="1036865">
                <a:tc>
                  <a:txBody>
                    <a:bodyPr/>
                    <a:lstStyle/>
                    <a:p>
                      <a:pPr algn="ctr">
                        <a:lnSpc>
                          <a:spcPct val="150000"/>
                        </a:lnSpc>
                        <a:spcBef>
                          <a:spcPts val="1200"/>
                        </a:spcBef>
                        <a:spcAft>
                          <a:spcPts val="1200"/>
                        </a:spcAft>
                        <a:buNone/>
                      </a:pPr>
                      <a:r>
                        <a:rPr lang="en-IN" sz="1400" b="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Dior Example</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Design, Marketing, Finance, Retail and Human Resources.</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Fashion, Beauty, Jewellery, Retail and E-commerce.</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Seasonal collections involving Design, Marketing, Production and Retail teams.</a:t>
                      </a:r>
                    </a:p>
                  </a:txBody>
                  <a:tcPr marL="63500" marR="63500" marT="63500" marB="635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7810479"/>
                  </a:ext>
                </a:extLst>
              </a:tr>
              <a:tr h="613254">
                <a:tc>
                  <a:txBody>
                    <a:bodyPr/>
                    <a:lstStyle/>
                    <a:p>
                      <a:pPr algn="ctr">
                        <a:lnSpc>
                          <a:spcPct val="150000"/>
                        </a:lnSpc>
                        <a:spcBef>
                          <a:spcPts val="1200"/>
                        </a:spcBef>
                        <a:spcAft>
                          <a:spcPts val="1200"/>
                        </a:spcAft>
                        <a:buNone/>
                      </a:pPr>
                      <a:r>
                        <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Suitability</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solidFill>
                      <a:srgbClr val="C00000"/>
                    </a:solid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Operational efficiency.</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a:effectLst/>
                          <a:latin typeface="Times New Roman" panose="02020603050405020304" pitchFamily="18" charset="0"/>
                          <a:ea typeface="Times New Roman" panose="02020603050405020304" pitchFamily="18" charset="0"/>
                          <a:cs typeface="Times New Roman" panose="02020603050405020304" pitchFamily="18" charset="0"/>
                        </a:rPr>
                        <a:t>Strategic growth.</a:t>
                      </a:r>
                    </a:p>
                  </a:txBody>
                  <a:tcPr marL="63500" marR="63500" marT="63500" marB="635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algn="ctr">
                        <a:lnSpc>
                          <a:spcPct val="150000"/>
                        </a:lnSpc>
                        <a:spcBef>
                          <a:spcPts val="1200"/>
                        </a:spcBef>
                        <a:spcAft>
                          <a:spcPts val="1200"/>
                        </a:spcAft>
                        <a:buNone/>
                      </a:pPr>
                      <a:r>
                        <a:rPr lang="en-IN" sz="1400" dirty="0">
                          <a:effectLst/>
                          <a:latin typeface="Times New Roman" panose="02020603050405020304" pitchFamily="18" charset="0"/>
                          <a:ea typeface="Times New Roman" panose="02020603050405020304" pitchFamily="18" charset="0"/>
                          <a:cs typeface="Times New Roman" panose="02020603050405020304" pitchFamily="18" charset="0"/>
                        </a:rPr>
                        <a:t>Creative innovation.</a:t>
                      </a:r>
                    </a:p>
                  </a:txBody>
                  <a:tcPr marL="63500" marR="63500" marT="63500" marB="6350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01510725"/>
                  </a:ext>
                </a:extLst>
              </a:tr>
            </a:tbl>
          </a:graphicData>
        </a:graphic>
      </p:graphicFrame>
    </p:spTree>
    <p:extLst>
      <p:ext uri="{BB962C8B-B14F-4D97-AF65-F5344CB8AC3E}">
        <p14:creationId xmlns:p14="http://schemas.microsoft.com/office/powerpoint/2010/main" val="2137361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9593A-B8CD-3E5B-C299-E4FB3D66CF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6CA28-4B16-602E-B681-53559CA5FBAB}"/>
              </a:ext>
            </a:extLst>
          </p:cNvPr>
          <p:cNvSpPr>
            <a:spLocks noGrp="1"/>
          </p:cNvSpPr>
          <p:nvPr>
            <p:ph type="title"/>
          </p:nvPr>
        </p:nvSpPr>
        <p:spPr>
          <a:xfrm>
            <a:off x="1284350" y="266302"/>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Conclusion and Recommendation</a:t>
            </a:r>
          </a:p>
        </p:txBody>
      </p:sp>
      <p:sp>
        <p:nvSpPr>
          <p:cNvPr id="3" name="Content Placeholder 2">
            <a:extLst>
              <a:ext uri="{FF2B5EF4-FFF2-40B4-BE49-F238E27FC236}">
                <a16:creationId xmlns:a16="http://schemas.microsoft.com/office/drawing/2014/main" id="{6DCB8B38-1664-F23B-A5C5-490C3C8E3533}"/>
              </a:ext>
            </a:extLst>
          </p:cNvPr>
          <p:cNvSpPr>
            <a:spLocks noGrp="1"/>
          </p:cNvSpPr>
          <p:nvPr>
            <p:ph idx="1"/>
          </p:nvPr>
        </p:nvSpPr>
        <p:spPr>
          <a:xfrm>
            <a:off x="576532" y="1844374"/>
            <a:ext cx="5802086" cy="3775529"/>
          </a:xfrm>
        </p:spPr>
        <p:txBody>
          <a:bodyPr>
            <a:normAutofit/>
          </a:bodyPr>
          <a:lstStyle/>
          <a:p>
            <a:pPr marL="342900" lvl="0" indent="-342900" algn="just" rtl="0">
              <a:lnSpc>
                <a:spcPct val="150000"/>
              </a:lnSpc>
              <a:spcBef>
                <a:spcPts val="1200"/>
              </a:spcBef>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Organisational structures have a great impact on organisational performance.</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Functional structure enhances efficiency and uniformity in operations.</a:t>
            </a:r>
          </a:p>
          <a:p>
            <a:pPr marL="342900" lvl="0" indent="-342900" algn="just">
              <a:lnSpc>
                <a:spcPct val="150000"/>
              </a:lnSpc>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Innovation and flexibility are encouraged by matrix and divisional structure.</a:t>
            </a:r>
          </a:p>
          <a:p>
            <a:pPr marL="342900" lvl="0" indent="-342900" algn="just">
              <a:lnSpc>
                <a:spcPct val="150000"/>
              </a:lnSpc>
              <a:spcAft>
                <a:spcPts val="1200"/>
              </a:spcAft>
              <a:buFont typeface="Symbol" panose="05050102010706020507" pitchFamily="18" charset="2"/>
              <a:buChar char=""/>
            </a:pPr>
            <a:r>
              <a:rPr lang="en-IN" sz="1800" dirty="0">
                <a:solidFill>
                  <a:schemeClr val="tx1"/>
                </a:solidFill>
                <a:effectLst/>
                <a:latin typeface="Times New Roman" panose="02020603050405020304" pitchFamily="18" charset="0"/>
                <a:ea typeface="Times New Roman" panose="02020603050405020304" pitchFamily="18" charset="0"/>
              </a:rPr>
              <a:t>The Hybrid business structure helps Dior to grow its business in a sustainable way.</a:t>
            </a:r>
          </a:p>
        </p:txBody>
      </p:sp>
      <p:sp>
        <p:nvSpPr>
          <p:cNvPr id="5" name="TextBox 4">
            <a:extLst>
              <a:ext uri="{FF2B5EF4-FFF2-40B4-BE49-F238E27FC236}">
                <a16:creationId xmlns:a16="http://schemas.microsoft.com/office/drawing/2014/main" id="{CF635A02-BAB1-546E-DC21-31B5ED5F192A}"/>
              </a:ext>
            </a:extLst>
          </p:cNvPr>
          <p:cNvSpPr txBox="1"/>
          <p:nvPr/>
        </p:nvSpPr>
        <p:spPr>
          <a:xfrm>
            <a:off x="3048000" y="3233448"/>
            <a:ext cx="6096000" cy="369332"/>
          </a:xfrm>
          <a:prstGeom prst="rect">
            <a:avLst/>
          </a:prstGeom>
          <a:noFill/>
        </p:spPr>
        <p:txBody>
          <a:bodyPr wrap="square">
            <a:spAutoFit/>
          </a:bodyPr>
          <a:lstStyle/>
          <a:p>
            <a:endParaRPr lang="en-IN" dirty="0"/>
          </a:p>
        </p:txBody>
      </p:sp>
      <p:pic>
        <p:nvPicPr>
          <p:cNvPr id="8" name="Picture 7">
            <a:extLst>
              <a:ext uri="{FF2B5EF4-FFF2-40B4-BE49-F238E27FC236}">
                <a16:creationId xmlns:a16="http://schemas.microsoft.com/office/drawing/2014/main" id="{DC5517D5-0C73-D08E-067B-0E0C45BB3B66}"/>
              </a:ext>
            </a:extLst>
          </p:cNvPr>
          <p:cNvPicPr>
            <a:picLocks noChangeAspect="1"/>
          </p:cNvPicPr>
          <p:nvPr/>
        </p:nvPicPr>
        <p:blipFill>
          <a:blip r:embed="rId3"/>
          <a:stretch>
            <a:fillRect/>
          </a:stretch>
        </p:blipFill>
        <p:spPr>
          <a:xfrm>
            <a:off x="6663418" y="1604854"/>
            <a:ext cx="5231946" cy="4185557"/>
          </a:xfrm>
          <a:prstGeom prst="rect">
            <a:avLst/>
          </a:prstGeom>
          <a:ln>
            <a:noFill/>
          </a:ln>
          <a:effectLst>
            <a:softEdge rad="112500"/>
          </a:effectLst>
        </p:spPr>
      </p:pic>
    </p:spTree>
    <p:extLst>
      <p:ext uri="{BB962C8B-B14F-4D97-AF65-F5344CB8AC3E}">
        <p14:creationId xmlns:p14="http://schemas.microsoft.com/office/powerpoint/2010/main" val="3550665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ADB73-E595-32FE-AD7D-0F49A37727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6C6259-280A-4D93-90D1-BD26BE5A8C59}"/>
              </a:ext>
            </a:extLst>
          </p:cNvPr>
          <p:cNvSpPr>
            <a:spLocks noGrp="1"/>
          </p:cNvSpPr>
          <p:nvPr>
            <p:ph type="title"/>
          </p:nvPr>
        </p:nvSpPr>
        <p:spPr>
          <a:xfrm>
            <a:off x="1198086" y="481962"/>
            <a:ext cx="9992017" cy="706964"/>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6342FBB-2442-CF31-F63F-B3AC4A2864F4}"/>
              </a:ext>
            </a:extLst>
          </p:cNvPr>
          <p:cNvSpPr>
            <a:spLocks noGrp="1"/>
          </p:cNvSpPr>
          <p:nvPr>
            <p:ph idx="1"/>
          </p:nvPr>
        </p:nvSpPr>
        <p:spPr>
          <a:xfrm>
            <a:off x="593785" y="1560354"/>
            <a:ext cx="11212286" cy="4071257"/>
          </a:xfrm>
        </p:spPr>
        <p:txBody>
          <a:bodyPr>
            <a:normAutofit/>
          </a:bodyPr>
          <a:lstStyle/>
          <a:p>
            <a:r>
              <a:rPr lang="en-IN" dirty="0">
                <a:solidFill>
                  <a:schemeClr val="tx1"/>
                </a:solidFill>
                <a:latin typeface="Times New Roman" panose="02020603050405020304" pitchFamily="18" charset="0"/>
                <a:cs typeface="Times New Roman" panose="02020603050405020304" pitchFamily="18" charset="0"/>
              </a:rPr>
              <a:t>Dior (2026). </a:t>
            </a:r>
            <a:r>
              <a:rPr lang="en-IN" i="1" dirty="0">
                <a:solidFill>
                  <a:schemeClr val="tx1"/>
                </a:solidFill>
                <a:latin typeface="Times New Roman" panose="02020603050405020304" pitchFamily="18" charset="0"/>
                <a:cs typeface="Times New Roman" panose="02020603050405020304" pitchFamily="18" charset="0"/>
              </a:rPr>
              <a:t>“Our goals are aligned with the LVMH Life 360 strategy, and we are responsible for ensuring that these objectives are met while promoting innovation in sustainability.” </a:t>
            </a:r>
            <a:r>
              <a:rPr lang="en-IN" dirty="0">
                <a:solidFill>
                  <a:schemeClr val="tx1"/>
                </a:solidFill>
                <a:latin typeface="Times New Roman" panose="02020603050405020304" pitchFamily="18" charset="0"/>
                <a:cs typeface="Times New Roman" panose="02020603050405020304" pitchFamily="18" charset="0"/>
              </a:rPr>
              <a:t>Available at: </a:t>
            </a:r>
            <a:r>
              <a:rPr lang="en-IN"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https://www.dior.com/en_int/beauty/page/commitment-at-the-heart-of-our-legacy.html</a:t>
            </a:r>
            <a:r>
              <a:rPr lang="en-IN" dirty="0">
                <a:solidFill>
                  <a:schemeClr val="tx1"/>
                </a:solidFill>
                <a:latin typeface="Times New Roman" panose="02020603050405020304" pitchFamily="18" charset="0"/>
                <a:cs typeface="Times New Roman" panose="02020603050405020304" pitchFamily="18" charset="0"/>
              </a:rPr>
              <a:t> (Accessed on: 24th July 2026).</a:t>
            </a:r>
          </a:p>
          <a:p>
            <a:r>
              <a:rPr lang="en-IN" dirty="0">
                <a:solidFill>
                  <a:schemeClr val="tx1"/>
                </a:solidFill>
                <a:latin typeface="Times New Roman" panose="02020603050405020304" pitchFamily="18" charset="0"/>
                <a:cs typeface="Times New Roman" panose="02020603050405020304" pitchFamily="18" charset="0"/>
              </a:rPr>
              <a:t>Dior (2026b). </a:t>
            </a:r>
            <a:r>
              <a:rPr lang="en-IN" i="1" dirty="0">
                <a:solidFill>
                  <a:schemeClr val="tx1"/>
                </a:solidFill>
                <a:latin typeface="Times New Roman" panose="02020603050405020304" pitchFamily="18" charset="0"/>
                <a:cs typeface="Times New Roman" panose="02020603050405020304" pitchFamily="18" charset="0"/>
              </a:rPr>
              <a:t>About Us. </a:t>
            </a:r>
            <a:r>
              <a:rPr lang="en-IN" dirty="0">
                <a:solidFill>
                  <a:schemeClr val="tx1"/>
                </a:solidFill>
                <a:latin typeface="Times New Roman" panose="02020603050405020304" pitchFamily="18" charset="0"/>
                <a:cs typeface="Times New Roman" panose="02020603050405020304" pitchFamily="18" charset="0"/>
              </a:rPr>
              <a:t>Available at: </a:t>
            </a:r>
            <a:r>
              <a:rPr lang="en-IN"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https://www.dior.com/en_id/beauty/about-commerce-cloud/about-us-temp.html</a:t>
            </a:r>
            <a:r>
              <a:rPr lang="en-IN" dirty="0">
                <a:solidFill>
                  <a:schemeClr val="tx1"/>
                </a:solidFill>
                <a:latin typeface="Times New Roman" panose="02020603050405020304" pitchFamily="18" charset="0"/>
                <a:cs typeface="Times New Roman" panose="02020603050405020304" pitchFamily="18" charset="0"/>
              </a:rPr>
              <a:t> (Accessed on: 24th July 2026).</a:t>
            </a:r>
          </a:p>
          <a:p>
            <a:r>
              <a:rPr lang="en-IN" dirty="0">
                <a:solidFill>
                  <a:schemeClr val="tx1"/>
                </a:solidFill>
                <a:latin typeface="Times New Roman" panose="02020603050405020304" pitchFamily="18" charset="0"/>
                <a:cs typeface="Times New Roman" panose="02020603050405020304" pitchFamily="18" charset="0"/>
              </a:rPr>
              <a:t>Dior (2026c). </a:t>
            </a:r>
            <a:r>
              <a:rPr lang="en-IN" i="1" dirty="0">
                <a:solidFill>
                  <a:schemeClr val="tx1"/>
                </a:solidFill>
                <a:latin typeface="Times New Roman" panose="02020603050405020304" pitchFamily="18" charset="0"/>
                <a:cs typeface="Times New Roman" panose="02020603050405020304" pitchFamily="18" charset="0"/>
              </a:rPr>
              <a:t>Our Commitments. </a:t>
            </a:r>
            <a:r>
              <a:rPr lang="en-IN" dirty="0">
                <a:solidFill>
                  <a:schemeClr val="tx1"/>
                </a:solidFill>
                <a:latin typeface="Times New Roman" panose="02020603050405020304" pitchFamily="18" charset="0"/>
                <a:cs typeface="Times New Roman" panose="02020603050405020304" pitchFamily="18" charset="0"/>
              </a:rPr>
              <a:t>Available at: </a:t>
            </a:r>
            <a:r>
              <a:rPr lang="en-IN"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https://www.dior.com/en_int/fashion/news-savoir-faire/folder-news-and-events/dior-sustainability-dispatch</a:t>
            </a:r>
            <a:r>
              <a:rPr lang="en-IN" dirty="0">
                <a:solidFill>
                  <a:schemeClr val="tx1"/>
                </a:solidFill>
                <a:latin typeface="Times New Roman" panose="02020603050405020304" pitchFamily="18" charset="0"/>
                <a:cs typeface="Times New Roman" panose="02020603050405020304" pitchFamily="18" charset="0"/>
              </a:rPr>
              <a:t> (Accessed on: 24th July 2026).</a:t>
            </a:r>
          </a:p>
          <a:p>
            <a:r>
              <a:rPr lang="en-IN" dirty="0">
                <a:solidFill>
                  <a:schemeClr val="tx1"/>
                </a:solidFill>
                <a:latin typeface="Times New Roman" panose="02020603050405020304" pitchFamily="18" charset="0"/>
                <a:cs typeface="Times New Roman" panose="02020603050405020304" pitchFamily="18" charset="0"/>
              </a:rPr>
              <a:t>Dior (2026d). </a:t>
            </a:r>
            <a:r>
              <a:rPr lang="en-IN" i="1" dirty="0">
                <a:solidFill>
                  <a:schemeClr val="tx1"/>
                </a:solidFill>
                <a:latin typeface="Times New Roman" panose="02020603050405020304" pitchFamily="18" charset="0"/>
                <a:cs typeface="Times New Roman" panose="02020603050405020304" pitchFamily="18" charset="0"/>
              </a:rPr>
              <a:t>Environment</a:t>
            </a:r>
            <a:r>
              <a:rPr lang="en-IN" dirty="0">
                <a:solidFill>
                  <a:schemeClr val="tx1"/>
                </a:solidFill>
                <a:latin typeface="Times New Roman" panose="02020603050405020304" pitchFamily="18" charset="0"/>
                <a:cs typeface="Times New Roman" panose="02020603050405020304" pitchFamily="18" charset="0"/>
              </a:rPr>
              <a:t>. Available at: </a:t>
            </a:r>
            <a:r>
              <a:rPr lang="en-IN"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https://www.dior.com/en_in/fashion/news-savoir-faire/folder-news-and-events/environment</a:t>
            </a:r>
            <a:r>
              <a:rPr lang="en-IN" dirty="0">
                <a:solidFill>
                  <a:schemeClr val="tx1"/>
                </a:solidFill>
                <a:latin typeface="Times New Roman" panose="02020603050405020304" pitchFamily="18" charset="0"/>
                <a:cs typeface="Times New Roman" panose="02020603050405020304" pitchFamily="18" charset="0"/>
              </a:rPr>
              <a:t> (Accessed on: 24th July 2026).</a:t>
            </a:r>
          </a:p>
          <a:p>
            <a:r>
              <a:rPr lang="en-IN" dirty="0" err="1">
                <a:solidFill>
                  <a:schemeClr val="tx1"/>
                </a:solidFill>
                <a:latin typeface="Times New Roman" panose="02020603050405020304" pitchFamily="18" charset="0"/>
                <a:cs typeface="Times New Roman" panose="02020603050405020304" pitchFamily="18" charset="0"/>
              </a:rPr>
              <a:t>Winasti</a:t>
            </a:r>
            <a:r>
              <a:rPr lang="en-IN" dirty="0">
                <a:solidFill>
                  <a:schemeClr val="tx1"/>
                </a:solidFill>
                <a:latin typeface="Times New Roman" panose="02020603050405020304" pitchFamily="18" charset="0"/>
                <a:cs typeface="Times New Roman" panose="02020603050405020304" pitchFamily="18" charset="0"/>
              </a:rPr>
              <a:t>, W., and Berden, H. (2023). Hospital Organizational Structure and Information Processing: An Entropy Perspective. </a:t>
            </a:r>
            <a:r>
              <a:rPr lang="en-IN" i="1" dirty="0">
                <a:solidFill>
                  <a:schemeClr val="tx1"/>
                </a:solidFill>
                <a:latin typeface="Times New Roman" panose="02020603050405020304" pitchFamily="18" charset="0"/>
                <a:cs typeface="Times New Roman" panose="02020603050405020304" pitchFamily="18" charset="0"/>
              </a:rPr>
              <a:t>Entropy</a:t>
            </a:r>
            <a:r>
              <a:rPr lang="en-IN" dirty="0">
                <a:solidFill>
                  <a:schemeClr val="tx1"/>
                </a:solidFill>
                <a:latin typeface="Times New Roman" panose="02020603050405020304" pitchFamily="18" charset="0"/>
                <a:cs typeface="Times New Roman" panose="02020603050405020304" pitchFamily="18" charset="0"/>
              </a:rPr>
              <a:t>, </a:t>
            </a:r>
            <a:r>
              <a:rPr lang="en-IN" i="1" dirty="0">
                <a:solidFill>
                  <a:schemeClr val="tx1"/>
                </a:solidFill>
                <a:latin typeface="Times New Roman" panose="02020603050405020304" pitchFamily="18" charset="0"/>
                <a:cs typeface="Times New Roman" panose="02020603050405020304" pitchFamily="18" charset="0"/>
              </a:rPr>
              <a:t>25</a:t>
            </a:r>
            <a:r>
              <a:rPr lang="en-IN" dirty="0">
                <a:solidFill>
                  <a:schemeClr val="tx1"/>
                </a:solidFill>
                <a:latin typeface="Times New Roman" panose="02020603050405020304" pitchFamily="18" charset="0"/>
                <a:cs typeface="Times New Roman" panose="02020603050405020304" pitchFamily="18" charset="0"/>
              </a:rPr>
              <a:t>(3), 420. </a:t>
            </a:r>
            <a:r>
              <a:rPr lang="en-IN"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https://doi.org/10.3390/e25030420</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9220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53B9F2-A54B-E3FA-577F-B155A10C0187}"/>
              </a:ext>
            </a:extLst>
          </p:cNvPr>
          <p:cNvSpPr txBox="1"/>
          <p:nvPr/>
        </p:nvSpPr>
        <p:spPr>
          <a:xfrm>
            <a:off x="3048000" y="2488638"/>
            <a:ext cx="6096000" cy="1311449"/>
          </a:xfrm>
          <a:prstGeom prst="rect">
            <a:avLst/>
          </a:prstGeom>
          <a:noFill/>
        </p:spPr>
        <p:txBody>
          <a:bodyPr wrap="square">
            <a:spAutoFit/>
          </a:bodyPr>
          <a:lstStyle/>
          <a:p>
            <a:pPr algn="ctr">
              <a:lnSpc>
                <a:spcPct val="150000"/>
              </a:lnSpc>
              <a:spcBef>
                <a:spcPts val="1200"/>
              </a:spcBef>
              <a:spcAft>
                <a:spcPts val="1200"/>
              </a:spcAft>
              <a:buNone/>
            </a:pPr>
            <a:r>
              <a:rPr lang="en-IN" sz="6000" b="1" dirty="0">
                <a:effectLst/>
                <a:latin typeface="Times New Roman" panose="02020603050405020304" pitchFamily="18" charset="0"/>
                <a:ea typeface="Times New Roman" panose="02020603050405020304" pitchFamily="18" charset="0"/>
              </a:rPr>
              <a:t>THANK YOU</a:t>
            </a:r>
          </a:p>
        </p:txBody>
      </p:sp>
    </p:spTree>
    <p:extLst>
      <p:ext uri="{BB962C8B-B14F-4D97-AF65-F5344CB8AC3E}">
        <p14:creationId xmlns:p14="http://schemas.microsoft.com/office/powerpoint/2010/main" val="100735623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71</TotalTime>
  <Words>955</Words>
  <Application>Microsoft Office PowerPoint</Application>
  <PresentationFormat>Widescreen</PresentationFormat>
  <Paragraphs>77</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Programme: BA (Hons) Business Management  Module Title: Understanding Organisational Structure and Culture Module code: LCBB4009 Module leader: Dr Said Usman Component 1: Practical: Individual presentation Student Name: Diana-Alexandra Torok Student ID: 2525589</vt:lpstr>
      <vt:lpstr>Presentation Outline</vt:lpstr>
      <vt:lpstr>Organisational Structure and Importance</vt:lpstr>
      <vt:lpstr>Functional Organisational Structure (Dior)</vt:lpstr>
      <vt:lpstr>Divisional Organisational Structure (Dior)</vt:lpstr>
      <vt:lpstr>Matrix Organisational Structure (Dior)</vt:lpstr>
      <vt:lpstr>Comparison of Organisational Structures</vt:lpstr>
      <vt:lpstr>Conclusion and Recommendation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Business Management  Module Title: Understanding Organisational Structure and Culture Module code: LCBB4009 Module leader: Dr Said Usman Component 1: Practical: Individual presentation Student Name &amp; ID: </dc:title>
  <cp:lastModifiedBy>Lucian Bardut</cp:lastModifiedBy>
  <cp:revision>57</cp:revision>
  <dcterms:created xsi:type="dcterms:W3CDTF">2026-07-21T21:01:41Z</dcterms:created>
  <dcterms:modified xsi:type="dcterms:W3CDTF">2026-07-24T17:44:44Z</dcterms:modified>
</cp:coreProperties>
</file>