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microsoft.com/office/2016/11/relationships/changesInfo" Target="changesInfos/changesInfo1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ola Bijlhout" userId="2e8b8854-a455-4f26-8cd7-7421d1b20241" providerId="ADAL" clId="{310D3607-64DD-4532-989B-0B808BC54B7C}"/>
    <pc:docChg chg="delSld">
      <pc:chgData name="Diola Bijlhout" userId="2e8b8854-a455-4f26-8cd7-7421d1b20241" providerId="ADAL" clId="{310D3607-64DD-4532-989B-0B808BC54B7C}" dt="2024-06-11T15:19:59.906" v="0" actId="47"/>
      <pc:docMkLst>
        <pc:docMk/>
      </pc:docMkLst>
      <pc:sldChg chg="del">
        <pc:chgData name="Diola Bijlhout" userId="2e8b8854-a455-4f26-8cd7-7421d1b20241" providerId="ADAL" clId="{310D3607-64DD-4532-989B-0B808BC54B7C}" dt="2024-06-11T15:19:59.906" v="0" actId="47"/>
        <pc:sldMkLst>
          <pc:docMk/>
          <pc:sldMk cId="3861537393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466A5-697B-4745-8D1E-F97982F0BB15}" type="doc">
      <dgm:prSet loTypeId="urn:microsoft.com/office/officeart/2005/8/layout/vList3" loCatId="list" qsTypeId="urn:microsoft.com/office/officeart/2005/8/quickstyle/3d2" qsCatId="3D" csTypeId="urn:microsoft.com/office/officeart/2005/8/colors/colorful2" csCatId="colorful" phldr="1"/>
      <dgm:spPr/>
    </dgm:pt>
    <dgm:pt modelId="{0E43603C-91BA-41F5-A975-8CD7247A5712}">
      <dgm:prSet phldrT="[Text]" custT="1"/>
      <dgm:spPr/>
      <dgm:t>
        <a:bodyPr/>
        <a:lstStyle/>
        <a:p>
          <a:pPr algn="just"/>
          <a:r>
            <a:rPr lang="en-US" sz="1200" dirty="0" smtClean="0">
              <a:latin typeface="Arial" panose="020B0604020202020204" pitchFamily="34" charset="0"/>
              <a:cs typeface="Arial" panose="020B0604020202020204" pitchFamily="34" charset="0"/>
            </a:rPr>
            <a:t>How does digital exclusion affect older people's access to health care and social care services in the United Kingdom?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983143-E7B7-44F7-BF75-8780B5320A9E}" type="parTrans" cxnId="{281D338C-3F4D-4C23-B38B-2D7D70D90B22}">
      <dgm:prSet/>
      <dgm:spPr/>
      <dgm:t>
        <a:bodyPr/>
        <a:lstStyle/>
        <a:p>
          <a:endParaRPr lang="en-US"/>
        </a:p>
      </dgm:t>
    </dgm:pt>
    <dgm:pt modelId="{BF03E398-E910-4385-863D-978EAFCD0EE6}" type="sibTrans" cxnId="{281D338C-3F4D-4C23-B38B-2D7D70D90B22}">
      <dgm:prSet/>
      <dgm:spPr/>
      <dgm:t>
        <a:bodyPr/>
        <a:lstStyle/>
        <a:p>
          <a:endParaRPr lang="en-US"/>
        </a:p>
      </dgm:t>
    </dgm:pt>
    <dgm:pt modelId="{BAE07371-2575-47E2-85D8-91D1ADB8BB61}" type="pres">
      <dgm:prSet presAssocID="{224466A5-697B-4745-8D1E-F97982F0BB15}" presName="linearFlow" presStyleCnt="0">
        <dgm:presLayoutVars>
          <dgm:dir/>
          <dgm:resizeHandles val="exact"/>
        </dgm:presLayoutVars>
      </dgm:prSet>
      <dgm:spPr/>
    </dgm:pt>
    <dgm:pt modelId="{5613CDDD-79C7-48A8-B579-22CB396506A9}" type="pres">
      <dgm:prSet presAssocID="{0E43603C-91BA-41F5-A975-8CD7247A5712}" presName="composite" presStyleCnt="0"/>
      <dgm:spPr/>
    </dgm:pt>
    <dgm:pt modelId="{7C02964B-7B99-495D-BC65-CD9778A264CC}" type="pres">
      <dgm:prSet presAssocID="{0E43603C-91BA-41F5-A975-8CD7247A5712}" presName="imgShp" presStyleLbl="fgImgPlace1" presStyleIdx="0" presStyleCnt="1" custScaleX="114931"/>
      <dgm:spPr/>
    </dgm:pt>
    <dgm:pt modelId="{E9207F5E-F2CA-428E-A701-A5DAB27654E0}" type="pres">
      <dgm:prSet presAssocID="{0E43603C-91BA-41F5-A975-8CD7247A5712}" presName="txShp" presStyleLbl="node1" presStyleIdx="0" presStyleCnt="1" custLinFactNeighborY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F5F7EEE-F9C6-4CB5-9535-71EAE81C5E5C}" type="presOf" srcId="{0E43603C-91BA-41F5-A975-8CD7247A5712}" destId="{E9207F5E-F2CA-428E-A701-A5DAB27654E0}" srcOrd="0" destOrd="0" presId="urn:microsoft.com/office/officeart/2005/8/layout/vList3"/>
    <dgm:cxn modelId="{281D338C-3F4D-4C23-B38B-2D7D70D90B22}" srcId="{224466A5-697B-4745-8D1E-F97982F0BB15}" destId="{0E43603C-91BA-41F5-A975-8CD7247A5712}" srcOrd="0" destOrd="0" parTransId="{89983143-E7B7-44F7-BF75-8780B5320A9E}" sibTransId="{BF03E398-E910-4385-863D-978EAFCD0EE6}"/>
    <dgm:cxn modelId="{7B4152F1-BEEB-4542-92EA-B6C9BBF503ED}" type="presOf" srcId="{224466A5-697B-4745-8D1E-F97982F0BB15}" destId="{BAE07371-2575-47E2-85D8-91D1ADB8BB61}" srcOrd="0" destOrd="0" presId="urn:microsoft.com/office/officeart/2005/8/layout/vList3"/>
    <dgm:cxn modelId="{29A02046-360C-488D-91BA-1961F9F7B22B}" type="presParOf" srcId="{BAE07371-2575-47E2-85D8-91D1ADB8BB61}" destId="{5613CDDD-79C7-48A8-B579-22CB396506A9}" srcOrd="0" destOrd="0" presId="urn:microsoft.com/office/officeart/2005/8/layout/vList3"/>
    <dgm:cxn modelId="{EF48FEF2-434A-4B67-869C-4D8F959C8DB5}" type="presParOf" srcId="{5613CDDD-79C7-48A8-B579-22CB396506A9}" destId="{7C02964B-7B99-495D-BC65-CD9778A264CC}" srcOrd="0" destOrd="0" presId="urn:microsoft.com/office/officeart/2005/8/layout/vList3"/>
    <dgm:cxn modelId="{10471943-62E1-4509-BA38-77B151AF8413}" type="presParOf" srcId="{5613CDDD-79C7-48A8-B579-22CB396506A9}" destId="{E9207F5E-F2CA-428E-A701-A5DAB27654E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07F5E-F2CA-428E-A701-A5DAB27654E0}">
      <dsp:nvSpPr>
        <dsp:cNvPr id="0" name=""/>
        <dsp:cNvSpPr/>
      </dsp:nvSpPr>
      <dsp:spPr>
        <a:xfrm rot="10800000">
          <a:off x="1065551" y="0"/>
          <a:ext cx="2918765" cy="1149815"/>
        </a:xfrm>
        <a:prstGeom prst="homePlat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7036" tIns="45720" rIns="85344" bIns="45720" numCol="1" spcCol="1270" anchor="ctr" anchorCtr="0">
          <a:noAutofit/>
        </a:bodyPr>
        <a:lstStyle/>
        <a:p>
          <a:pPr lvl="0" algn="just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>
              <a:latin typeface="Arial" panose="020B0604020202020204" pitchFamily="34" charset="0"/>
              <a:cs typeface="Arial" panose="020B0604020202020204" pitchFamily="34" charset="0"/>
            </a:rPr>
            <a:t>How does digital exclusion affect older people's access to health care and social care services in the United Kingdom?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353005" y="0"/>
        <a:ext cx="2631311" cy="1149815"/>
      </dsp:txXfrm>
    </dsp:sp>
    <dsp:sp modelId="{7C02964B-7B99-495D-BC65-CD9778A264CC}">
      <dsp:nvSpPr>
        <dsp:cNvPr id="0" name=""/>
        <dsp:cNvSpPr/>
      </dsp:nvSpPr>
      <dsp:spPr>
        <a:xfrm>
          <a:off x="404804" y="0"/>
          <a:ext cx="1321493" cy="1149815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DB221-1646-4B3D-BDC5-909033749B7B}" type="datetimeFigureOut">
              <a:rPr lang="en-IN" smtClean="0"/>
              <a:t>02-07-2026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7FFA6A-B8EC-4324-BBFE-54FCD038C40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3667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7FFA6A-B8EC-4324-BBFE-54FCD038C401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5914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B15D-22D9-B479-3450-A4824C9EC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3193-1D24-2766-CEFE-34FF478F3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F72C5-E135-BBA9-FBDA-47FFA870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6048-DCCE-CB9D-5F97-B5741F39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4BAC-A581-3AD8-8459-103B872E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F47A-A6D8-A199-ADB0-BC8857EE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28DE1-E756-795B-0CCA-CB4FCC0D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A56EF-AD45-F6AE-D689-B65A8897B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814D2-2F89-3929-07D8-830A15C6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E4CC8-60E6-0B8A-B009-D87728D6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8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29ED-84C9-E0A1-EFD2-1FD4CA5E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2F0C-785B-2C69-49B8-109A1C0B4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8CE1-81F4-9165-4B74-B8485B4D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BBD4-005E-2AE3-EAEE-C2739B4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AFD0-D4CB-C1C7-77CE-26A6FCF36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9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33BC-2834-28B4-3D73-3D99E14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5AB2-D25D-D6B7-5228-C5FD5F6AD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4F456-E99A-BBB7-A3A0-94E71408D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23F09-CEA1-F9A1-F13C-DED16569D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619C8-9D55-9320-608C-492B75B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0F6F8-3966-E0E5-D010-3381B4B3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4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F1D9-8D39-46F9-2D69-199E110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836-FDB4-2172-32C5-A96851D22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7864F-0166-D3A3-B0D4-0129CE44D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4D98C-5661-B3C3-EFCE-3B6EAB86B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96DE6-EED7-5301-744E-E37A1AB65B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7164B-34D6-0963-408A-4599CD58C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5BA19-CAE5-B676-C96D-835A530BB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4B922C-6E99-8644-02C1-A7E4F02F6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FCD-3E68-908D-707B-3FDF6E0C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1B19C4-AB7C-2D6A-7690-6AC94F2FD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9996F-885D-55D1-BA1D-621872B5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CE83E-E234-7335-C84E-F9C56936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89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88370C-DCFD-270A-F74E-8B9C79998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4F0E4-B611-2F72-6938-074D79FD9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77A0D-6D0B-E8FF-2F82-C45627E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5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AD92-F540-05DD-57CF-40E25325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19168-AEB8-D29B-D8DB-1DC1D436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D952B-90CC-48AF-9082-7D36C1693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F728-F0E1-ACD9-EDFD-6C69F2B5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80554-B2AA-12C3-C235-255C424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4A075-B2A9-5427-8519-4813F0E7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5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9D76-0C89-B1CD-F315-A32AF850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62A956-B0C5-2B11-BA02-A599B7809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1BCBA-2B4A-9268-4815-4D78EF83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E5F9D-5C0C-CD0D-9FAE-F67399AC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A13A4-EB46-C53D-A6C1-B28C67AB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ABB91-03BE-BE9C-A985-04E1B534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CDB0-9320-F587-E66B-64A5E3F7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D8FEF-B7E6-6CC3-E705-779675041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9E41-6C34-9710-8456-4E31295D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E22D-1DA0-F0A7-7C4B-6BD01C05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BAAA3-14B3-1209-F253-4DCC5EE01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AA135F-3E44-8468-1AB2-A4386A45C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F2560-25BA-EDAA-3686-8847DB981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C680-5CC9-53D6-CCA4-CC136E0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8F01F-76D1-16EF-9878-581C8C9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C2AB-1C35-84F8-5871-00C8CE266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F37F5-10F8-A925-95D2-39D586BC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FFB11-3065-C7C8-1EFE-90FE02C7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9883-5E57-320A-AA78-9F78D301B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C1A956-7B69-45D1-8076-6E36C7B17A4C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1FF20-34AB-4D03-133F-7947EBE0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92F-4140-B1E8-70E1-48506F8DA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hyperlink" Target="https://doi.org/10.1093/eurpub/ckaf161.455" TargetMode="Externa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.xml"/><Relationship Id="rId12" Type="http://schemas.openxmlformats.org/officeDocument/2006/relationships/hyperlink" Target="https://doi.org/10.2196/51315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11" Type="http://schemas.openxmlformats.org/officeDocument/2006/relationships/hyperlink" Target="https://www.ageuk.org.uk/siteassets/documents/reports-and-publications/reports-and-briefings/offline-and-overlooked-report.pdf" TargetMode="External"/><Relationship Id="rId5" Type="http://schemas.openxmlformats.org/officeDocument/2006/relationships/diagramData" Target="../diagrams/data1.xml"/><Relationship Id="rId10" Type="http://schemas.openxmlformats.org/officeDocument/2006/relationships/hyperlink" Target="https://www.ageuk.org.uk/latest-press/articles/2023/age-uk-analysis-reveals-that-almost-6-million-people-5800000-aged-65-are-either-unable-to-use-the-internet-safely-and-successfully-or-arent-online-at-all/" TargetMode="External"/><Relationship Id="rId4" Type="http://schemas.openxmlformats.org/officeDocument/2006/relationships/image" Target="../media/image2.png"/><Relationship Id="rId9" Type="http://schemas.microsoft.com/office/2007/relationships/diagramDrawing" Target="../diagrams/drawing1.xml"/><Relationship Id="rId1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45143" y="59502"/>
            <a:ext cx="11872684" cy="1149503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SYSTEMATIC REVIEW: </a:t>
            </a:r>
          </a:p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impact of Digital exclusion's impact on access to healthcare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and social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among older people in the United Kingdom</a:t>
            </a:r>
          </a:p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Name: Pragati Patel, ID: 2522440, Name of supervisor: Dr.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Soban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Sadiq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" name="Rectangle 2"/>
          <p:cNvSpPr/>
          <p:nvPr/>
        </p:nvSpPr>
        <p:spPr>
          <a:xfrm>
            <a:off x="145143" y="1291956"/>
            <a:ext cx="4243977" cy="547201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  <a:p>
            <a:pPr algn="just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be regarded as an important public health and social care problem in the UK as many of the key services are now provided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online </a:t>
            </a: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Department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of Health and Social Care, 2022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Elderly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individuals are more likely to be constrained by a lack of access to the internet, a lack of devices, low digital skills, lack of trust in technology, and financial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issues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Age UK, 2023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4.7 million people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aged 65+ don’t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have the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elementary technology skills for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 Internet usage.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in every 2.3 million persons over 65 years of age do not use the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Internet at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3.3 </a:t>
            </a: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million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people, age 65+, do not use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 smartphone.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also finds that </a:t>
            </a:r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69%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of those aged 75 and older can't perform 8 simple online tasks safely and 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successfully </a:t>
            </a: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(Age UK, 2025).</a:t>
            </a:r>
            <a:endParaRPr lang="en-IN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09479" y="3571051"/>
            <a:ext cx="3735139" cy="191534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algn="just"/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 identify the main reasons why older people in the UK are excluded from digital opportunities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2. To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find out the impact of digital exclusion on older people's access to health and social care services.</a:t>
            </a:r>
          </a:p>
          <a:p>
            <a:pPr algn="just"/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3. To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investigate the link between digital exclusion and health inequalities for older people.</a:t>
            </a:r>
          </a:p>
          <a:p>
            <a:pPr algn="just"/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4. To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investigate possible ways to improve the level of digital inclusion and access to health and social services.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8380326" y="1291957"/>
            <a:ext cx="3637501" cy="258865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</a:p>
          <a:p>
            <a:pPr algn="just"/>
            <a:r>
              <a:rPr lang="en-US" sz="1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Target Population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Enhance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access to health care and social care for older people.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Facilitate digital inclusion and diminish inequalities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ii. Public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</a:t>
            </a:r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Inclusive Digital Service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Make healthcare and social care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accessible.</a:t>
            </a:r>
          </a:p>
          <a:p>
            <a:pPr algn="just"/>
            <a:r>
              <a:rPr lang="en-US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Collect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data to back digital inclusion policies.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Inform equitable NHS and social care strategies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0027" y="78175"/>
            <a:ext cx="1233715" cy="111215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95086" y="435429"/>
            <a:ext cx="551543" cy="478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113" y="78175"/>
            <a:ext cx="1001487" cy="1045029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658701392"/>
              </p:ext>
            </p:extLst>
          </p:nvPr>
        </p:nvGraphicFramePr>
        <p:xfrm>
          <a:off x="4190161" y="1275042"/>
          <a:ext cx="4389121" cy="11498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Oval 10"/>
          <p:cNvSpPr/>
          <p:nvPr/>
        </p:nvSpPr>
        <p:spPr>
          <a:xfrm>
            <a:off x="4671650" y="1369399"/>
            <a:ext cx="1208367" cy="961099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517960" y="2519214"/>
            <a:ext cx="3742007" cy="98733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IN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examine the evidence in a systematic way of the effects of digital exclusion on older peoples' access to health and social care services in the United Kingdom.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8395676" y="3899288"/>
            <a:ext cx="3796324" cy="2885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pPr algn="just"/>
            <a:r>
              <a:rPr lang="en-US" sz="800" b="1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UK (2023). </a:t>
            </a:r>
            <a:r>
              <a:rPr lang="en-US" altLang="en-US" sz="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UK launches offline and overlooked digital campaign</a:t>
            </a:r>
            <a:r>
              <a:rPr lang="en-US" alt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Age UK. Available at: </a:t>
            </a:r>
            <a:r>
              <a:rPr lang="en-US" alt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https://www.ageuk.org.uk/latest-press/articles/2023/age-uk-analysis-reveals-that-almost-6-million-people-5800000-aged-65-are-either-unable-to-use-the-internet-safely-and-successfully-or-arent-online-at-all</a:t>
            </a:r>
            <a:r>
              <a:rPr lang="en-US" alt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/</a:t>
            </a:r>
            <a:r>
              <a:rPr lang="en-US" alt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</a:t>
            </a:r>
            <a:r>
              <a:rPr lang="en-US" alt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(2024). </a:t>
            </a:r>
            <a:r>
              <a:rPr lang="en-US" altLang="en-US" sz="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Offline and Overlooked: Digital exclusion and its impact on older people</a:t>
            </a:r>
            <a:r>
              <a:rPr lang="en-US" alt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alt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</a:t>
            </a:r>
            <a:r>
              <a:rPr lang="en-US" alt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www.ageuk.org.uk/siteassets/documents/reports-and-publications/reports-and-briefings/offline-and-overlooked-report.pdf</a:t>
            </a:r>
            <a:endParaRPr lang="en-US" altLang="en-US" sz="800" dirty="0" smtClean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Oliver, A., Chandler, E. and Gillard, J.A. (2024) “Impact of Digital Inclusion Initiative to Facilitate Access to Mental Health Services: Service User Interview Study,”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JMIR mental health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11, p. e51315. Available at: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https://doi.org/10.2196/51315</a:t>
            </a:r>
            <a:r>
              <a:rPr lang="en-US" sz="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800" dirty="0" err="1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Heponiemi</a:t>
            </a:r>
            <a:r>
              <a:rPr 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and </a:t>
            </a:r>
            <a:r>
              <a:rPr lang="en-US" sz="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Kaihlanen</a:t>
            </a:r>
            <a:r>
              <a:rPr 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(2025) “Digital exclusion in health and social care services: solutions implemented in Finland,” </a:t>
            </a:r>
            <a:r>
              <a:rPr lang="en-US" sz="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journal of public health</a:t>
            </a:r>
            <a:r>
              <a:rPr 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35(Supplement_4). Available at: </a:t>
            </a:r>
            <a:r>
              <a:rPr lang="en-US" sz="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https://doi.org/10.1093/eurpub/ckaf161.455</a:t>
            </a:r>
            <a:r>
              <a:rPr 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Mee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P.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(2025) “Digital exclusion as a barrier to accessing healthcare: a summary composite indicator and online tool to explore and quantify local differences in levels of exclusion,”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Universal access in the information society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24(2), pp. 1425–1437. Available at: https://doi.org/10.1007/s10209-024-01148-5.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800" dirty="0" smtClean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800" dirty="0" smtClean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8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IN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3" name="Picture 9" descr="Society | The State of Ageing 2025 | Centre for Ageing Better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50" y="4487594"/>
            <a:ext cx="3733913" cy="227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4517960" y="5550901"/>
            <a:ext cx="3726658" cy="12130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t"/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 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Design: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Systematic Review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Databases: </a:t>
            </a:r>
            <a:r>
              <a:rPr lang="en-IN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Pubmed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Scopus, Google Scholar </a:t>
            </a:r>
          </a:p>
          <a:p>
            <a:pPr marL="171450" indent="-171450" algn="just">
              <a:buFont typeface="Wingdings" panose="05000000000000000000" pitchFamily="2" charset="2"/>
              <a:buChar char="§"/>
            </a:pPr>
            <a:r>
              <a:rPr lang="en-IN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Key Terms</a:t>
            </a:r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: Digital Exclusion, Older People, NHS UK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782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322</TotalTime>
  <Words>629</Words>
  <Application>Microsoft Office PowerPoint</Application>
  <PresentationFormat>Widescreen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Diola Bijlhout</dc:creator>
  <cp:lastModifiedBy>Pragati Patel</cp:lastModifiedBy>
  <cp:revision>29</cp:revision>
  <dcterms:created xsi:type="dcterms:W3CDTF">2024-06-11T15:13:02Z</dcterms:created>
  <dcterms:modified xsi:type="dcterms:W3CDTF">2026-07-02T14:26:50Z</dcterms:modified>
</cp:coreProperties>
</file>