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7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25" d="100"/>
          <a:sy n="125" d="100"/>
        </p:scale>
        <p:origin x="-72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2/26/2018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32F4BA-4276-4F8A-8500-39FD118D31BE}" type="slidenum">
              <a:rPr lang="en-GB">
                <a:ea typeface="ＭＳ Ｐゴシック" pitchFamily="1" charset="-128"/>
              </a:rPr>
              <a:pPr/>
              <a:t>33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Measuring </a:t>
            </a:r>
            <a:r>
              <a:rPr lang="en-GB" sz="3200" dirty="0"/>
              <a:t>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Modified CSAI-2 (Task)</a:t>
            </a:r>
            <a:endParaRPr lang="en-GB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 smtClean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“never” to 7 “all of the time”</a:t>
            </a:r>
            <a:endParaRPr lang="en-US" sz="1600" dirty="0" smtClean="0"/>
          </a:p>
          <a:p>
            <a:pPr>
              <a:lnSpc>
                <a:spcPct val="80000"/>
              </a:lnSpc>
            </a:pPr>
            <a:endParaRPr lang="en-US" sz="1800" dirty="0" smtClean="0"/>
          </a:p>
          <a:p>
            <a:pPr>
              <a:lnSpc>
                <a:spcPct val="80000"/>
              </a:lnSpc>
            </a:pPr>
            <a:r>
              <a:rPr lang="en-US" sz="1800" dirty="0" smtClean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Self-confidence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Task…..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	(i.e</a:t>
            </a:r>
            <a:r>
              <a:rPr lang="en-GB" sz="2000" dirty="0"/>
              <a:t>., don’t move onto the next question until you have completed the </a:t>
            </a:r>
            <a:r>
              <a:rPr lang="en-GB" sz="2000" dirty="0" smtClean="0"/>
              <a:t>	intensity </a:t>
            </a:r>
            <a:r>
              <a:rPr lang="en-GB" sz="2000" dirty="0"/>
              <a:t>and frequency of intrusion dimensions for the statement you </a:t>
            </a:r>
            <a:r>
              <a:rPr lang="en-GB" sz="2000" dirty="0" smtClean="0"/>
              <a:t>	have </a:t>
            </a:r>
            <a:r>
              <a:rPr lang="en-GB" sz="2000" dirty="0"/>
              <a:t>just </a:t>
            </a:r>
            <a:r>
              <a:rPr lang="en-GB" sz="2000" dirty="0" smtClean="0"/>
              <a:t>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</a:t>
            </a:r>
            <a:r>
              <a:rPr lang="en-GB" sz="2000" dirty="0" smtClean="0"/>
              <a:t>36).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</a:t>
            </a:r>
            <a:r>
              <a:rPr lang="en-GB" sz="2400" dirty="0" smtClean="0"/>
              <a:t>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 smtClean="0"/>
              <a:t>Your individual scores </a:t>
            </a:r>
            <a:endParaRPr lang="en-GB" dirty="0"/>
          </a:p>
          <a:p>
            <a:endParaRPr lang="en-GB" dirty="0"/>
          </a:p>
          <a:p>
            <a:pPr lvl="1"/>
            <a:r>
              <a:rPr lang="en-GB" sz="2800" dirty="0" smtClean="0"/>
              <a:t>Issues with the inventory?</a:t>
            </a:r>
            <a:endParaRPr lang="en-GB" sz="2800" dirty="0"/>
          </a:p>
          <a:p>
            <a:pPr lvl="1"/>
            <a:r>
              <a:rPr lang="en-GB" sz="2800" dirty="0" smtClean="0"/>
              <a:t>Appropriateness/applicability of </a:t>
            </a:r>
            <a:r>
              <a:rPr lang="en-GB" sz="2800" dirty="0"/>
              <a:t>the three </a:t>
            </a:r>
            <a:r>
              <a:rPr lang="en-GB" sz="2800" dirty="0" smtClean="0"/>
              <a:t>dimensions?</a:t>
            </a:r>
            <a:endParaRPr lang="en-GB" sz="2800" dirty="0"/>
          </a:p>
          <a:p>
            <a:pPr lvl="1"/>
            <a:r>
              <a:rPr lang="en-GB" sz="2800" dirty="0" smtClean="0"/>
              <a:t>Critique the questions </a:t>
            </a:r>
          </a:p>
          <a:p>
            <a:pPr lvl="1"/>
            <a:r>
              <a:rPr lang="en-GB" sz="2800" dirty="0" smtClean="0"/>
              <a:t>Critique </a:t>
            </a:r>
            <a:r>
              <a:rPr lang="en-GB" sz="2800" dirty="0"/>
              <a:t>the measurement of each </a:t>
            </a:r>
            <a:r>
              <a:rPr lang="en-GB" sz="2800" dirty="0" smtClean="0"/>
              <a:t>dimension</a:t>
            </a:r>
          </a:p>
          <a:p>
            <a:pPr lvl="1"/>
            <a:r>
              <a:rPr lang="en-GB" sz="2800" dirty="0" smtClean="0"/>
              <a:t>How </a:t>
            </a:r>
            <a:r>
              <a:rPr lang="en-GB" sz="2800" dirty="0"/>
              <a:t>easy was it to recall intensity versus </a:t>
            </a:r>
            <a:r>
              <a:rPr lang="en-GB" sz="2800"/>
              <a:t>frequency </a:t>
            </a:r>
            <a:r>
              <a:rPr lang="en-GB" sz="2800" smtClean="0"/>
              <a:t>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Issues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 smtClean="0"/>
              <a:t>Critique of the modified CSAI-2</a:t>
            </a:r>
          </a:p>
          <a:p>
            <a:pPr lvl="1"/>
            <a:r>
              <a:rPr lang="en-GB" dirty="0" smtClean="0"/>
              <a:t>See Burton and Naylor (1997)</a:t>
            </a:r>
          </a:p>
          <a:p>
            <a:pPr lvl="1"/>
            <a:r>
              <a:rPr lang="en-GB" dirty="0" smtClean="0"/>
              <a:t>Lane et al. (1999)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Revised CSAI-2 </a:t>
            </a:r>
          </a:p>
          <a:p>
            <a:pPr lvl="1"/>
            <a:r>
              <a:rPr lang="en-GB" dirty="0" err="1" smtClean="0"/>
              <a:t>Martinent</a:t>
            </a:r>
            <a:r>
              <a:rPr lang="en-GB" dirty="0" smtClean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Anxiety Part 2: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Martens et al. (1990)</a:t>
            </a:r>
          </a:p>
          <a:p>
            <a:pPr lvl="1"/>
            <a:r>
              <a:rPr lang="en-GB" sz="2000" dirty="0" smtClean="0"/>
              <a:t>Multidimensional anxiety theory (MAT)</a:t>
            </a:r>
          </a:p>
          <a:p>
            <a:pPr lvl="1"/>
            <a:r>
              <a:rPr lang="en-GB" sz="2000" dirty="0" smtClean="0"/>
              <a:t>Development of the Competitive State Anxiety Inventory-2 CSAI-2</a:t>
            </a:r>
          </a:p>
          <a:p>
            <a:pPr lvl="1"/>
            <a:endParaRPr lang="en-GB" sz="2000" dirty="0" smtClean="0"/>
          </a:p>
          <a:p>
            <a:r>
              <a:rPr lang="en-US" sz="2400" dirty="0" smtClean="0"/>
              <a:t>Additive</a:t>
            </a:r>
          </a:p>
          <a:p>
            <a:endParaRPr lang="en-US" sz="2400" dirty="0" smtClean="0"/>
          </a:p>
          <a:p>
            <a:r>
              <a:rPr lang="en-US" sz="2400" dirty="0" smtClean="0"/>
              <a:t>Three constructs to predict performance</a:t>
            </a:r>
          </a:p>
          <a:p>
            <a:pPr lvl="1"/>
            <a:r>
              <a:rPr lang="en-US" sz="2000" dirty="0" smtClean="0"/>
              <a:t>Cognitive anxiety</a:t>
            </a:r>
          </a:p>
          <a:p>
            <a:pPr lvl="1"/>
            <a:r>
              <a:rPr lang="en-US" sz="2000" dirty="0" smtClean="0"/>
              <a:t>Somatic anxiety</a:t>
            </a:r>
          </a:p>
          <a:p>
            <a:pPr lvl="1"/>
            <a:r>
              <a:rPr lang="en-US" sz="2000" dirty="0" smtClean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Temporal MAT Predictions: Intensity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smtClean="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 smtClean="0"/>
          </a:p>
          <a:p>
            <a:pPr lvl="1">
              <a:lnSpc>
                <a:spcPct val="90000"/>
              </a:lnSpc>
            </a:pPr>
            <a:r>
              <a:rPr lang="en-GB" sz="2000" smtClean="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 smtClean="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800" smtClean="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 smtClean="0"/>
          </a:p>
          <a:p>
            <a:pPr>
              <a:lnSpc>
                <a:spcPct val="80000"/>
              </a:lnSpc>
            </a:pPr>
            <a:r>
              <a:rPr lang="en-GB" sz="2400" smtClean="0"/>
              <a:t>Empirical anxiety research is proliferated with studies collecting data at one single time point usually focused upon times immediately before the event research </a:t>
            </a:r>
            <a:r>
              <a:rPr lang="en-GB" sz="1800" smtClean="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400" smtClean="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Further Considerations</a:t>
            </a:r>
            <a:r>
              <a:rPr lang="en-GB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437515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609600"/>
            <a:ext cx="8715375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I: Intensity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smtClean="0"/>
              <a:t>Self-confidence</a:t>
            </a:r>
          </a:p>
          <a:p>
            <a:pPr lvl="1"/>
            <a:r>
              <a:rPr lang="en-GB" sz="2000" smtClean="0"/>
              <a:t>MAT no change over time </a:t>
            </a:r>
          </a:p>
          <a:p>
            <a:pPr lvl="1"/>
            <a:r>
              <a:rPr lang="en-GB" sz="2000" smtClean="0"/>
              <a:t>Research support equivocal (some supportive, some not)</a:t>
            </a:r>
          </a:p>
          <a:p>
            <a:pPr lvl="2"/>
            <a:r>
              <a:rPr lang="en-GB" sz="1800" smtClean="0"/>
              <a:t>No change-over-time – Campbell &amp; Jones (1995); Jones et al. (1991)</a:t>
            </a:r>
          </a:p>
          <a:p>
            <a:pPr lvl="2"/>
            <a:r>
              <a:rPr lang="en-GB" sz="1800" smtClean="0"/>
              <a:t>Decrease close to competition – Campbell &amp; Jones (1997); Swain &amp; Jones (1990; 1992)</a:t>
            </a:r>
          </a:p>
          <a:p>
            <a:endParaRPr lang="en-GB" sz="2400" smtClean="0"/>
          </a:p>
          <a:p>
            <a:r>
              <a:rPr lang="en-GB" sz="2400" smtClean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smtClean="0"/>
              <a:t>WHY ???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358313" cy="67627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II: Intensity….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smtClean="0"/>
              <a:t/>
            </a:r>
            <a:br>
              <a:rPr lang="en-US" sz="2800" b="1" smtClean="0"/>
            </a:br>
            <a:r>
              <a:rPr lang="en-US" b="1" smtClean="0">
                <a:solidFill>
                  <a:schemeClr val="tx1"/>
                </a:solidFill>
              </a:rPr>
              <a:t>MAT Limitations…</a:t>
            </a:r>
            <a:r>
              <a:rPr lang="en-US" sz="2800" b="1" smtClean="0"/>
              <a:t/>
            </a:r>
            <a:br>
              <a:rPr lang="en-US" sz="2800" b="1" smtClean="0"/>
            </a:br>
            <a:endParaRPr lang="en-US" sz="2800" b="1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smtClean="0"/>
              <a:t>Limited measurement dimension associated with the ‘</a:t>
            </a:r>
            <a:r>
              <a:rPr lang="en-US" sz="2400" i="1" smtClean="0"/>
              <a:t>intensity alone’ </a:t>
            </a:r>
            <a:r>
              <a:rPr lang="en-US" sz="2400" smtClean="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 smtClean="0"/>
          </a:p>
          <a:p>
            <a:pPr algn="just"/>
            <a:r>
              <a:rPr lang="en-US" sz="2400" b="1" smtClean="0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 smtClean="0"/>
          </a:p>
          <a:p>
            <a:pPr algn="just">
              <a:buFontTx/>
              <a:buNone/>
            </a:pPr>
            <a:r>
              <a:rPr lang="en-US" sz="2400" smtClean="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 smtClean="0"/>
          </a:p>
          <a:p>
            <a:pPr algn="just">
              <a:buFontTx/>
              <a:buNone/>
            </a:pPr>
            <a:r>
              <a:rPr lang="en-GB" sz="2400" smtClean="0"/>
              <a:t>How often…… occurrence</a:t>
            </a:r>
            <a:endParaRPr lang="en-US" sz="2400" smtClean="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 measure of symptom </a:t>
            </a:r>
            <a:r>
              <a:rPr lang="en-GB" sz="2000" i="1" dirty="0" smtClean="0"/>
              <a:t>occurrence</a:t>
            </a: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 smtClean="0"/>
              <a:t>Frequency information easier to encode, recall and report (</a:t>
            </a:r>
            <a:r>
              <a:rPr lang="en-GB" sz="1800" dirty="0" err="1" smtClean="0"/>
              <a:t>Diener</a:t>
            </a:r>
            <a:r>
              <a:rPr lang="en-GB" sz="1800" dirty="0" smtClean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Frequency of intrusions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Early Frequency Research….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chemeClr val="tx1"/>
                </a:solidFill>
              </a:rPr>
              <a:t>Early Frequency Findings</a:t>
            </a:r>
            <a:r>
              <a:rPr lang="en-US" sz="2800" b="1" smtClean="0">
                <a:solidFill>
                  <a:schemeClr val="tx1"/>
                </a:solidFill>
              </a:rPr>
              <a:t> </a:t>
            </a:r>
            <a:r>
              <a:rPr lang="en-US" sz="1300" b="1" smtClean="0">
                <a:solidFill>
                  <a:schemeClr val="tx1"/>
                </a:solidFill>
              </a:rPr>
              <a:t>(2)</a:t>
            </a:r>
            <a:endParaRPr lang="en-US" sz="800" b="1" smtClean="0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 smtClean="0"/>
          </a:p>
          <a:p>
            <a:pPr>
              <a:buFontTx/>
              <a:buNone/>
            </a:pPr>
            <a:endParaRPr lang="en-US" sz="2400" smtClean="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smtClean="0">
                <a:solidFill>
                  <a:schemeClr val="tx1"/>
                </a:solidFill>
              </a:rPr>
              <a:t>Early Frequency Research: Summary</a:t>
            </a:r>
            <a:endParaRPr lang="en-GB" sz="3600" smtClean="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</a:t>
            </a:r>
            <a:r>
              <a:rPr lang="en-GB" dirty="0" smtClean="0"/>
              <a:t>directional perceptions and </a:t>
            </a:r>
            <a:r>
              <a:rPr lang="en-GB" dirty="0"/>
              <a:t>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 smtClean="0"/>
          </a:p>
          <a:p>
            <a:pPr lvl="1"/>
            <a:r>
              <a:rPr lang="en-GB" sz="2000" dirty="0" smtClean="0"/>
              <a:t>Function of Skill Level</a:t>
            </a:r>
          </a:p>
          <a:p>
            <a:pPr lvl="1"/>
            <a:r>
              <a:rPr lang="en-GB" sz="2000" dirty="0" smtClean="0"/>
              <a:t>82 competitive athletes</a:t>
            </a:r>
          </a:p>
          <a:p>
            <a:pPr lvl="2"/>
            <a:r>
              <a:rPr lang="en-GB" sz="1800" dirty="0" smtClean="0"/>
              <a:t>National (37)</a:t>
            </a:r>
          </a:p>
          <a:p>
            <a:pPr lvl="2"/>
            <a:r>
              <a:rPr lang="en-GB" sz="1800" dirty="0" smtClean="0"/>
              <a:t>Club (45)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Time phases</a:t>
            </a:r>
          </a:p>
          <a:p>
            <a:pPr lvl="2"/>
            <a:r>
              <a:rPr lang="en-GB" sz="1800" dirty="0" smtClean="0"/>
              <a:t>7 days 	•  1 hour</a:t>
            </a:r>
          </a:p>
          <a:p>
            <a:pPr lvl="2"/>
            <a:r>
              <a:rPr lang="en-GB" sz="1800" dirty="0" smtClean="0"/>
              <a:t>2 days</a:t>
            </a:r>
            <a:r>
              <a:rPr lang="en-GB" dirty="0"/>
              <a:t>	</a:t>
            </a:r>
            <a:r>
              <a:rPr lang="en-GB" sz="1800" dirty="0" smtClean="0"/>
              <a:t>•  30 </a:t>
            </a:r>
            <a:r>
              <a:rPr lang="en-GB" sz="1800" dirty="0" err="1" smtClean="0"/>
              <a:t>mins</a:t>
            </a:r>
            <a:endParaRPr lang="en-GB" sz="1800" dirty="0" smtClean="0"/>
          </a:p>
          <a:p>
            <a:pPr lvl="2"/>
            <a:r>
              <a:rPr lang="en-GB" sz="1800" dirty="0" smtClean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Hanton, Thomas &amp; Maynard (2004)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/>
                <a:gridCol w="2881313"/>
                <a:gridCol w="2881312"/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 smtClean="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smtClean="0"/>
              <a:t>Symptoms change (intensity/frequency) during competition preparation</a:t>
            </a:r>
          </a:p>
          <a:p>
            <a:endParaRPr lang="en-GB" sz="2400" smtClean="0"/>
          </a:p>
          <a:p>
            <a:r>
              <a:rPr lang="en-GB" sz="2400" smtClean="0"/>
              <a:t>Frequency of intrusions more sensitive to temporal change than intensity </a:t>
            </a:r>
          </a:p>
          <a:p>
            <a:endParaRPr lang="en-GB" sz="2400" smtClean="0"/>
          </a:p>
          <a:p>
            <a:r>
              <a:rPr lang="en-GB" sz="2400" smtClean="0"/>
              <a:t>Skill level an insensitive between subjects variable across all the dimensions</a:t>
            </a:r>
            <a:endParaRPr lang="en-GB" smtClean="0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081656"/>
            <a:ext cx="8496300" cy="391909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sz="2400" dirty="0" err="1" smtClean="0"/>
              <a:t>Summarise</a:t>
            </a:r>
            <a:r>
              <a:rPr lang="en-US" sz="2400" dirty="0" smtClean="0"/>
              <a:t> this paper…</a:t>
            </a:r>
            <a:endParaRPr lang="en-US" sz="2400" dirty="0"/>
          </a:p>
        </p:txBody>
      </p:sp>
      <p:sp>
        <p:nvSpPr>
          <p:cNvPr id="19459" name="Title 5"/>
          <p:cNvSpPr>
            <a:spLocks noGrp="1"/>
          </p:cNvSpPr>
          <p:nvPr>
            <p:ph type="title"/>
          </p:nvPr>
        </p:nvSpPr>
        <p:spPr>
          <a:xfrm>
            <a:off x="214313" y="609600"/>
            <a:ext cx="8715375" cy="604838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Task: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Thomas, Maynard &amp; </a:t>
            </a:r>
            <a:r>
              <a:rPr lang="en-GB" sz="3600" dirty="0" err="1" smtClean="0">
                <a:solidFill>
                  <a:schemeClr val="tx1"/>
                </a:solidFill>
              </a:rPr>
              <a:t>Hanton</a:t>
            </a:r>
            <a:r>
              <a:rPr lang="en-GB" sz="3600" dirty="0" smtClean="0">
                <a:solidFill>
                  <a:schemeClr val="tx1"/>
                </a:solidFill>
              </a:rPr>
              <a:t> (2004)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97102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117</TotalTime>
  <Words>1673</Words>
  <Application>Microsoft Office PowerPoint</Application>
  <PresentationFormat>On-screen Show (4:3)</PresentationFormat>
  <Paragraphs>321</Paragraphs>
  <Slides>33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2: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  <vt:lpstr>Task: Thomas, Maynard &amp; Hanton (2004)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Administrator</cp:lastModifiedBy>
  <cp:revision>9</cp:revision>
  <dcterms:created xsi:type="dcterms:W3CDTF">2016-02-08T21:43:07Z</dcterms:created>
  <dcterms:modified xsi:type="dcterms:W3CDTF">2018-02-26T13:15:45Z</dcterms:modified>
</cp:coreProperties>
</file>