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Times New Roman Bold" panose="02020803070505020304" pitchFamily="18" charset="0"/>
      <p:regular r:id="rId14"/>
      <p:bold r:id="rId15"/>
    </p:embeddedFont>
    <p:embeddedFont>
      <p:font typeface="Times New Roman Italics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7" d="100"/>
          <a:sy n="27" d="100"/>
        </p:scale>
        <p:origin x="812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telyearbook.com/article/122000423/food-waste-tech-supporting-accorhotels.html" TargetMode="External"/><Relationship Id="rId3" Type="http://schemas.openxmlformats.org/officeDocument/2006/relationships/hyperlink" Target="https://yachtsourcing.com/things-to-do-in-lembongan-a-unique-guide-to-the-islands-hidden-gems/" TargetMode="External"/><Relationship Id="rId7" Type="http://schemas.openxmlformats.org/officeDocument/2006/relationships/hyperlink" Target="https://www.oneplanetnetwork.org/knowledge-centre/resources/innovative-greywater-recycling-hotels" TargetMode="Externa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acebook.com/thebrandoresort/posts/at-the-brando-we-use-swac-sea-water-air-conditioning-an-innovative-deep-sea-wate/1056406133199921/" TargetMode="External"/><Relationship Id="rId5" Type="http://schemas.openxmlformats.org/officeDocument/2006/relationships/hyperlink" Target="https://www.laserax.com/blog/solid-state-vs-lithium-ion-batteries" TargetMode="External"/><Relationship Id="rId4" Type="http://schemas.openxmlformats.org/officeDocument/2006/relationships/hyperlink" Target="https://www.thelembongantraveller.com/day-trip-nusa-lembongan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95961" y="5935345"/>
            <a:ext cx="8126677" cy="8126677"/>
          </a:xfrm>
          <a:custGeom>
            <a:avLst/>
            <a:gdLst/>
            <a:ahLst/>
            <a:cxnLst/>
            <a:rect l="l" t="t" r="r" b="b"/>
            <a:pathLst>
              <a:path w="8126677" h="8126677">
                <a:moveTo>
                  <a:pt x="0" y="0"/>
                </a:moveTo>
                <a:lnTo>
                  <a:pt x="8126678" y="0"/>
                </a:lnTo>
                <a:lnTo>
                  <a:pt x="8126678" y="8126677"/>
                </a:lnTo>
                <a:lnTo>
                  <a:pt x="0" y="812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350137" y="-174299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994970" y="-138782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7"/>
                </a:lnTo>
                <a:lnTo>
                  <a:pt x="0" y="34044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897411" y="6636795"/>
            <a:ext cx="6723778" cy="6723778"/>
          </a:xfrm>
          <a:custGeom>
            <a:avLst/>
            <a:gdLst/>
            <a:ahLst/>
            <a:cxnLst/>
            <a:rect l="l" t="t" r="r" b="b"/>
            <a:pathLst>
              <a:path w="6723778" h="6723778">
                <a:moveTo>
                  <a:pt x="0" y="0"/>
                </a:moveTo>
                <a:lnTo>
                  <a:pt x="6723778" y="0"/>
                </a:lnTo>
                <a:lnTo>
                  <a:pt x="6723778" y="6723778"/>
                </a:lnTo>
                <a:lnTo>
                  <a:pt x="0" y="67237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4876906" y="7616290"/>
            <a:ext cx="4764788" cy="476478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499020" y="-891876"/>
            <a:ext cx="2412567" cy="2412567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429844" y="2335776"/>
            <a:ext cx="12447062" cy="4060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099"/>
              </a:lnSpc>
            </a:pPr>
            <a:r>
              <a:rPr lang="en-US" sz="114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Sustainable Hospitality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9898" y="8709634"/>
            <a:ext cx="12027488" cy="2482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Lucy Davies            Daniel Payne </a:t>
            </a:r>
          </a:p>
          <a:p>
            <a:pPr algn="just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2518236                 BMIH4011            </a:t>
            </a:r>
          </a:p>
          <a:p>
            <a:pPr algn="ctr">
              <a:lnSpc>
                <a:spcPts val="4900"/>
              </a:lnSpc>
            </a:pPr>
            <a:endParaRPr lang="en-US" sz="3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ctr">
              <a:lnSpc>
                <a:spcPts val="4900"/>
              </a:lnSpc>
            </a:pPr>
            <a:endParaRPr lang="en-US" sz="35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3566866" y="1675213"/>
            <a:ext cx="10386134" cy="6514749"/>
          </a:xfrm>
          <a:custGeom>
            <a:avLst/>
            <a:gdLst/>
            <a:ahLst/>
            <a:cxnLst/>
            <a:rect l="l" t="t" r="r" b="b"/>
            <a:pathLst>
              <a:path w="10386134" h="6514749">
                <a:moveTo>
                  <a:pt x="0" y="0"/>
                </a:moveTo>
                <a:lnTo>
                  <a:pt x="10386134" y="0"/>
                </a:lnTo>
                <a:lnTo>
                  <a:pt x="10386134" y="6514749"/>
                </a:lnTo>
                <a:lnTo>
                  <a:pt x="0" y="65147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29735" y="1432358"/>
            <a:ext cx="3645967" cy="7206114"/>
          </a:xfrm>
          <a:custGeom>
            <a:avLst/>
            <a:gdLst/>
            <a:ahLst/>
            <a:cxnLst/>
            <a:rect l="l" t="t" r="r" b="b"/>
            <a:pathLst>
              <a:path w="3645967" h="7206114">
                <a:moveTo>
                  <a:pt x="0" y="0"/>
                </a:moveTo>
                <a:lnTo>
                  <a:pt x="3645967" y="0"/>
                </a:lnTo>
                <a:lnTo>
                  <a:pt x="3645967" y="7206115"/>
                </a:lnTo>
                <a:lnTo>
                  <a:pt x="0" y="72061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8929" r="-1996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4866252" y="1432358"/>
            <a:ext cx="3645967" cy="7206114"/>
          </a:xfrm>
          <a:custGeom>
            <a:avLst/>
            <a:gdLst/>
            <a:ahLst/>
            <a:cxnLst/>
            <a:rect l="l" t="t" r="r" b="b"/>
            <a:pathLst>
              <a:path w="3645967" h="7206114">
                <a:moveTo>
                  <a:pt x="0" y="0"/>
                </a:moveTo>
                <a:lnTo>
                  <a:pt x="3645966" y="0"/>
                </a:lnTo>
                <a:lnTo>
                  <a:pt x="3645966" y="7206115"/>
                </a:lnTo>
                <a:lnTo>
                  <a:pt x="0" y="720611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7076" r="-285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221653" y="2958194"/>
            <a:ext cx="7008947" cy="4275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40242" lvl="1" indent="-370121" algn="l">
              <a:lnSpc>
                <a:spcPts val="4800"/>
              </a:lnSpc>
              <a:buFont typeface="Arial"/>
              <a:buChar char="•"/>
            </a:pPr>
            <a:r>
              <a:rPr lang="en-US" sz="342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Indonesian island of  Nusa Lembongan</a:t>
            </a:r>
          </a:p>
          <a:p>
            <a:pPr algn="l">
              <a:lnSpc>
                <a:spcPts val="4800"/>
              </a:lnSpc>
            </a:pPr>
            <a:endParaRPr lang="en-US" sz="342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40242" lvl="1" indent="-370121" algn="l">
              <a:lnSpc>
                <a:spcPts val="4800"/>
              </a:lnSpc>
              <a:buFont typeface="Arial"/>
              <a:buChar char="•"/>
            </a:pPr>
            <a:r>
              <a:rPr lang="en-US" sz="342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35 sustainably constructed huts</a:t>
            </a:r>
          </a:p>
          <a:p>
            <a:pPr algn="l">
              <a:lnSpc>
                <a:spcPts val="4800"/>
              </a:lnSpc>
            </a:pPr>
            <a:endParaRPr lang="en-US" sz="342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40242" lvl="1" indent="-370121" algn="l">
              <a:lnSpc>
                <a:spcPts val="4800"/>
              </a:lnSpc>
              <a:spcBef>
                <a:spcPct val="0"/>
              </a:spcBef>
              <a:buFont typeface="Arial"/>
              <a:buChar char="•"/>
            </a:pPr>
            <a:r>
              <a:rPr lang="en-US" sz="342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Target audience of sustainable yet adventurous tourists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05579" y="1299008"/>
            <a:ext cx="5682953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  <a:spcBef>
                <a:spcPct val="0"/>
              </a:spcBef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Resort information</a:t>
            </a:r>
            <a:r>
              <a:rPr lang="en-US" sz="53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1632" y="8877960"/>
            <a:ext cx="3315295" cy="693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196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(Yachtsourcing, 2024)</a:t>
            </a:r>
          </a:p>
          <a:p>
            <a:pPr algn="l">
              <a:lnSpc>
                <a:spcPts val="2750"/>
              </a:lnSpc>
              <a:spcBef>
                <a:spcPct val="0"/>
              </a:spcBef>
            </a:pPr>
            <a:r>
              <a:rPr lang="en-US" sz="1964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(The Lembongan traveller, 2025)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399629" y="2087704"/>
            <a:ext cx="6664246" cy="6664246"/>
          </a:xfrm>
          <a:custGeom>
            <a:avLst/>
            <a:gdLst/>
            <a:ahLst/>
            <a:cxnLst/>
            <a:rect l="l" t="t" r="r" b="b"/>
            <a:pathLst>
              <a:path w="6664246" h="6664246">
                <a:moveTo>
                  <a:pt x="0" y="0"/>
                </a:moveTo>
                <a:lnTo>
                  <a:pt x="6664246" y="0"/>
                </a:lnTo>
                <a:lnTo>
                  <a:pt x="6664246" y="6664245"/>
                </a:lnTo>
                <a:lnTo>
                  <a:pt x="0" y="66642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9316554" y="524821"/>
            <a:ext cx="7016533" cy="7178531"/>
          </a:xfrm>
          <a:custGeom>
            <a:avLst/>
            <a:gdLst/>
            <a:ahLst/>
            <a:cxnLst/>
            <a:rect l="l" t="t" r="r" b="b"/>
            <a:pathLst>
              <a:path w="7016533" h="7178531">
                <a:moveTo>
                  <a:pt x="0" y="0"/>
                </a:moveTo>
                <a:lnTo>
                  <a:pt x="7016533" y="0"/>
                </a:lnTo>
                <a:lnTo>
                  <a:pt x="7016533" y="7178532"/>
                </a:lnTo>
                <a:lnTo>
                  <a:pt x="0" y="71785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815827" y="1513634"/>
            <a:ext cx="13769940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52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Energy sustainability stratagies 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3124077" y="3503089"/>
            <a:ext cx="6071006" cy="5589466"/>
            <a:chOff x="0" y="0"/>
            <a:chExt cx="1598948" cy="147212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98948" cy="1472123"/>
            </a:xfrm>
            <a:custGeom>
              <a:avLst/>
              <a:gdLst/>
              <a:ahLst/>
              <a:cxnLst/>
              <a:rect l="l" t="t" r="r" b="b"/>
              <a:pathLst>
                <a:path w="1598948" h="1472123">
                  <a:moveTo>
                    <a:pt x="40807" y="0"/>
                  </a:moveTo>
                  <a:lnTo>
                    <a:pt x="1558141" y="0"/>
                  </a:lnTo>
                  <a:cubicBezTo>
                    <a:pt x="1580678" y="0"/>
                    <a:pt x="1598948" y="18270"/>
                    <a:pt x="1598948" y="40807"/>
                  </a:cubicBezTo>
                  <a:lnTo>
                    <a:pt x="1598948" y="1431315"/>
                  </a:lnTo>
                  <a:cubicBezTo>
                    <a:pt x="1598948" y="1442138"/>
                    <a:pt x="1594649" y="1452518"/>
                    <a:pt x="1586996" y="1460171"/>
                  </a:cubicBezTo>
                  <a:cubicBezTo>
                    <a:pt x="1579343" y="1467823"/>
                    <a:pt x="1568963" y="1472123"/>
                    <a:pt x="1558141" y="1472123"/>
                  </a:cubicBezTo>
                  <a:lnTo>
                    <a:pt x="40807" y="1472123"/>
                  </a:lnTo>
                  <a:cubicBezTo>
                    <a:pt x="29985" y="1472123"/>
                    <a:pt x="19605" y="1467823"/>
                    <a:pt x="11952" y="1460171"/>
                  </a:cubicBezTo>
                  <a:cubicBezTo>
                    <a:pt x="4299" y="1452518"/>
                    <a:pt x="0" y="1442138"/>
                    <a:pt x="0" y="1431315"/>
                  </a:cubicBezTo>
                  <a:lnTo>
                    <a:pt x="0" y="40807"/>
                  </a:lnTo>
                  <a:cubicBezTo>
                    <a:pt x="0" y="29985"/>
                    <a:pt x="4299" y="19605"/>
                    <a:pt x="11952" y="11952"/>
                  </a:cubicBezTo>
                  <a:cubicBezTo>
                    <a:pt x="19605" y="4299"/>
                    <a:pt x="29985" y="0"/>
                    <a:pt x="40807" y="0"/>
                  </a:cubicBezTo>
                  <a:close/>
                </a:path>
              </a:pathLst>
            </a:custGeom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598948" cy="15102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3145782" y="3564650"/>
            <a:ext cx="5790131" cy="6410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Solar panels located on all infastructure 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Surplus diverted towards the hot water cylinders immersion heaters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Excess stored in solid state batteries over lithium ion (Melançon, 2024)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9854922" y="3503089"/>
            <a:ext cx="6071006" cy="5589466"/>
            <a:chOff x="0" y="0"/>
            <a:chExt cx="1598948" cy="147212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598948" cy="1472123"/>
            </a:xfrm>
            <a:custGeom>
              <a:avLst/>
              <a:gdLst/>
              <a:ahLst/>
              <a:cxnLst/>
              <a:rect l="l" t="t" r="r" b="b"/>
              <a:pathLst>
                <a:path w="1598948" h="1472123">
                  <a:moveTo>
                    <a:pt x="40807" y="0"/>
                  </a:moveTo>
                  <a:lnTo>
                    <a:pt x="1558141" y="0"/>
                  </a:lnTo>
                  <a:cubicBezTo>
                    <a:pt x="1580678" y="0"/>
                    <a:pt x="1598948" y="18270"/>
                    <a:pt x="1598948" y="40807"/>
                  </a:cubicBezTo>
                  <a:lnTo>
                    <a:pt x="1598948" y="1431315"/>
                  </a:lnTo>
                  <a:cubicBezTo>
                    <a:pt x="1598948" y="1442138"/>
                    <a:pt x="1594649" y="1452518"/>
                    <a:pt x="1586996" y="1460171"/>
                  </a:cubicBezTo>
                  <a:cubicBezTo>
                    <a:pt x="1579343" y="1467823"/>
                    <a:pt x="1568963" y="1472123"/>
                    <a:pt x="1558141" y="1472123"/>
                  </a:cubicBezTo>
                  <a:lnTo>
                    <a:pt x="40807" y="1472123"/>
                  </a:lnTo>
                  <a:cubicBezTo>
                    <a:pt x="29985" y="1472123"/>
                    <a:pt x="19605" y="1467823"/>
                    <a:pt x="11952" y="1460171"/>
                  </a:cubicBezTo>
                  <a:cubicBezTo>
                    <a:pt x="4299" y="1452518"/>
                    <a:pt x="0" y="1442138"/>
                    <a:pt x="0" y="1431315"/>
                  </a:cubicBezTo>
                  <a:lnTo>
                    <a:pt x="0" y="40807"/>
                  </a:lnTo>
                  <a:cubicBezTo>
                    <a:pt x="0" y="29985"/>
                    <a:pt x="4299" y="19605"/>
                    <a:pt x="11952" y="11952"/>
                  </a:cubicBezTo>
                  <a:cubicBezTo>
                    <a:pt x="19605" y="4299"/>
                    <a:pt x="29985" y="0"/>
                    <a:pt x="40807" y="0"/>
                  </a:cubicBezTo>
                  <a:close/>
                </a:path>
              </a:pathLst>
            </a:custGeom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598948" cy="15102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9925788" y="3749030"/>
            <a:ext cx="5929273" cy="534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Sea water air conditioning 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Naturally cold water pumped from ocean depths 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Successful implementation in The Brando (The Brando, 2025)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ctr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Links to UNSDGs No. 7 and No.13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693502" y="173773"/>
            <a:ext cx="12913617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Water sustainability stratagies </a:t>
            </a:r>
          </a:p>
        </p:txBody>
      </p:sp>
      <p:sp>
        <p:nvSpPr>
          <p:cNvPr id="5" name="Freeform 5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549151" y="2500670"/>
            <a:ext cx="4532048" cy="5551507"/>
          </a:xfrm>
          <a:custGeom>
            <a:avLst/>
            <a:gdLst/>
            <a:ahLst/>
            <a:cxnLst/>
            <a:rect l="l" t="t" r="r" b="b"/>
            <a:pathLst>
              <a:path w="4532048" h="5551507">
                <a:moveTo>
                  <a:pt x="0" y="0"/>
                </a:moveTo>
                <a:lnTo>
                  <a:pt x="4532048" y="0"/>
                </a:lnTo>
                <a:lnTo>
                  <a:pt x="4532048" y="5551507"/>
                </a:lnTo>
                <a:lnTo>
                  <a:pt x="0" y="55515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8404648" y="2405420"/>
            <a:ext cx="6857669" cy="5728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4496" lvl="1" indent="-347248" algn="l">
              <a:lnSpc>
                <a:spcPts val="4503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Reverse osmosis technology creating safe to consume water from ocean water </a:t>
            </a:r>
          </a:p>
          <a:p>
            <a:pPr algn="l">
              <a:lnSpc>
                <a:spcPts val="4503"/>
              </a:lnSpc>
            </a:pPr>
            <a:endParaRPr lang="en-US" sz="3216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94496" lvl="1" indent="-347248" algn="l">
              <a:lnSpc>
                <a:spcPts val="4503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Greywater recycling for irrigation and toilet flushing</a:t>
            </a:r>
          </a:p>
          <a:p>
            <a:pPr algn="l">
              <a:lnSpc>
                <a:spcPts val="4503"/>
              </a:lnSpc>
            </a:pPr>
            <a:endParaRPr lang="en-US" sz="3216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94496" lvl="1" indent="-347248" algn="l">
              <a:lnSpc>
                <a:spcPts val="4503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Potentially save approximately 24% of the water consumed per month (One planet, 2022)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1039951" y="2918683"/>
            <a:ext cx="3606405" cy="4986732"/>
          </a:xfrm>
          <a:custGeom>
            <a:avLst/>
            <a:gdLst/>
            <a:ahLst/>
            <a:cxnLst/>
            <a:rect l="l" t="t" r="r" b="b"/>
            <a:pathLst>
              <a:path w="3606405" h="4986732">
                <a:moveTo>
                  <a:pt x="0" y="0"/>
                </a:moveTo>
                <a:lnTo>
                  <a:pt x="3606405" y="0"/>
                </a:lnTo>
                <a:lnTo>
                  <a:pt x="3606405" y="4986732"/>
                </a:lnTo>
                <a:lnTo>
                  <a:pt x="0" y="49867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7039955" y="265672"/>
            <a:ext cx="9958779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Waste sustainability stratagies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625989" y="2770112"/>
            <a:ext cx="6829718" cy="51981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3848" lvl="1" indent="-356924" algn="l">
              <a:lnSpc>
                <a:spcPts val="4628"/>
              </a:lnSpc>
              <a:buFont typeface="Arial"/>
              <a:buChar char="•"/>
            </a:pPr>
            <a:r>
              <a:rPr lang="en-US" sz="330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Implementation of AI programmes such as ‘Orbisk’  to aid portion control (Poirson, 2025)</a:t>
            </a:r>
          </a:p>
          <a:p>
            <a:pPr algn="l">
              <a:lnSpc>
                <a:spcPts val="4628"/>
              </a:lnSpc>
            </a:pPr>
            <a:endParaRPr lang="en-US" sz="3306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13848" lvl="1" indent="-356924" algn="l">
              <a:lnSpc>
                <a:spcPts val="4628"/>
              </a:lnSpc>
              <a:buFont typeface="Arial"/>
              <a:buChar char="•"/>
            </a:pPr>
            <a:r>
              <a:rPr lang="en-US" sz="330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food will be compostable and used again in resort gardens </a:t>
            </a:r>
          </a:p>
          <a:p>
            <a:pPr algn="l">
              <a:lnSpc>
                <a:spcPts val="4628"/>
              </a:lnSpc>
            </a:pPr>
            <a:endParaRPr lang="en-US" sz="3306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13848" lvl="1" indent="-356924" algn="l">
              <a:lnSpc>
                <a:spcPts val="4628"/>
              </a:lnSpc>
              <a:buFont typeface="Arial"/>
              <a:buChar char="•"/>
            </a:pPr>
            <a:r>
              <a:rPr lang="en-US" sz="330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Abstain from the implementation of single use plastics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6214340" y="1155524"/>
            <a:ext cx="6350274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Guest Involvement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6367" y="3145608"/>
            <a:ext cx="10173554" cy="5305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 tours around the resort with sustainability representatives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 in collaboration with local programmes to carry out ethical and eco responsible tours and workshops </a:t>
            </a:r>
          </a:p>
          <a:p>
            <a:pPr algn="l">
              <a:lnSpc>
                <a:spcPts val="3919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QR codes placed around the resort for information on practices and how to access community events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Green key label application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364747" y="1268554"/>
            <a:ext cx="9558507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364747" y="2929062"/>
            <a:ext cx="10491530" cy="5039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9211" lvl="1" indent="-339606" algn="l">
              <a:lnSpc>
                <a:spcPts val="4404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Multiple strategies that will remain efficient and sustainable for a long period of time </a:t>
            </a:r>
          </a:p>
          <a:p>
            <a:pPr algn="l">
              <a:lnSpc>
                <a:spcPts val="4404"/>
              </a:lnSpc>
            </a:pPr>
            <a:endParaRPr lang="en-US" sz="3145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79211" lvl="1" indent="-339606" algn="l">
              <a:lnSpc>
                <a:spcPts val="4404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Priorities guest exploration and education which benefits the local communities </a:t>
            </a:r>
          </a:p>
          <a:p>
            <a:pPr algn="l">
              <a:lnSpc>
                <a:spcPts val="4404"/>
              </a:lnSpc>
            </a:pPr>
            <a:endParaRPr lang="en-US" sz="3145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79211" lvl="1" indent="-339606" algn="l">
              <a:lnSpc>
                <a:spcPts val="4404"/>
              </a:lnSpc>
              <a:buFont typeface="Arial"/>
              <a:buChar char="•"/>
            </a:pPr>
            <a:r>
              <a:rPr lang="en-US" sz="3145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Demonstrates to similar establishments that sustainability is achievable and desirable in the modern day world of hospitality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-529842" y="-133350"/>
            <a:ext cx="10117768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68590" y="712712"/>
            <a:ext cx="16373426" cy="2143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Yachtsourcing. (2024) </a:t>
            </a:r>
            <a:r>
              <a:rPr lang="en-US" sz="3000" i="1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Things to Do in Lembongan: A Unique Guide to the Island’s Hidden Gems.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 tooltip="https://yachtsourcing.com/things-to-do-in-lembongan-a-unique-guide-to-the-islands-hidden-gems/"/>
              </a:rPr>
              <a:t>https://yachtsourcing.com/things-to-do-in-lembongan-a-unique-guide-to-the-islands-hidden-gems/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(Accessed: April 24 2026)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289267" y="2414945"/>
            <a:ext cx="17129775" cy="160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Lembongan Traveller. (2025) </a:t>
            </a:r>
            <a:r>
              <a:rPr lang="en-US" sz="3000" i="1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Day Trip Nusa Lembongan: Top Options for a Quick Island Escape.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 tooltip="https://www.thelembongantraveller.com/day-trip-nusa-lembongan/"/>
              </a:rPr>
              <a:t>https://www.thelembongantraveller.com/day-trip-nusa-lembongan/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April 24 2026) </a:t>
            </a:r>
          </a:p>
          <a:p>
            <a:pPr algn="just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03017" y="3542154"/>
            <a:ext cx="17129775" cy="160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Melançon, S. (2024)</a:t>
            </a:r>
            <a:r>
              <a:rPr lang="en-US" sz="3000" i="1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‘Solid State Batteries Vs. Lithium-Ion: Which One is Better?’ Laserax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28 October. Available at: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 tooltip="https://www.laserax.com/blog/solid-state-vs-lithium-ion-batteries"/>
              </a:rPr>
              <a:t>https://www.laserax.com/blog/solid-state-vs-lithium-ion-batteries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15 April 2026) 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303017" y="4908997"/>
            <a:ext cx="17984983" cy="2099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30"/>
              </a:lnSpc>
            </a:pPr>
            <a:r>
              <a:rPr lang="en-US" sz="295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Brando. (2025) [Facebook] 18 February. Available at:</a:t>
            </a:r>
            <a:r>
              <a:rPr lang="en-US" sz="2950" u="sng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95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 tooltip="https://www.facebook.com/thebrandoresort/posts/at-the-brando-we-use-swac-sea-water-air-conditioning-an-innovative-deep-sea-wate/1056406133199921/"/>
              </a:rPr>
              <a:t>https://www.facebook.com/thebrandoresort/posts/at-the-brando-we-use-swac-sea-water-air-conditioning-an-innovative-deep-sea-wate/1056406133199921/</a:t>
            </a:r>
            <a:r>
              <a:rPr lang="en-US" sz="295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950" u="sng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</a:t>
            </a:r>
            <a:r>
              <a:rPr lang="en-US" sz="295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Accessed: 15 April 2026) </a:t>
            </a:r>
          </a:p>
          <a:p>
            <a:pPr algn="l">
              <a:lnSpc>
                <a:spcPts val="4130"/>
              </a:lnSpc>
              <a:spcBef>
                <a:spcPct val="0"/>
              </a:spcBef>
            </a:pPr>
            <a:endParaRPr lang="en-US" sz="295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03017" y="6609204"/>
            <a:ext cx="15340456" cy="250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One planet. (2022)</a:t>
            </a:r>
            <a:r>
              <a:rPr lang="en-US" sz="3000" i="1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 Innovative Greywater Recycling in Hotels.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Available at: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 tooltip="https://www.oneplanetnetwork.org/knowledge-centre/resources/innovative-greywater-recycling-hotels"/>
              </a:rPr>
              <a:t>https://www.oneplanetnetwork.org/knowledge-centre/resources/innovative-greywater-recycling-hotels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17 April 2026) </a:t>
            </a:r>
          </a:p>
          <a:p>
            <a:pPr algn="ctr">
              <a:lnSpc>
                <a:spcPts val="7282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03017" y="8465832"/>
            <a:ext cx="11586491" cy="2337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Poirson, B. (2025) Food waste: Tech supporting Accor Hotels. Available at: 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 tooltip="https://www.hotelyearbook.com/article/122000423/food-waste-tech-supporting-accorhotels.html"/>
              </a:rPr>
              <a:t>https://www.hotelyearbook.com/article/122000423/food-waste-tech-supporting-accorhotels.html</a:t>
            </a: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(Accessed: 11 April 2026) </a:t>
            </a:r>
          </a:p>
          <a:p>
            <a:pPr algn="ctr">
              <a:lnSpc>
                <a:spcPts val="5892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70599" y="519170"/>
            <a:ext cx="8546802" cy="93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AI Declaration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995586" y="2424470"/>
            <a:ext cx="12296827" cy="6286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acknowledge the use of Canva AI (https://www.canva.com/ai) on 24 April 2026 to create multiple images related to my presentation topic. I used the prompts: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647698" lvl="1" indent="-323849" algn="just">
              <a:lnSpc>
                <a:spcPts val="4199"/>
              </a:lnSpc>
              <a:buAutoNum type="arabicPeriod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Create me a hotel logo with an ocean wave and an o </a:t>
            </a:r>
          </a:p>
          <a:p>
            <a:pPr marL="647698" lvl="1" indent="-323849" algn="just">
              <a:lnSpc>
                <a:spcPts val="4199"/>
              </a:lnSpc>
              <a:buAutoNum type="arabicPeriod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Add the text ‘Ocean Oasis resort’ </a:t>
            </a:r>
          </a:p>
          <a:p>
            <a:pPr marL="647698" lvl="1" indent="-323849" algn="just">
              <a:lnSpc>
                <a:spcPts val="4199"/>
              </a:lnSpc>
              <a:buAutoNum type="arabicPeriod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Create me an image of a mangrove hut on Nusa Lembongan</a:t>
            </a:r>
          </a:p>
          <a:p>
            <a:pPr marL="647698" lvl="1" indent="-323849" algn="just">
              <a:lnSpc>
                <a:spcPts val="4199"/>
              </a:lnSpc>
              <a:buAutoNum type="arabicPeriod"/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Add solar panels to the roof </a:t>
            </a:r>
          </a:p>
          <a:p>
            <a:pPr algn="just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 confirm that I have not presented any AI generated text as my own work. I confirm that I have copies of my drafts, notes, and other resources I used before and after the use of AI tools which I may be asked to provide in evidence.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EB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57400" y="-12589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702233" y="-903796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230600" y="72009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585767" y="7556067"/>
            <a:ext cx="3404467" cy="3404467"/>
          </a:xfrm>
          <a:custGeom>
            <a:avLst/>
            <a:gdLst/>
            <a:ahLst/>
            <a:cxnLst/>
            <a:rect l="l" t="t" r="r" b="b"/>
            <a:pathLst>
              <a:path w="3404467" h="3404467">
                <a:moveTo>
                  <a:pt x="0" y="0"/>
                </a:moveTo>
                <a:lnTo>
                  <a:pt x="3404466" y="0"/>
                </a:lnTo>
                <a:lnTo>
                  <a:pt x="3404466" y="3404466"/>
                </a:lnTo>
                <a:lnTo>
                  <a:pt x="0" y="34044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2319137" y="9258300"/>
            <a:ext cx="3911463" cy="391146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6998733" y="7969033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289267" y="-490830"/>
            <a:ext cx="2578533" cy="2578533"/>
          </a:xfrm>
          <a:custGeom>
            <a:avLst/>
            <a:gdLst/>
            <a:ahLst/>
            <a:cxnLst/>
            <a:rect l="l" t="t" r="r" b="b"/>
            <a:pathLst>
              <a:path w="2578533" h="2578533">
                <a:moveTo>
                  <a:pt x="0" y="0"/>
                </a:moveTo>
                <a:lnTo>
                  <a:pt x="2578534" y="0"/>
                </a:lnTo>
                <a:lnTo>
                  <a:pt x="2578534" y="2578534"/>
                </a:lnTo>
                <a:lnTo>
                  <a:pt x="0" y="25785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9385" y="-2859528"/>
            <a:ext cx="3911463" cy="3911463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7464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013131" y="3194050"/>
            <a:ext cx="10261737" cy="3594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9"/>
              </a:lnSpc>
            </a:pPr>
            <a:r>
              <a:rPr lang="en-US" sz="129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Thank you!</a:t>
            </a:r>
          </a:p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Any questions?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640</Words>
  <Application>Microsoft Office PowerPoint</Application>
  <PresentationFormat>Custom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Times New Roman Italics</vt:lpstr>
      <vt:lpstr>Times New Roman Bold</vt:lpstr>
      <vt:lpstr>Times New Roman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Project</dc:title>
  <cp:lastModifiedBy>Lucy Davies</cp:lastModifiedBy>
  <cp:revision>2</cp:revision>
  <dcterms:created xsi:type="dcterms:W3CDTF">2006-08-16T00:00:00Z</dcterms:created>
  <dcterms:modified xsi:type="dcterms:W3CDTF">2026-05-08T22:15:42Z</dcterms:modified>
  <dc:identifier>DAHJCa6LQnQ</dc:identifier>
</cp:coreProperties>
</file>