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94" r:id="rId10"/>
    <p:sldId id="484" r:id="rId11"/>
    <p:sldId id="500" r:id="rId12"/>
    <p:sldId id="546" r:id="rId13"/>
    <p:sldId id="563" r:id="rId14"/>
    <p:sldId id="934" r:id="rId15"/>
    <p:sldId id="509" r:id="rId16"/>
    <p:sldId id="547" r:id="rId17"/>
    <p:sldId id="565" r:id="rId18"/>
    <p:sldId id="566" r:id="rId19"/>
    <p:sldId id="567" r:id="rId20"/>
    <p:sldId id="941" r:id="rId21"/>
    <p:sldId id="548" r:id="rId22"/>
    <p:sldId id="942" r:id="rId23"/>
    <p:sldId id="549" r:id="rId24"/>
    <p:sldId id="568" r:id="rId25"/>
    <p:sldId id="943" r:id="rId26"/>
    <p:sldId id="550" r:id="rId27"/>
    <p:sldId id="569" r:id="rId28"/>
    <p:sldId id="571" r:id="rId29"/>
    <p:sldId id="572" r:id="rId30"/>
    <p:sldId id="944" r:id="rId31"/>
    <p:sldId id="573" r:id="rId32"/>
    <p:sldId id="574" r:id="rId33"/>
    <p:sldId id="945" r:id="rId34"/>
    <p:sldId id="532" r:id="rId35"/>
    <p:sldId id="575" r:id="rId36"/>
    <p:sldId id="946" r:id="rId37"/>
    <p:sldId id="551" r:id="rId38"/>
    <p:sldId id="886" r:id="rId39"/>
    <p:sldId id="460"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5579"/>
    <a:srgbClr val="285A80"/>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A2A3358-2B24-4453-A3C2-9F6012CF04C9}"/>
    <pc:docChg chg="undo custSel delSld modSld">
      <pc:chgData name="Munyaradzi Nicholas Murira" userId="6ab3fae5-94bd-47ef-9f25-6c1f645127cf" providerId="ADAL" clId="{0A2A3358-2B24-4453-A3C2-9F6012CF04C9}" dt="2023-07-04T12:23:35.168" v="369"/>
      <pc:docMkLst>
        <pc:docMk/>
      </pc:docMkLst>
      <pc:sldChg chg="del">
        <pc:chgData name="Munyaradzi Nicholas Murira" userId="6ab3fae5-94bd-47ef-9f25-6c1f645127cf" providerId="ADAL" clId="{0A2A3358-2B24-4453-A3C2-9F6012CF04C9}" dt="2023-07-03T21:41:55.830" v="0" actId="47"/>
        <pc:sldMkLst>
          <pc:docMk/>
          <pc:sldMk cId="3229398234" sldId="295"/>
        </pc:sldMkLst>
      </pc:sldChg>
      <pc:sldChg chg="modSp del mod">
        <pc:chgData name="Munyaradzi Nicholas Murira" userId="6ab3fae5-94bd-47ef-9f25-6c1f645127cf" providerId="ADAL" clId="{0A2A3358-2B24-4453-A3C2-9F6012CF04C9}" dt="2023-07-03T21:42:40.366" v="2" actId="47"/>
        <pc:sldMkLst>
          <pc:docMk/>
          <pc:sldMk cId="3772958841" sldId="418"/>
        </pc:sldMkLst>
        <pc:spChg chg="mod">
          <ac:chgData name="Munyaradzi Nicholas Murira" userId="6ab3fae5-94bd-47ef-9f25-6c1f645127cf" providerId="ADAL" clId="{0A2A3358-2B24-4453-A3C2-9F6012CF04C9}" dt="2023-07-03T21:42:27.472" v="1" actId="6549"/>
          <ac:spMkLst>
            <pc:docMk/>
            <pc:sldMk cId="3772958841" sldId="418"/>
            <ac:spMk id="4" creationId="{00000000-0000-0000-0000-000000000000}"/>
          </ac:spMkLst>
        </pc:spChg>
      </pc:sldChg>
      <pc:sldChg chg="delSp modSp mod">
        <pc:chgData name="Munyaradzi Nicholas Murira" userId="6ab3fae5-94bd-47ef-9f25-6c1f645127cf" providerId="ADAL" clId="{0A2A3358-2B24-4453-A3C2-9F6012CF04C9}" dt="2023-07-03T22:19:50.942" v="27" actId="6549"/>
        <pc:sldMkLst>
          <pc:docMk/>
          <pc:sldMk cId="122344953" sldId="509"/>
        </pc:sldMkLst>
        <pc:spChg chg="del">
          <ac:chgData name="Munyaradzi Nicholas Murira" userId="6ab3fae5-94bd-47ef-9f25-6c1f645127cf" providerId="ADAL" clId="{0A2A3358-2B24-4453-A3C2-9F6012CF04C9}" dt="2023-07-03T22:18:08.128" v="8" actId="478"/>
          <ac:spMkLst>
            <pc:docMk/>
            <pc:sldMk cId="122344953" sldId="509"/>
            <ac:spMk id="2" creationId="{00000000-0000-0000-0000-000000000000}"/>
          </ac:spMkLst>
        </pc:spChg>
        <pc:spChg chg="del mod">
          <ac:chgData name="Munyaradzi Nicholas Murira" userId="6ab3fae5-94bd-47ef-9f25-6c1f645127cf" providerId="ADAL" clId="{0A2A3358-2B24-4453-A3C2-9F6012CF04C9}" dt="2023-07-03T22:18:10.635" v="10" actId="478"/>
          <ac:spMkLst>
            <pc:docMk/>
            <pc:sldMk cId="122344953" sldId="509"/>
            <ac:spMk id="6" creationId="{00000000-0000-0000-0000-000000000000}"/>
          </ac:spMkLst>
        </pc:spChg>
        <pc:spChg chg="del">
          <ac:chgData name="Munyaradzi Nicholas Murira" userId="6ab3fae5-94bd-47ef-9f25-6c1f645127cf" providerId="ADAL" clId="{0A2A3358-2B24-4453-A3C2-9F6012CF04C9}" dt="2023-07-03T22:18:12.742" v="11" actId="478"/>
          <ac:spMkLst>
            <pc:docMk/>
            <pc:sldMk cId="122344953" sldId="509"/>
            <ac:spMk id="7" creationId="{00000000-0000-0000-0000-000000000000}"/>
          </ac:spMkLst>
        </pc:spChg>
        <pc:spChg chg="del mod">
          <ac:chgData name="Munyaradzi Nicholas Murira" userId="6ab3fae5-94bd-47ef-9f25-6c1f645127cf" providerId="ADAL" clId="{0A2A3358-2B24-4453-A3C2-9F6012CF04C9}" dt="2023-07-03T22:18:18.707" v="13" actId="478"/>
          <ac:spMkLst>
            <pc:docMk/>
            <pc:sldMk cId="122344953" sldId="509"/>
            <ac:spMk id="8" creationId="{00000000-0000-0000-0000-000000000000}"/>
          </ac:spMkLst>
        </pc:spChg>
        <pc:spChg chg="del">
          <ac:chgData name="Munyaradzi Nicholas Murira" userId="6ab3fae5-94bd-47ef-9f25-6c1f645127cf" providerId="ADAL" clId="{0A2A3358-2B24-4453-A3C2-9F6012CF04C9}" dt="2023-07-03T22:18:20.984" v="14" actId="478"/>
          <ac:spMkLst>
            <pc:docMk/>
            <pc:sldMk cId="122344953" sldId="509"/>
            <ac:spMk id="9" creationId="{00000000-0000-0000-0000-000000000000}"/>
          </ac:spMkLst>
        </pc:spChg>
        <pc:spChg chg="mod">
          <ac:chgData name="Munyaradzi Nicholas Murira" userId="6ab3fae5-94bd-47ef-9f25-6c1f645127cf" providerId="ADAL" clId="{0A2A3358-2B24-4453-A3C2-9F6012CF04C9}" dt="2023-07-03T22:19:50.942" v="27" actId="6549"/>
          <ac:spMkLst>
            <pc:docMk/>
            <pc:sldMk cId="122344953" sldId="509"/>
            <ac:spMk id="17" creationId="{00000000-0000-0000-0000-000000000000}"/>
          </ac:spMkLst>
        </pc:spChg>
      </pc:sldChg>
      <pc:sldChg chg="delSp modSp mod">
        <pc:chgData name="Munyaradzi Nicholas Murira" userId="6ab3fae5-94bd-47ef-9f25-6c1f645127cf" providerId="ADAL" clId="{0A2A3358-2B24-4453-A3C2-9F6012CF04C9}" dt="2023-07-03T21:46:10.984" v="5" actId="478"/>
        <pc:sldMkLst>
          <pc:docMk/>
          <pc:sldMk cId="923138329" sldId="546"/>
        </pc:sldMkLst>
        <pc:spChg chg="del mod">
          <ac:chgData name="Munyaradzi Nicholas Murira" userId="6ab3fae5-94bd-47ef-9f25-6c1f645127cf" providerId="ADAL" clId="{0A2A3358-2B24-4453-A3C2-9F6012CF04C9}" dt="2023-07-03T21:46:06.984" v="4" actId="478"/>
          <ac:spMkLst>
            <pc:docMk/>
            <pc:sldMk cId="923138329" sldId="546"/>
            <ac:spMk id="5" creationId="{00000000-0000-0000-0000-000000000000}"/>
          </ac:spMkLst>
        </pc:spChg>
        <pc:picChg chg="del">
          <ac:chgData name="Munyaradzi Nicholas Murira" userId="6ab3fae5-94bd-47ef-9f25-6c1f645127cf" providerId="ADAL" clId="{0A2A3358-2B24-4453-A3C2-9F6012CF04C9}" dt="2023-07-03T21:46:10.984" v="5" actId="478"/>
          <ac:picMkLst>
            <pc:docMk/>
            <pc:sldMk cId="923138329" sldId="546"/>
            <ac:picMk id="2" creationId="{00000000-0000-0000-0000-000000000000}"/>
          </ac:picMkLst>
        </pc:picChg>
      </pc:sldChg>
      <pc:sldChg chg="modSp mod">
        <pc:chgData name="Munyaradzi Nicholas Murira" userId="6ab3fae5-94bd-47ef-9f25-6c1f645127cf" providerId="ADAL" clId="{0A2A3358-2B24-4453-A3C2-9F6012CF04C9}" dt="2023-07-04T12:23:35.168" v="369"/>
        <pc:sldMkLst>
          <pc:docMk/>
          <pc:sldMk cId="3559111896" sldId="548"/>
        </pc:sldMkLst>
        <pc:spChg chg="mod">
          <ac:chgData name="Munyaradzi Nicholas Murira" userId="6ab3fae5-94bd-47ef-9f25-6c1f645127cf" providerId="ADAL" clId="{0A2A3358-2B24-4453-A3C2-9F6012CF04C9}" dt="2023-07-04T12:23:35.168" v="369"/>
          <ac:spMkLst>
            <pc:docMk/>
            <pc:sldMk cId="3559111896" sldId="548"/>
            <ac:spMk id="17" creationId="{00000000-0000-0000-0000-000000000000}"/>
          </ac:spMkLst>
        </pc:spChg>
      </pc:sldChg>
      <pc:sldChg chg="delSp modSp mod">
        <pc:chgData name="Munyaradzi Nicholas Murira" userId="6ab3fae5-94bd-47ef-9f25-6c1f645127cf" providerId="ADAL" clId="{0A2A3358-2B24-4453-A3C2-9F6012CF04C9}" dt="2023-07-04T11:49:33.286" v="51" actId="20577"/>
        <pc:sldMkLst>
          <pc:docMk/>
          <pc:sldMk cId="91157407" sldId="563"/>
        </pc:sldMkLst>
        <pc:spChg chg="mod">
          <ac:chgData name="Munyaradzi Nicholas Murira" userId="6ab3fae5-94bd-47ef-9f25-6c1f645127cf" providerId="ADAL" clId="{0A2A3358-2B24-4453-A3C2-9F6012CF04C9}" dt="2023-07-04T11:49:33.286" v="51" actId="20577"/>
          <ac:spMkLst>
            <pc:docMk/>
            <pc:sldMk cId="91157407" sldId="563"/>
            <ac:spMk id="6" creationId="{00000000-0000-0000-0000-000000000000}"/>
          </ac:spMkLst>
        </pc:spChg>
        <pc:picChg chg="del">
          <ac:chgData name="Munyaradzi Nicholas Murira" userId="6ab3fae5-94bd-47ef-9f25-6c1f645127cf" providerId="ADAL" clId="{0A2A3358-2B24-4453-A3C2-9F6012CF04C9}" dt="2023-07-03T21:46:17.053" v="6" actId="478"/>
          <ac:picMkLst>
            <pc:docMk/>
            <pc:sldMk cId="91157407" sldId="563"/>
            <ac:picMk id="2" creationId="{00000000-0000-0000-0000-000000000000}"/>
          </ac:picMkLst>
        </pc:picChg>
      </pc:sldChg>
      <pc:sldChg chg="del">
        <pc:chgData name="Munyaradzi Nicholas Murira" userId="6ab3fae5-94bd-47ef-9f25-6c1f645127cf" providerId="ADAL" clId="{0A2A3358-2B24-4453-A3C2-9F6012CF04C9}" dt="2023-07-03T22:21:08.077" v="28" actId="47"/>
        <pc:sldMkLst>
          <pc:docMk/>
          <pc:sldMk cId="403518285" sldId="564"/>
        </pc:sldMkLst>
      </pc:sldChg>
      <pc:sldChg chg="modSp mod">
        <pc:chgData name="Munyaradzi Nicholas Murira" userId="6ab3fae5-94bd-47ef-9f25-6c1f645127cf" providerId="ADAL" clId="{0A2A3358-2B24-4453-A3C2-9F6012CF04C9}" dt="2023-07-04T11:58:21.316" v="59" actId="20577"/>
        <pc:sldMkLst>
          <pc:docMk/>
          <pc:sldMk cId="1578908138" sldId="567"/>
        </pc:sldMkLst>
        <pc:spChg chg="mod">
          <ac:chgData name="Munyaradzi Nicholas Murira" userId="6ab3fae5-94bd-47ef-9f25-6c1f645127cf" providerId="ADAL" clId="{0A2A3358-2B24-4453-A3C2-9F6012CF04C9}" dt="2023-07-04T11:58:21.316" v="59" actId="20577"/>
          <ac:spMkLst>
            <pc:docMk/>
            <pc:sldMk cId="1578908138" sldId="567"/>
            <ac:spMk id="17" creationId="{00000000-0000-0000-0000-000000000000}"/>
          </ac:spMkLst>
        </pc:spChg>
      </pc:sldChg>
      <pc:sldChg chg="delSp modSp mod">
        <pc:chgData name="Munyaradzi Nicholas Murira" userId="6ab3fae5-94bd-47ef-9f25-6c1f645127cf" providerId="ADAL" clId="{0A2A3358-2B24-4453-A3C2-9F6012CF04C9}" dt="2023-07-03T23:50:39.446" v="41" actId="5793"/>
        <pc:sldMkLst>
          <pc:docMk/>
          <pc:sldMk cId="2079757499" sldId="568"/>
        </pc:sldMkLst>
        <pc:spChg chg="del">
          <ac:chgData name="Munyaradzi Nicholas Murira" userId="6ab3fae5-94bd-47ef-9f25-6c1f645127cf" providerId="ADAL" clId="{0A2A3358-2B24-4453-A3C2-9F6012CF04C9}" dt="2023-07-03T23:50:06.648" v="35" actId="478"/>
          <ac:spMkLst>
            <pc:docMk/>
            <pc:sldMk cId="2079757499" sldId="568"/>
            <ac:spMk id="2" creationId="{00000000-0000-0000-0000-000000000000}"/>
          </ac:spMkLst>
        </pc:spChg>
        <pc:spChg chg="mod">
          <ac:chgData name="Munyaradzi Nicholas Murira" userId="6ab3fae5-94bd-47ef-9f25-6c1f645127cf" providerId="ADAL" clId="{0A2A3358-2B24-4453-A3C2-9F6012CF04C9}" dt="2023-07-03T23:50:39.446" v="41" actId="5793"/>
          <ac:spMkLst>
            <pc:docMk/>
            <pc:sldMk cId="2079757499" sldId="568"/>
            <ac:spMk id="4" creationId="{00000000-0000-0000-0000-000000000000}"/>
          </ac:spMkLst>
        </pc:spChg>
      </pc:sldChg>
      <pc:sldChg chg="del">
        <pc:chgData name="Munyaradzi Nicholas Murira" userId="6ab3fae5-94bd-47ef-9f25-6c1f645127cf" providerId="ADAL" clId="{0A2A3358-2B24-4453-A3C2-9F6012CF04C9}" dt="2023-07-03T23:53:41.794" v="42" actId="47"/>
        <pc:sldMkLst>
          <pc:docMk/>
          <pc:sldMk cId="3500975567" sldId="570"/>
        </pc:sldMkLst>
      </pc:sldChg>
      <pc:sldChg chg="modSp mod">
        <pc:chgData name="Munyaradzi Nicholas Murira" userId="6ab3fae5-94bd-47ef-9f25-6c1f645127cf" providerId="ADAL" clId="{0A2A3358-2B24-4453-A3C2-9F6012CF04C9}" dt="2023-07-04T00:08:43.183" v="43" actId="20577"/>
        <pc:sldMkLst>
          <pc:docMk/>
          <pc:sldMk cId="3866771506" sldId="573"/>
        </pc:sldMkLst>
        <pc:spChg chg="mod">
          <ac:chgData name="Munyaradzi Nicholas Murira" userId="6ab3fae5-94bd-47ef-9f25-6c1f645127cf" providerId="ADAL" clId="{0A2A3358-2B24-4453-A3C2-9F6012CF04C9}" dt="2023-07-04T00:08:43.183" v="43" actId="20577"/>
          <ac:spMkLst>
            <pc:docMk/>
            <pc:sldMk cId="3866771506" sldId="573"/>
            <ac:spMk id="17" creationId="{00000000-0000-0000-0000-000000000000}"/>
          </ac:spMkLst>
        </pc:spChg>
      </pc:sldChg>
    </pc:docChg>
  </pc:docChgLst>
  <pc:docChgLst>
    <pc:chgData name="Munyaradzi Nicholas Murira" userId="6ab3fae5-94bd-47ef-9f25-6c1f645127cf" providerId="ADAL" clId="{A50323CE-F573-4D94-8C77-7260915BDE52}"/>
    <pc:docChg chg="custSel addSld delSld modSld">
      <pc:chgData name="Munyaradzi Nicholas Murira" userId="6ab3fae5-94bd-47ef-9f25-6c1f645127cf" providerId="ADAL" clId="{A50323CE-F573-4D94-8C77-7260915BDE52}" dt="2022-11-28T01:21:39.508" v="237"/>
      <pc:docMkLst>
        <pc:docMk/>
      </pc:docMkLst>
      <pc:sldChg chg="modNotesTx">
        <pc:chgData name="Munyaradzi Nicholas Murira" userId="6ab3fae5-94bd-47ef-9f25-6c1f645127cf" providerId="ADAL" clId="{A50323CE-F573-4D94-8C77-7260915BDE52}" dt="2022-11-27T23:55:15.943" v="2"/>
        <pc:sldMkLst>
          <pc:docMk/>
          <pc:sldMk cId="122344953" sldId="509"/>
        </pc:sldMkLst>
      </pc:sldChg>
      <pc:sldChg chg="modSp mod">
        <pc:chgData name="Munyaradzi Nicholas Murira" userId="6ab3fae5-94bd-47ef-9f25-6c1f645127cf" providerId="ADAL" clId="{A50323CE-F573-4D94-8C77-7260915BDE52}" dt="2022-11-28T01:13:18.215" v="219" actId="6549"/>
        <pc:sldMkLst>
          <pc:docMk/>
          <pc:sldMk cId="1358697554" sldId="532"/>
        </pc:sldMkLst>
        <pc:spChg chg="mod">
          <ac:chgData name="Munyaradzi Nicholas Murira" userId="6ab3fae5-94bd-47ef-9f25-6c1f645127cf" providerId="ADAL" clId="{A50323CE-F573-4D94-8C77-7260915BDE52}" dt="2022-11-28T01:13:18.215" v="219" actId="6549"/>
          <ac:spMkLst>
            <pc:docMk/>
            <pc:sldMk cId="1358697554" sldId="532"/>
            <ac:spMk id="17" creationId="{00000000-0000-0000-0000-000000000000}"/>
          </ac:spMkLst>
        </pc:spChg>
      </pc:sldChg>
      <pc:sldChg chg="modNotesTx">
        <pc:chgData name="Munyaradzi Nicholas Murira" userId="6ab3fae5-94bd-47ef-9f25-6c1f645127cf" providerId="ADAL" clId="{A50323CE-F573-4D94-8C77-7260915BDE52}" dt="2022-11-27T23:50:49.843" v="0"/>
        <pc:sldMkLst>
          <pc:docMk/>
          <pc:sldMk cId="923138329" sldId="546"/>
        </pc:sldMkLst>
      </pc:sldChg>
      <pc:sldChg chg="modSp mod">
        <pc:chgData name="Munyaradzi Nicholas Murira" userId="6ab3fae5-94bd-47ef-9f25-6c1f645127cf" providerId="ADAL" clId="{A50323CE-F573-4D94-8C77-7260915BDE52}" dt="2022-11-28T00:22:46.969" v="7" actId="6549"/>
        <pc:sldMkLst>
          <pc:docMk/>
          <pc:sldMk cId="3559111896" sldId="548"/>
        </pc:sldMkLst>
        <pc:spChg chg="mod">
          <ac:chgData name="Munyaradzi Nicholas Murira" userId="6ab3fae5-94bd-47ef-9f25-6c1f645127cf" providerId="ADAL" clId="{A50323CE-F573-4D94-8C77-7260915BDE52}" dt="2022-11-28T00:22:46.969" v="7" actId="6549"/>
          <ac:spMkLst>
            <pc:docMk/>
            <pc:sldMk cId="3559111896" sldId="548"/>
            <ac:spMk id="17" creationId="{00000000-0000-0000-0000-000000000000}"/>
          </ac:spMkLst>
        </pc:spChg>
      </pc:sldChg>
      <pc:sldChg chg="modSp mod">
        <pc:chgData name="Munyaradzi Nicholas Murira" userId="6ab3fae5-94bd-47ef-9f25-6c1f645127cf" providerId="ADAL" clId="{A50323CE-F573-4D94-8C77-7260915BDE52}" dt="2022-11-28T00:24:50.059" v="17" actId="20577"/>
        <pc:sldMkLst>
          <pc:docMk/>
          <pc:sldMk cId="1907419593" sldId="549"/>
        </pc:sldMkLst>
        <pc:spChg chg="mod">
          <ac:chgData name="Munyaradzi Nicholas Murira" userId="6ab3fae5-94bd-47ef-9f25-6c1f645127cf" providerId="ADAL" clId="{A50323CE-F573-4D94-8C77-7260915BDE52}" dt="2022-11-28T00:24:50.059" v="17" actId="20577"/>
          <ac:spMkLst>
            <pc:docMk/>
            <pc:sldMk cId="1907419593" sldId="549"/>
            <ac:spMk id="3" creationId="{C02AA8F8-1E43-384B-8982-C0BB94049B5C}"/>
          </ac:spMkLst>
        </pc:spChg>
      </pc:sldChg>
      <pc:sldChg chg="modSp mod">
        <pc:chgData name="Munyaradzi Nicholas Murira" userId="6ab3fae5-94bd-47ef-9f25-6c1f645127cf" providerId="ADAL" clId="{A50323CE-F573-4D94-8C77-7260915BDE52}" dt="2022-11-28T00:34:42.002" v="73" actId="6549"/>
        <pc:sldMkLst>
          <pc:docMk/>
          <pc:sldMk cId="1853922672" sldId="569"/>
        </pc:sldMkLst>
        <pc:spChg chg="mod">
          <ac:chgData name="Munyaradzi Nicholas Murira" userId="6ab3fae5-94bd-47ef-9f25-6c1f645127cf" providerId="ADAL" clId="{A50323CE-F573-4D94-8C77-7260915BDE52}" dt="2022-11-28T00:34:42.002" v="73" actId="6549"/>
          <ac:spMkLst>
            <pc:docMk/>
            <pc:sldMk cId="1853922672" sldId="569"/>
            <ac:spMk id="17" creationId="{00000000-0000-0000-0000-000000000000}"/>
          </ac:spMkLst>
        </pc:spChg>
      </pc:sldChg>
      <pc:sldChg chg="modSp mod">
        <pc:chgData name="Munyaradzi Nicholas Murira" userId="6ab3fae5-94bd-47ef-9f25-6c1f645127cf" providerId="ADAL" clId="{A50323CE-F573-4D94-8C77-7260915BDE52}" dt="2022-11-28T00:44:01.589" v="87"/>
        <pc:sldMkLst>
          <pc:docMk/>
          <pc:sldMk cId="3500975567" sldId="570"/>
        </pc:sldMkLst>
        <pc:spChg chg="mod">
          <ac:chgData name="Munyaradzi Nicholas Murira" userId="6ab3fae5-94bd-47ef-9f25-6c1f645127cf" providerId="ADAL" clId="{A50323CE-F573-4D94-8C77-7260915BDE52}" dt="2022-11-28T00:44:01.589" v="87"/>
          <ac:spMkLst>
            <pc:docMk/>
            <pc:sldMk cId="3500975567" sldId="570"/>
            <ac:spMk id="17" creationId="{00000000-0000-0000-0000-000000000000}"/>
          </ac:spMkLst>
        </pc:spChg>
      </pc:sldChg>
      <pc:sldChg chg="modSp mod">
        <pc:chgData name="Munyaradzi Nicholas Murira" userId="6ab3fae5-94bd-47ef-9f25-6c1f645127cf" providerId="ADAL" clId="{A50323CE-F573-4D94-8C77-7260915BDE52}" dt="2022-11-28T00:48:34.292" v="164" actId="6549"/>
        <pc:sldMkLst>
          <pc:docMk/>
          <pc:sldMk cId="41258926" sldId="571"/>
        </pc:sldMkLst>
        <pc:spChg chg="mod">
          <ac:chgData name="Munyaradzi Nicholas Murira" userId="6ab3fae5-94bd-47ef-9f25-6c1f645127cf" providerId="ADAL" clId="{A50323CE-F573-4D94-8C77-7260915BDE52}" dt="2022-11-28T00:48:34.292" v="164" actId="6549"/>
          <ac:spMkLst>
            <pc:docMk/>
            <pc:sldMk cId="41258926" sldId="571"/>
            <ac:spMk id="17" creationId="{00000000-0000-0000-0000-000000000000}"/>
          </ac:spMkLst>
        </pc:spChg>
      </pc:sldChg>
      <pc:sldChg chg="modSp mod">
        <pc:chgData name="Munyaradzi Nicholas Murira" userId="6ab3fae5-94bd-47ef-9f25-6c1f645127cf" providerId="ADAL" clId="{A50323CE-F573-4D94-8C77-7260915BDE52}" dt="2022-11-28T01:02:08.672" v="198" actId="13926"/>
        <pc:sldMkLst>
          <pc:docMk/>
          <pc:sldMk cId="3866771506" sldId="573"/>
        </pc:sldMkLst>
        <pc:spChg chg="mod">
          <ac:chgData name="Munyaradzi Nicholas Murira" userId="6ab3fae5-94bd-47ef-9f25-6c1f645127cf" providerId="ADAL" clId="{A50323CE-F573-4D94-8C77-7260915BDE52}" dt="2022-11-28T01:02:08.672" v="198" actId="13926"/>
          <ac:spMkLst>
            <pc:docMk/>
            <pc:sldMk cId="3866771506" sldId="573"/>
            <ac:spMk id="17" creationId="{00000000-0000-0000-0000-000000000000}"/>
          </ac:spMkLst>
        </pc:spChg>
      </pc:sldChg>
      <pc:sldChg chg="modSp mod">
        <pc:chgData name="Munyaradzi Nicholas Murira" userId="6ab3fae5-94bd-47ef-9f25-6c1f645127cf" providerId="ADAL" clId="{A50323CE-F573-4D94-8C77-7260915BDE52}" dt="2022-11-28T01:06:24.512" v="203"/>
        <pc:sldMkLst>
          <pc:docMk/>
          <pc:sldMk cId="474140799" sldId="574"/>
        </pc:sldMkLst>
        <pc:spChg chg="mod">
          <ac:chgData name="Munyaradzi Nicholas Murira" userId="6ab3fae5-94bd-47ef-9f25-6c1f645127cf" providerId="ADAL" clId="{A50323CE-F573-4D94-8C77-7260915BDE52}" dt="2022-11-28T01:06:24.512" v="203"/>
          <ac:spMkLst>
            <pc:docMk/>
            <pc:sldMk cId="474140799" sldId="574"/>
            <ac:spMk id="17" creationId="{00000000-0000-0000-0000-000000000000}"/>
          </ac:spMkLst>
        </pc:spChg>
      </pc:sldChg>
      <pc:sldChg chg="modSp mod">
        <pc:chgData name="Munyaradzi Nicholas Murira" userId="6ab3fae5-94bd-47ef-9f25-6c1f645127cf" providerId="ADAL" clId="{A50323CE-F573-4D94-8C77-7260915BDE52}" dt="2022-11-28T01:15:57.817" v="235"/>
        <pc:sldMkLst>
          <pc:docMk/>
          <pc:sldMk cId="2103133450" sldId="575"/>
        </pc:sldMkLst>
        <pc:spChg chg="mod">
          <ac:chgData name="Munyaradzi Nicholas Murira" userId="6ab3fae5-94bd-47ef-9f25-6c1f645127cf" providerId="ADAL" clId="{A50323CE-F573-4D94-8C77-7260915BDE52}" dt="2022-11-28T01:14:07.476" v="233" actId="5793"/>
          <ac:spMkLst>
            <pc:docMk/>
            <pc:sldMk cId="2103133450" sldId="575"/>
            <ac:spMk id="3" creationId="{C02AA8F8-1E43-384B-8982-C0BB94049B5C}"/>
          </ac:spMkLst>
        </pc:spChg>
        <pc:spChg chg="mod">
          <ac:chgData name="Munyaradzi Nicholas Murira" userId="6ab3fae5-94bd-47ef-9f25-6c1f645127cf" providerId="ADAL" clId="{A50323CE-F573-4D94-8C77-7260915BDE52}" dt="2022-11-28T01:15:57.817" v="235"/>
          <ac:spMkLst>
            <pc:docMk/>
            <pc:sldMk cId="2103133450" sldId="575"/>
            <ac:spMk id="17" creationId="{00000000-0000-0000-0000-000000000000}"/>
          </ac:spMkLst>
        </pc:spChg>
      </pc:sldChg>
      <pc:sldChg chg="add">
        <pc:chgData name="Munyaradzi Nicholas Murira" userId="6ab3fae5-94bd-47ef-9f25-6c1f645127cf" providerId="ADAL" clId="{A50323CE-F573-4D94-8C77-7260915BDE52}" dt="2022-11-28T01:21:39.508" v="237"/>
        <pc:sldMkLst>
          <pc:docMk/>
          <pc:sldMk cId="1247276670" sldId="886"/>
        </pc:sldMkLst>
      </pc:sldChg>
      <pc:sldChg chg="add">
        <pc:chgData name="Munyaradzi Nicholas Murira" userId="6ab3fae5-94bd-47ef-9f25-6c1f645127cf" providerId="ADAL" clId="{A50323CE-F573-4D94-8C77-7260915BDE52}" dt="2022-11-27T23:52:52.221" v="1"/>
        <pc:sldMkLst>
          <pc:docMk/>
          <pc:sldMk cId="9770529" sldId="934"/>
        </pc:sldMkLst>
      </pc:sldChg>
      <pc:sldChg chg="add">
        <pc:chgData name="Munyaradzi Nicholas Murira" userId="6ab3fae5-94bd-47ef-9f25-6c1f645127cf" providerId="ADAL" clId="{A50323CE-F573-4D94-8C77-7260915BDE52}" dt="2022-11-28T00:15:53.713" v="3"/>
        <pc:sldMkLst>
          <pc:docMk/>
          <pc:sldMk cId="2243506732" sldId="941"/>
        </pc:sldMkLst>
      </pc:sldChg>
      <pc:sldChg chg="add">
        <pc:chgData name="Munyaradzi Nicholas Murira" userId="6ab3fae5-94bd-47ef-9f25-6c1f645127cf" providerId="ADAL" clId="{A50323CE-F573-4D94-8C77-7260915BDE52}" dt="2022-11-28T00:23:38.616" v="8"/>
        <pc:sldMkLst>
          <pc:docMk/>
          <pc:sldMk cId="2866066214" sldId="942"/>
        </pc:sldMkLst>
      </pc:sldChg>
      <pc:sldChg chg="modSp add mod">
        <pc:chgData name="Munyaradzi Nicholas Murira" userId="6ab3fae5-94bd-47ef-9f25-6c1f645127cf" providerId="ADAL" clId="{A50323CE-F573-4D94-8C77-7260915BDE52}" dt="2022-11-28T00:30:54.892" v="72" actId="20577"/>
        <pc:sldMkLst>
          <pc:docMk/>
          <pc:sldMk cId="1363945909" sldId="943"/>
        </pc:sldMkLst>
        <pc:spChg chg="mod">
          <ac:chgData name="Munyaradzi Nicholas Murira" userId="6ab3fae5-94bd-47ef-9f25-6c1f645127cf" providerId="ADAL" clId="{A50323CE-F573-4D94-8C77-7260915BDE52}" dt="2022-11-28T00:30:54.892" v="72" actId="20577"/>
          <ac:spMkLst>
            <pc:docMk/>
            <pc:sldMk cId="1363945909" sldId="943"/>
            <ac:spMk id="2" creationId="{873E0800-D182-4412-91F3-B1645153ED28}"/>
          </ac:spMkLst>
        </pc:spChg>
      </pc:sldChg>
      <pc:sldChg chg="add">
        <pc:chgData name="Munyaradzi Nicholas Murira" userId="6ab3fae5-94bd-47ef-9f25-6c1f645127cf" providerId="ADAL" clId="{A50323CE-F573-4D94-8C77-7260915BDE52}" dt="2022-11-28T00:53:26.672" v="165"/>
        <pc:sldMkLst>
          <pc:docMk/>
          <pc:sldMk cId="1786852136" sldId="944"/>
        </pc:sldMkLst>
      </pc:sldChg>
      <pc:sldChg chg="modSp add mod">
        <pc:chgData name="Munyaradzi Nicholas Murira" userId="6ab3fae5-94bd-47ef-9f25-6c1f645127cf" providerId="ADAL" clId="{A50323CE-F573-4D94-8C77-7260915BDE52}" dt="2022-11-28T01:08:13.715" v="212" actId="20577"/>
        <pc:sldMkLst>
          <pc:docMk/>
          <pc:sldMk cId="1235650275" sldId="945"/>
        </pc:sldMkLst>
        <pc:spChg chg="mod">
          <ac:chgData name="Munyaradzi Nicholas Murira" userId="6ab3fae5-94bd-47ef-9f25-6c1f645127cf" providerId="ADAL" clId="{A50323CE-F573-4D94-8C77-7260915BDE52}" dt="2022-11-28T01:08:13.715" v="212" actId="20577"/>
          <ac:spMkLst>
            <pc:docMk/>
            <pc:sldMk cId="1235650275" sldId="945"/>
            <ac:spMk id="2" creationId="{873E0800-D182-4412-91F3-B1645153ED28}"/>
          </ac:spMkLst>
        </pc:spChg>
      </pc:sldChg>
      <pc:sldChg chg="add">
        <pc:chgData name="Munyaradzi Nicholas Murira" userId="6ab3fae5-94bd-47ef-9f25-6c1f645127cf" providerId="ADAL" clId="{A50323CE-F573-4D94-8C77-7260915BDE52}" dt="2022-11-28T01:18:05.338" v="236"/>
        <pc:sldMkLst>
          <pc:docMk/>
          <pc:sldMk cId="339576198" sldId="946"/>
        </pc:sldMkLst>
      </pc:sldChg>
      <pc:sldChg chg="add del">
        <pc:chgData name="Munyaradzi Nicholas Murira" userId="6ab3fae5-94bd-47ef-9f25-6c1f645127cf" providerId="ADAL" clId="{A50323CE-F573-4D94-8C77-7260915BDE52}" dt="2022-11-28T01:10:12.010" v="216"/>
        <pc:sldMkLst>
          <pc:docMk/>
          <pc:sldMk cId="1542941923" sldId="946"/>
        </pc:sldMkLst>
      </pc:sldChg>
      <pc:sldChg chg="add del">
        <pc:chgData name="Munyaradzi Nicholas Murira" userId="6ab3fae5-94bd-47ef-9f25-6c1f645127cf" providerId="ADAL" clId="{A50323CE-F573-4D94-8C77-7260915BDE52}" dt="2022-11-28T01:09:49.019" v="214"/>
        <pc:sldMkLst>
          <pc:docMk/>
          <pc:sldMk cId="3250218195" sldId="9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finance industry needs to main high availability for continuous trading, compliance, and customer trust. </a:t>
            </a:r>
          </a:p>
          <a:p>
            <a:r>
              <a:rPr lang="en-US" sz="1200" dirty="0"/>
              <a:t>Healthcare facilities require high availability to provide around-the-clock care for patients. </a:t>
            </a:r>
          </a:p>
          <a:p>
            <a:r>
              <a:rPr lang="en-US" sz="1200" dirty="0"/>
              <a:t>The public safety industry includes agencies that provide security and services to a community, state, or nation. </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408603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62507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333333"/>
                </a:solidFill>
                <a:effectLst/>
                <a:highlight>
                  <a:srgbClr val="FFFF00"/>
                </a:highlight>
                <a:latin typeface="Helvetica" panose="020B0604020202020204" pitchFamily="34" charset="0"/>
                <a:ea typeface="DengXian" panose="02010600030101010101" pitchFamily="2" charset="-122"/>
              </a:rPr>
              <a:t>Asset standards identify specific hardware and software products that the organization uses and supports.</a:t>
            </a:r>
            <a:endParaRPr lang="en-US" sz="1200" dirty="0">
              <a:highlight>
                <a:srgbClr val="FFFF00"/>
              </a:highlight>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8239841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318356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Router Redundancy Options - </a:t>
            </a:r>
            <a:r>
              <a:rPr lang="en-US" sz="1200" dirty="0"/>
              <a:t> options available for router redundancy include:</a:t>
            </a:r>
          </a:p>
          <a:p>
            <a:r>
              <a:rPr lang="en-US" sz="1200" b="1" dirty="0"/>
              <a:t>Hot Standby Router Protocol (HSRP)</a:t>
            </a:r>
            <a:r>
              <a:rPr lang="en-US" sz="1200" dirty="0"/>
              <a:t> - HSRP provides high network availability by providing first-hop routing redundancy. </a:t>
            </a:r>
          </a:p>
          <a:p>
            <a:r>
              <a:rPr lang="en-US" sz="1200" b="1" dirty="0"/>
              <a:t>Virtual Router Redundancy Protocol (VRRP)</a:t>
            </a:r>
            <a:r>
              <a:rPr lang="en-US" sz="1200" dirty="0"/>
              <a:t> - A VRRP router runs the VRRP protocol in conjunction with one or more other routers attached to a LAN. In a VRRP configuration, the elected router is the virtual router master, and the other routers act as backups, in case the virtual router master fails.</a:t>
            </a:r>
          </a:p>
          <a:p>
            <a:r>
              <a:rPr lang="en-US" sz="1200" b="1" dirty="0"/>
              <a:t>Gateway Load Balancing Protocol (GLBP)</a:t>
            </a:r>
            <a:r>
              <a:rPr lang="en-US" sz="1200" dirty="0"/>
              <a:t> - GLBP protects data traffic from a failed router or circuit, like HSRP and VRRP, while also allowing load balancing (also called load sharing) between a group of redundant routers.</a:t>
            </a:r>
          </a:p>
          <a:p>
            <a:pPr marL="0" indent="0">
              <a:buNone/>
            </a:pPr>
            <a:endParaRPr lang="en-US" sz="1200" b="1" dirty="0"/>
          </a:p>
          <a:p>
            <a:endParaRPr lang="en-US" sz="1200"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142199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487591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6142753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605007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574515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267724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425592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002060"/>
                </a:solidFill>
              </a:rPr>
              <a:t>Deep Freeze </a:t>
            </a:r>
            <a:r>
              <a:rPr lang="en-US" dirty="0">
                <a:solidFill>
                  <a:srgbClr val="002060"/>
                </a:solidFill>
              </a:rPr>
              <a:t>When a user restarts the system, the system reverts to its frozen configuration. The system does not save any changes that the user makes, so any applications installed or files saved are lost when the system restarts.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9377145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7974354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5570110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solidFill>
                  <a:srgbClr val="002060"/>
                </a:solidFill>
              </a:rPr>
              <a:t>Power </a:t>
            </a:r>
            <a:r>
              <a:rPr lang="en-US" dirty="0">
                <a:solidFill>
                  <a:srgbClr val="002060"/>
                </a:solidFill>
              </a:rPr>
              <a:t>- A critical issue in protecting information systems is electrical power systems and power considerations. A continuous supply of electrical power is critical in today's massive server and data storage facilities. </a:t>
            </a:r>
          </a:p>
          <a:p>
            <a:pPr algn="just"/>
            <a:r>
              <a:rPr lang="en-US" b="1" dirty="0">
                <a:solidFill>
                  <a:srgbClr val="002060"/>
                </a:solidFill>
              </a:rPr>
              <a:t>Heating, Ventilation, and Air Conditioning (HVAC) </a:t>
            </a:r>
            <a:r>
              <a:rPr lang="en-US" dirty="0">
                <a:solidFill>
                  <a:srgbClr val="002060"/>
                </a:solidFill>
              </a:rPr>
              <a:t>- 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algn="just"/>
            <a:r>
              <a:rPr lang="en-US" b="1" dirty="0">
                <a:solidFill>
                  <a:srgbClr val="002060"/>
                </a:solidFill>
              </a:rPr>
              <a:t>Hardware Monitoring </a:t>
            </a:r>
            <a:r>
              <a:rPr lang="en-US" dirty="0">
                <a:solidFill>
                  <a:srgbClr val="002060"/>
                </a:solidFill>
              </a:rPr>
              <a:t>- Hardware monitoring is often found in large server farms. A server farm is a facility that houses hundreds or thousands of servers for companies. </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6085473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10225352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indent="-357188" algn="just">
              <a:buFont typeface="Wingdings" panose="05000000000000000000" pitchFamily="2" charset="2"/>
              <a:buChar char="ü"/>
            </a:pPr>
            <a:r>
              <a:rPr lang="en-US" dirty="0">
                <a:solidFill>
                  <a:srgbClr val="002060"/>
                </a:solidFill>
              </a:rPr>
              <a:t>Cameras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lvl="1" indent="-357188" algn="just">
              <a:buFont typeface="Wingdings" panose="05000000000000000000" pitchFamily="2" charset="2"/>
              <a:buChar char="ü"/>
            </a:pPr>
            <a:r>
              <a:rPr lang="en-US" dirty="0">
                <a:solidFill>
                  <a:srgbClr val="002060"/>
                </a:solidFill>
              </a:rPr>
              <a:t>Videoconferencing Equipment -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lvl="1" indent="-357188" algn="just">
              <a:buFont typeface="Wingdings" panose="05000000000000000000" pitchFamily="2" charset="2"/>
              <a:buChar char="ü"/>
            </a:pPr>
            <a:r>
              <a:rPr lang="en-US" dirty="0">
                <a:solidFill>
                  <a:srgbClr val="002060"/>
                </a:solidFill>
              </a:rPr>
              <a:t>Network and </a:t>
            </a:r>
            <a:r>
              <a:rPr lang="en-US" dirty="0" err="1">
                <a:solidFill>
                  <a:srgbClr val="002060"/>
                </a:solidFill>
              </a:rPr>
              <a:t>IoT</a:t>
            </a:r>
            <a:r>
              <a:rPr lang="en-US" dirty="0">
                <a:solidFill>
                  <a:srgbClr val="002060"/>
                </a:solidFill>
              </a:rPr>
              <a:t> Sensors - 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683840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Guards and Escorts </a:t>
            </a:r>
            <a:r>
              <a:rPr lang="en-US" sz="12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200" b="1" dirty="0"/>
              <a:t>Video and Electronic Surveillance </a:t>
            </a:r>
            <a:r>
              <a:rPr lang="en-US" sz="12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200" b="1" dirty="0"/>
              <a:t>RFID and Wireless Surveillance </a:t>
            </a:r>
            <a:r>
              <a:rPr lang="en-US" sz="1200" dirty="0"/>
              <a:t>– These types of surveillance are used to manage and locate important information system assets.  </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5105767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80206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7672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7/4/2023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Availability and Defense!!!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67302" y="1325639"/>
            <a:ext cx="5624945" cy="3693319"/>
          </a:xfrm>
          <a:prstGeom prst="rect">
            <a:avLst/>
          </a:prstGeom>
        </p:spPr>
        <p:txBody>
          <a:bodyPr wrap="square">
            <a:spAutoFit/>
          </a:bodyPr>
          <a:lstStyle/>
          <a:p>
            <a:pPr algn="just">
              <a:spcBef>
                <a:spcPts val="0"/>
              </a:spcBef>
            </a:pPr>
            <a:r>
              <a:rPr lang="en-US" i="1" dirty="0">
                <a:solidFill>
                  <a:schemeClr val="tx1">
                    <a:lumMod val="50000"/>
                  </a:schemeClr>
                </a:solidFill>
              </a:rPr>
              <a:t>We also tried to understand where does the home network connects to, by looking at the basic ISP connectivity options. We also moved forward to know the purpose and characteristics of network virtualization.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Focusing on security, the different types of network security threats, cyber-world, cyber criminals, cybersecurity specialists and the threats that affect individuals, and organizations was overviewed. We also discussed the different cybersecurity frameworks, Data states and countermeasures for cybersecurity along with the tactics, techniques and procedures in mitigating the threats.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06558" y="125310"/>
            <a:ext cx="885689" cy="860328"/>
          </a:xfrm>
          <a:prstGeom prst="rect">
            <a:avLst/>
          </a:prstGeom>
          <a:noFill/>
          <a:ln>
            <a:noFill/>
          </a:ln>
        </p:spPr>
      </p:pic>
      <p:sp>
        <p:nvSpPr>
          <p:cNvPr id="6" name="Rectangle 5"/>
          <p:cNvSpPr/>
          <p:nvPr/>
        </p:nvSpPr>
        <p:spPr>
          <a:xfrm>
            <a:off x="139877" y="1164709"/>
            <a:ext cx="5619792" cy="3139321"/>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742950" lvl="1" indent="-285750" fontAlgn="t">
              <a:buFont typeface="Wingdings" panose="05000000000000000000" pitchFamily="2" charset="2"/>
              <a:buChar char="ü"/>
            </a:pPr>
            <a:r>
              <a:rPr lang="en-GB" dirty="0">
                <a:solidFill>
                  <a:schemeClr val="bg1"/>
                </a:solidFill>
              </a:rPr>
              <a:t>Cyber Criminals, Specialists and Threats</a:t>
            </a:r>
          </a:p>
          <a:p>
            <a:pPr marL="285750" indent="-285750" fontAlgn="t">
              <a:buFont typeface="Wingdings" panose="05000000000000000000" pitchFamily="2" charset="2"/>
              <a:buChar char="ü"/>
            </a:pPr>
            <a:r>
              <a:rPr lang="en-GB" b="1" dirty="0">
                <a:solidFill>
                  <a:schemeClr val="bg1"/>
                </a:solidFill>
              </a:rPr>
              <a:t>The Cybersecurity Cube</a:t>
            </a:r>
          </a:p>
          <a:p>
            <a:pPr marL="742950" lvl="1" indent="-285750" fontAlgn="t">
              <a:buFont typeface="Wingdings" panose="05000000000000000000" pitchFamily="2" charset="2"/>
              <a:buChar char="ü"/>
            </a:pPr>
            <a:r>
              <a:rPr lang="en-GB" dirty="0">
                <a:solidFill>
                  <a:schemeClr val="bg1"/>
                </a:solidFill>
              </a:rPr>
              <a:t>CIA Triad, States of Data and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r>
              <a:rPr lang="en-GB" b="1" dirty="0">
                <a:solidFill>
                  <a:schemeClr val="bg1"/>
                </a:solidFill>
              </a:rPr>
              <a:t>Deception: Tactics, Techniques and Procedures </a:t>
            </a:r>
          </a:p>
          <a:p>
            <a:pPr marL="742950" lvl="1" indent="-285750" fontAlgn="t">
              <a:buFont typeface="Wingdings" panose="05000000000000000000" pitchFamily="2" charset="2"/>
              <a:buChar char="ü"/>
            </a:pPr>
            <a:r>
              <a:rPr lang="en-GB" b="1" dirty="0">
                <a:solidFill>
                  <a:schemeClr val="bg1"/>
                </a:solidFill>
              </a:rPr>
              <a:t>Malwares, Methods, Attacks, Defense</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284131" y="4860683"/>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
        <p:nvSpPr>
          <p:cNvPr id="2" name="Rectangle 1"/>
          <p:cNvSpPr/>
          <p:nvPr/>
        </p:nvSpPr>
        <p:spPr>
          <a:xfrm>
            <a:off x="6687364" y="0"/>
            <a:ext cx="4519194" cy="1200329"/>
          </a:xfrm>
          <a:prstGeom prst="rect">
            <a:avLst/>
          </a:prstGeom>
        </p:spPr>
        <p:txBody>
          <a:bodyPr wrap="square">
            <a:spAutoFit/>
          </a:bodyPr>
          <a:lstStyle/>
          <a:p>
            <a:pPr algn="just">
              <a:spcBef>
                <a:spcPts val="0"/>
              </a:spcBef>
            </a:pPr>
            <a:r>
              <a:rPr lang="en-US" i="1" dirty="0">
                <a:solidFill>
                  <a:schemeClr val="tx1">
                    <a:lumMod val="50000"/>
                  </a:schemeClr>
                </a:solidFill>
              </a:rPr>
              <a:t>In continuation to our previous lectures, so far we discussed the requirements to build a home network, its components and technologies describing a home network. </a:t>
            </a:r>
          </a:p>
        </p:txBody>
      </p:sp>
    </p:spTree>
    <p:extLst>
      <p:ext uri="{BB962C8B-B14F-4D97-AF65-F5344CB8AC3E}">
        <p14:creationId xmlns:p14="http://schemas.microsoft.com/office/powerpoint/2010/main" val="182898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09407" y="1500646"/>
            <a:ext cx="5461876" cy="3970318"/>
          </a:xfrm>
          <a:prstGeom prst="rect">
            <a:avLst/>
          </a:prstGeom>
        </p:spPr>
        <p:txBody>
          <a:bodyPr wrap="square">
            <a:spAutoFit/>
          </a:bodyPr>
          <a:lstStyle/>
          <a:p>
            <a:pPr algn="just">
              <a:spcBef>
                <a:spcPts val="0"/>
              </a:spcBef>
            </a:pPr>
            <a:r>
              <a:rPr lang="en-US" i="1" dirty="0">
                <a:solidFill>
                  <a:schemeClr val="tx1">
                    <a:lumMod val="50000"/>
                  </a:schemeClr>
                </a:solidFill>
              </a:rPr>
              <a:t>During today’s lecture, we shall discuss the concept of high availability.</a:t>
            </a:r>
          </a:p>
          <a:p>
            <a:pPr marL="742950" lvl="1" indent="-285750" algn="just">
              <a:buFont typeface="Courier New" panose="02070309020205020404" pitchFamily="49" charset="0"/>
              <a:buChar char="o"/>
            </a:pPr>
            <a:r>
              <a:rPr lang="en-US" i="1" dirty="0">
                <a:solidFill>
                  <a:schemeClr val="tx1">
                    <a:lumMod val="50000"/>
                  </a:schemeClr>
                </a:solidFill>
              </a:rPr>
              <a:t>Why it is important?</a:t>
            </a:r>
          </a:p>
          <a:p>
            <a:pPr marL="742950" lvl="1" indent="-285750" algn="just">
              <a:buFont typeface="Courier New" panose="02070309020205020404" pitchFamily="49" charset="0"/>
              <a:buChar char="o"/>
            </a:pPr>
            <a:r>
              <a:rPr lang="en-US" i="1" dirty="0">
                <a:solidFill>
                  <a:schemeClr val="tx1">
                    <a:lumMod val="50000"/>
                  </a:schemeClr>
                </a:solidFill>
              </a:rPr>
              <a:t>How to improve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shall also understand how an incident response plan could improve high availability and how disaster recovery planning plays a vital part in implementing high availability.</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the later part, we shall look at the technologies, processes and procedures to protect systems like servers, network devices and the importance of physical security measures.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Availability</a:t>
            </a:r>
          </a:p>
          <a:p>
            <a:pPr marL="742950" lvl="1" indent="-285750" fontAlgn="t">
              <a:buFont typeface="Wingdings" panose="05000000000000000000" pitchFamily="2" charset="2"/>
              <a:buChar char="ü"/>
            </a:pPr>
            <a:r>
              <a:rPr lang="en-GB" b="1" dirty="0">
                <a:solidFill>
                  <a:schemeClr val="bg1"/>
                </a:solidFill>
              </a:rPr>
              <a:t>High Availability</a:t>
            </a:r>
          </a:p>
          <a:p>
            <a:pPr marL="742950" lvl="1" indent="-285750" fontAlgn="t">
              <a:buFont typeface="Wingdings" panose="05000000000000000000" pitchFamily="2" charset="2"/>
              <a:buChar char="ü"/>
            </a:pPr>
            <a:r>
              <a:rPr lang="en-GB" b="1" dirty="0">
                <a:solidFill>
                  <a:schemeClr val="bg1"/>
                </a:solidFill>
              </a:rPr>
              <a:t>Incident Response</a:t>
            </a:r>
          </a:p>
          <a:p>
            <a:pPr marL="742950" lvl="1" indent="-285750" fontAlgn="t">
              <a:buFont typeface="Wingdings" panose="05000000000000000000" pitchFamily="2" charset="2"/>
              <a:buChar char="ü"/>
            </a:pPr>
            <a:r>
              <a:rPr lang="en-GB" b="1" dirty="0">
                <a:solidFill>
                  <a:schemeClr val="bg1"/>
                </a:solidFill>
              </a:rPr>
              <a:t>Disaster Recovery</a:t>
            </a:r>
          </a:p>
          <a:p>
            <a:pPr marL="285750" indent="-285750" fontAlgn="t">
              <a:buFont typeface="Wingdings" panose="05000000000000000000" pitchFamily="2" charset="2"/>
              <a:buChar char="ü"/>
            </a:pPr>
            <a:r>
              <a:rPr lang="en-GB" b="1" dirty="0">
                <a:solidFill>
                  <a:schemeClr val="bg1"/>
                </a:solidFill>
              </a:rPr>
              <a:t>Defending Systems and Devices</a:t>
            </a:r>
          </a:p>
          <a:p>
            <a:pPr marL="742950" lvl="1" indent="-285750" fontAlgn="t">
              <a:buFont typeface="Wingdings" panose="05000000000000000000" pitchFamily="2" charset="2"/>
              <a:buChar char="ü"/>
            </a:pPr>
            <a:r>
              <a:rPr lang="en-GB" b="1" dirty="0">
                <a:solidFill>
                  <a:schemeClr val="bg1"/>
                </a:solidFill>
              </a:rPr>
              <a:t>Protecting systems (Server, Network, Physical)</a:t>
            </a:r>
          </a:p>
        </p:txBody>
      </p:sp>
      <p:sp>
        <p:nvSpPr>
          <p:cNvPr id="2" name="Rectangle 1"/>
          <p:cNvSpPr/>
          <p:nvPr/>
        </p:nvSpPr>
        <p:spPr>
          <a:xfrm>
            <a:off x="270900" y="3718806"/>
            <a:ext cx="5288431" cy="1477328"/>
          </a:xfrm>
          <a:prstGeom prst="rect">
            <a:avLst/>
          </a:prstGeom>
        </p:spPr>
        <p:txBody>
          <a:bodyPr wrap="square">
            <a:spAutoFit/>
          </a:bodyPr>
          <a:lstStyle/>
          <a:p>
            <a:pPr algn="just">
              <a:spcBef>
                <a:spcPts val="0"/>
              </a:spcBef>
            </a:pPr>
            <a:r>
              <a:rPr lang="en-US" b="1" dirty="0">
                <a:solidFill>
                  <a:schemeClr val="bg1"/>
                </a:solidFill>
              </a:rPr>
              <a:t>Tutorial session: </a:t>
            </a:r>
          </a:p>
          <a:p>
            <a:r>
              <a:rPr lang="en-GB" b="1" dirty="0">
                <a:solidFill>
                  <a:schemeClr val="bg1"/>
                </a:solidFill>
              </a:rPr>
              <a:t>Hardening System using Ubuntu Machine</a:t>
            </a:r>
          </a:p>
          <a:p>
            <a:endParaRPr lang="en-GB" b="1" dirty="0">
              <a:solidFill>
                <a:schemeClr val="bg1"/>
              </a:solidFill>
            </a:endParaRPr>
          </a:p>
          <a:p>
            <a:r>
              <a:rPr lang="en-US" i="1" dirty="0">
                <a:solidFill>
                  <a:schemeClr val="bg1"/>
                </a:solidFill>
              </a:rPr>
              <a:t>During today’s tutorial session, you will use </a:t>
            </a:r>
            <a:r>
              <a:rPr lang="en-US" i="1" dirty="0" err="1">
                <a:solidFill>
                  <a:schemeClr val="bg1"/>
                </a:solidFill>
              </a:rPr>
              <a:t>lynis</a:t>
            </a:r>
            <a:r>
              <a:rPr lang="en-US" i="1" dirty="0">
                <a:solidFill>
                  <a:schemeClr val="bg1"/>
                </a:solidFill>
              </a:rPr>
              <a:t> tool (a security auditing tool) to harden the system.</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The Fine Nines</a:t>
            </a:r>
            <a:endParaRPr lang="en-US" sz="3200" dirty="0"/>
          </a:p>
        </p:txBody>
      </p:sp>
      <p:sp>
        <p:nvSpPr>
          <p:cNvPr id="6" name="Rectangle 5"/>
          <p:cNvSpPr/>
          <p:nvPr/>
        </p:nvSpPr>
        <p:spPr>
          <a:xfrm>
            <a:off x="271833" y="662556"/>
            <a:ext cx="11730980" cy="3416320"/>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Five nines mean that systems and services are </a:t>
            </a:r>
            <a:r>
              <a:rPr lang="en-US" b="1" i="1" dirty="0">
                <a:solidFill>
                  <a:srgbClr val="FF0000"/>
                </a:solidFill>
                <a:effectLst>
                  <a:outerShdw blurRad="38100" dist="38100" dir="2700000" algn="tl">
                    <a:srgbClr val="000000">
                      <a:alpha val="43137"/>
                    </a:srgbClr>
                  </a:outerShdw>
                </a:effectLst>
              </a:rPr>
              <a:t>available 99.999% </a:t>
            </a:r>
            <a:r>
              <a:rPr lang="en-US" dirty="0">
                <a:solidFill>
                  <a:srgbClr val="002060"/>
                </a:solidFill>
              </a:rPr>
              <a:t>of the time. </a:t>
            </a:r>
          </a:p>
          <a:p>
            <a:pPr marL="285750" indent="-285750" algn="just">
              <a:buFont typeface="Courier New" panose="02070309020205020404" pitchFamily="49" charset="0"/>
              <a:buChar char="o"/>
            </a:pPr>
            <a:r>
              <a:rPr lang="en-US" dirty="0">
                <a:solidFill>
                  <a:srgbClr val="002060"/>
                </a:solidFill>
              </a:rPr>
              <a:t>It also means that both planned and unplanned downtime is less than 5.26 minutes per year. </a:t>
            </a:r>
          </a:p>
          <a:p>
            <a:pPr marL="285750" indent="-285750" algn="just">
              <a:buFont typeface="Courier New" panose="02070309020205020404" pitchFamily="49" charset="0"/>
              <a:buChar char="o"/>
            </a:pPr>
            <a:r>
              <a:rPr lang="en-US" dirty="0">
                <a:solidFill>
                  <a:srgbClr val="002060"/>
                </a:solidFill>
              </a:rPr>
              <a:t>High availability refers to a system or component that is continuously operational for a given length of time. </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To help ensure high availability:</a:t>
            </a:r>
          </a:p>
          <a:p>
            <a:pPr marL="742950" lvl="1" indent="-285750" algn="just">
              <a:buFont typeface="Courier New" panose="02070309020205020404" pitchFamily="49" charset="0"/>
              <a:buChar char="o"/>
            </a:pPr>
            <a:r>
              <a:rPr lang="en-US" dirty="0">
                <a:solidFill>
                  <a:srgbClr val="002060"/>
                </a:solidFill>
              </a:rPr>
              <a:t>Eliminate single points of failure</a:t>
            </a:r>
          </a:p>
          <a:p>
            <a:pPr marL="742950" lvl="1" indent="-285750" algn="just">
              <a:buFont typeface="Courier New" panose="02070309020205020404" pitchFamily="49" charset="0"/>
              <a:buChar char="o"/>
            </a:pPr>
            <a:r>
              <a:rPr lang="en-US" dirty="0">
                <a:solidFill>
                  <a:srgbClr val="002060"/>
                </a:solidFill>
              </a:rPr>
              <a:t>Design for reliability</a:t>
            </a:r>
          </a:p>
          <a:p>
            <a:pPr marL="742950" lvl="1" indent="-285750" algn="just">
              <a:buFont typeface="Courier New" panose="02070309020205020404" pitchFamily="49" charset="0"/>
              <a:buChar char="o"/>
            </a:pPr>
            <a:r>
              <a:rPr lang="en-US" dirty="0">
                <a:solidFill>
                  <a:srgbClr val="002060"/>
                </a:solidFill>
              </a:rPr>
              <a:t>Detect failures as they occur</a:t>
            </a:r>
          </a:p>
          <a:p>
            <a:pPr lvl="1" algn="just"/>
            <a:endParaRPr lang="en-US" dirty="0">
              <a:solidFill>
                <a:srgbClr val="002060"/>
              </a:solidFill>
            </a:endParaRPr>
          </a:p>
          <a:p>
            <a:pPr algn="just"/>
            <a:r>
              <a:rPr lang="en-US" b="1" dirty="0">
                <a:solidFill>
                  <a:srgbClr val="002060"/>
                </a:solidFill>
              </a:rPr>
              <a:t>Environments That Require Five Nines</a:t>
            </a:r>
          </a:p>
          <a:p>
            <a:pPr algn="just"/>
            <a:r>
              <a:rPr lang="en-US" i="1" dirty="0"/>
              <a:t>Although the cost of sustaining high availability may be too costly for some industries, several environments require five nines.</a:t>
            </a:r>
          </a:p>
        </p:txBody>
      </p:sp>
      <p:pic>
        <p:nvPicPr>
          <p:cNvPr id="11" name="Picture 10"/>
          <p:cNvPicPr>
            <a:picLocks noChangeAspect="1"/>
          </p:cNvPicPr>
          <p:nvPr/>
        </p:nvPicPr>
        <p:blipFill>
          <a:blip r:embed="rId4"/>
          <a:stretch>
            <a:fillRect/>
          </a:stretch>
        </p:blipFill>
        <p:spPr>
          <a:xfrm>
            <a:off x="5467752" y="1715051"/>
            <a:ext cx="5505450" cy="1524000"/>
          </a:xfrm>
          <a:prstGeom prst="rect">
            <a:avLst/>
          </a:prstGeom>
        </p:spPr>
      </p:pic>
      <p:pic>
        <p:nvPicPr>
          <p:cNvPr id="12" name="Picture 11"/>
          <p:cNvPicPr>
            <a:picLocks noChangeAspect="1"/>
          </p:cNvPicPr>
          <p:nvPr/>
        </p:nvPicPr>
        <p:blipFill>
          <a:blip r:embed="rId5"/>
          <a:stretch>
            <a:fillRect/>
          </a:stretch>
        </p:blipFill>
        <p:spPr>
          <a:xfrm>
            <a:off x="271833" y="4078876"/>
            <a:ext cx="2011693" cy="1551453"/>
          </a:xfrm>
          <a:prstGeom prst="rect">
            <a:avLst/>
          </a:prstGeom>
        </p:spPr>
      </p:pic>
      <p:pic>
        <p:nvPicPr>
          <p:cNvPr id="13" name="Picture 12"/>
          <p:cNvPicPr>
            <a:picLocks noChangeAspect="1"/>
          </p:cNvPicPr>
          <p:nvPr/>
        </p:nvPicPr>
        <p:blipFill>
          <a:blip r:embed="rId6"/>
          <a:stretch>
            <a:fillRect/>
          </a:stretch>
        </p:blipFill>
        <p:spPr>
          <a:xfrm>
            <a:off x="2461662" y="4078876"/>
            <a:ext cx="1994725" cy="1551453"/>
          </a:xfrm>
          <a:prstGeom prst="rect">
            <a:avLst/>
          </a:prstGeom>
        </p:spPr>
      </p:pic>
      <p:pic>
        <p:nvPicPr>
          <p:cNvPr id="14" name="Picture 13"/>
          <p:cNvPicPr>
            <a:picLocks noChangeAspect="1"/>
          </p:cNvPicPr>
          <p:nvPr/>
        </p:nvPicPr>
        <p:blipFill>
          <a:blip r:embed="rId7"/>
          <a:stretch>
            <a:fillRect/>
          </a:stretch>
        </p:blipFill>
        <p:spPr>
          <a:xfrm>
            <a:off x="4634523" y="4078876"/>
            <a:ext cx="1931998" cy="1551453"/>
          </a:xfrm>
          <a:prstGeom prst="rect">
            <a:avLst/>
          </a:prstGeom>
        </p:spPr>
      </p:pic>
    </p:spTree>
    <p:custDataLst>
      <p:tags r:id="rId1"/>
    </p:custDataLst>
    <p:extLst>
      <p:ext uri="{BB962C8B-B14F-4D97-AF65-F5344CB8AC3E}">
        <p14:creationId xmlns:p14="http://schemas.microsoft.com/office/powerpoint/2010/main" val="923138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High Availability</a:t>
            </a:r>
            <a:endParaRPr lang="en-US" sz="3200" dirty="0"/>
          </a:p>
        </p:txBody>
      </p:sp>
      <p:sp>
        <p:nvSpPr>
          <p:cNvPr id="6" name="Rectangle 5"/>
          <p:cNvSpPr/>
          <p:nvPr/>
        </p:nvSpPr>
        <p:spPr>
          <a:xfrm>
            <a:off x="271833" y="662556"/>
            <a:ext cx="11730980" cy="3139321"/>
          </a:xfrm>
          <a:prstGeom prst="rect">
            <a:avLst/>
          </a:prstGeom>
        </p:spPr>
        <p:txBody>
          <a:bodyPr wrap="square">
            <a:spAutoFit/>
          </a:bodyPr>
          <a:lstStyle/>
          <a:p>
            <a:pPr algn="just"/>
            <a:r>
              <a:rPr lang="en-US" b="1" dirty="0">
                <a:solidFill>
                  <a:srgbClr val="002060"/>
                </a:solidFill>
              </a:rPr>
              <a:t>Threats to Availability</a:t>
            </a:r>
          </a:p>
          <a:p>
            <a:pPr marL="285750" indent="-285750" algn="just">
              <a:buFont typeface="Courier New" panose="02070309020205020404" pitchFamily="49" charset="0"/>
              <a:buChar char="o"/>
            </a:pPr>
            <a:r>
              <a:rPr lang="en-US" dirty="0">
                <a:solidFill>
                  <a:srgbClr val="002060"/>
                </a:solidFill>
              </a:rPr>
              <a:t>There are many different types of threats to high availability, the threats can range from </a:t>
            </a:r>
          </a:p>
          <a:p>
            <a:pPr marL="742950" lvl="1" indent="-285750" algn="just">
              <a:buFont typeface="Courier New" panose="02070309020205020404" pitchFamily="49" charset="0"/>
              <a:buChar char="o"/>
            </a:pPr>
            <a:r>
              <a:rPr lang="en-US" dirty="0">
                <a:solidFill>
                  <a:srgbClr val="002060"/>
                </a:solidFill>
              </a:rPr>
              <a:t>failure of a mission-critical application to severe storm such as a hurricane or tornado. </a:t>
            </a:r>
          </a:p>
          <a:p>
            <a:pPr marL="742950" lvl="1" indent="-285750" algn="just">
              <a:buFont typeface="Courier New" panose="02070309020205020404" pitchFamily="49" charset="0"/>
              <a:buChar char="o"/>
            </a:pPr>
            <a:r>
              <a:rPr lang="en-US" dirty="0">
                <a:solidFill>
                  <a:srgbClr val="002060"/>
                </a:solidFill>
              </a:rPr>
              <a:t>Threats can also include catastrophic event such as a terrorist attack, building bombing, or building fires.</a:t>
            </a:r>
          </a:p>
          <a:p>
            <a:pPr marL="285750" indent="-285750" algn="just">
              <a:buFont typeface="Courier New" panose="02070309020205020404" pitchFamily="49" charset="0"/>
              <a:buChar char="o"/>
            </a:pPr>
            <a:endParaRPr lang="en-US" dirty="0">
              <a:solidFill>
                <a:srgbClr val="002060"/>
              </a:solidFill>
            </a:endParaRPr>
          </a:p>
          <a:p>
            <a:pPr algn="just"/>
            <a:r>
              <a:rPr lang="en-US" b="1" dirty="0">
                <a:solidFill>
                  <a:srgbClr val="002060"/>
                </a:solidFill>
              </a:rPr>
              <a:t>Designing a High Availability System</a:t>
            </a:r>
          </a:p>
          <a:p>
            <a:pPr marL="285750" indent="-285750" algn="just">
              <a:buFont typeface="Courier New" panose="02070309020205020404" pitchFamily="49" charset="0"/>
              <a:buChar char="o"/>
            </a:pPr>
            <a:r>
              <a:rPr lang="en-US" dirty="0">
                <a:solidFill>
                  <a:srgbClr val="002060"/>
                </a:solidFill>
              </a:rPr>
              <a:t>High availability incorporates two major principles to achieve the goal of uninterrupted access to data and services:</a:t>
            </a:r>
          </a:p>
          <a:p>
            <a:pPr marL="742950" lvl="1" indent="-285750" algn="just">
              <a:buFont typeface="Courier New" panose="02070309020205020404" pitchFamily="49" charset="0"/>
              <a:buChar char="o"/>
            </a:pPr>
            <a:r>
              <a:rPr lang="en-US" dirty="0">
                <a:solidFill>
                  <a:srgbClr val="002060"/>
                </a:solidFill>
              </a:rPr>
              <a:t>Elimination or reduction of single-points of failure</a:t>
            </a:r>
          </a:p>
          <a:p>
            <a:pPr marL="742950" lvl="1" indent="-285750" algn="just">
              <a:buFont typeface="Courier New" panose="02070309020205020404" pitchFamily="49" charset="0"/>
              <a:buChar char="o"/>
            </a:pPr>
            <a:r>
              <a:rPr lang="en-US" dirty="0">
                <a:solidFill>
                  <a:srgbClr val="002060"/>
                </a:solidFill>
              </a:rPr>
              <a:t>Fault Tolerance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endParaRPr lang="en-US" dirty="0">
              <a:solidFill>
                <a:srgbClr val="002060"/>
              </a:solidFill>
            </a:endParaRPr>
          </a:p>
        </p:txBody>
      </p:sp>
      <p:pic>
        <p:nvPicPr>
          <p:cNvPr id="12" name="Picture 11"/>
          <p:cNvPicPr>
            <a:picLocks noChangeAspect="1"/>
          </p:cNvPicPr>
          <p:nvPr/>
        </p:nvPicPr>
        <p:blipFill>
          <a:blip r:embed="rId4"/>
          <a:stretch>
            <a:fillRect/>
          </a:stretch>
        </p:blipFill>
        <p:spPr>
          <a:xfrm>
            <a:off x="271833" y="4078876"/>
            <a:ext cx="2011693" cy="1551453"/>
          </a:xfrm>
          <a:prstGeom prst="rect">
            <a:avLst/>
          </a:prstGeom>
        </p:spPr>
      </p:pic>
      <p:pic>
        <p:nvPicPr>
          <p:cNvPr id="13" name="Picture 12"/>
          <p:cNvPicPr>
            <a:picLocks noChangeAspect="1"/>
          </p:cNvPicPr>
          <p:nvPr/>
        </p:nvPicPr>
        <p:blipFill>
          <a:blip r:embed="rId5"/>
          <a:stretch>
            <a:fillRect/>
          </a:stretch>
        </p:blipFill>
        <p:spPr>
          <a:xfrm>
            <a:off x="2461662" y="4078876"/>
            <a:ext cx="1994725" cy="1551453"/>
          </a:xfrm>
          <a:prstGeom prst="rect">
            <a:avLst/>
          </a:prstGeom>
        </p:spPr>
      </p:pic>
      <p:pic>
        <p:nvPicPr>
          <p:cNvPr id="14" name="Picture 13"/>
          <p:cNvPicPr>
            <a:picLocks noChangeAspect="1"/>
          </p:cNvPicPr>
          <p:nvPr/>
        </p:nvPicPr>
        <p:blipFill>
          <a:blip r:embed="rId6"/>
          <a:stretch>
            <a:fillRect/>
          </a:stretch>
        </p:blipFill>
        <p:spPr>
          <a:xfrm>
            <a:off x="4634523" y="4078876"/>
            <a:ext cx="1931998" cy="1551453"/>
          </a:xfrm>
          <a:prstGeom prst="rect">
            <a:avLst/>
          </a:prstGeom>
        </p:spPr>
      </p:pic>
    </p:spTree>
    <p:custDataLst>
      <p:tags r:id="rId1"/>
    </p:custDataLst>
    <p:extLst>
      <p:ext uri="{BB962C8B-B14F-4D97-AF65-F5344CB8AC3E}">
        <p14:creationId xmlns:p14="http://schemas.microsoft.com/office/powerpoint/2010/main" val="9115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Measures to Improve Availability</a:t>
            </a:r>
            <a:endParaRPr lang="en-GB" sz="5400" dirty="0">
              <a:solidFill>
                <a:schemeClr val="bg1"/>
              </a:solidFill>
            </a:endParaRPr>
          </a:p>
        </p:txBody>
      </p:sp>
    </p:spTree>
    <p:extLst>
      <p:ext uri="{BB962C8B-B14F-4D97-AF65-F5344CB8AC3E}">
        <p14:creationId xmlns:p14="http://schemas.microsoft.com/office/powerpoint/2010/main" val="9770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Improve High Availability</a:t>
            </a:r>
            <a:endParaRPr lang="en-US" sz="3200" dirty="0"/>
          </a:p>
        </p:txBody>
      </p:sp>
      <p:sp>
        <p:nvSpPr>
          <p:cNvPr id="17" name="Rectangle 16"/>
          <p:cNvSpPr/>
          <p:nvPr/>
        </p:nvSpPr>
        <p:spPr>
          <a:xfrm>
            <a:off x="112557" y="597413"/>
            <a:ext cx="11810604" cy="4247317"/>
          </a:xfrm>
          <a:prstGeom prst="rect">
            <a:avLst/>
          </a:prstGeom>
        </p:spPr>
        <p:txBody>
          <a:bodyPr wrap="square">
            <a:spAutoFit/>
          </a:bodyPr>
          <a:lstStyle/>
          <a:p>
            <a:pPr algn="just"/>
            <a:r>
              <a:rPr lang="en-US" dirty="0">
                <a:solidFill>
                  <a:srgbClr val="235579"/>
                </a:solidFill>
              </a:rPr>
              <a:t>An organization needs to </a:t>
            </a:r>
            <a:r>
              <a:rPr lang="en-US" b="1" i="1" dirty="0">
                <a:solidFill>
                  <a:srgbClr val="235579"/>
                </a:solidFill>
              </a:rPr>
              <a:t>know what hardware and software assets </a:t>
            </a:r>
            <a:r>
              <a:rPr lang="en-US" dirty="0">
                <a:solidFill>
                  <a:srgbClr val="235579"/>
                </a:solidFill>
              </a:rPr>
              <a:t>they have in order to protect them. </a:t>
            </a:r>
            <a:r>
              <a:rPr lang="en-US" b="1" i="1" dirty="0">
                <a:solidFill>
                  <a:srgbClr val="235579"/>
                </a:solidFill>
                <a:effectLst>
                  <a:outerShdw blurRad="38100" dist="38100" dir="2700000" algn="tl">
                    <a:srgbClr val="000000">
                      <a:alpha val="43137"/>
                    </a:srgbClr>
                  </a:outerShdw>
                </a:effectLst>
              </a:rPr>
              <a:t>Asset management </a:t>
            </a:r>
            <a:r>
              <a:rPr lang="en-US" dirty="0">
                <a:solidFill>
                  <a:srgbClr val="235579"/>
                </a:solidFill>
              </a:rPr>
              <a:t>includes a complete inventory of hardware and software. </a:t>
            </a:r>
          </a:p>
          <a:p>
            <a:pPr algn="just"/>
            <a:endParaRPr lang="en-US" dirty="0">
              <a:solidFill>
                <a:srgbClr val="235579"/>
              </a:solidFill>
            </a:endParaRPr>
          </a:p>
          <a:p>
            <a:pPr algn="just"/>
            <a:r>
              <a:rPr lang="en-US" dirty="0">
                <a:solidFill>
                  <a:srgbClr val="235579"/>
                </a:solidFill>
              </a:rPr>
              <a:t>This means that the organization needs to know all of components that can be subject to security risks, including:</a:t>
            </a:r>
          </a:p>
          <a:p>
            <a:pPr marL="742950" lvl="1" indent="-285750" algn="just">
              <a:buFont typeface="Arial" panose="020B0604020202020204" pitchFamily="34" charset="0"/>
              <a:buChar char="•"/>
            </a:pPr>
            <a:r>
              <a:rPr lang="en-US" b="1" dirty="0">
                <a:solidFill>
                  <a:srgbClr val="235579"/>
                </a:solidFill>
              </a:rPr>
              <a:t>Every hardware system</a:t>
            </a:r>
          </a:p>
          <a:p>
            <a:pPr marL="742950" lvl="1" indent="-285750" algn="just">
              <a:buFont typeface="Arial" panose="020B0604020202020204" pitchFamily="34" charset="0"/>
              <a:buChar char="•"/>
            </a:pPr>
            <a:endParaRPr lang="en-US" b="1" dirty="0">
              <a:solidFill>
                <a:srgbClr val="235579"/>
              </a:solidFill>
            </a:endParaRPr>
          </a:p>
          <a:p>
            <a:pPr marL="742950" lvl="1" indent="-285750" algn="just">
              <a:buFont typeface="Arial" panose="020B0604020202020204" pitchFamily="34" charset="0"/>
              <a:buChar char="•"/>
            </a:pPr>
            <a:r>
              <a:rPr lang="en-US" b="1" dirty="0">
                <a:solidFill>
                  <a:srgbClr val="235579"/>
                </a:solidFill>
              </a:rPr>
              <a:t>Every operating system</a:t>
            </a:r>
          </a:p>
          <a:p>
            <a:pPr marL="742950" lvl="1" indent="-285750" algn="just">
              <a:buFont typeface="Arial" panose="020B0604020202020204" pitchFamily="34" charset="0"/>
              <a:buChar char="•"/>
            </a:pPr>
            <a:endParaRPr lang="en-US" b="1" dirty="0">
              <a:solidFill>
                <a:srgbClr val="235579"/>
              </a:solidFill>
            </a:endParaRPr>
          </a:p>
          <a:p>
            <a:pPr marL="742950" lvl="1" indent="-285750" algn="just">
              <a:buFont typeface="Arial" panose="020B0604020202020204" pitchFamily="34" charset="0"/>
              <a:buChar char="•"/>
            </a:pPr>
            <a:r>
              <a:rPr lang="en-US" b="1" dirty="0">
                <a:solidFill>
                  <a:srgbClr val="235579"/>
                </a:solidFill>
              </a:rPr>
              <a:t>Every hardware network device</a:t>
            </a:r>
          </a:p>
          <a:p>
            <a:pPr marL="742950" lvl="1" indent="-285750" algn="just">
              <a:buFont typeface="Arial" panose="020B0604020202020204" pitchFamily="34" charset="0"/>
              <a:buChar char="•"/>
            </a:pPr>
            <a:endParaRPr lang="en-US" b="1" dirty="0">
              <a:solidFill>
                <a:srgbClr val="235579"/>
              </a:solidFill>
            </a:endParaRPr>
          </a:p>
          <a:p>
            <a:pPr marL="742950" lvl="1" indent="-285750" algn="just">
              <a:buFont typeface="Arial" panose="020B0604020202020204" pitchFamily="34" charset="0"/>
              <a:buChar char="•"/>
            </a:pPr>
            <a:r>
              <a:rPr lang="en-US" b="1" dirty="0">
                <a:solidFill>
                  <a:srgbClr val="235579"/>
                </a:solidFill>
              </a:rPr>
              <a:t>Every network device operating system</a:t>
            </a:r>
          </a:p>
          <a:p>
            <a:pPr marL="742950" lvl="1" indent="-285750" algn="just">
              <a:buFont typeface="Arial" panose="020B0604020202020204" pitchFamily="34" charset="0"/>
              <a:buChar char="•"/>
            </a:pPr>
            <a:endParaRPr lang="en-US" b="1" dirty="0">
              <a:solidFill>
                <a:srgbClr val="235579"/>
              </a:solidFill>
            </a:endParaRPr>
          </a:p>
          <a:p>
            <a:pPr marL="742950" lvl="1" indent="-285750" algn="just">
              <a:buFont typeface="Arial" panose="020B0604020202020204" pitchFamily="34" charset="0"/>
              <a:buChar char="•"/>
            </a:pPr>
            <a:r>
              <a:rPr lang="en-US" b="1" dirty="0">
                <a:solidFill>
                  <a:srgbClr val="235579"/>
                </a:solidFill>
              </a:rPr>
              <a:t>Every software application</a:t>
            </a:r>
          </a:p>
          <a:p>
            <a:pPr marL="742950" lvl="1" indent="-285750" algn="just">
              <a:buFont typeface="Arial" panose="020B0604020202020204" pitchFamily="34" charset="0"/>
              <a:buChar char="•"/>
            </a:pPr>
            <a:endParaRPr lang="en-US" b="1" dirty="0">
              <a:solidFill>
                <a:srgbClr val="235579"/>
              </a:solidFill>
            </a:endParaRPr>
          </a:p>
          <a:p>
            <a:pPr algn="just"/>
            <a:r>
              <a:rPr lang="en-US" i="1" dirty="0">
                <a:solidFill>
                  <a:srgbClr val="235579"/>
                </a:solidFill>
              </a:rPr>
              <a:t>Many organizations may choose an automated solution to keep track of assets. </a:t>
            </a:r>
          </a:p>
        </p:txBody>
      </p:sp>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marL="0" lvl="1" algn="just"/>
            <a:r>
              <a:rPr lang="en-US" dirty="0">
                <a:solidFill>
                  <a:srgbClr val="002060"/>
                </a:solidFill>
              </a:rPr>
              <a:t>A single point of failure must be identified and addressed. A single point of failure can be a specific piece of hardware, a process, a specific piece of data, or even an essential utility. </a:t>
            </a:r>
          </a:p>
          <a:p>
            <a:pPr marL="0" lvl="1" indent="-357188" algn="just">
              <a:buFont typeface="Wingdings" panose="05000000000000000000" pitchFamily="2" charset="2"/>
              <a:buChar char="ü"/>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Single points of failure are the weak links in the chain that can cause disruption of the organization's operations.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Generally, the solution to a single point of failure is to modify the critical operation so that it does not rely on a single element.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The organization can also build redundant components into the critical operation to take over the process should one of these points fail.</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b="1" i="1" dirty="0">
                <a:solidFill>
                  <a:srgbClr val="002060"/>
                </a:solidFill>
                <a:effectLst>
                  <a:outerShdw blurRad="38100" dist="38100" dir="2700000" algn="tl">
                    <a:srgbClr val="000000">
                      <a:alpha val="43137"/>
                    </a:srgbClr>
                  </a:outerShdw>
                </a:effectLst>
              </a:rPr>
              <a:t>N+1 redundancy </a:t>
            </a:r>
            <a:r>
              <a:rPr lang="en-US" dirty="0">
                <a:solidFill>
                  <a:srgbClr val="002060"/>
                </a:solidFill>
              </a:rPr>
              <a:t>ensures system availability in the event of a component failure.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Components (N) need to have at least one backup component (+1).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For example, a car has four tires (N) and a spare tire in the trunk in case of a flat (+1).</a:t>
            </a:r>
          </a:p>
        </p:txBody>
      </p:sp>
      <p:pic>
        <p:nvPicPr>
          <p:cNvPr id="4" name="Picture 3"/>
          <p:cNvPicPr>
            <a:picLocks noChangeAspect="1"/>
          </p:cNvPicPr>
          <p:nvPr/>
        </p:nvPicPr>
        <p:blipFill>
          <a:blip r:embed="rId4"/>
          <a:stretch>
            <a:fillRect/>
          </a:stretch>
        </p:blipFill>
        <p:spPr>
          <a:xfrm>
            <a:off x="8474396" y="3422244"/>
            <a:ext cx="3507398" cy="1783567"/>
          </a:xfrm>
          <a:prstGeom prst="rect">
            <a:avLst/>
          </a:prstGeom>
        </p:spPr>
      </p:pic>
    </p:spTree>
    <p:custDataLst>
      <p:tags r:id="rId1"/>
    </p:custDataLst>
    <p:extLst>
      <p:ext uri="{BB962C8B-B14F-4D97-AF65-F5344CB8AC3E}">
        <p14:creationId xmlns:p14="http://schemas.microsoft.com/office/powerpoint/2010/main" val="1653200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81496"/>
            <a:ext cx="11837707" cy="4801314"/>
          </a:xfrm>
          <a:prstGeom prst="rect">
            <a:avLst/>
          </a:prstGeom>
        </p:spPr>
        <p:txBody>
          <a:bodyPr wrap="square">
            <a:spAutoFit/>
          </a:bodyPr>
          <a:lstStyle/>
          <a:p>
            <a:pPr marL="0" lvl="1" algn="just"/>
            <a:r>
              <a:rPr lang="en-US" dirty="0">
                <a:solidFill>
                  <a:srgbClr val="002060"/>
                </a:solidFill>
              </a:rPr>
              <a:t>A </a:t>
            </a:r>
            <a:r>
              <a:rPr lang="en-US" b="1" i="1" dirty="0">
                <a:solidFill>
                  <a:srgbClr val="002060"/>
                </a:solidFill>
                <a:effectLst>
                  <a:outerShdw blurRad="38100" dist="38100" dir="2700000" algn="tl">
                    <a:srgbClr val="000000">
                      <a:alpha val="43137"/>
                    </a:srgbClr>
                  </a:outerShdw>
                </a:effectLst>
              </a:rPr>
              <a:t>redundant array of independent disks </a:t>
            </a:r>
            <a:r>
              <a:rPr lang="en-US" dirty="0">
                <a:solidFill>
                  <a:srgbClr val="002060"/>
                </a:solidFill>
              </a:rPr>
              <a:t>(RAID) combines multiple physical hard drives into a single logical unit to provide data redundancy and improve performance. </a:t>
            </a:r>
          </a:p>
          <a:p>
            <a:pPr marL="0" lvl="1" algn="just"/>
            <a:endParaRPr lang="en-US" dirty="0">
              <a:solidFill>
                <a:srgbClr val="002060"/>
              </a:solidFill>
            </a:endParaRPr>
          </a:p>
          <a:p>
            <a:pPr marL="0" lvl="1" algn="just"/>
            <a:r>
              <a:rPr lang="en-US" dirty="0">
                <a:solidFill>
                  <a:srgbClr val="002060"/>
                </a:solidFill>
              </a:rPr>
              <a:t>RAID takes data that is normally stored on a single disk and spreads it out among several drives. If any single disk is lost, the user can recover data from the other disks where the data also resides.</a:t>
            </a:r>
          </a:p>
          <a:p>
            <a:pPr marL="0" lvl="1" algn="just"/>
            <a:endParaRPr lang="en-US" dirty="0">
              <a:solidFill>
                <a:srgbClr val="002060"/>
              </a:solidFill>
            </a:endParaRPr>
          </a:p>
          <a:p>
            <a:pPr marL="0" lvl="1" algn="just"/>
            <a:r>
              <a:rPr lang="en-US" dirty="0">
                <a:solidFill>
                  <a:srgbClr val="002060"/>
                </a:solidFill>
              </a:rPr>
              <a:t>RAID can also increase the speed of data recovery. </a:t>
            </a:r>
          </a:p>
          <a:p>
            <a:pPr marL="0" lvl="1" algn="just"/>
            <a:endParaRPr lang="en-US" dirty="0">
              <a:solidFill>
                <a:srgbClr val="002060"/>
              </a:solidFill>
            </a:endParaRPr>
          </a:p>
          <a:p>
            <a:pPr marL="0" lvl="1" algn="just"/>
            <a:r>
              <a:rPr lang="en-US" dirty="0">
                <a:solidFill>
                  <a:srgbClr val="002060"/>
                </a:solidFill>
              </a:rPr>
              <a:t>Using multiple drives makes retrieving requested data faster, instead of relying on just one disk to do the work.</a:t>
            </a:r>
          </a:p>
          <a:p>
            <a:pPr marL="0" lvl="1" algn="just"/>
            <a:endParaRPr lang="en-US" dirty="0">
              <a:solidFill>
                <a:srgbClr val="002060"/>
              </a:solidFill>
            </a:endParaRPr>
          </a:p>
          <a:p>
            <a:pPr marL="0" lvl="1" algn="just"/>
            <a:r>
              <a:rPr lang="en-US" dirty="0">
                <a:solidFill>
                  <a:srgbClr val="002060"/>
                </a:solidFill>
              </a:rPr>
              <a:t>A RAID solution can be either hardware-based or software-based. The following terms describe how RAID stores data on the various disks:</a:t>
            </a:r>
          </a:p>
          <a:p>
            <a:pPr marL="742950" lvl="2" indent="-285750" algn="just">
              <a:buFont typeface="Wingdings" panose="05000000000000000000" pitchFamily="2" charset="2"/>
              <a:buChar char="Ø"/>
            </a:pPr>
            <a:r>
              <a:rPr lang="en-US" dirty="0">
                <a:solidFill>
                  <a:srgbClr val="002060"/>
                </a:solidFill>
              </a:rPr>
              <a:t>Parity - Detects data errors.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Striping - Writes data across multiple drives.</a:t>
            </a:r>
          </a:p>
          <a:p>
            <a:pPr marL="742950" lvl="2" indent="-285750" algn="just">
              <a:buFont typeface="Wingdings" panose="05000000000000000000" pitchFamily="2" charset="2"/>
              <a:buChar char="Ø"/>
            </a:pPr>
            <a:endParaRPr lang="en-US" dirty="0">
              <a:solidFill>
                <a:srgbClr val="002060"/>
              </a:solidFill>
            </a:endParaRPr>
          </a:p>
          <a:p>
            <a:pPr marL="742950" lvl="2" indent="-285750" algn="just">
              <a:buFont typeface="Wingdings" panose="05000000000000000000" pitchFamily="2" charset="2"/>
              <a:buChar char="Ø"/>
            </a:pPr>
            <a:r>
              <a:rPr lang="en-US" dirty="0">
                <a:solidFill>
                  <a:srgbClr val="002060"/>
                </a:solidFill>
              </a:rPr>
              <a:t>Mirroring - Stores duplicate data on a second drive.</a:t>
            </a:r>
          </a:p>
        </p:txBody>
      </p:sp>
    </p:spTree>
    <p:custDataLst>
      <p:tags r:id="rId1"/>
    </p:custDataLst>
    <p:extLst>
      <p:ext uri="{BB962C8B-B14F-4D97-AF65-F5344CB8AC3E}">
        <p14:creationId xmlns:p14="http://schemas.microsoft.com/office/powerpoint/2010/main" val="1178527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8" y="639456"/>
            <a:ext cx="8881241" cy="5078313"/>
          </a:xfrm>
          <a:prstGeom prst="rect">
            <a:avLst/>
          </a:prstGeom>
        </p:spPr>
        <p:txBody>
          <a:bodyPr wrap="square">
            <a:spAutoFit/>
          </a:bodyPr>
          <a:lstStyle/>
          <a:p>
            <a:pPr marL="0" lvl="1" algn="just"/>
            <a:r>
              <a:rPr lang="en-US" b="1" i="1" dirty="0">
                <a:solidFill>
                  <a:srgbClr val="002060"/>
                </a:solidFill>
                <a:effectLst>
                  <a:outerShdw blurRad="38100" dist="38100" dir="2700000" algn="tl">
                    <a:srgbClr val="000000">
                      <a:alpha val="43137"/>
                    </a:srgbClr>
                  </a:outerShdw>
                </a:effectLst>
              </a:rPr>
              <a:t>Spanning Tree </a:t>
            </a:r>
            <a:r>
              <a:rPr lang="en-US" dirty="0">
                <a:solidFill>
                  <a:srgbClr val="002060"/>
                </a:solidFill>
              </a:rPr>
              <a:t>is a network protocol that provides for redundancy: </a:t>
            </a:r>
          </a:p>
          <a:p>
            <a:pPr marL="285750" lvl="1" indent="-285750" algn="just">
              <a:buFont typeface="Courier New" panose="02070309020205020404" pitchFamily="49" charset="0"/>
              <a:buChar char="o"/>
            </a:pPr>
            <a:r>
              <a:rPr lang="en-US" dirty="0">
                <a:solidFill>
                  <a:srgbClr val="002060"/>
                </a:solidFill>
              </a:rPr>
              <a:t>The basic function of STP is to prevent loops on a network when switches interconnect via multiple paths.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ensures that redundant physical links are loop-free. It ensures that there is only one logical path between all destinations on the network. </a:t>
            </a:r>
          </a:p>
          <a:p>
            <a:pPr marL="285750" lvl="1" indent="-285750" algn="just">
              <a:buFont typeface="Courier New" panose="02070309020205020404" pitchFamily="49" charset="0"/>
              <a:buChar char="o"/>
            </a:pPr>
            <a:endParaRPr lang="en-US" dirty="0">
              <a:solidFill>
                <a:srgbClr val="002060"/>
              </a:solidFill>
            </a:endParaRPr>
          </a:p>
          <a:p>
            <a:pPr marL="285750" lvl="1" indent="-285750" algn="just">
              <a:buFont typeface="Courier New" panose="02070309020205020404" pitchFamily="49" charset="0"/>
              <a:buChar char="o"/>
            </a:pPr>
            <a:r>
              <a:rPr lang="en-US" dirty="0">
                <a:solidFill>
                  <a:srgbClr val="002060"/>
                </a:solidFill>
              </a:rPr>
              <a:t>STP intentionally blocks redundant paths that could cause a loop.</a:t>
            </a:r>
          </a:p>
          <a:p>
            <a:pPr marL="285750" lvl="1" indent="-285750" algn="just">
              <a:buFont typeface="Courier New" panose="02070309020205020404" pitchFamily="49" charset="0"/>
              <a:buChar char="o"/>
            </a:pPr>
            <a:endParaRPr lang="en-US" dirty="0">
              <a:solidFill>
                <a:srgbClr val="002060"/>
              </a:solidFill>
            </a:endParaRPr>
          </a:p>
          <a:p>
            <a:pPr marL="0" lvl="1" algn="just"/>
            <a:endParaRPr lang="en-US" dirty="0">
              <a:solidFill>
                <a:srgbClr val="002060"/>
              </a:solidFill>
            </a:endParaRPr>
          </a:p>
          <a:p>
            <a:pPr marL="0" lvl="1" algn="just"/>
            <a:r>
              <a:rPr lang="en-US" dirty="0">
                <a:solidFill>
                  <a:srgbClr val="002060"/>
                </a:solidFill>
              </a:rPr>
              <a:t>The </a:t>
            </a:r>
            <a:r>
              <a:rPr lang="en-US" b="1" i="1" dirty="0">
                <a:solidFill>
                  <a:srgbClr val="002060"/>
                </a:solidFill>
                <a:effectLst>
                  <a:outerShdw blurRad="38100" dist="38100" dir="2700000" algn="tl">
                    <a:srgbClr val="000000">
                      <a:alpha val="43137"/>
                    </a:srgbClr>
                  </a:outerShdw>
                </a:effectLst>
              </a:rPr>
              <a:t>default gateway </a:t>
            </a:r>
            <a:r>
              <a:rPr lang="en-US" dirty="0">
                <a:solidFill>
                  <a:srgbClr val="002060"/>
                </a:solidFill>
              </a:rPr>
              <a:t>is typically the router that provides devices access to the rest of the network or to the Internet. If there is only one router serving as the default gateway, it is a single point of failure. </a:t>
            </a:r>
          </a:p>
          <a:p>
            <a:pPr marL="0" lvl="1" algn="just"/>
            <a:r>
              <a:rPr lang="en-US" dirty="0">
                <a:solidFill>
                  <a:srgbClr val="002060"/>
                </a:solidFill>
              </a:rPr>
              <a:t>Router redundancy involves:</a:t>
            </a:r>
          </a:p>
          <a:p>
            <a:pPr marL="742950" lvl="2" indent="-285750" algn="just">
              <a:buFont typeface="Wingdings" panose="05000000000000000000" pitchFamily="2" charset="2"/>
              <a:buChar char="ü"/>
            </a:pPr>
            <a:r>
              <a:rPr lang="en-US" dirty="0">
                <a:solidFill>
                  <a:srgbClr val="002060"/>
                </a:solidFill>
              </a:rPr>
              <a:t>Choosing to install an additional standby router.</a:t>
            </a:r>
          </a:p>
          <a:p>
            <a:pPr marL="742950" lvl="2" indent="-285750" algn="just">
              <a:buFont typeface="Wingdings" panose="05000000000000000000" pitchFamily="2" charset="2"/>
              <a:buChar char="ü"/>
            </a:pPr>
            <a:endParaRPr lang="en-US" dirty="0">
              <a:solidFill>
                <a:srgbClr val="002060"/>
              </a:solidFill>
            </a:endParaRPr>
          </a:p>
          <a:p>
            <a:pPr marL="742950" lvl="2" indent="-285750" algn="just">
              <a:buFont typeface="Wingdings" panose="05000000000000000000" pitchFamily="2" charset="2"/>
              <a:buChar char="ü"/>
            </a:pPr>
            <a:r>
              <a:rPr lang="en-US" dirty="0">
                <a:solidFill>
                  <a:srgbClr val="002060"/>
                </a:solidFill>
              </a:rPr>
              <a:t>The ability of a network to dynamically recover from the failure of a router acting as a default gateway is known as first-hop redundancy.</a:t>
            </a:r>
          </a:p>
        </p:txBody>
      </p:sp>
      <p:pic>
        <p:nvPicPr>
          <p:cNvPr id="4" name="Picture 3"/>
          <p:cNvPicPr>
            <a:picLocks noChangeAspect="1"/>
          </p:cNvPicPr>
          <p:nvPr/>
        </p:nvPicPr>
        <p:blipFill>
          <a:blip r:embed="rId4"/>
          <a:stretch>
            <a:fillRect/>
          </a:stretch>
        </p:blipFill>
        <p:spPr>
          <a:xfrm>
            <a:off x="9025329" y="681496"/>
            <a:ext cx="3038228" cy="2156162"/>
          </a:xfrm>
          <a:prstGeom prst="rect">
            <a:avLst/>
          </a:prstGeom>
        </p:spPr>
      </p:pic>
      <p:pic>
        <p:nvPicPr>
          <p:cNvPr id="5" name="Picture 4"/>
          <p:cNvPicPr>
            <a:picLocks noChangeAspect="1"/>
          </p:cNvPicPr>
          <p:nvPr/>
        </p:nvPicPr>
        <p:blipFill>
          <a:blip r:embed="rId5"/>
          <a:stretch>
            <a:fillRect/>
          </a:stretch>
        </p:blipFill>
        <p:spPr>
          <a:xfrm>
            <a:off x="9025329" y="2966645"/>
            <a:ext cx="3133267" cy="2622137"/>
          </a:xfrm>
          <a:prstGeom prst="rect">
            <a:avLst/>
          </a:prstGeom>
        </p:spPr>
      </p:pic>
    </p:spTree>
    <p:custDataLst>
      <p:tags r:id="rId1"/>
    </p:custDataLst>
    <p:extLst>
      <p:ext uri="{BB962C8B-B14F-4D97-AF65-F5344CB8AC3E}">
        <p14:creationId xmlns:p14="http://schemas.microsoft.com/office/powerpoint/2010/main" val="675495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Redundancy</a:t>
            </a:r>
            <a:endParaRPr lang="en-US" sz="3200" dirty="0"/>
          </a:p>
        </p:txBody>
      </p:sp>
      <p:sp>
        <p:nvSpPr>
          <p:cNvPr id="17" name="Rectangle 16"/>
          <p:cNvSpPr/>
          <p:nvPr/>
        </p:nvSpPr>
        <p:spPr>
          <a:xfrm>
            <a:off x="144087" y="639456"/>
            <a:ext cx="11900767" cy="3970318"/>
          </a:xfrm>
          <a:prstGeom prst="rect">
            <a:avLst/>
          </a:prstGeom>
        </p:spPr>
        <p:txBody>
          <a:bodyPr wrap="square">
            <a:spAutoFit/>
          </a:bodyPr>
          <a:lstStyle/>
          <a:p>
            <a:pPr marL="0" lvl="1" algn="just"/>
            <a:r>
              <a:rPr lang="en-US" b="1" dirty="0">
                <a:solidFill>
                  <a:srgbClr val="002060"/>
                </a:solidFill>
              </a:rPr>
              <a:t>Location Redundancy </a:t>
            </a:r>
          </a:p>
          <a:p>
            <a:pPr marL="0" lvl="1" algn="just"/>
            <a:r>
              <a:rPr lang="en-US" dirty="0">
                <a:solidFill>
                  <a:srgbClr val="002060"/>
                </a:solidFill>
              </a:rPr>
              <a:t>An organization may need to consider location redundancy depending on its needs.</a:t>
            </a:r>
            <a:r>
              <a:rPr lang="en-US" b="0" i="0" dirty="0">
                <a:solidFill>
                  <a:srgbClr val="374151"/>
                </a:solidFill>
                <a:effectLst/>
                <a:latin typeface="Söhne"/>
              </a:rPr>
              <a:t> The purpose of location redundancy is to ensure that if one location or data center experiences an outage or disruption, the services can continue operating from an alternate location without significant interruption.</a:t>
            </a:r>
            <a:r>
              <a:rPr lang="en-US" dirty="0">
                <a:solidFill>
                  <a:srgbClr val="002060"/>
                </a:solidFill>
              </a:rPr>
              <a:t> The following outlines two forms of location redundancy:</a:t>
            </a:r>
          </a:p>
          <a:p>
            <a:pPr marL="0" lvl="1" algn="just"/>
            <a:endParaRPr lang="en-US" b="1" dirty="0">
              <a:solidFill>
                <a:srgbClr val="002060"/>
              </a:solidFill>
            </a:endParaRPr>
          </a:p>
          <a:p>
            <a:pPr marL="0" lvl="1" algn="just"/>
            <a:r>
              <a:rPr lang="en-US" b="1" dirty="0">
                <a:solidFill>
                  <a:srgbClr val="002060"/>
                </a:solidFill>
              </a:rPr>
              <a:t>Synchronous </a:t>
            </a:r>
          </a:p>
          <a:p>
            <a:pPr marL="0" lvl="1" algn="just"/>
            <a:r>
              <a:rPr lang="en-US" b="1" i="1" dirty="0">
                <a:solidFill>
                  <a:srgbClr val="C00000"/>
                </a:solidFill>
              </a:rPr>
              <a:t>Synchronizes both locations in real time</a:t>
            </a:r>
            <a:r>
              <a:rPr lang="en-US" dirty="0">
                <a:solidFill>
                  <a:srgbClr val="002060"/>
                </a:solidFill>
              </a:rPr>
              <a:t>, requires high bandwidth and locations must be close together to reduce latency.</a:t>
            </a:r>
          </a:p>
          <a:p>
            <a:pPr marL="0" lvl="1" algn="just"/>
            <a:endParaRPr lang="en-US" dirty="0">
              <a:solidFill>
                <a:srgbClr val="002060"/>
              </a:solidFill>
            </a:endParaRPr>
          </a:p>
          <a:p>
            <a:pPr marL="0" lvl="1" algn="just"/>
            <a:endParaRPr lang="en-US" b="1" dirty="0">
              <a:solidFill>
                <a:srgbClr val="002060"/>
              </a:solidFill>
            </a:endParaRPr>
          </a:p>
          <a:p>
            <a:pPr marL="0" lvl="1" algn="just"/>
            <a:r>
              <a:rPr lang="en-US" b="1" dirty="0">
                <a:solidFill>
                  <a:srgbClr val="002060"/>
                </a:solidFill>
              </a:rPr>
              <a:t>Asynchronous Replication</a:t>
            </a:r>
            <a:r>
              <a:rPr lang="en-US" dirty="0">
                <a:solidFill>
                  <a:srgbClr val="002060"/>
                </a:solidFill>
              </a:rPr>
              <a:t> </a:t>
            </a:r>
          </a:p>
          <a:p>
            <a:pPr marL="0" lvl="1" algn="just"/>
            <a:r>
              <a:rPr lang="en-US" b="1" i="1" dirty="0">
                <a:solidFill>
                  <a:srgbClr val="C00000"/>
                </a:solidFill>
              </a:rPr>
              <a:t>Not synchronized in real time</a:t>
            </a:r>
            <a:r>
              <a:rPr lang="en-US" dirty="0">
                <a:solidFill>
                  <a:srgbClr val="002060"/>
                </a:solidFill>
              </a:rPr>
              <a:t> but close to it, requires less bandwidth and sites can be further apart because latency is less of an issue.</a:t>
            </a:r>
          </a:p>
          <a:p>
            <a:pPr marL="0" lvl="1" algn="just"/>
            <a:endParaRPr lang="en-US" b="1" dirty="0">
              <a:solidFill>
                <a:srgbClr val="002060"/>
              </a:solidFill>
            </a:endParaRPr>
          </a:p>
          <a:p>
            <a:pPr marL="0" lvl="1" algn="just"/>
            <a:endParaRPr lang="en-US" dirty="0">
              <a:solidFill>
                <a:srgbClr val="002060"/>
              </a:solidFill>
            </a:endParaRPr>
          </a:p>
        </p:txBody>
      </p:sp>
    </p:spTree>
    <p:custDataLst>
      <p:tags r:id="rId1"/>
    </p:custDataLst>
    <p:extLst>
      <p:ext uri="{BB962C8B-B14F-4D97-AF65-F5344CB8AC3E}">
        <p14:creationId xmlns:p14="http://schemas.microsoft.com/office/powerpoint/2010/main" val="1578908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Incident Response Phases</a:t>
            </a:r>
            <a:endParaRPr lang="en-GB" sz="5400" dirty="0">
              <a:solidFill>
                <a:schemeClr val="bg1"/>
              </a:solidFill>
            </a:endParaRPr>
          </a:p>
        </p:txBody>
      </p:sp>
    </p:spTree>
    <p:extLst>
      <p:ext uri="{BB962C8B-B14F-4D97-AF65-F5344CB8AC3E}">
        <p14:creationId xmlns:p14="http://schemas.microsoft.com/office/powerpoint/2010/main" val="2243506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Incident Response</a:t>
            </a:r>
            <a:endParaRPr lang="en-US" sz="3200" dirty="0"/>
          </a:p>
        </p:txBody>
      </p:sp>
      <p:sp>
        <p:nvSpPr>
          <p:cNvPr id="17" name="Rectangle 16"/>
          <p:cNvSpPr/>
          <p:nvPr/>
        </p:nvSpPr>
        <p:spPr>
          <a:xfrm>
            <a:off x="144087" y="681496"/>
            <a:ext cx="11974341" cy="4678204"/>
          </a:xfrm>
          <a:prstGeom prst="rect">
            <a:avLst/>
          </a:prstGeom>
        </p:spPr>
        <p:txBody>
          <a:bodyPr wrap="square">
            <a:spAutoFit/>
          </a:bodyPr>
          <a:lstStyle/>
          <a:p>
            <a:pPr algn="just"/>
            <a:r>
              <a:rPr lang="en-US" dirty="0">
                <a:solidFill>
                  <a:srgbClr val="002060"/>
                </a:solidFill>
              </a:rPr>
              <a:t>Incident response defines the procedures that an organization follows after an event occurs outside the normal range. When an incident occurs, the organization must know how to respond. Organizations needs to develop an incident response plan and put together a Computer Security Incident Response Team (CSIRT) to manage the response. </a:t>
            </a:r>
          </a:p>
          <a:p>
            <a:pPr algn="ctr"/>
            <a:r>
              <a:rPr lang="en-US" dirty="0">
                <a:solidFill>
                  <a:srgbClr val="C00000"/>
                </a:solidFill>
              </a:rPr>
              <a:t>Incident response  consist of four phases:</a:t>
            </a:r>
          </a:p>
          <a:p>
            <a:pPr marL="800100" lvl="1" indent="-342900" algn="just">
              <a:buFont typeface="+mj-lt"/>
              <a:buAutoNum type="arabicPeriod"/>
            </a:pPr>
            <a:r>
              <a:rPr lang="en-US" b="1" dirty="0">
                <a:solidFill>
                  <a:srgbClr val="002060"/>
                </a:solidFill>
              </a:rPr>
              <a:t>Preparation </a:t>
            </a:r>
            <a:r>
              <a:rPr lang="en-US" sz="1600" i="1" dirty="0">
                <a:solidFill>
                  <a:srgbClr val="002060"/>
                </a:solidFill>
              </a:rPr>
              <a:t>planning for potential incidents </a:t>
            </a:r>
            <a:r>
              <a:rPr lang="en-US" sz="1600" i="1" dirty="0" err="1">
                <a:solidFill>
                  <a:srgbClr val="002060"/>
                </a:solidFill>
              </a:rPr>
              <a:t>e.g</a:t>
            </a:r>
            <a:r>
              <a:rPr lang="en-US" sz="1600" i="1" dirty="0">
                <a:solidFill>
                  <a:srgbClr val="002060"/>
                </a:solidFill>
              </a:rPr>
              <a:t> establishing response </a:t>
            </a:r>
            <a:r>
              <a:rPr lang="en-US" sz="1600" i="1" dirty="0" err="1">
                <a:solidFill>
                  <a:srgbClr val="002060"/>
                </a:solidFill>
              </a:rPr>
              <a:t>team,creating</a:t>
            </a:r>
            <a:r>
              <a:rPr lang="en-US" sz="1600" i="1" dirty="0">
                <a:solidFill>
                  <a:srgbClr val="002060"/>
                </a:solidFill>
              </a:rPr>
              <a:t> communication </a:t>
            </a:r>
            <a:r>
              <a:rPr lang="en-US" sz="1600" i="1" dirty="0" err="1">
                <a:solidFill>
                  <a:srgbClr val="002060"/>
                </a:solidFill>
              </a:rPr>
              <a:t>channels,defining</a:t>
            </a:r>
            <a:r>
              <a:rPr lang="en-US" sz="1600" i="1" dirty="0">
                <a:solidFill>
                  <a:srgbClr val="002060"/>
                </a:solidFill>
              </a:rPr>
              <a:t> roles and responsibilities.</a:t>
            </a:r>
          </a:p>
          <a:p>
            <a:pPr marL="800100" lvl="1" indent="-342900" algn="just">
              <a:buFont typeface="+mj-lt"/>
              <a:buAutoNum type="arabicPeriod"/>
            </a:pPr>
            <a:r>
              <a:rPr lang="en-US" b="1" dirty="0">
                <a:solidFill>
                  <a:srgbClr val="002060"/>
                </a:solidFill>
              </a:rPr>
              <a:t>Detection and Analysis </a:t>
            </a:r>
            <a:r>
              <a:rPr lang="en-US" sz="1600" i="1" dirty="0">
                <a:solidFill>
                  <a:srgbClr val="002060"/>
                </a:solidFill>
              </a:rPr>
              <a:t>discovering the </a:t>
            </a:r>
            <a:r>
              <a:rPr lang="en-US" sz="1600" i="1" dirty="0" err="1">
                <a:solidFill>
                  <a:srgbClr val="002060"/>
                </a:solidFill>
              </a:rPr>
              <a:t>incident,e.g</a:t>
            </a:r>
            <a:r>
              <a:rPr lang="en-US" sz="1600" i="1" dirty="0">
                <a:solidFill>
                  <a:srgbClr val="002060"/>
                </a:solidFill>
              </a:rPr>
              <a:t> use IDS, </a:t>
            </a:r>
            <a:r>
              <a:rPr lang="en-US" sz="1600" i="1" dirty="0" err="1">
                <a:solidFill>
                  <a:srgbClr val="002060"/>
                </a:solidFill>
              </a:rPr>
              <a:t>analyse</a:t>
            </a:r>
            <a:r>
              <a:rPr lang="en-US" sz="1600" i="1" dirty="0">
                <a:solidFill>
                  <a:srgbClr val="002060"/>
                </a:solidFill>
              </a:rPr>
              <a:t> system </a:t>
            </a:r>
            <a:r>
              <a:rPr lang="en-US" sz="1600" i="1" dirty="0" err="1">
                <a:solidFill>
                  <a:srgbClr val="002060"/>
                </a:solidFill>
              </a:rPr>
              <a:t>logs,network</a:t>
            </a:r>
            <a:r>
              <a:rPr lang="en-US" sz="1600" i="1" dirty="0">
                <a:solidFill>
                  <a:srgbClr val="002060"/>
                </a:solidFill>
              </a:rPr>
              <a:t> traffic and identify attack vector</a:t>
            </a:r>
          </a:p>
          <a:p>
            <a:pPr marL="800100" lvl="1" indent="-342900" algn="just">
              <a:buFont typeface="+mj-lt"/>
              <a:buAutoNum type="arabicPeriod"/>
            </a:pPr>
            <a:r>
              <a:rPr lang="en-US" b="1" dirty="0">
                <a:solidFill>
                  <a:srgbClr val="002060"/>
                </a:solidFill>
              </a:rPr>
              <a:t>Containment and Eradication, and Recovery </a:t>
            </a:r>
            <a:r>
              <a:rPr lang="en-US" sz="1600" i="1" dirty="0">
                <a:solidFill>
                  <a:srgbClr val="002060"/>
                </a:solidFill>
              </a:rPr>
              <a:t>efforts to immediately contain/eradicate the threat &amp; begin recovery </a:t>
            </a:r>
            <a:r>
              <a:rPr lang="en-US" sz="1600" i="1" dirty="0" err="1">
                <a:solidFill>
                  <a:srgbClr val="002060"/>
                </a:solidFill>
              </a:rPr>
              <a:t>e.g</a:t>
            </a:r>
            <a:r>
              <a:rPr lang="en-US" sz="1600" i="1" dirty="0">
                <a:solidFill>
                  <a:srgbClr val="002060"/>
                </a:solidFill>
              </a:rPr>
              <a:t> isolating </a:t>
            </a:r>
            <a:r>
              <a:rPr lang="en-US" sz="1600" i="1" dirty="0" err="1">
                <a:solidFill>
                  <a:srgbClr val="002060"/>
                </a:solidFill>
              </a:rPr>
              <a:t>systems,remove</a:t>
            </a:r>
            <a:r>
              <a:rPr lang="en-US" sz="1600" i="1" dirty="0">
                <a:solidFill>
                  <a:srgbClr val="002060"/>
                </a:solidFill>
              </a:rPr>
              <a:t> </a:t>
            </a:r>
            <a:r>
              <a:rPr lang="en-US" sz="1600" i="1" dirty="0" err="1">
                <a:solidFill>
                  <a:srgbClr val="002060"/>
                </a:solidFill>
              </a:rPr>
              <a:t>malware,patching</a:t>
            </a:r>
            <a:r>
              <a:rPr lang="en-US" sz="1600" i="1" dirty="0">
                <a:solidFill>
                  <a:srgbClr val="002060"/>
                </a:solidFill>
              </a:rPr>
              <a:t> vulnerabilities, and restoring data from backups.</a:t>
            </a:r>
            <a:endParaRPr lang="en-US" i="1" dirty="0">
              <a:solidFill>
                <a:srgbClr val="002060"/>
              </a:solidFill>
            </a:endParaRPr>
          </a:p>
          <a:p>
            <a:pPr marL="800100" lvl="1" indent="-342900" algn="just">
              <a:buFont typeface="+mj-lt"/>
              <a:buAutoNum type="arabicPeriod"/>
            </a:pPr>
            <a:r>
              <a:rPr lang="en-US" b="1" dirty="0">
                <a:solidFill>
                  <a:srgbClr val="002060"/>
                </a:solidFill>
              </a:rPr>
              <a:t>Post-Incident Follow-Up </a:t>
            </a:r>
            <a:r>
              <a:rPr lang="en-US" sz="1600" i="1" dirty="0">
                <a:solidFill>
                  <a:srgbClr val="002060"/>
                </a:solidFill>
              </a:rPr>
              <a:t>investigate the cause of the incident &amp; ask questions to better understand the nature of the threat </a:t>
            </a:r>
            <a:r>
              <a:rPr lang="en-US" sz="1600" i="1" dirty="0" err="1">
                <a:solidFill>
                  <a:srgbClr val="002060"/>
                </a:solidFill>
              </a:rPr>
              <a:t>e.g</a:t>
            </a:r>
            <a:r>
              <a:rPr lang="en-US" sz="1600" i="1" dirty="0">
                <a:solidFill>
                  <a:srgbClr val="002060"/>
                </a:solidFill>
              </a:rPr>
              <a:t> updating response plans, </a:t>
            </a:r>
            <a:r>
              <a:rPr lang="en-GB" b="0" i="0">
                <a:solidFill>
                  <a:srgbClr val="374151"/>
                </a:solidFill>
                <a:effectLst/>
                <a:latin typeface="Söhne"/>
              </a:rPr>
              <a:t>providing training and awareness, Lessons learned are documented,</a:t>
            </a:r>
            <a:endParaRPr lang="en-US" i="1" dirty="0">
              <a:solidFill>
                <a:srgbClr val="002060"/>
              </a:solidFill>
            </a:endParaRPr>
          </a:p>
          <a:p>
            <a:pPr algn="just"/>
            <a:endParaRPr lang="en-US" dirty="0">
              <a:solidFill>
                <a:srgbClr val="002060"/>
              </a:solidFill>
            </a:endParaRPr>
          </a:p>
          <a:p>
            <a:pPr algn="ctr"/>
            <a:r>
              <a:rPr lang="en-US" dirty="0">
                <a:solidFill>
                  <a:srgbClr val="C00000"/>
                </a:solidFill>
              </a:rPr>
              <a:t>There are many technologies that are used to implement an incident response:</a:t>
            </a:r>
          </a:p>
          <a:p>
            <a:pPr algn="just"/>
            <a:r>
              <a:rPr lang="en-US" b="1" dirty="0">
                <a:solidFill>
                  <a:srgbClr val="002060"/>
                </a:solidFill>
              </a:rPr>
              <a:t>Network Admission Control (NAC) </a:t>
            </a:r>
            <a:r>
              <a:rPr lang="en-US" sz="1600" i="1" dirty="0">
                <a:solidFill>
                  <a:srgbClr val="002060"/>
                </a:solidFill>
              </a:rPr>
              <a:t>allows network access for authorized users with compliant systems. A compliant system meets all of the policy requirements of the organization. </a:t>
            </a:r>
            <a:endParaRPr lang="en-US" i="1" dirty="0">
              <a:solidFill>
                <a:srgbClr val="002060"/>
              </a:solidFill>
            </a:endParaRPr>
          </a:p>
          <a:p>
            <a:pPr algn="just"/>
            <a:r>
              <a:rPr lang="en-US" b="1" dirty="0">
                <a:solidFill>
                  <a:srgbClr val="002060"/>
                </a:solidFill>
              </a:rPr>
              <a:t>Intrusion Detection Systems (IDSs) </a:t>
            </a:r>
            <a:r>
              <a:rPr lang="en-US" sz="1600" i="1" dirty="0">
                <a:solidFill>
                  <a:srgbClr val="002060"/>
                </a:solidFill>
              </a:rPr>
              <a:t>monitor the traffic on a network. IDS systems are passive. </a:t>
            </a:r>
          </a:p>
          <a:p>
            <a:pPr algn="just"/>
            <a:r>
              <a:rPr lang="en-US" b="1" dirty="0">
                <a:solidFill>
                  <a:srgbClr val="002060"/>
                </a:solidFill>
              </a:rPr>
              <a:t>Intrusion Prevention Systems </a:t>
            </a:r>
            <a:r>
              <a:rPr lang="en-US" sz="1600" i="1" dirty="0">
                <a:solidFill>
                  <a:srgbClr val="002060"/>
                </a:solidFill>
              </a:rPr>
              <a:t>operates in inline mode. It can detect and immediately address a network problem.</a:t>
            </a:r>
          </a:p>
        </p:txBody>
      </p:sp>
    </p:spTree>
    <p:custDataLst>
      <p:tags r:id="rId1"/>
    </p:custDataLst>
    <p:extLst>
      <p:ext uri="{BB962C8B-B14F-4D97-AF65-F5344CB8AC3E}">
        <p14:creationId xmlns:p14="http://schemas.microsoft.com/office/powerpoint/2010/main" val="3559111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Disaster Recovery</a:t>
            </a:r>
            <a:endParaRPr lang="en-GB" sz="5400" dirty="0">
              <a:solidFill>
                <a:schemeClr val="bg1"/>
              </a:solidFill>
            </a:endParaRPr>
          </a:p>
        </p:txBody>
      </p:sp>
    </p:spTree>
    <p:extLst>
      <p:ext uri="{BB962C8B-B14F-4D97-AF65-F5344CB8AC3E}">
        <p14:creationId xmlns:p14="http://schemas.microsoft.com/office/powerpoint/2010/main" val="28660662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 Planning</a:t>
            </a:r>
            <a:endParaRPr lang="en-US" sz="3200" dirty="0"/>
          </a:p>
        </p:txBody>
      </p:sp>
      <p:sp>
        <p:nvSpPr>
          <p:cNvPr id="17" name="Rectangle 16"/>
          <p:cNvSpPr/>
          <p:nvPr/>
        </p:nvSpPr>
        <p:spPr>
          <a:xfrm>
            <a:off x="144087" y="681496"/>
            <a:ext cx="11837707" cy="4247317"/>
          </a:xfrm>
          <a:prstGeom prst="rect">
            <a:avLst/>
          </a:prstGeom>
        </p:spPr>
        <p:txBody>
          <a:bodyPr wrap="square">
            <a:spAutoFit/>
          </a:bodyPr>
          <a:lstStyle/>
          <a:p>
            <a:pPr algn="just"/>
            <a:r>
              <a:rPr lang="en-US" b="1" dirty="0">
                <a:solidFill>
                  <a:srgbClr val="002060"/>
                </a:solidFill>
              </a:rPr>
              <a:t>Types of Disasters </a:t>
            </a:r>
          </a:p>
          <a:p>
            <a:pPr marL="285750" indent="-285750" algn="just">
              <a:buFont typeface="Wingdings" panose="05000000000000000000" pitchFamily="2" charset="2"/>
              <a:buChar char="ü"/>
            </a:pPr>
            <a:r>
              <a:rPr lang="en-US" dirty="0">
                <a:solidFill>
                  <a:srgbClr val="002060"/>
                </a:solidFill>
              </a:rPr>
              <a:t>It is critical to keep an organization functioning when a disaster occurs. A disaster includes any natural or human-caused event that damages assets or property and impairs the ability for the organization to continue operating.</a:t>
            </a:r>
          </a:p>
          <a:p>
            <a:pPr algn="just"/>
            <a:endParaRPr lang="en-US" b="1" dirty="0">
              <a:solidFill>
                <a:srgbClr val="002060"/>
              </a:solidFill>
            </a:endParaRPr>
          </a:p>
          <a:p>
            <a:pPr algn="just"/>
            <a:r>
              <a:rPr lang="en-US" b="1" dirty="0">
                <a:solidFill>
                  <a:srgbClr val="002060"/>
                </a:solidFill>
              </a:rPr>
              <a:t>Natural Disasters </a:t>
            </a: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geological disasters (earthquakes, landslides, volcanoes, and tsunamis), meteorological disasters (hurricanes, tornadoes, snow storms, lightning, and hail), health disasters (widespread illnesses, quarantines, and pandemics) and miscellaneous disasters (fires, floods, solar storms, and avalanches).</a:t>
            </a:r>
          </a:p>
          <a:p>
            <a:pPr algn="just"/>
            <a:endParaRPr lang="en-US" dirty="0">
              <a:solidFill>
                <a:srgbClr val="002060"/>
              </a:solidFill>
            </a:endParaRPr>
          </a:p>
          <a:p>
            <a:pPr algn="just"/>
            <a:r>
              <a:rPr lang="en-US" b="1" dirty="0">
                <a:solidFill>
                  <a:srgbClr val="002060"/>
                </a:solidFill>
              </a:rPr>
              <a:t>Human-caused Disasters</a:t>
            </a:r>
            <a:r>
              <a:rPr lang="en-US" dirty="0">
                <a:solidFill>
                  <a:srgbClr val="002060"/>
                </a:solidFill>
              </a:rPr>
              <a:t> </a:t>
            </a:r>
          </a:p>
          <a:p>
            <a:pPr marL="742950" lvl="1" indent="-285750" algn="just">
              <a:buFont typeface="Wingdings" panose="05000000000000000000" pitchFamily="2" charset="2"/>
              <a:buChar char="ü"/>
            </a:pPr>
            <a:r>
              <a:rPr lang="en-US" dirty="0">
                <a:solidFill>
                  <a:srgbClr val="002060"/>
                </a:solidFill>
              </a:rPr>
              <a:t>labor events (strikes, walkouts, and slowdowns), social-political events (vandalism, blockades, protests, sabotage, terrorism, and war), materials events (hazardous spills and fires) and utilities disruptions (power failures, communication outages, fuel shortages, and radioactive fallout)</a:t>
            </a:r>
          </a:p>
          <a:p>
            <a:pPr marL="285750" indent="-285750">
              <a:buFont typeface="Wingdings" panose="05000000000000000000" pitchFamily="2" charset="2"/>
              <a:buChar char="ü"/>
            </a:pPr>
            <a:endParaRPr lang="en-US" dirty="0">
              <a:solidFill>
                <a:srgbClr val="002060"/>
              </a:solidFill>
            </a:endParaRPr>
          </a:p>
          <a:p>
            <a:pPr marL="285750" indent="-285750" algn="just">
              <a:buFont typeface="Wingdings" panose="05000000000000000000" pitchFamily="2" charset="2"/>
              <a:buChar char="ü"/>
            </a:pPr>
            <a:endParaRPr lang="en-US" dirty="0">
              <a:solidFill>
                <a:srgbClr val="FF0000"/>
              </a:solidFill>
            </a:endParaRPr>
          </a:p>
        </p:txBody>
      </p:sp>
    </p:spTree>
    <p:custDataLst>
      <p:tags r:id="rId1"/>
    </p:custDataLst>
    <p:extLst>
      <p:ext uri="{BB962C8B-B14F-4D97-AF65-F5344CB8AC3E}">
        <p14:creationId xmlns:p14="http://schemas.microsoft.com/office/powerpoint/2010/main" val="190741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Disaster Recovery</a:t>
            </a:r>
            <a:endParaRPr lang="en-US" sz="3200" dirty="0"/>
          </a:p>
        </p:txBody>
      </p:sp>
      <p:sp>
        <p:nvSpPr>
          <p:cNvPr id="17" name="Rectangle 16"/>
          <p:cNvSpPr/>
          <p:nvPr/>
        </p:nvSpPr>
        <p:spPr>
          <a:xfrm>
            <a:off x="144087" y="681496"/>
            <a:ext cx="11837707" cy="1200329"/>
          </a:xfrm>
          <a:prstGeom prst="rect">
            <a:avLst/>
          </a:prstGeom>
        </p:spPr>
        <p:txBody>
          <a:bodyPr wrap="square">
            <a:spAutoFit/>
          </a:bodyPr>
          <a:lstStyle/>
          <a:p>
            <a:pPr algn="just"/>
            <a:r>
              <a:rPr lang="en-US" b="1" dirty="0">
                <a:solidFill>
                  <a:srgbClr val="002060"/>
                </a:solidFill>
              </a:rPr>
              <a:t>Need for Business Continuity</a:t>
            </a:r>
          </a:p>
          <a:p>
            <a:pPr algn="just"/>
            <a:r>
              <a:rPr lang="en-US" i="1" dirty="0">
                <a:solidFill>
                  <a:srgbClr val="002060"/>
                </a:solidFill>
              </a:rPr>
              <a:t>Business continuity is one of the most important concepts in computer security. Even though companies do whatever they can to prevent disasters and loss of data, it is impossible to predict every scenario. It is important for companies to have plans in place that ensure business continuity regardless of what may occur. </a:t>
            </a:r>
          </a:p>
        </p:txBody>
      </p:sp>
      <p:sp>
        <p:nvSpPr>
          <p:cNvPr id="4" name="Rectangle 3"/>
          <p:cNvSpPr/>
          <p:nvPr/>
        </p:nvSpPr>
        <p:spPr>
          <a:xfrm>
            <a:off x="168793" y="1881825"/>
            <a:ext cx="11127317" cy="3970318"/>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b="1" dirty="0">
                <a:solidFill>
                  <a:srgbClr val="002060"/>
                </a:solidFill>
              </a:rPr>
              <a:t>Business Continuity Considerations</a:t>
            </a:r>
            <a:r>
              <a:rPr lang="en-US" dirty="0">
                <a:solidFill>
                  <a:srgbClr val="002060"/>
                </a:solidFill>
              </a:rPr>
              <a:t> </a:t>
            </a:r>
          </a:p>
          <a:p>
            <a:pPr algn="just"/>
            <a:r>
              <a:rPr lang="en-US" dirty="0">
                <a:solidFill>
                  <a:srgbClr val="002060"/>
                </a:solidFill>
              </a:rPr>
              <a:t>Business continuity controls are more than just backing up data and providing redundant hardware. </a:t>
            </a:r>
          </a:p>
          <a:p>
            <a:pPr algn="just"/>
            <a:endParaRPr lang="en-US" dirty="0">
              <a:solidFill>
                <a:srgbClr val="002060"/>
              </a:solidFill>
            </a:endParaRPr>
          </a:p>
          <a:p>
            <a:pPr algn="just"/>
            <a:r>
              <a:rPr lang="en-US" dirty="0">
                <a:solidFill>
                  <a:srgbClr val="002060"/>
                </a:solidFill>
              </a:rPr>
              <a:t>Business Continuity Considerations should include: </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Documenting configurations</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Establishing alternate communications channels </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Providing power</a:t>
            </a:r>
          </a:p>
          <a:p>
            <a:pPr marL="742950" lvl="1" indent="-285750" algn="just">
              <a:buFont typeface="Wingdings" panose="05000000000000000000" pitchFamily="2" charset="2"/>
              <a:buChar char="ü"/>
            </a:pPr>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Identifying all dependencies for applications and processes </a:t>
            </a:r>
          </a:p>
          <a:p>
            <a:pPr lvl="1" algn="just"/>
            <a:endParaRPr lang="en-US" dirty="0">
              <a:solidFill>
                <a:srgbClr val="002060"/>
              </a:solidFill>
            </a:endParaRPr>
          </a:p>
          <a:p>
            <a:pPr marL="742950" lvl="1" indent="-285750" algn="just">
              <a:buFont typeface="Wingdings" panose="05000000000000000000" pitchFamily="2" charset="2"/>
              <a:buChar char="ü"/>
            </a:pPr>
            <a:r>
              <a:rPr lang="en-US" dirty="0">
                <a:solidFill>
                  <a:srgbClr val="002060"/>
                </a:solidFill>
              </a:rPr>
              <a:t>Understanding how to carry out automated tasks manually</a:t>
            </a:r>
          </a:p>
        </p:txBody>
      </p:sp>
    </p:spTree>
    <p:custDataLst>
      <p:tags r:id="rId1"/>
    </p:custDataLst>
    <p:extLst>
      <p:ext uri="{BB962C8B-B14F-4D97-AF65-F5344CB8AC3E}">
        <p14:creationId xmlns:p14="http://schemas.microsoft.com/office/powerpoint/2010/main" val="2079757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Defending Systems and Devices</a:t>
            </a:r>
            <a:endParaRPr lang="en-GB" sz="5400" dirty="0">
              <a:solidFill>
                <a:schemeClr val="bg1"/>
              </a:solidFill>
            </a:endParaRPr>
          </a:p>
        </p:txBody>
      </p:sp>
    </p:spTree>
    <p:extLst>
      <p:ext uri="{BB962C8B-B14F-4D97-AF65-F5344CB8AC3E}">
        <p14:creationId xmlns:p14="http://schemas.microsoft.com/office/powerpoint/2010/main" val="13639459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4524315"/>
          </a:xfrm>
          <a:prstGeom prst="rect">
            <a:avLst/>
          </a:prstGeom>
        </p:spPr>
        <p:txBody>
          <a:bodyPr wrap="square">
            <a:spAutoFit/>
          </a:bodyPr>
          <a:lstStyle/>
          <a:p>
            <a:pPr algn="just"/>
            <a:r>
              <a:rPr lang="en-US" b="1" dirty="0">
                <a:solidFill>
                  <a:srgbClr val="002060"/>
                </a:solidFill>
              </a:rPr>
              <a:t>Host Hardening (</a:t>
            </a:r>
            <a:r>
              <a:rPr lang="en-US" dirty="0">
                <a:solidFill>
                  <a:srgbClr val="002060"/>
                </a:solidFill>
              </a:rPr>
              <a:t>Operating System Security) </a:t>
            </a:r>
            <a:r>
              <a:rPr lang="en-US" i="1" dirty="0">
                <a:solidFill>
                  <a:srgbClr val="002060"/>
                </a:solidFill>
              </a:rPr>
              <a:t>The operating system plays a critical role in the operation of a computer system and is the target of many attacks. </a:t>
            </a:r>
            <a:r>
              <a:rPr lang="en-US" dirty="0">
                <a:solidFill>
                  <a:srgbClr val="002060"/>
                </a:solidFill>
              </a:rPr>
              <a:t>An </a:t>
            </a:r>
            <a:r>
              <a:rPr lang="en-US" b="1" i="1" dirty="0">
                <a:solidFill>
                  <a:srgbClr val="002060"/>
                </a:solidFill>
              </a:rPr>
              <a:t>administrator</a:t>
            </a:r>
            <a:r>
              <a:rPr lang="en-US" dirty="0">
                <a:solidFill>
                  <a:srgbClr val="002060"/>
                </a:solidFill>
              </a:rPr>
              <a:t> hardens an operating system by modifying the default configuration to make it more secure to outside threats. This process includes the removal of unnecessary programs and services. Another critical requirement of hardening operating systems is the application of security patches and updates. </a:t>
            </a:r>
          </a:p>
          <a:p>
            <a:pPr algn="just"/>
            <a:endParaRPr lang="en-US" dirty="0">
              <a:solidFill>
                <a:srgbClr val="002060"/>
              </a:solidFill>
            </a:endParaRPr>
          </a:p>
          <a:p>
            <a:pPr algn="just"/>
            <a:r>
              <a:rPr lang="en-US" b="1" dirty="0">
                <a:solidFill>
                  <a:srgbClr val="002060"/>
                </a:solidFill>
              </a:rPr>
              <a:t>Antimalware </a:t>
            </a:r>
            <a:r>
              <a:rPr lang="en-US" dirty="0">
                <a:solidFill>
                  <a:srgbClr val="002060"/>
                </a:solidFill>
              </a:rPr>
              <a:t>- Malware includes viruses, worms, Trojan horses, </a:t>
            </a:r>
            <a:r>
              <a:rPr lang="en-US" dirty="0" err="1">
                <a:solidFill>
                  <a:srgbClr val="002060"/>
                </a:solidFill>
              </a:rPr>
              <a:t>keyloggers</a:t>
            </a:r>
            <a:r>
              <a:rPr lang="en-US" dirty="0">
                <a:solidFill>
                  <a:srgbClr val="002060"/>
                </a:solidFill>
              </a:rPr>
              <a:t>, spyware, and adware. They all invade privacy, steal information, damage the system, or delete and corrupt data. It is important to protect computers and mobile devices using reputable antimalware software. </a:t>
            </a:r>
          </a:p>
          <a:p>
            <a:pPr algn="just"/>
            <a:endParaRPr lang="en-US" dirty="0">
              <a:solidFill>
                <a:srgbClr val="002060"/>
              </a:solidFill>
            </a:endParaRPr>
          </a:p>
          <a:p>
            <a:pPr algn="just"/>
            <a:r>
              <a:rPr lang="en-US" b="1" dirty="0">
                <a:solidFill>
                  <a:srgbClr val="002060"/>
                </a:solidFill>
              </a:rPr>
              <a:t>Patch Management </a:t>
            </a:r>
            <a:r>
              <a:rPr lang="en-US" dirty="0">
                <a:solidFill>
                  <a:srgbClr val="002060"/>
                </a:solidFill>
              </a:rPr>
              <a:t>- Patches are code updates that manufacturers provide to prevent a newly discovered virus or worm from making a successful attack. Manufacturers combine patches and upgrades into a comprehensive update application called a service pack. </a:t>
            </a:r>
          </a:p>
          <a:p>
            <a:pPr algn="just"/>
            <a:endParaRPr lang="en-US" dirty="0">
              <a:solidFill>
                <a:srgbClr val="002060"/>
              </a:solidFill>
            </a:endParaRPr>
          </a:p>
          <a:p>
            <a:pPr algn="just"/>
            <a:r>
              <a:rPr lang="en-US" b="1" dirty="0">
                <a:solidFill>
                  <a:srgbClr val="002060"/>
                </a:solidFill>
              </a:rPr>
              <a:t>Host-based Firewalls </a:t>
            </a:r>
            <a:r>
              <a:rPr lang="en-US" dirty="0">
                <a:solidFill>
                  <a:srgbClr val="002060"/>
                </a:solidFill>
              </a:rPr>
              <a:t>- A software firewall is a program that runs on a computer to allow or deny traffic between the computer and other connected computers. The software firewall applies a set of rules to data transmissions through inspection and filtering of data packets. </a:t>
            </a:r>
          </a:p>
        </p:txBody>
      </p:sp>
    </p:spTree>
    <p:custDataLst>
      <p:tags r:id="rId1"/>
    </p:custDataLst>
    <p:extLst>
      <p:ext uri="{BB962C8B-B14F-4D97-AF65-F5344CB8AC3E}">
        <p14:creationId xmlns:p14="http://schemas.microsoft.com/office/powerpoint/2010/main" val="275100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837707" cy="3416320"/>
          </a:xfrm>
          <a:prstGeom prst="rect">
            <a:avLst/>
          </a:prstGeom>
        </p:spPr>
        <p:txBody>
          <a:bodyPr wrap="square">
            <a:spAutoFit/>
          </a:bodyPr>
          <a:lstStyle/>
          <a:p>
            <a:pPr algn="just"/>
            <a:endParaRPr lang="en-US" dirty="0">
              <a:solidFill>
                <a:srgbClr val="002060"/>
              </a:solidFill>
            </a:endParaRPr>
          </a:p>
          <a:p>
            <a:pPr algn="just"/>
            <a:r>
              <a:rPr lang="en-US" b="1" dirty="0">
                <a:solidFill>
                  <a:srgbClr val="002060"/>
                </a:solidFill>
              </a:rPr>
              <a:t>Host Intrusion Detection Systems</a:t>
            </a:r>
            <a:r>
              <a:rPr lang="en-US" dirty="0">
                <a:solidFill>
                  <a:srgbClr val="002060"/>
                </a:solidFill>
              </a:rPr>
              <a:t> - A host intrusion detection system (HIDS) is software that runs on a host computer that monitors suspicious activity. </a:t>
            </a:r>
          </a:p>
          <a:p>
            <a:pPr algn="just"/>
            <a:endParaRPr lang="en-US" b="1" dirty="0">
              <a:solidFill>
                <a:srgbClr val="002060"/>
              </a:solidFill>
            </a:endParaRPr>
          </a:p>
          <a:p>
            <a:pPr algn="just"/>
            <a:r>
              <a:rPr lang="en-US" b="1" dirty="0">
                <a:solidFill>
                  <a:srgbClr val="002060"/>
                </a:solidFill>
              </a:rPr>
              <a:t>Secure Communications (VPNs) </a:t>
            </a:r>
            <a:r>
              <a:rPr lang="en-US" dirty="0">
                <a:solidFill>
                  <a:srgbClr val="002060"/>
                </a:solidFill>
              </a:rPr>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endParaRPr lang="en-US" dirty="0"/>
          </a:p>
          <a:p>
            <a:pPr algn="just"/>
            <a:endParaRPr lang="en-US" dirty="0">
              <a:solidFill>
                <a:srgbClr val="002060"/>
              </a:solidFill>
            </a:endParaRPr>
          </a:p>
          <a:p>
            <a:endParaRPr lang="en-US" dirty="0"/>
          </a:p>
          <a:p>
            <a:pPr marL="0" lvl="1"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1853922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Host Data Protection</a:t>
            </a:r>
          </a:p>
          <a:p>
            <a:pPr algn="just"/>
            <a:endParaRPr lang="en-US" dirty="0">
              <a:solidFill>
                <a:srgbClr val="002060"/>
              </a:solidFill>
            </a:endParaRPr>
          </a:p>
          <a:p>
            <a:pPr algn="just"/>
            <a:r>
              <a:rPr lang="en-US" b="1" dirty="0">
                <a:solidFill>
                  <a:srgbClr val="002060"/>
                </a:solidFill>
              </a:rPr>
              <a:t>File Access Control </a:t>
            </a:r>
            <a:r>
              <a:rPr lang="en-US" dirty="0">
                <a:solidFill>
                  <a:srgbClr val="002060"/>
                </a:solidFill>
              </a:rPr>
              <a:t>– This consists of permissions that limit folder or file access for an individual or for a group of users. </a:t>
            </a:r>
          </a:p>
          <a:p>
            <a:pPr algn="just"/>
            <a:endParaRPr lang="en-US" b="1" dirty="0">
              <a:solidFill>
                <a:srgbClr val="002060"/>
              </a:solidFill>
            </a:endParaRPr>
          </a:p>
          <a:p>
            <a:pPr algn="just"/>
            <a:r>
              <a:rPr lang="en-US" b="1" dirty="0">
                <a:solidFill>
                  <a:srgbClr val="002060"/>
                </a:solidFill>
              </a:rPr>
              <a:t>File Encryption</a:t>
            </a:r>
            <a:r>
              <a:rPr lang="en-US" dirty="0">
                <a:solidFill>
                  <a:srgbClr val="002060"/>
                </a:solidFill>
              </a:rPr>
              <a:t> – File encryption is a tool used to protect data stored in the form of files. Encryption transforms data using a complicated algorithm to make it unreadable. Software programs can encrypt files, folders, and even entire drives.</a:t>
            </a:r>
          </a:p>
          <a:p>
            <a:pPr algn="just"/>
            <a:endParaRPr lang="en-US" dirty="0">
              <a:solidFill>
                <a:srgbClr val="002060"/>
              </a:solidFill>
            </a:endParaRPr>
          </a:p>
          <a:p>
            <a:pPr algn="just"/>
            <a:r>
              <a:rPr lang="en-US" b="1" dirty="0">
                <a:solidFill>
                  <a:srgbClr val="002060"/>
                </a:solidFill>
              </a:rPr>
              <a:t>System and Data Backups </a:t>
            </a:r>
            <a:r>
              <a:rPr lang="en-US" dirty="0">
                <a:solidFill>
                  <a:srgbClr val="002060"/>
                </a:solidFill>
              </a:rPr>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a:p>
            <a:pPr algn="just"/>
            <a:r>
              <a:rPr lang="en-US" b="1" dirty="0">
                <a:solidFill>
                  <a:srgbClr val="002060"/>
                </a:solidFill>
              </a:rPr>
              <a:t>Images and Content Control</a:t>
            </a:r>
            <a:endParaRPr lang="en-US" dirty="0">
              <a:solidFill>
                <a:srgbClr val="002060"/>
              </a:solidFill>
            </a:endParaRPr>
          </a:p>
          <a:p>
            <a:pPr algn="just"/>
            <a:r>
              <a:rPr lang="en-US" b="1" dirty="0">
                <a:solidFill>
                  <a:srgbClr val="002060"/>
                </a:solidFill>
              </a:rPr>
              <a:t>Content Screening and Blocking </a:t>
            </a:r>
            <a:r>
              <a:rPr lang="en-US" dirty="0">
                <a:solidFill>
                  <a:srgbClr val="002060"/>
                </a:solidFill>
              </a:rPr>
              <a:t>Content control software restricts the content that a user can access with a web browser over the Internet. Content control software can block sites that contain certain types of material such as pornography or controversial religious or political content. </a:t>
            </a:r>
          </a:p>
          <a:p>
            <a:pPr algn="just"/>
            <a:endParaRPr lang="en-US" dirty="0">
              <a:solidFill>
                <a:srgbClr val="002060"/>
              </a:solidFill>
            </a:endParaRPr>
          </a:p>
          <a:p>
            <a:pPr algn="just"/>
            <a:r>
              <a:rPr lang="en-US" b="1" dirty="0">
                <a:solidFill>
                  <a:srgbClr val="002060"/>
                </a:solidFill>
              </a:rPr>
              <a:t>Disk Cloning and Deep Freeze </a:t>
            </a:r>
            <a:r>
              <a:rPr lang="en-US" dirty="0">
                <a:solidFill>
                  <a:srgbClr val="002060"/>
                </a:solidFill>
              </a:rPr>
              <a:t>Many third-party applications are available to restore a system back to a default state. This allows the administrator to protect the operating system and configuration files for a system. Disk cloning copies the contents of the computer’s hard disk to an image file. Deep Freeze “freezes” the hard drive partition. </a:t>
            </a:r>
          </a:p>
        </p:txBody>
      </p:sp>
    </p:spTree>
    <p:custDataLst>
      <p:tags r:id="rId1"/>
    </p:custDataLst>
    <p:extLst>
      <p:ext uri="{BB962C8B-B14F-4D97-AF65-F5344CB8AC3E}">
        <p14:creationId xmlns:p14="http://schemas.microsoft.com/office/powerpoint/2010/main" val="4125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Defending Systems and Devices</a:t>
            </a:r>
            <a:endParaRPr lang="en-US" sz="3200" dirty="0"/>
          </a:p>
        </p:txBody>
      </p:sp>
      <p:sp>
        <p:nvSpPr>
          <p:cNvPr id="17" name="Rectangle 16"/>
          <p:cNvSpPr/>
          <p:nvPr/>
        </p:nvSpPr>
        <p:spPr>
          <a:xfrm>
            <a:off x="144087" y="681496"/>
            <a:ext cx="11932299" cy="5078313"/>
          </a:xfrm>
          <a:prstGeom prst="rect">
            <a:avLst/>
          </a:prstGeom>
        </p:spPr>
        <p:txBody>
          <a:bodyPr wrap="square">
            <a:spAutoFit/>
          </a:bodyPr>
          <a:lstStyle/>
          <a:p>
            <a:pPr algn="just"/>
            <a:r>
              <a:rPr lang="en-US" b="1" dirty="0">
                <a:solidFill>
                  <a:srgbClr val="002060"/>
                </a:solidFill>
              </a:rPr>
              <a:t>Physical Protection</a:t>
            </a:r>
          </a:p>
          <a:p>
            <a:pPr algn="just"/>
            <a:r>
              <a:rPr lang="en-US" b="1" dirty="0">
                <a:solidFill>
                  <a:srgbClr val="002060"/>
                </a:solidFill>
              </a:rPr>
              <a:t>Security Cables and Locks </a:t>
            </a:r>
            <a:r>
              <a:rPr lang="en-US" dirty="0">
                <a:solidFill>
                  <a:srgbClr val="002060"/>
                </a:solidFill>
              </a:rPr>
              <a:t>- There are several methods of physically protecting computer equipment: Use cable locks, Keep telecommunication rooms locked, Use security cages around equipment.</a:t>
            </a:r>
          </a:p>
          <a:p>
            <a:pPr algn="just"/>
            <a:endParaRPr lang="en-US" dirty="0">
              <a:solidFill>
                <a:srgbClr val="002060"/>
              </a:solidFill>
            </a:endParaRPr>
          </a:p>
          <a:p>
            <a:pPr algn="just"/>
            <a:r>
              <a:rPr lang="en-US" b="1" dirty="0">
                <a:solidFill>
                  <a:srgbClr val="002060"/>
                </a:solidFill>
              </a:rPr>
              <a:t>Logout Timers </a:t>
            </a:r>
            <a:r>
              <a:rPr lang="en-US" dirty="0">
                <a:solidFill>
                  <a:srgbClr val="002060"/>
                </a:solidFill>
              </a:rPr>
              <a:t>- An employee gets up and leaves his computer to take a break. If the employee does not take any action to secure his workstation, any information on that system is vulnerable to an unauthorized user. </a:t>
            </a:r>
          </a:p>
          <a:p>
            <a:pPr algn="just"/>
            <a:endParaRPr lang="en-US" b="1" dirty="0">
              <a:solidFill>
                <a:srgbClr val="002060"/>
              </a:solidFill>
            </a:endParaRPr>
          </a:p>
          <a:p>
            <a:pPr algn="just"/>
            <a:r>
              <a:rPr lang="en-US" b="1" dirty="0">
                <a:solidFill>
                  <a:srgbClr val="002060"/>
                </a:solidFill>
              </a:rPr>
              <a:t>Idle Timeout and Screen Lock</a:t>
            </a:r>
            <a:r>
              <a:rPr lang="en-US" dirty="0">
                <a:solidFill>
                  <a:srgbClr val="002060"/>
                </a:solidFill>
              </a:rPr>
              <a:t> - Employees may or may not log out of their computer when they leave the workplace. Therefore, it is a security best practice to configure an idle timer that will automatically log the user out and lock the screen. </a:t>
            </a:r>
          </a:p>
          <a:p>
            <a:pPr algn="just"/>
            <a:endParaRPr lang="en-US" b="1" dirty="0">
              <a:solidFill>
                <a:srgbClr val="002060"/>
              </a:solidFill>
            </a:endParaRPr>
          </a:p>
          <a:p>
            <a:pPr algn="just"/>
            <a:r>
              <a:rPr lang="en-US" b="1" dirty="0">
                <a:solidFill>
                  <a:srgbClr val="002060"/>
                </a:solidFill>
              </a:rPr>
              <a:t>Login Times </a:t>
            </a:r>
            <a:r>
              <a:rPr lang="en-US" dirty="0">
                <a:solidFill>
                  <a:srgbClr val="002060"/>
                </a:solidFill>
              </a:rPr>
              <a:t>- In some situations, an organization may want employees to log in during specific hours, such as 7 a.m. to 6 p.m. The system blocks logins during the hours that fall outside of the allowed login hours.</a:t>
            </a:r>
          </a:p>
          <a:p>
            <a:endParaRPr lang="en-US" dirty="0">
              <a:solidFill>
                <a:srgbClr val="002060"/>
              </a:solidFill>
            </a:endParaRPr>
          </a:p>
          <a:p>
            <a:pPr algn="just"/>
            <a:r>
              <a:rPr lang="en-US" b="1" dirty="0">
                <a:solidFill>
                  <a:srgbClr val="002060"/>
                </a:solidFill>
              </a:rPr>
              <a:t>GPS Tracking </a:t>
            </a:r>
            <a:r>
              <a:rPr lang="en-US" dirty="0">
                <a:solidFill>
                  <a:srgbClr val="002060"/>
                </a:solidFill>
              </a:rPr>
              <a:t>– uses satellites and computers to determine the location of a device. GPS technology is a standard feature on smartphones that provides real-time position tracking. GPS tracking can pinpoint a location within 100 meters. </a:t>
            </a:r>
          </a:p>
          <a:p>
            <a:pPr algn="just"/>
            <a:endParaRPr lang="en-US" dirty="0">
              <a:solidFill>
                <a:srgbClr val="002060"/>
              </a:solidFill>
            </a:endParaRPr>
          </a:p>
          <a:p>
            <a:pPr algn="just"/>
            <a:r>
              <a:rPr lang="en-US" b="1" dirty="0">
                <a:solidFill>
                  <a:srgbClr val="002060"/>
                </a:solidFill>
              </a:rPr>
              <a:t>Inventory and RFID Tags </a:t>
            </a:r>
            <a:r>
              <a:rPr lang="en-US" dirty="0">
                <a:solidFill>
                  <a:srgbClr val="002060"/>
                </a:solidFill>
              </a:rPr>
              <a:t>- Radio frequency identification (RFID) uses radio waves to identify and track objects. RFID inventory systems use tags attached to all items that an organization wants to track. </a:t>
            </a:r>
          </a:p>
        </p:txBody>
      </p:sp>
    </p:spTree>
    <p:custDataLst>
      <p:tags r:id="rId1"/>
    </p:custDataLst>
    <p:extLst>
      <p:ext uri="{BB962C8B-B14F-4D97-AF65-F5344CB8AC3E}">
        <p14:creationId xmlns:p14="http://schemas.microsoft.com/office/powerpoint/2010/main" val="3467887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Server Hardening</a:t>
            </a:r>
            <a:endParaRPr lang="en-GB" sz="5400" dirty="0">
              <a:solidFill>
                <a:schemeClr val="bg1"/>
              </a:solidFill>
            </a:endParaRPr>
          </a:p>
        </p:txBody>
      </p:sp>
    </p:spTree>
    <p:extLst>
      <p:ext uri="{BB962C8B-B14F-4D97-AF65-F5344CB8AC3E}">
        <p14:creationId xmlns:p14="http://schemas.microsoft.com/office/powerpoint/2010/main" val="1786852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a:t>
            </a:r>
            <a:endParaRPr lang="en-US" sz="3200" dirty="0"/>
          </a:p>
        </p:txBody>
      </p:sp>
      <p:sp>
        <p:nvSpPr>
          <p:cNvPr id="17" name="Rectangle 16"/>
          <p:cNvSpPr/>
          <p:nvPr/>
        </p:nvSpPr>
        <p:spPr>
          <a:xfrm>
            <a:off x="144087" y="681496"/>
            <a:ext cx="11932299" cy="4524315"/>
          </a:xfrm>
          <a:prstGeom prst="rect">
            <a:avLst/>
          </a:prstGeom>
        </p:spPr>
        <p:txBody>
          <a:bodyPr wrap="square">
            <a:spAutoFit/>
          </a:bodyPr>
          <a:lstStyle/>
          <a:p>
            <a:pPr algn="just"/>
            <a:r>
              <a:rPr lang="en-US" b="1" dirty="0">
                <a:solidFill>
                  <a:srgbClr val="002060"/>
                </a:solidFill>
              </a:rPr>
              <a:t>Managing Remote Access </a:t>
            </a:r>
            <a:r>
              <a:rPr lang="en-US" dirty="0">
                <a:solidFill>
                  <a:srgbClr val="002060"/>
                </a:solidFill>
              </a:rPr>
              <a:t>- Remote access refers to any combination of hardware and software that enables users to access a local internal network remotely. </a:t>
            </a:r>
          </a:p>
          <a:p>
            <a:pPr algn="just"/>
            <a:endParaRPr lang="en-US" b="1" dirty="0">
              <a:solidFill>
                <a:srgbClr val="002060"/>
              </a:solidFill>
            </a:endParaRPr>
          </a:p>
          <a:p>
            <a:pPr algn="just"/>
            <a:r>
              <a:rPr lang="en-US" b="1" dirty="0">
                <a:solidFill>
                  <a:srgbClr val="002060"/>
                </a:solidFill>
              </a:rPr>
              <a:t>Secure Shell (SSH) </a:t>
            </a:r>
            <a:r>
              <a:rPr lang="en-US" dirty="0">
                <a:solidFill>
                  <a:srgbClr val="002060"/>
                </a:solidFill>
              </a:rPr>
              <a:t>is a protocol that provides a secure (encrypted) management connection to a remote device. SSH should replace Telnet for management connections. </a:t>
            </a:r>
          </a:p>
          <a:p>
            <a:pPr algn="just"/>
            <a:endParaRPr lang="en-US" b="1" dirty="0">
              <a:solidFill>
                <a:srgbClr val="002060"/>
              </a:solidFill>
            </a:endParaRPr>
          </a:p>
          <a:p>
            <a:pPr algn="just"/>
            <a:r>
              <a:rPr lang="en-US" b="1" dirty="0">
                <a:solidFill>
                  <a:srgbClr val="002060"/>
                </a:solidFill>
              </a:rPr>
              <a:t>Telnet</a:t>
            </a:r>
            <a:r>
              <a:rPr lang="en-US" dirty="0">
                <a:solidFill>
                  <a:srgbClr val="002060"/>
                </a:solidFill>
              </a:rPr>
              <a:t> is an older protocol that uses unsecure plaintext transmission of both the login authentication (username and password) and the data transmitted between the communicating devices. </a:t>
            </a:r>
          </a:p>
          <a:p>
            <a:pPr algn="just"/>
            <a:endParaRPr lang="en-US" dirty="0">
              <a:solidFill>
                <a:srgbClr val="002060"/>
              </a:solidFill>
            </a:endParaRPr>
          </a:p>
          <a:p>
            <a:pPr algn="just"/>
            <a:r>
              <a:rPr lang="en-US" b="1" dirty="0">
                <a:solidFill>
                  <a:srgbClr val="002060"/>
                </a:solidFill>
              </a:rPr>
              <a:t>Secure copy (SCP) </a:t>
            </a:r>
            <a:r>
              <a:rPr lang="en-US" dirty="0">
                <a:solidFill>
                  <a:srgbClr val="002060"/>
                </a:solidFill>
              </a:rPr>
              <a:t>securely transfers computer files between two remote systems. SCP uses SSH for data transfer (including the authentication element), so SCP ensures the authenticity and confidentiality of the data in transit.</a:t>
            </a:r>
          </a:p>
          <a:p>
            <a:pPr algn="just"/>
            <a:endParaRPr lang="en-US" b="1" dirty="0">
              <a:solidFill>
                <a:srgbClr val="002060"/>
              </a:solidFill>
            </a:endParaRPr>
          </a:p>
          <a:p>
            <a:pPr algn="just"/>
            <a:r>
              <a:rPr lang="en-US" b="1" dirty="0">
                <a:solidFill>
                  <a:srgbClr val="002060"/>
                </a:solidFill>
              </a:rPr>
              <a:t>Administrative </a:t>
            </a:r>
            <a:r>
              <a:rPr lang="en-US" b="1" dirty="0" err="1">
                <a:solidFill>
                  <a:srgbClr val="002060"/>
                </a:solidFill>
              </a:rPr>
              <a:t>Masesures</a:t>
            </a:r>
            <a:endParaRPr lang="en-US" dirty="0">
              <a:solidFill>
                <a:srgbClr val="002060"/>
              </a:solidFill>
            </a:endParaRPr>
          </a:p>
          <a:p>
            <a:pPr algn="just"/>
            <a:r>
              <a:rPr lang="en-US" b="1" dirty="0">
                <a:solidFill>
                  <a:srgbClr val="002060"/>
                </a:solidFill>
              </a:rPr>
              <a:t>Securing Ports and Services</a:t>
            </a:r>
            <a:r>
              <a:rPr lang="en-US" dirty="0">
                <a:solidFill>
                  <a:srgbClr val="002060"/>
                </a:solidFill>
              </a:rPr>
              <a:t> - Cyber criminals exploit the services running on a system because they know that most devices run more services or programs than they need. </a:t>
            </a:r>
            <a:r>
              <a:rPr lang="en-US" dirty="0">
                <a:solidFill>
                  <a:srgbClr val="002060"/>
                </a:solidFill>
                <a:highlight>
                  <a:srgbClr val="FFFF00"/>
                </a:highlight>
              </a:rPr>
              <a:t>An administrator should look at every service to verify its necessity and evaluate its risk. Remove any unnecessary services.</a:t>
            </a:r>
          </a:p>
        </p:txBody>
      </p:sp>
    </p:spTree>
    <p:custDataLst>
      <p:tags r:id="rId1"/>
    </p:custDataLst>
    <p:extLst>
      <p:ext uri="{BB962C8B-B14F-4D97-AF65-F5344CB8AC3E}">
        <p14:creationId xmlns:p14="http://schemas.microsoft.com/office/powerpoint/2010/main" val="3866771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Server Hardening</a:t>
            </a:r>
            <a:endParaRPr lang="en-US" sz="3200" dirty="0"/>
          </a:p>
        </p:txBody>
      </p:sp>
      <p:sp>
        <p:nvSpPr>
          <p:cNvPr id="17" name="Rectangle 16"/>
          <p:cNvSpPr/>
          <p:nvPr/>
        </p:nvSpPr>
        <p:spPr>
          <a:xfrm>
            <a:off x="144087" y="681496"/>
            <a:ext cx="11932299" cy="5355312"/>
          </a:xfrm>
          <a:prstGeom prst="rect">
            <a:avLst/>
          </a:prstGeom>
        </p:spPr>
        <p:txBody>
          <a:bodyPr wrap="square">
            <a:spAutoFit/>
          </a:bodyPr>
          <a:lstStyle/>
          <a:p>
            <a:pPr algn="just"/>
            <a:r>
              <a:rPr lang="en-US" b="1" dirty="0">
                <a:solidFill>
                  <a:srgbClr val="002060"/>
                </a:solidFill>
              </a:rPr>
              <a:t>Privileged Accounts </a:t>
            </a:r>
            <a:r>
              <a:rPr lang="en-US" dirty="0">
                <a:solidFill>
                  <a:srgbClr val="002060"/>
                </a:solidFill>
              </a:rPr>
              <a:t>- Cyber criminals exploit privileged accounts because they are the most </a:t>
            </a:r>
            <a:r>
              <a:rPr lang="en-US" dirty="0">
                <a:solidFill>
                  <a:srgbClr val="002060"/>
                </a:solidFill>
                <a:highlight>
                  <a:srgbClr val="FFFF00"/>
                </a:highlight>
              </a:rPr>
              <a:t>powerful accounts in the organization</a:t>
            </a:r>
            <a:r>
              <a:rPr lang="en-US" dirty="0">
                <a:solidFill>
                  <a:srgbClr val="002060"/>
                </a:solidFill>
              </a:rPr>
              <a:t>. Privileged accounts have the credentials to gain access to systems and they provide elevated, unrestricted access. Administrators use these accounts to deploy and manage operating systems, applications, and network devices. </a:t>
            </a:r>
            <a:r>
              <a:rPr lang="en-US" dirty="0">
                <a:solidFill>
                  <a:srgbClr val="002060"/>
                </a:solidFill>
                <a:highlight>
                  <a:srgbClr val="FFFF00"/>
                </a:highlight>
              </a:rPr>
              <a:t>These account should be secured or removed to mitigate these risks.</a:t>
            </a:r>
          </a:p>
          <a:p>
            <a:pPr algn="just"/>
            <a:endParaRPr lang="en-US" dirty="0">
              <a:solidFill>
                <a:srgbClr val="002060"/>
              </a:solidFill>
            </a:endParaRPr>
          </a:p>
          <a:p>
            <a:pPr algn="just"/>
            <a:r>
              <a:rPr lang="en-US" b="1" dirty="0">
                <a:solidFill>
                  <a:srgbClr val="002060"/>
                </a:solidFill>
              </a:rPr>
              <a:t>Group Policies </a:t>
            </a:r>
            <a:r>
              <a:rPr lang="en-US" dirty="0">
                <a:solidFill>
                  <a:srgbClr val="002060"/>
                </a:solidFill>
              </a:rPr>
              <a:t>- In most networks that use Windows computers, an administrator configures Active Directory with Domains on a Windows Server. An administrator configures </a:t>
            </a:r>
            <a:r>
              <a:rPr lang="en-US" dirty="0">
                <a:solidFill>
                  <a:srgbClr val="002060"/>
                </a:solidFill>
                <a:highlight>
                  <a:srgbClr val="FFFF00"/>
                </a:highlight>
              </a:rPr>
              <a:t>user account policies such as password policies and lockout policies by adding users to groups and setting policy at a group level. </a:t>
            </a:r>
          </a:p>
          <a:p>
            <a:pPr algn="just"/>
            <a:endParaRPr lang="en-US" dirty="0">
              <a:solidFill>
                <a:srgbClr val="002060"/>
              </a:solidFill>
            </a:endParaRPr>
          </a:p>
          <a:p>
            <a:pPr algn="just"/>
            <a:r>
              <a:rPr lang="en-US" b="1" dirty="0">
                <a:solidFill>
                  <a:srgbClr val="002060"/>
                </a:solidFill>
              </a:rPr>
              <a:t>Enable Logs and Alerts </a:t>
            </a:r>
            <a:r>
              <a:rPr lang="en-US" dirty="0">
                <a:solidFill>
                  <a:srgbClr val="002060"/>
                </a:solidFill>
              </a:rPr>
              <a:t>- A log records events as they occur on  a system. Log entries make up a log file, and a log entry contains all of the information related to a specific event. </a:t>
            </a:r>
            <a:r>
              <a:rPr lang="en-US" dirty="0">
                <a:solidFill>
                  <a:srgbClr val="002060"/>
                </a:solidFill>
                <a:highlight>
                  <a:srgbClr val="FFFF00"/>
                </a:highlight>
              </a:rPr>
              <a:t>Logs that relate to computer security have grown in importance.</a:t>
            </a:r>
          </a:p>
          <a:p>
            <a:pPr algn="just"/>
            <a:endParaRPr lang="en-US" dirty="0">
              <a:solidFill>
                <a:srgbClr val="002060"/>
              </a:solidFill>
            </a:endParaRPr>
          </a:p>
          <a:p>
            <a:pPr algn="just"/>
            <a:r>
              <a:rPr lang="en-US" b="1" dirty="0">
                <a:solidFill>
                  <a:srgbClr val="002060"/>
                </a:solidFill>
              </a:rPr>
              <a:t>Power, Heating, Ventilation, and Air Conditioning (HVAC), Hardware Monitoring.</a:t>
            </a:r>
          </a:p>
          <a:p>
            <a:pPr algn="just"/>
            <a:r>
              <a:rPr lang="en-US" sz="1800" dirty="0"/>
              <a:t>Organizations should protect themselves from Power excess </a:t>
            </a:r>
            <a:r>
              <a:rPr lang="en-US" sz="1800" dirty="0" err="1"/>
              <a:t>e.g</a:t>
            </a:r>
            <a:r>
              <a:rPr lang="en-US" sz="1800" dirty="0"/>
              <a:t> spike,  Power Loss , Power Degradation e. g Brownout (prolonged low voltage)</a:t>
            </a:r>
            <a:endParaRPr lang="en-US" dirty="0"/>
          </a:p>
          <a:p>
            <a:pPr algn="just"/>
            <a:r>
              <a:rPr lang="en-US" sz="1800" dirty="0"/>
              <a:t>- Hardware monitoring is often found in large server farms. A server farm is a facility that houses hundreds or thousands of servers for companies. </a:t>
            </a:r>
            <a:r>
              <a:rPr lang="en-GB" sz="1800" dirty="0">
                <a:solidFill>
                  <a:srgbClr val="FF0000"/>
                </a:solidFill>
                <a:effectLst/>
                <a:latin typeface="Helvetica" panose="020B0604020202020204" pitchFamily="34" charset="0"/>
                <a:ea typeface="DengXian" panose="02010600030101010101" pitchFamily="2" charset="-122"/>
              </a:rPr>
              <a:t>Hardware monitoring systems enable a technician to monitor hundreds or thousands of systems from a single terminal</a:t>
            </a:r>
            <a:endParaRPr lang="en-US" dirty="0">
              <a:solidFill>
                <a:srgbClr val="002060"/>
              </a:solidFill>
            </a:endParaRPr>
          </a:p>
          <a:p>
            <a:pPr algn="just"/>
            <a:endParaRPr lang="en-US" dirty="0">
              <a:solidFill>
                <a:srgbClr val="002060"/>
              </a:solidFill>
            </a:endParaRPr>
          </a:p>
        </p:txBody>
      </p:sp>
    </p:spTree>
    <p:custDataLst>
      <p:tags r:id="rId1"/>
    </p:custDataLst>
    <p:extLst>
      <p:ext uri="{BB962C8B-B14F-4D97-AF65-F5344CB8AC3E}">
        <p14:creationId xmlns:p14="http://schemas.microsoft.com/office/powerpoint/2010/main" val="4741407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Network  Hardening</a:t>
            </a:r>
            <a:endParaRPr lang="en-GB" sz="5400" dirty="0">
              <a:solidFill>
                <a:schemeClr val="bg1"/>
              </a:solidFill>
            </a:endParaRPr>
          </a:p>
        </p:txBody>
      </p:sp>
    </p:spTree>
    <p:extLst>
      <p:ext uri="{BB962C8B-B14F-4D97-AF65-F5344CB8AC3E}">
        <p14:creationId xmlns:p14="http://schemas.microsoft.com/office/powerpoint/2010/main" val="1235650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a:t>
            </a:r>
            <a:endParaRPr lang="en-US" sz="3200" dirty="0"/>
          </a:p>
        </p:txBody>
      </p:sp>
      <p:sp>
        <p:nvSpPr>
          <p:cNvPr id="17" name="Rectangle 16"/>
          <p:cNvSpPr/>
          <p:nvPr/>
        </p:nvSpPr>
        <p:spPr>
          <a:xfrm>
            <a:off x="375234" y="675554"/>
            <a:ext cx="11639427" cy="4801314"/>
          </a:xfrm>
          <a:prstGeom prst="rect">
            <a:avLst/>
          </a:prstGeom>
        </p:spPr>
        <p:txBody>
          <a:bodyPr wrap="square">
            <a:spAutoFit/>
          </a:bodyPr>
          <a:lstStyle/>
          <a:p>
            <a:pPr algn="just"/>
            <a:r>
              <a:rPr lang="en-US" b="1" dirty="0">
                <a:solidFill>
                  <a:srgbClr val="002060"/>
                </a:solidFill>
              </a:rPr>
              <a:t>Operation Centers </a:t>
            </a:r>
          </a:p>
          <a:p>
            <a:pPr lvl="1" indent="-357188" algn="just">
              <a:buFont typeface="Wingdings" panose="05000000000000000000" pitchFamily="2" charset="2"/>
              <a:buChar char="ü"/>
            </a:pPr>
            <a:r>
              <a:rPr lang="en-US" dirty="0">
                <a:solidFill>
                  <a:srgbClr val="002060"/>
                </a:solidFill>
              </a:rPr>
              <a:t>The Network Operation Center (NOC) is one or more locations containing the tools that provide administrators with a detailed status of the organization’s network. </a:t>
            </a:r>
          </a:p>
          <a:p>
            <a:pPr lvl="1" indent="-357188" algn="just">
              <a:buFont typeface="Wingdings" panose="05000000000000000000" pitchFamily="2" charset="2"/>
              <a:buChar char="ü"/>
            </a:pPr>
            <a:r>
              <a:rPr lang="en-US" dirty="0">
                <a:solidFill>
                  <a:srgbClr val="002060"/>
                </a:solidFill>
              </a:rPr>
              <a:t>The NOC is ground zero for network troubleshooting, performance monitoring, software distribution and updates, communications management, and device management.</a:t>
            </a:r>
          </a:p>
          <a:p>
            <a:pPr marL="100012" lvl="1" algn="just"/>
            <a:endParaRPr lang="en-US" b="1" dirty="0">
              <a:solidFill>
                <a:srgbClr val="002060"/>
              </a:solidFill>
            </a:endParaRPr>
          </a:p>
          <a:p>
            <a:pPr marL="100012" lvl="1" algn="just"/>
            <a:r>
              <a:rPr lang="en-US" b="1" dirty="0">
                <a:solidFill>
                  <a:srgbClr val="002060"/>
                </a:solidFill>
              </a:rPr>
              <a:t>Switches, Routers, and Network Appliances </a:t>
            </a:r>
          </a:p>
          <a:p>
            <a:pPr lvl="1" indent="-357188" algn="just">
              <a:buFont typeface="Wingdings" panose="05000000000000000000" pitchFamily="2" charset="2"/>
              <a:buChar char="ü"/>
            </a:pPr>
            <a:r>
              <a:rPr lang="en-US" dirty="0">
                <a:solidFill>
                  <a:srgbClr val="002060"/>
                </a:solidFill>
              </a:rPr>
              <a:t>Network devices ship with either no passwords or default passwords. </a:t>
            </a:r>
            <a:r>
              <a:rPr lang="en-GB" sz="1800" dirty="0">
                <a:solidFill>
                  <a:srgbClr val="FF0000"/>
                </a:solidFill>
                <a:effectLst/>
                <a:latin typeface="Helvetica" panose="020B0604020202020204" pitchFamily="34" charset="0"/>
                <a:ea typeface="DengXian" panose="02010600030101010101" pitchFamily="2" charset="-122"/>
              </a:rPr>
              <a:t>Change the default passwords before connecting any device to the network</a:t>
            </a: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Network switches are the heart of the modern data communication network. The main threat to network switches are theft, hacking and remote access, attacks against network protocols like ARP/STP or attacks against performance and availability. </a:t>
            </a:r>
            <a:r>
              <a:rPr lang="en-GB" sz="1800" dirty="0">
                <a:solidFill>
                  <a:srgbClr val="FF0000"/>
                </a:solidFill>
                <a:effectLst/>
                <a:latin typeface="Helvetica" panose="020B0604020202020204" pitchFamily="34" charset="0"/>
                <a:ea typeface="DengXian" panose="02010600030101010101" pitchFamily="2" charset="-122"/>
              </a:rPr>
              <a:t> One way to secure ports is by implementing a feature called port security. Port security limits the number of valid MAC addresses allowed on a port. </a:t>
            </a:r>
            <a:endParaRPr lang="en-US" dirty="0">
              <a:solidFill>
                <a:srgbClr val="002060"/>
              </a:solidFill>
            </a:endParaRPr>
          </a:p>
          <a:p>
            <a:pPr lvl="1" indent="-357188" algn="just">
              <a:buFont typeface="Wingdings" panose="05000000000000000000" pitchFamily="2" charset="2"/>
              <a:buChar char="ü"/>
            </a:pPr>
            <a:r>
              <a:rPr lang="en-US" dirty="0">
                <a:solidFill>
                  <a:srgbClr val="002060"/>
                </a:solidFill>
              </a:rPr>
              <a:t>VLANs - provide a way to group devices within a LAN and on individual switches. VLANs use logical connections instead of physical connections.</a:t>
            </a:r>
          </a:p>
          <a:p>
            <a:pPr lvl="1" indent="-357188" algn="just">
              <a:buFont typeface="Wingdings" panose="05000000000000000000" pitchFamily="2" charset="2"/>
              <a:buChar char="ü"/>
            </a:pPr>
            <a:r>
              <a:rPr lang="en-US" b="1" dirty="0">
                <a:solidFill>
                  <a:srgbClr val="002060"/>
                </a:solidFill>
              </a:rPr>
              <a:t>Firewalls </a:t>
            </a:r>
            <a:r>
              <a:rPr lang="en-US" dirty="0">
                <a:solidFill>
                  <a:srgbClr val="002060"/>
                </a:solidFill>
              </a:rPr>
              <a:t>are hardware or software solutions that enforce network security policies. A firewall filters unauthorized or potentially dangerous traffic from entering the network.</a:t>
            </a:r>
          </a:p>
        </p:txBody>
      </p:sp>
    </p:spTree>
    <p:custDataLst>
      <p:tags r:id="rId1"/>
    </p:custDataLst>
    <p:extLst>
      <p:ext uri="{BB962C8B-B14F-4D97-AF65-F5344CB8AC3E}">
        <p14:creationId xmlns:p14="http://schemas.microsoft.com/office/powerpoint/2010/main" val="1358697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Hardening continue…</a:t>
            </a:r>
            <a:endParaRPr lang="en-US" sz="3200" dirty="0"/>
          </a:p>
        </p:txBody>
      </p:sp>
      <p:sp>
        <p:nvSpPr>
          <p:cNvPr id="17" name="Rectangle 16"/>
          <p:cNvSpPr/>
          <p:nvPr/>
        </p:nvSpPr>
        <p:spPr>
          <a:xfrm>
            <a:off x="375234" y="675554"/>
            <a:ext cx="11639427" cy="4524315"/>
          </a:xfrm>
          <a:prstGeom prst="rect">
            <a:avLst/>
          </a:prstGeom>
        </p:spPr>
        <p:txBody>
          <a:bodyPr wrap="square">
            <a:spAutoFit/>
          </a:bodyPr>
          <a:lstStyle/>
          <a:p>
            <a:pPr lvl="1" indent="-357188" algn="just">
              <a:buFont typeface="Wingdings" panose="05000000000000000000" pitchFamily="2" charset="2"/>
              <a:buChar char="ü"/>
            </a:pPr>
            <a:r>
              <a:rPr lang="en-US" b="1" dirty="0">
                <a:solidFill>
                  <a:srgbClr val="002060"/>
                </a:solidFill>
              </a:rPr>
              <a:t>Wireless and Mobile Devices</a:t>
            </a:r>
            <a:r>
              <a:rPr lang="en-US" dirty="0">
                <a:solidFill>
                  <a:srgbClr val="002060"/>
                </a:solidFill>
              </a:rPr>
              <a:t> have become the predominant type of devices on most modern networks. They provide mobility and convenience </a:t>
            </a:r>
            <a:r>
              <a:rPr lang="en-US" dirty="0">
                <a:solidFill>
                  <a:srgbClr val="002060"/>
                </a:solidFill>
                <a:highlight>
                  <a:srgbClr val="FFFF00"/>
                </a:highlight>
              </a:rPr>
              <a:t>but pose a host of vulnerabilities. These vulnerabilities include theft, hacking and unauthorized remote access, sniffing, man-in-the-middle attacks, and attacks against performance and availability</a:t>
            </a:r>
            <a:r>
              <a:rPr lang="en-US" dirty="0">
                <a:solidFill>
                  <a:srgbClr val="002060"/>
                </a:solidFill>
              </a:rPr>
              <a:t>. </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Network and Routing Services </a:t>
            </a:r>
            <a:r>
              <a:rPr lang="en-US" dirty="0">
                <a:solidFill>
                  <a:srgbClr val="002060"/>
                </a:solidFill>
              </a:rPr>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VoIP Equipment </a:t>
            </a:r>
            <a:r>
              <a:rPr lang="en-US" dirty="0">
                <a:solidFill>
                  <a:srgbClr val="002060"/>
                </a:solidFill>
              </a:rPr>
              <a:t>- uses networks such as the Internet to make and receive phone calls. The equipment required for VoIP includes an Internet connection plus a phone. </a:t>
            </a:r>
            <a:r>
              <a:rPr lang="en-GB" sz="1800" dirty="0">
                <a:solidFill>
                  <a:srgbClr val="FF0000"/>
                </a:solidFill>
                <a:effectLst/>
                <a:latin typeface="Helvetica" panose="020B0604020202020204" pitchFamily="34" charset="0"/>
                <a:ea typeface="Times New Roman" panose="02020603050405020304" pitchFamily="18" charset="0"/>
              </a:rPr>
              <a:t>Cyber criminals target these systems in order to gain access to free phone services, eavesdrop on phone calls, or to affect performance and availability</a:t>
            </a:r>
            <a:r>
              <a:rPr lang="en-US" sz="1800" dirty="0">
                <a:solidFill>
                  <a:srgbClr val="FF0000"/>
                </a:solidFill>
              </a:rPr>
              <a:t> </a:t>
            </a:r>
            <a:endParaRPr lang="en-US" dirty="0">
              <a:solidFill>
                <a:srgbClr val="002060"/>
              </a:solidFill>
            </a:endParaRPr>
          </a:p>
          <a:p>
            <a:pPr lvl="1" indent="-357188" algn="just">
              <a:buFont typeface="Wingdings" panose="05000000000000000000" pitchFamily="2" charset="2"/>
              <a:buChar char="ü"/>
            </a:pPr>
            <a:endParaRPr lang="en-US" dirty="0">
              <a:solidFill>
                <a:srgbClr val="002060"/>
              </a:solidFill>
            </a:endParaRPr>
          </a:p>
          <a:p>
            <a:pPr lvl="1" indent="-357188" algn="just">
              <a:buFont typeface="Wingdings" panose="05000000000000000000" pitchFamily="2" charset="2"/>
              <a:buChar char="ü"/>
            </a:pPr>
            <a:r>
              <a:rPr lang="en-US" b="1" dirty="0">
                <a:solidFill>
                  <a:srgbClr val="002060"/>
                </a:solidFill>
              </a:rPr>
              <a:t>Cameras, Videoconferencing Equipment, Network and </a:t>
            </a:r>
            <a:r>
              <a:rPr lang="en-US" b="1" dirty="0" err="1">
                <a:solidFill>
                  <a:srgbClr val="002060"/>
                </a:solidFill>
              </a:rPr>
              <a:t>IoT</a:t>
            </a:r>
            <a:r>
              <a:rPr lang="en-US" b="1" dirty="0">
                <a:solidFill>
                  <a:srgbClr val="002060"/>
                </a:solidFill>
              </a:rPr>
              <a:t> Sensors </a:t>
            </a:r>
          </a:p>
          <a:p>
            <a:pPr lvl="2" indent="-357188" algn="just">
              <a:buFont typeface="Wingdings" panose="05000000000000000000" pitchFamily="2" charset="2"/>
              <a:buChar char="ü"/>
            </a:pPr>
            <a:r>
              <a:rPr lang="en-US" dirty="0">
                <a:solidFill>
                  <a:srgbClr val="002060"/>
                </a:solidFill>
              </a:rPr>
              <a:t>One of the fastest sectors of information technology is the use of intelligent devices and sensors. The computer industry brands this sector as the Internet of Things (</a:t>
            </a:r>
            <a:r>
              <a:rPr lang="en-US" dirty="0" err="1">
                <a:solidFill>
                  <a:srgbClr val="002060"/>
                </a:solidFill>
              </a:rPr>
              <a:t>IoT</a:t>
            </a:r>
            <a:r>
              <a:rPr lang="en-US" dirty="0">
                <a:solidFill>
                  <a:srgbClr val="002060"/>
                </a:solidFill>
              </a:rPr>
              <a:t>). Businesses and consumers use </a:t>
            </a:r>
            <a:r>
              <a:rPr lang="en-US" dirty="0" err="1">
                <a:solidFill>
                  <a:srgbClr val="002060"/>
                </a:solidFill>
              </a:rPr>
              <a:t>IoT</a:t>
            </a:r>
            <a:r>
              <a:rPr lang="en-US" dirty="0">
                <a:solidFill>
                  <a:srgbClr val="002060"/>
                </a:solidFill>
              </a:rPr>
              <a:t> devices to automate processes, monitor environmental conditions, and alert the user of adverse conditions. </a:t>
            </a:r>
          </a:p>
        </p:txBody>
      </p:sp>
    </p:spTree>
    <p:custDataLst>
      <p:tags r:id="rId1"/>
    </p:custDataLst>
    <p:extLst>
      <p:ext uri="{BB962C8B-B14F-4D97-AF65-F5344CB8AC3E}">
        <p14:creationId xmlns:p14="http://schemas.microsoft.com/office/powerpoint/2010/main" val="210313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E0800-D182-4412-91F3-B1645153ED28}"/>
              </a:ext>
            </a:extLst>
          </p:cNvPr>
          <p:cNvSpPr>
            <a:spLocks noGrp="1"/>
          </p:cNvSpPr>
          <p:nvPr>
            <p:ph type="ctrTitle"/>
          </p:nvPr>
        </p:nvSpPr>
        <p:spPr/>
        <p:txBody>
          <a:bodyPr>
            <a:normAutofit/>
          </a:bodyPr>
          <a:lstStyle/>
          <a:p>
            <a:r>
              <a:rPr lang="en-US" sz="5400" dirty="0">
                <a:solidFill>
                  <a:schemeClr val="bg1"/>
                </a:solidFill>
              </a:rPr>
              <a:t>Physical Security</a:t>
            </a:r>
            <a:endParaRPr lang="en-GB" sz="5400" dirty="0">
              <a:solidFill>
                <a:schemeClr val="bg1"/>
              </a:solidFill>
            </a:endParaRPr>
          </a:p>
        </p:txBody>
      </p:sp>
    </p:spTree>
    <p:extLst>
      <p:ext uri="{BB962C8B-B14F-4D97-AF65-F5344CB8AC3E}">
        <p14:creationId xmlns:p14="http://schemas.microsoft.com/office/powerpoint/2010/main" val="3395761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Physical Security</a:t>
            </a:r>
            <a:endParaRPr lang="en-US" sz="3200" dirty="0"/>
          </a:p>
        </p:txBody>
      </p:sp>
      <p:sp>
        <p:nvSpPr>
          <p:cNvPr id="17" name="Rectangle 16"/>
          <p:cNvSpPr/>
          <p:nvPr/>
        </p:nvSpPr>
        <p:spPr>
          <a:xfrm>
            <a:off x="375234" y="707083"/>
            <a:ext cx="11639427" cy="5078313"/>
          </a:xfrm>
          <a:prstGeom prst="rect">
            <a:avLst/>
          </a:prstGeom>
        </p:spPr>
        <p:txBody>
          <a:bodyPr wrap="square">
            <a:spAutoFit/>
          </a:bodyPr>
          <a:lstStyle/>
          <a:p>
            <a:pPr algn="just"/>
            <a:r>
              <a:rPr lang="en-US" b="1" dirty="0">
                <a:solidFill>
                  <a:srgbClr val="002060"/>
                </a:solidFill>
              </a:rPr>
              <a:t>Fencing and Barricades </a:t>
            </a:r>
          </a:p>
          <a:p>
            <a:pPr lvl="1" indent="-357188" algn="just">
              <a:buFont typeface="Wingdings" panose="05000000000000000000" pitchFamily="2" charset="2"/>
              <a:buChar char="ü"/>
            </a:pPr>
            <a:r>
              <a:rPr lang="en-US" i="1" dirty="0"/>
              <a:t>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lvl="1" indent="-357188" algn="just">
              <a:buFont typeface="Wingdings" panose="05000000000000000000" pitchFamily="2" charset="2"/>
              <a:buChar char="ü"/>
            </a:pPr>
            <a:endParaRPr lang="en-US" i="1" dirty="0"/>
          </a:p>
          <a:p>
            <a:pPr marL="0" lvl="1" algn="just"/>
            <a:r>
              <a:rPr lang="en-US" b="1" dirty="0">
                <a:solidFill>
                  <a:srgbClr val="002060"/>
                </a:solidFill>
              </a:rPr>
              <a:t>Biometrics </a:t>
            </a:r>
          </a:p>
          <a:p>
            <a:pPr lvl="1" indent="-357188" algn="just">
              <a:buFont typeface="Wingdings" panose="05000000000000000000" pitchFamily="2" charset="2"/>
              <a:buChar char="ü"/>
            </a:pPr>
            <a:r>
              <a:rPr lang="en-US" i="1" dirty="0"/>
              <a:t>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lvl="1" indent="-357188" algn="just">
              <a:buFont typeface="Wingdings" panose="05000000000000000000" pitchFamily="2" charset="2"/>
              <a:buChar char="ü"/>
            </a:pPr>
            <a:endParaRPr lang="en-US" i="1" dirty="0"/>
          </a:p>
          <a:p>
            <a:pPr marL="0" lvl="1" algn="just"/>
            <a:r>
              <a:rPr lang="en-US" b="1" dirty="0">
                <a:solidFill>
                  <a:srgbClr val="002060"/>
                </a:solidFill>
              </a:rPr>
              <a:t>Badges and Access Logs </a:t>
            </a:r>
          </a:p>
          <a:p>
            <a:pPr lvl="1" indent="-357188" algn="just">
              <a:buFont typeface="Wingdings" panose="05000000000000000000" pitchFamily="2" charset="2"/>
              <a:buChar char="ü"/>
            </a:pPr>
            <a:r>
              <a:rPr lang="en-US" i="1" dirty="0"/>
              <a:t>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lvl="1" algn="just"/>
            <a:endParaRPr lang="en-US" b="1" dirty="0">
              <a:solidFill>
                <a:srgbClr val="002060"/>
              </a:solidFill>
            </a:endParaRPr>
          </a:p>
          <a:p>
            <a:pPr marL="0" lvl="1" algn="just"/>
            <a:r>
              <a:rPr lang="en-US" b="1" dirty="0">
                <a:solidFill>
                  <a:srgbClr val="002060"/>
                </a:solidFill>
              </a:rPr>
              <a:t>Guards and Escorts, Video and Electronic Surveillance, RFID and Wireless Surveillance </a:t>
            </a:r>
          </a:p>
        </p:txBody>
      </p:sp>
    </p:spTree>
    <p:custDataLst>
      <p:tags r:id="rId1"/>
    </p:custDataLst>
    <p:extLst>
      <p:ext uri="{BB962C8B-B14F-4D97-AF65-F5344CB8AC3E}">
        <p14:creationId xmlns:p14="http://schemas.microsoft.com/office/powerpoint/2010/main" val="3030324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17869" y="394392"/>
            <a:ext cx="8772157" cy="723208"/>
          </a:xfrm>
        </p:spPr>
        <p:txBody>
          <a:bodyPr>
            <a:normAutofit fontScale="90000"/>
          </a:bodyPr>
          <a:lstStyle/>
          <a:p>
            <a:pPr eaLnBrk="1" hangingPunct="1"/>
            <a:br>
              <a:rPr lang="en-US" dirty="0">
                <a:latin typeface="Arial" charset="0"/>
              </a:rPr>
            </a:br>
            <a:r>
              <a:rPr lang="en-US" sz="1800" dirty="0"/>
              <a:t>Physical Security</a:t>
            </a:r>
            <a:br>
              <a:rPr lang="en-US" sz="1800" dirty="0">
                <a:latin typeface="Arial" charset="0"/>
              </a:rPr>
            </a:br>
            <a:r>
              <a:rPr lang="en-US" sz="2800" dirty="0"/>
              <a:t>Surveillance</a:t>
            </a:r>
            <a:endParaRPr lang="en-US" sz="2800" dirty="0">
              <a:latin typeface="Arial" charset="0"/>
            </a:endParaRPr>
          </a:p>
        </p:txBody>
      </p:sp>
      <p:sp>
        <p:nvSpPr>
          <p:cNvPr id="2" name="Content Placeholder 1"/>
          <p:cNvSpPr>
            <a:spLocks noGrp="1"/>
          </p:cNvSpPr>
          <p:nvPr>
            <p:ph idx="1"/>
          </p:nvPr>
        </p:nvSpPr>
        <p:spPr>
          <a:xfrm>
            <a:off x="1856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concept of five nines, a high availability standard that allows for 5.26 minutes of downtime per year.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various approaches that organizations take to ensure system availability.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Solid system design includes accommodating measures that provide redundancy and resiliency so that an organization can recover quickly and continue operation.</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an organization responds to an incident by establishing procedures that it follows after an event occurs. </a:t>
            </a:r>
          </a:p>
          <a:p>
            <a:pPr marL="800100" lvl="1"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disaster recovery and business continuity planning.</a:t>
            </a:r>
          </a:p>
          <a:p>
            <a:pPr marL="800100" lvl="1"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90621" y="1463137"/>
            <a:ext cx="5615608" cy="4196020"/>
          </a:xfrm>
          <a:prstGeom prst="rect">
            <a:avLst/>
          </a:prstGeom>
        </p:spPr>
        <p:txBody>
          <a:bodyPr wrap="square">
            <a:spAutoFit/>
          </a:bodyPr>
          <a:lstStyle/>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To defend the systems, devices, and data that make up the network infrastructure.</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Host hardening includes securing the operating system, implementing an antivirus solution, and using host-based solutions such as firewalls and intrusion detection systems.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Server hardening includes managing remote access, securing privileged accounts, and monitoring services.</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Data protection includes file access control and implementing security measures to ensure the confidentiality, integrity, and availability of data.</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Device hardening also involves implementing proven methods of physically securing network devices. </a:t>
            </a:r>
          </a:p>
          <a:p>
            <a:pPr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Protecting a cybersecurity domain is an on-going process to secure an organization’s network infrastructure and requires a constant vigilance against threats.</a:t>
            </a:r>
          </a:p>
          <a:p>
            <a:pPr marL="800100" lvl="2" indent="-342900" algn="just">
              <a:lnSpc>
                <a:spcPts val="2000"/>
              </a:lnSpc>
              <a:buFont typeface="Wingdings" panose="05000000000000000000" pitchFamily="2" charset="2"/>
              <a:buChar char="ü"/>
            </a:pPr>
            <a:endParaRPr lang="en-US" sz="1600" dirty="0">
              <a:solidFill>
                <a:srgbClr val="E1BC4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4" ma:contentTypeDescription="Create a new document." ma:contentTypeScope="" ma:versionID="459f7a1eff66fa7688a40ee0439ef3f7">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ceda06f259872d8be29dbdd5f2062bb"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http://schemas.microsoft.com/office/2006/metadata/properties"/>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d2ec016d-25cf-4c07-aa6b-c53e267faa6f"/>
    <ds:schemaRef ds:uri="9902240c-f584-4322-946e-7b0be23bca91"/>
    <ds:schemaRef ds:uri="http://www.w3.org/XML/1998/namespace"/>
    <ds:schemaRef ds:uri="http://purl.org/dc/elements/1.1/"/>
  </ds:schemaRefs>
</ds:datastoreItem>
</file>

<file path=customXml/itemProps3.xml><?xml version="1.0" encoding="utf-8"?>
<ds:datastoreItem xmlns:ds="http://schemas.openxmlformats.org/officeDocument/2006/customXml" ds:itemID="{187F79FD-81A3-4240-8E06-255950C9F6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2720</TotalTime>
  <Words>4606</Words>
  <Application>Microsoft Office PowerPoint</Application>
  <PresentationFormat>Widescreen</PresentationFormat>
  <Paragraphs>325</Paragraphs>
  <Slides>32</Slides>
  <Notes>20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32</vt:i4>
      </vt:variant>
    </vt:vector>
  </HeadingPairs>
  <TitlesOfParts>
    <vt:vector size="44" baseType="lpstr">
      <vt:lpstr>Söhne</vt:lpstr>
      <vt:lpstr>Arial</vt:lpstr>
      <vt:lpstr>Calibri</vt:lpstr>
      <vt:lpstr>Calibri Light</vt:lpstr>
      <vt:lpstr>Courier New</vt:lpstr>
      <vt:lpstr>Helvetica</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The Fine Nines</vt:lpstr>
      <vt:lpstr>High Availability</vt:lpstr>
      <vt:lpstr>Measures to Improve Availability</vt:lpstr>
      <vt:lpstr>Improve High Availability</vt:lpstr>
      <vt:lpstr>Redundancy</vt:lpstr>
      <vt:lpstr>Redundancy</vt:lpstr>
      <vt:lpstr>Redundancy</vt:lpstr>
      <vt:lpstr>Redundancy</vt:lpstr>
      <vt:lpstr>Incident Response Phases</vt:lpstr>
      <vt:lpstr>Incident Response</vt:lpstr>
      <vt:lpstr>Disaster Recovery</vt:lpstr>
      <vt:lpstr>Disaster Recovery Planning</vt:lpstr>
      <vt:lpstr>Disaster Recovery</vt:lpstr>
      <vt:lpstr>Defending Systems and Devices</vt:lpstr>
      <vt:lpstr>Defending Systems and Devices</vt:lpstr>
      <vt:lpstr>Defending Systems and Devices</vt:lpstr>
      <vt:lpstr>Defending Systems and Devices</vt:lpstr>
      <vt:lpstr>Defending Systems and Devices</vt:lpstr>
      <vt:lpstr>Server Hardening</vt:lpstr>
      <vt:lpstr>Server Hardening</vt:lpstr>
      <vt:lpstr>Server Hardening</vt:lpstr>
      <vt:lpstr>Network  Hardening</vt:lpstr>
      <vt:lpstr>Network Hardening</vt:lpstr>
      <vt:lpstr>Network Hardening continue…</vt:lpstr>
      <vt:lpstr>Physical Security</vt:lpstr>
      <vt:lpstr>Physical Security</vt:lpstr>
      <vt:lpstr> Physical Security Surveillance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215</cp:revision>
  <dcterms:created xsi:type="dcterms:W3CDTF">2021-03-05T06:07:01Z</dcterms:created>
  <dcterms:modified xsi:type="dcterms:W3CDTF">2023-07-04T12:23:42Z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