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80" r:id="rId1"/>
  </p:sldMasterIdLst>
  <p:sldIdLst>
    <p:sldId id="256" r:id="rId2"/>
    <p:sldId id="257" r:id="rId3"/>
    <p:sldId id="258" r:id="rId4"/>
    <p:sldId id="259" r:id="rId5"/>
    <p:sldId id="281" r:id="rId6"/>
    <p:sldId id="260" r:id="rId7"/>
    <p:sldId id="261" r:id="rId8"/>
    <p:sldId id="286" r:id="rId9"/>
    <p:sldId id="262" r:id="rId10"/>
    <p:sldId id="263" r:id="rId11"/>
    <p:sldId id="282" r:id="rId12"/>
    <p:sldId id="264" r:id="rId13"/>
    <p:sldId id="265" r:id="rId14"/>
    <p:sldId id="266" r:id="rId15"/>
    <p:sldId id="267" r:id="rId16"/>
    <p:sldId id="268" r:id="rId17"/>
    <p:sldId id="283" r:id="rId18"/>
    <p:sldId id="269" r:id="rId19"/>
    <p:sldId id="270" r:id="rId20"/>
    <p:sldId id="271" r:id="rId21"/>
    <p:sldId id="272" r:id="rId22"/>
    <p:sldId id="273" r:id="rId23"/>
    <p:sldId id="284" r:id="rId24"/>
    <p:sldId id="274" r:id="rId25"/>
    <p:sldId id="275" r:id="rId26"/>
    <p:sldId id="276" r:id="rId27"/>
    <p:sldId id="278" r:id="rId28"/>
    <p:sldId id="277" r:id="rId29"/>
    <p:sldId id="279" r:id="rId30"/>
    <p:sldId id="280" r:id="rId31"/>
    <p:sldId id="285"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6" d="100"/>
          <a:sy n="86" d="100"/>
        </p:scale>
        <p:origin x="56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A76EB9D5-7E1A-4433-8B21-2237CC26FA2C}" type="datetimeFigureOut">
              <a:rPr lang="en-US" smtClean="0"/>
              <a:t>2/25/2019</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0492465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9EF837-FEDB-44F2-8FB5-4F56FC548A33}" type="datetimeFigureOut">
              <a:rPr lang="en-US" smtClean="0"/>
              <a:t>2/25/2019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9471728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804672" y="320040"/>
            <a:ext cx="3657600" cy="320040"/>
          </a:xfrm>
        </p:spPr>
        <p:txBody>
          <a:bodyPr/>
          <a:lstStyle/>
          <a:p>
            <a:fld id="{4EC2AB55-62C0-407E-B706-C907B44B0BFC}" type="datetimeFigureOut">
              <a:rPr lang="en-US" smtClean="0"/>
              <a:t>2/25/2019</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9173040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69FBB33F-FEF5-4E73-A5F9-307689FE77C6}" type="datetimeFigureOut">
              <a:rPr lang="en-US" smtClean="0"/>
              <a:t>2/25/2019</a:t>
            </a:fld>
            <a:endParaRPr lang="en-US" dirty="0"/>
          </a:p>
        </p:txBody>
      </p:sp>
      <p:sp>
        <p:nvSpPr>
          <p:cNvPr id="6" name="Footer Placeholder 5"/>
          <p:cNvSpPr>
            <a:spLocks noGrp="1"/>
          </p:cNvSpPr>
          <p:nvPr>
            <p:ph type="ftr" sz="quarter" idx="11"/>
          </p:nvPr>
        </p:nvSpPr>
        <p:spPr>
          <a:xfrm>
            <a:off x="804672" y="6227064"/>
            <a:ext cx="10588752" cy="320040"/>
          </a:xfrm>
        </p:spPr>
        <p:txBody>
          <a:bodyPr/>
          <a:lstStyle/>
          <a:p>
            <a:endParaRPr lang="en-US" dirty="0"/>
          </a:p>
        </p:txBody>
      </p:sp>
      <p:sp>
        <p:nvSpPr>
          <p:cNvPr id="7" name="Slide Number Placeholder 6"/>
          <p:cNvSpPr>
            <a:spLocks noGrp="1"/>
          </p:cNvSpPr>
          <p:nvPr>
            <p:ph type="sldNum" sz="quarter" idx="12"/>
          </p:nvPr>
        </p:nvSpPr>
        <p:spPr>
          <a:xfrm>
            <a:off x="10469880" y="320040"/>
            <a:ext cx="914400" cy="320040"/>
          </a:xfrm>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2988076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A64B5FA4-F0B8-4D71-BC92-932E3A1502F8}" type="datetimeFigureOut">
              <a:rPr lang="en-US" smtClean="0"/>
              <a:t>2/25/2019</a:t>
            </a:fld>
            <a:endParaRPr lang="en-US" dirty="0"/>
          </a:p>
        </p:txBody>
      </p:sp>
      <p:sp>
        <p:nvSpPr>
          <p:cNvPr id="8" name="Footer Placeholder 7"/>
          <p:cNvSpPr>
            <a:spLocks noGrp="1"/>
          </p:cNvSpPr>
          <p:nvPr>
            <p:ph type="ftr" sz="quarter" idx="11"/>
          </p:nvPr>
        </p:nvSpPr>
        <p:spPr>
          <a:xfrm>
            <a:off x="804672" y="6227064"/>
            <a:ext cx="10588752" cy="320040"/>
          </a:xfrm>
        </p:spPr>
        <p:txBody>
          <a:bodyPr/>
          <a:lstStyle/>
          <a:p>
            <a:endParaRPr lang="en-US" dirty="0"/>
          </a:p>
        </p:txBody>
      </p:sp>
      <p:sp>
        <p:nvSpPr>
          <p:cNvPr id="9" name="Slide Number Placeholder 8"/>
          <p:cNvSpPr>
            <a:spLocks noGrp="1"/>
          </p:cNvSpPr>
          <p:nvPr>
            <p:ph type="sldNum" sz="quarter" idx="12"/>
          </p:nvPr>
        </p:nvSpPr>
        <p:spPr>
          <a:xfrm>
            <a:off x="10469880" y="320040"/>
            <a:ext cx="914400" cy="320040"/>
          </a:xfrm>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0535032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FD89F80-C2CE-4D6A-80E4-D3515AD92BC6}" type="datetimeFigureOut">
              <a:rPr lang="en-US" smtClean="0"/>
              <a:t>2/25/2019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2266514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03E4220E-EF40-477E-B84C-637FC7CE78DB}" type="datetimeFigureOut">
              <a:rPr lang="en-US" smtClean="0"/>
              <a:t>2/25/2019</a:t>
            </a:fld>
            <a:endParaRPr lang="en-US" dirty="0"/>
          </a:p>
        </p:txBody>
      </p:sp>
      <p:sp>
        <p:nvSpPr>
          <p:cNvPr id="3" name="Footer Placeholder 2"/>
          <p:cNvSpPr>
            <a:spLocks noGrp="1"/>
          </p:cNvSpPr>
          <p:nvPr>
            <p:ph type="ftr" sz="quarter" idx="11"/>
          </p:nvPr>
        </p:nvSpPr>
        <p:spPr>
          <a:xfrm>
            <a:off x="804672" y="6227064"/>
            <a:ext cx="10588752" cy="320040"/>
          </a:xfrm>
        </p:spPr>
        <p:txBody>
          <a:bodyPr/>
          <a:lstStyle/>
          <a:p>
            <a:endParaRPr lang="en-US" dirty="0"/>
          </a:p>
        </p:txBody>
      </p:sp>
      <p:sp>
        <p:nvSpPr>
          <p:cNvPr id="4" name="Slide Number Placeholder 3"/>
          <p:cNvSpPr>
            <a:spLocks noGrp="1"/>
          </p:cNvSpPr>
          <p:nvPr>
            <p:ph type="sldNum" sz="quarter" idx="12"/>
          </p:nvPr>
        </p:nvSpPr>
        <p:spPr>
          <a:xfrm>
            <a:off x="10469880" y="320040"/>
            <a:ext cx="914400" cy="320040"/>
          </a:xfrm>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5041411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D0B8D63-E026-4E54-B301-C824E1BD14F3}" type="datetimeFigureOut">
              <a:rPr lang="en-US" smtClean="0"/>
              <a:t>2/25/2019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2824412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804672" y="320040"/>
            <a:ext cx="3657600" cy="320040"/>
          </a:xfrm>
        </p:spPr>
        <p:txBody>
          <a:bodyPr/>
          <a:lstStyle/>
          <a:p>
            <a:fld id="{6C423185-9573-406A-8068-0AB4F2335019}" type="datetimeFigureOut">
              <a:rPr lang="en-US" smtClean="0"/>
              <a:t>2/25/2019</a:t>
            </a:fld>
            <a:endParaRPr lang="en-US" dirty="0"/>
          </a:p>
        </p:txBody>
      </p:sp>
      <p:sp>
        <p:nvSpPr>
          <p:cNvPr id="6" name="Footer Placeholder 5"/>
          <p:cNvSpPr>
            <a:spLocks noGrp="1"/>
          </p:cNvSpPr>
          <p:nvPr>
            <p:ph type="ftr" sz="quarter" idx="11"/>
          </p:nvPr>
        </p:nvSpPr>
        <p:spPr>
          <a:xfrm>
            <a:off x="804672" y="6227064"/>
            <a:ext cx="5942203" cy="320040"/>
          </a:xfrm>
        </p:spPr>
        <p:txBody>
          <a:bodyPr/>
          <a:lstStyle/>
          <a:p>
            <a:endParaRPr lang="en-US" dirty="0"/>
          </a:p>
        </p:txBody>
      </p:sp>
      <p:sp>
        <p:nvSpPr>
          <p:cNvPr id="7" name="Slide Number Placeholder 6"/>
          <p:cNvSpPr>
            <a:spLocks noGrp="1"/>
          </p:cNvSpPr>
          <p:nvPr>
            <p:ph type="sldNum" sz="quarter" idx="12"/>
          </p:nvPr>
        </p:nvSpPr>
        <p:spPr>
          <a:xfrm>
            <a:off x="5828377" y="320040"/>
            <a:ext cx="914400" cy="320040"/>
          </a:xfrm>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8019443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598A19-B9D6-4696-A74D-9FEF900C8B6A}" type="datetimeFigureOut">
              <a:rPr lang="en-US" smtClean="0"/>
              <a:t>2/25/2019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42680500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9A205100-39B0-4914-BBD6-34F267582565}" type="datetimeFigureOut">
              <a:rPr lang="en-US" smtClean="0"/>
              <a:t>2/25/2019</a:t>
            </a:fld>
            <a:endParaRPr lang="en-US" dirty="0"/>
          </a:p>
        </p:txBody>
      </p:sp>
      <p:sp>
        <p:nvSpPr>
          <p:cNvPr id="5" name="Footer Placeholder 4"/>
          <p:cNvSpPr>
            <a:spLocks noGrp="1"/>
          </p:cNvSpPr>
          <p:nvPr>
            <p:ph type="ftr" sz="quarter" idx="11"/>
          </p:nvPr>
        </p:nvSpPr>
        <p:spPr>
          <a:xfrm>
            <a:off x="804672" y="6227064"/>
            <a:ext cx="10588752" cy="320040"/>
          </a:xfrm>
        </p:spPr>
        <p:txBody>
          <a:body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866146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6</a:t>
            </a:r>
          </a:p>
          <a:p>
            <a:pPr lvl="6"/>
            <a:r>
              <a:rPr lang="en-US" dirty="0"/>
              <a:t>7</a:t>
            </a:r>
          </a:p>
          <a:p>
            <a:pPr lvl="7"/>
            <a:r>
              <a:rPr lang="en-US" dirty="0"/>
              <a:t>8</a:t>
            </a:r>
          </a:p>
          <a:p>
            <a:pPr lvl="8"/>
            <a:r>
              <a:rPr lang="en-US" dirty="0"/>
              <a:t>9</a:t>
            </a:r>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6C5516DA-9D86-4E1E-A623-C11F9F74EB59}" type="datetimeFigureOut">
              <a:rPr lang="en-US" smtClean="0"/>
              <a:t>2/25/2019</a:t>
            </a:fld>
            <a:endParaRPr lang="en-US" dirty="0"/>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937508353"/>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hf sldNum="0" hdr="0" ftr="0" dt="0"/>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8.xml"/><Relationship Id="rId4" Type="http://schemas.openxmlformats.org/officeDocument/2006/relationships/image" Target="../media/image6.jpe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jpeg"/><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8" Type="http://schemas.openxmlformats.org/officeDocument/2006/relationships/hyperlink" Target="http://www.gov.uk/" TargetMode="External"/><Relationship Id="rId3" Type="http://schemas.openxmlformats.org/officeDocument/2006/relationships/hyperlink" Target="http://www.business.qld.gov.au/" TargetMode="External"/><Relationship Id="rId7" Type="http://schemas.openxmlformats.org/officeDocument/2006/relationships/hyperlink" Target="https://www.study.com/academy/lesson/what-are-physical-resources-in-business.html" TargetMode="External"/><Relationship Id="rId2" Type="http://schemas.openxmlformats.org/officeDocument/2006/relationships/hyperlink" Target="https://advancedbatterysupplies.co.uk/product/gf-12-090-v-gel-battery/" TargetMode="External"/><Relationship Id="rId1" Type="http://schemas.openxmlformats.org/officeDocument/2006/relationships/slideLayout" Target="../slideLayouts/slideLayout2.xml"/><Relationship Id="rId6" Type="http://schemas.openxmlformats.org/officeDocument/2006/relationships/hyperlink" Target="https://doaj.org/" TargetMode="External"/><Relationship Id="rId5" Type="http://schemas.openxmlformats.org/officeDocument/2006/relationships/hyperlink" Target="http://www.rbkc.gov.uk/" TargetMode="External"/><Relationship Id="rId4" Type="http://schemas.openxmlformats.org/officeDocument/2006/relationships/hyperlink" Target="http://www.investopedia.com/"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pattFill prst="solidDmnd">
          <a:fgClr>
            <a:srgbClr val="FF0000"/>
          </a:fgClr>
          <a:bgClr>
            <a:schemeClr val="bg1"/>
          </a:bgClr>
        </a:pattFill>
        <a:effectLst/>
      </p:bgPr>
    </p:bg>
    <p:spTree>
      <p:nvGrpSpPr>
        <p:cNvPr id="1" name=""/>
        <p:cNvGrpSpPr/>
        <p:nvPr/>
      </p:nvGrpSpPr>
      <p:grpSpPr>
        <a:xfrm>
          <a:off x="0" y="0"/>
          <a:ext cx="0" cy="0"/>
          <a:chOff x="0" y="0"/>
          <a:chExt cx="0" cy="0"/>
        </a:xfrm>
      </p:grpSpPr>
      <p:sp>
        <p:nvSpPr>
          <p:cNvPr id="5" name="Text Box 1">
            <a:extLst>
              <a:ext uri="{FF2B5EF4-FFF2-40B4-BE49-F238E27FC236}">
                <a16:creationId xmlns:a16="http://schemas.microsoft.com/office/drawing/2014/main" id="{41E17A64-FDB5-4D03-918C-AB6E261624B9}"/>
              </a:ext>
            </a:extLst>
          </p:cNvPr>
          <p:cNvSpPr txBox="1">
            <a:spLocks noGrp="1"/>
          </p:cNvSpPr>
          <p:nvPr>
            <p:ph type="ctrTitle"/>
          </p:nvPr>
        </p:nvSpPr>
        <p:spPr>
          <a:xfrm>
            <a:off x="1782935" y="1295400"/>
            <a:ext cx="8626130" cy="3702485"/>
          </a:xfrm>
          <a:prstGeom prst="rect">
            <a:avLst/>
          </a:prstGeom>
          <a:solidFill>
            <a:srgbClr val="FF0000"/>
          </a:solidFill>
          <a:ln>
            <a:noFill/>
          </a:ln>
        </p:spPr>
        <p:txBody>
          <a:bodyPr rot="0" spcFirstLastPara="0" vert="horz" wrap="square" lIns="91440" tIns="45720" rIns="91440" bIns="45720" numCol="1" spcCol="0" rtlCol="0" fromWordArt="0" anchor="t" anchorCtr="0" forceAA="0" compatLnSpc="1">
            <a:prstTxWarp prst="textNoShape">
              <a:avLst/>
            </a:prstTxWarp>
            <a:noAutofit/>
          </a:bodyPr>
          <a:lstStyle/>
          <a:p>
            <a:endParaRPr lang="en-GB" sz="1000" dirty="0"/>
          </a:p>
        </p:txBody>
      </p:sp>
      <p:sp>
        <p:nvSpPr>
          <p:cNvPr id="3" name="Subtitle 2">
            <a:extLst>
              <a:ext uri="{FF2B5EF4-FFF2-40B4-BE49-F238E27FC236}">
                <a16:creationId xmlns:a16="http://schemas.microsoft.com/office/drawing/2014/main" id="{603D5DD6-D0F4-431A-AFCA-22B2DF527773}"/>
              </a:ext>
            </a:extLst>
          </p:cNvPr>
          <p:cNvSpPr>
            <a:spLocks noGrp="1"/>
          </p:cNvSpPr>
          <p:nvPr>
            <p:ph type="subTitle" idx="1"/>
          </p:nvPr>
        </p:nvSpPr>
        <p:spPr>
          <a:xfrm>
            <a:off x="1782935" y="4343400"/>
            <a:ext cx="8713876" cy="795864"/>
          </a:xfrm>
        </p:spPr>
        <p:txBody>
          <a:bodyPr>
            <a:normAutofit/>
          </a:bodyPr>
          <a:lstStyle/>
          <a:p>
            <a:r>
              <a:rPr lang="en-GB" sz="2400" b="1" dirty="0"/>
              <a:t>Business Plan Proposal</a:t>
            </a:r>
          </a:p>
        </p:txBody>
      </p:sp>
      <p:pic>
        <p:nvPicPr>
          <p:cNvPr id="6" name="Picture 5">
            <a:extLst>
              <a:ext uri="{FF2B5EF4-FFF2-40B4-BE49-F238E27FC236}">
                <a16:creationId xmlns:a16="http://schemas.microsoft.com/office/drawing/2014/main" id="{EE9E3DD2-B17B-4599-974D-8E3EC2AD7BF1}"/>
              </a:ext>
            </a:extLst>
          </p:cNvPr>
          <p:cNvPicPr/>
          <p:nvPr/>
        </p:nvPicPr>
        <p:blipFill>
          <a:blip r:embed="rId2"/>
          <a:stretch>
            <a:fillRect/>
          </a:stretch>
        </p:blipFill>
        <p:spPr>
          <a:xfrm>
            <a:off x="2657475" y="1638301"/>
            <a:ext cx="6772275" cy="2397806"/>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39200699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pattFill prst="solidDmnd">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1CB86-B6F9-4EF2-8FE0-7F04BB835F8F}"/>
              </a:ext>
            </a:extLst>
          </p:cNvPr>
          <p:cNvSpPr>
            <a:spLocks noGrp="1"/>
          </p:cNvSpPr>
          <p:nvPr>
            <p:ph type="title"/>
          </p:nvPr>
        </p:nvSpPr>
        <p:spPr>
          <a:xfrm>
            <a:off x="888631" y="2349925"/>
            <a:ext cx="3498979" cy="2456442"/>
          </a:xfrm>
        </p:spPr>
        <p:txBody>
          <a:bodyPr/>
          <a:lstStyle/>
          <a:p>
            <a:r>
              <a:rPr lang="en-GB" b="1" dirty="0"/>
              <a:t>Introduction</a:t>
            </a:r>
          </a:p>
        </p:txBody>
      </p:sp>
      <p:sp>
        <p:nvSpPr>
          <p:cNvPr id="3" name="Content Placeholder 2">
            <a:extLst>
              <a:ext uri="{FF2B5EF4-FFF2-40B4-BE49-F238E27FC236}">
                <a16:creationId xmlns:a16="http://schemas.microsoft.com/office/drawing/2014/main" id="{81CA4EF9-D6CA-4578-BE28-46A2C2478EA5}"/>
              </a:ext>
            </a:extLst>
          </p:cNvPr>
          <p:cNvSpPr>
            <a:spLocks noGrp="1"/>
          </p:cNvSpPr>
          <p:nvPr>
            <p:ph idx="1"/>
          </p:nvPr>
        </p:nvSpPr>
        <p:spPr>
          <a:xfrm>
            <a:off x="5118447" y="803186"/>
            <a:ext cx="6281873" cy="5248622"/>
          </a:xfrm>
          <a:solidFill>
            <a:schemeClr val="bg1"/>
          </a:solidFill>
        </p:spPr>
        <p:txBody>
          <a:bodyPr/>
          <a:lstStyle/>
          <a:p>
            <a:r>
              <a:rPr lang="en-GB" b="1"/>
              <a:t>As a Group we decided to set up Business as a Mobile Tea Rooms on a converted Double Decker Bus. </a:t>
            </a:r>
            <a:endParaRPr lang="en-GB"/>
          </a:p>
          <a:p>
            <a:r>
              <a:rPr lang="en-GB" b="1"/>
              <a:t>Business Name: Lans Mega Bus</a:t>
            </a:r>
            <a:endParaRPr lang="en-GB"/>
          </a:p>
          <a:p>
            <a:r>
              <a:rPr lang="en-GB" b="1"/>
              <a:t>Trading: Partnership</a:t>
            </a:r>
            <a:endParaRPr lang="en-GB"/>
          </a:p>
          <a:p>
            <a:r>
              <a:rPr lang="en-GB" b="1"/>
              <a:t>Owners: Leanna Jenkins, April Fuge, Natalie Thomas, Sarah Rees</a:t>
            </a:r>
            <a:endParaRPr lang="en-GB"/>
          </a:p>
          <a:p>
            <a:r>
              <a:rPr lang="en-GB" b="1"/>
              <a:t>Area: Operating at various Venues in and around the South Wales Area.</a:t>
            </a:r>
            <a:endParaRPr lang="en-GB"/>
          </a:p>
          <a:p>
            <a:pPr marL="0" indent="0">
              <a:buNone/>
            </a:pPr>
            <a:br>
              <a:rPr lang="en-GB"/>
            </a:br>
            <a:endParaRPr lang="en-GB" dirty="0"/>
          </a:p>
        </p:txBody>
      </p:sp>
    </p:spTree>
    <p:extLst>
      <p:ext uri="{BB962C8B-B14F-4D97-AF65-F5344CB8AC3E}">
        <p14:creationId xmlns:p14="http://schemas.microsoft.com/office/powerpoint/2010/main" val="34287710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pattFill prst="solidDmnd">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3BBD5-AAF2-4E44-933C-DFB8D26E1387}"/>
              </a:ext>
            </a:extLst>
          </p:cNvPr>
          <p:cNvSpPr>
            <a:spLocks noGrp="1"/>
          </p:cNvSpPr>
          <p:nvPr>
            <p:ph type="title"/>
          </p:nvPr>
        </p:nvSpPr>
        <p:spPr>
          <a:xfrm>
            <a:off x="888631" y="2349925"/>
            <a:ext cx="3498979" cy="2456442"/>
          </a:xfrm>
        </p:spPr>
        <p:txBody>
          <a:bodyPr/>
          <a:lstStyle/>
          <a:p>
            <a:r>
              <a:rPr lang="en-GB" b="1" dirty="0"/>
              <a:t>Customers</a:t>
            </a:r>
          </a:p>
        </p:txBody>
      </p:sp>
      <p:sp>
        <p:nvSpPr>
          <p:cNvPr id="3" name="Content Placeholder 2">
            <a:extLst>
              <a:ext uri="{FF2B5EF4-FFF2-40B4-BE49-F238E27FC236}">
                <a16:creationId xmlns:a16="http://schemas.microsoft.com/office/drawing/2014/main" id="{01D003E0-6B38-448A-B717-FCA8F49CE9D0}"/>
              </a:ext>
            </a:extLst>
          </p:cNvPr>
          <p:cNvSpPr>
            <a:spLocks noGrp="1"/>
          </p:cNvSpPr>
          <p:nvPr>
            <p:ph idx="1"/>
          </p:nvPr>
        </p:nvSpPr>
        <p:spPr>
          <a:xfrm>
            <a:off x="5118447" y="803186"/>
            <a:ext cx="6281873" cy="5248622"/>
          </a:xfrm>
          <a:solidFill>
            <a:schemeClr val="bg1"/>
          </a:solidFill>
        </p:spPr>
        <p:txBody>
          <a:bodyPr/>
          <a:lstStyle/>
          <a:p>
            <a:pPr marL="0" indent="0">
              <a:buNone/>
            </a:pPr>
            <a:r>
              <a:rPr lang="en-GB" b="1"/>
              <a:t>Our main start-up Customer Base will be aimed at:-</a:t>
            </a:r>
            <a:endParaRPr lang="en-GB"/>
          </a:p>
          <a:p>
            <a:pPr fontAlgn="base"/>
            <a:r>
              <a:rPr lang="en-GB" b="1"/>
              <a:t> The Elderly in Residential Homes</a:t>
            </a:r>
          </a:p>
          <a:p>
            <a:pPr fontAlgn="base"/>
            <a:r>
              <a:rPr lang="en-GB" b="1"/>
              <a:t> Teenagers at Youth Clubs</a:t>
            </a:r>
          </a:p>
          <a:p>
            <a:pPr fontAlgn="base"/>
            <a:r>
              <a:rPr lang="en-GB" b="1"/>
              <a:t> Weekend Hire</a:t>
            </a:r>
          </a:p>
          <a:p>
            <a:pPr marL="0" indent="0">
              <a:buNone/>
            </a:pPr>
            <a:r>
              <a:rPr lang="en-GB" b="1"/>
              <a:t>All these Venues will have Secure On-site Parking Areas.</a:t>
            </a:r>
          </a:p>
          <a:p>
            <a:pPr marL="0" indent="0">
              <a:buNone/>
            </a:pPr>
            <a:endParaRPr lang="en-GB"/>
          </a:p>
          <a:p>
            <a:pPr marL="0" indent="0">
              <a:buNone/>
            </a:pPr>
            <a:r>
              <a:rPr lang="en-GB" b="1"/>
              <a:t>Customers can enjoy the Relaxed Atmosphere of our Tea Rooms while enjoying a traditional Afternoon Tea with Delicious Hot Beverages, Sandwiches and Cakes.</a:t>
            </a:r>
            <a:endParaRPr lang="en-GB"/>
          </a:p>
          <a:p>
            <a:pPr marL="0" indent="0">
              <a:buNone/>
            </a:pPr>
            <a:br>
              <a:rPr lang="en-GB"/>
            </a:br>
            <a:endParaRPr lang="en-GB" dirty="0"/>
          </a:p>
        </p:txBody>
      </p:sp>
    </p:spTree>
    <p:extLst>
      <p:ext uri="{BB962C8B-B14F-4D97-AF65-F5344CB8AC3E}">
        <p14:creationId xmlns:p14="http://schemas.microsoft.com/office/powerpoint/2010/main" val="26645267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pattFill prst="solidDmnd">
          <a:fgClr>
            <a:schemeClr val="accent1"/>
          </a:fgClr>
          <a:bgClr>
            <a:schemeClr val="bg1"/>
          </a:bgClr>
        </a:patt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E14F16A-2747-4A17-B663-0D70E37BC83E}"/>
              </a:ext>
            </a:extLst>
          </p:cNvPr>
          <p:cNvSpPr txBox="1"/>
          <p:nvPr/>
        </p:nvSpPr>
        <p:spPr>
          <a:xfrm>
            <a:off x="895350" y="1066799"/>
            <a:ext cx="10363200" cy="5078313"/>
          </a:xfrm>
          <a:prstGeom prst="rect">
            <a:avLst/>
          </a:prstGeom>
          <a:solidFill>
            <a:schemeClr val="bg1"/>
          </a:solidFill>
        </p:spPr>
        <p:txBody>
          <a:bodyPr wrap="square" rtlCol="0">
            <a:spAutoFit/>
          </a:bodyPr>
          <a:lstStyle/>
          <a:p>
            <a:endParaRPr lang="en-GB" sz="3200" b="1" dirty="0"/>
          </a:p>
          <a:p>
            <a:r>
              <a:rPr lang="en-GB" sz="3200" b="1" dirty="0"/>
              <a:t>Our Business Will offer a unique service being the only one in our Local area and we Believe our business can draw a lot of customer interest.</a:t>
            </a:r>
            <a:endParaRPr lang="en-GB" sz="3200" dirty="0"/>
          </a:p>
          <a:p>
            <a:endParaRPr lang="en-GB" sz="3200" dirty="0"/>
          </a:p>
          <a:p>
            <a:endParaRPr lang="en-GB" sz="3200" dirty="0"/>
          </a:p>
          <a:p>
            <a:br>
              <a:rPr lang="en-GB" sz="3200" dirty="0"/>
            </a:br>
            <a:r>
              <a:rPr lang="en-GB" sz="3200" b="1" dirty="0"/>
              <a:t>                             Mission Statement</a:t>
            </a:r>
            <a:endParaRPr lang="en-GB" sz="3200" dirty="0"/>
          </a:p>
          <a:p>
            <a:r>
              <a:rPr lang="en-GB" sz="3200" b="1" dirty="0"/>
              <a:t>           “ Driving Local Communities Together”</a:t>
            </a:r>
            <a:endParaRPr lang="en-GB" sz="3200" dirty="0"/>
          </a:p>
          <a:p>
            <a:br>
              <a:rPr lang="en-GB" dirty="0"/>
            </a:br>
            <a:endParaRPr lang="en-GB" dirty="0"/>
          </a:p>
        </p:txBody>
      </p:sp>
    </p:spTree>
    <p:extLst>
      <p:ext uri="{BB962C8B-B14F-4D97-AF65-F5344CB8AC3E}">
        <p14:creationId xmlns:p14="http://schemas.microsoft.com/office/powerpoint/2010/main" val="21824508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pattFill prst="solidDmnd">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87BB3-41AE-43DA-887E-4786D6AB3728}"/>
              </a:ext>
            </a:extLst>
          </p:cNvPr>
          <p:cNvSpPr>
            <a:spLocks noGrp="1"/>
          </p:cNvSpPr>
          <p:nvPr>
            <p:ph type="ctrTitle"/>
          </p:nvPr>
        </p:nvSpPr>
        <p:spPr/>
        <p:txBody>
          <a:bodyPr/>
          <a:lstStyle/>
          <a:p>
            <a:r>
              <a:rPr lang="en-GB" dirty="0"/>
              <a:t>Physical Resources</a:t>
            </a:r>
          </a:p>
        </p:txBody>
      </p:sp>
      <p:sp>
        <p:nvSpPr>
          <p:cNvPr id="3" name="Subtitle 2">
            <a:extLst>
              <a:ext uri="{FF2B5EF4-FFF2-40B4-BE49-F238E27FC236}">
                <a16:creationId xmlns:a16="http://schemas.microsoft.com/office/drawing/2014/main" id="{CDD2CC9C-7800-4CD3-AFAE-4167BDE21F05}"/>
              </a:ext>
            </a:extLst>
          </p:cNvPr>
          <p:cNvSpPr>
            <a:spLocks noGrp="1"/>
          </p:cNvSpPr>
          <p:nvPr>
            <p:ph type="subTitle" idx="1"/>
          </p:nvPr>
        </p:nvSpPr>
        <p:spPr/>
        <p:txBody>
          <a:bodyPr/>
          <a:lstStyle/>
          <a:p>
            <a:r>
              <a:rPr lang="en-GB" dirty="0"/>
              <a:t>By Sarah </a:t>
            </a:r>
            <a:r>
              <a:rPr lang="en-GB" dirty="0" err="1"/>
              <a:t>Ress</a:t>
            </a:r>
            <a:endParaRPr lang="en-GB" dirty="0"/>
          </a:p>
        </p:txBody>
      </p:sp>
    </p:spTree>
    <p:extLst>
      <p:ext uri="{BB962C8B-B14F-4D97-AF65-F5344CB8AC3E}">
        <p14:creationId xmlns:p14="http://schemas.microsoft.com/office/powerpoint/2010/main" val="42065312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pattFill prst="solidDmnd">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0A399D-3420-4997-AEE8-A17A96498729}"/>
              </a:ext>
            </a:extLst>
          </p:cNvPr>
          <p:cNvSpPr>
            <a:spLocks noGrp="1"/>
          </p:cNvSpPr>
          <p:nvPr>
            <p:ph type="title"/>
          </p:nvPr>
        </p:nvSpPr>
        <p:spPr>
          <a:xfrm>
            <a:off x="888631" y="2349925"/>
            <a:ext cx="3498979" cy="2456442"/>
          </a:xfrm>
        </p:spPr>
        <p:txBody>
          <a:bodyPr/>
          <a:lstStyle/>
          <a:p>
            <a:r>
              <a:rPr lang="en-GB" b="1" dirty="0"/>
              <a:t>Physical Resources</a:t>
            </a:r>
          </a:p>
        </p:txBody>
      </p:sp>
      <p:sp>
        <p:nvSpPr>
          <p:cNvPr id="3" name="Content Placeholder 2">
            <a:extLst>
              <a:ext uri="{FF2B5EF4-FFF2-40B4-BE49-F238E27FC236}">
                <a16:creationId xmlns:a16="http://schemas.microsoft.com/office/drawing/2014/main" id="{75870742-E1C5-46FF-ADE7-7BA1F4A1EA52}"/>
              </a:ext>
            </a:extLst>
          </p:cNvPr>
          <p:cNvSpPr>
            <a:spLocks noGrp="1"/>
          </p:cNvSpPr>
          <p:nvPr>
            <p:ph idx="1"/>
          </p:nvPr>
        </p:nvSpPr>
        <p:spPr>
          <a:xfrm>
            <a:off x="5118447" y="803186"/>
            <a:ext cx="6281873" cy="5248622"/>
          </a:xfrm>
          <a:solidFill>
            <a:schemeClr val="bg1"/>
          </a:solidFill>
        </p:spPr>
        <p:txBody>
          <a:bodyPr>
            <a:normAutofit/>
          </a:bodyPr>
          <a:lstStyle/>
          <a:p>
            <a:pPr marL="0" indent="0">
              <a:buNone/>
            </a:pPr>
            <a:r>
              <a:rPr lang="en-GB" sz="2400" b="1"/>
              <a:t>Every Business needs resources, whether its people, money, suppliers, or time. The Physical resources include tangible items that are necessary and available for a business to function. Physical resources include raw materials, Buildings, vehicles, machinery and supplies. Schofield, T. (2018).</a:t>
            </a:r>
            <a:endParaRPr lang="en-GB" sz="2400" dirty="0"/>
          </a:p>
        </p:txBody>
      </p:sp>
    </p:spTree>
    <p:extLst>
      <p:ext uri="{BB962C8B-B14F-4D97-AF65-F5344CB8AC3E}">
        <p14:creationId xmlns:p14="http://schemas.microsoft.com/office/powerpoint/2010/main" val="10736774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1" name="Group 70">
            <a:extLst>
              <a:ext uri="{FF2B5EF4-FFF2-40B4-BE49-F238E27FC236}">
                <a16:creationId xmlns:a16="http://schemas.microsoft.com/office/drawing/2014/main" id="{17C4610E-9C18-467B-BF10-BE6A974CC3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72" name="Freeform 5">
              <a:extLst>
                <a:ext uri="{FF2B5EF4-FFF2-40B4-BE49-F238E27FC236}">
                  <a16:creationId xmlns:a16="http://schemas.microsoft.com/office/drawing/2014/main" id="{296DF307-344E-4E9B-A7AA-8139E450D1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3" name="Freeform 6">
              <a:extLst>
                <a:ext uri="{FF2B5EF4-FFF2-40B4-BE49-F238E27FC236}">
                  <a16:creationId xmlns:a16="http://schemas.microsoft.com/office/drawing/2014/main" id="{E263CC2D-ACFB-4EB3-ADF9-CD82BC8422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4" name="Freeform 7">
              <a:extLst>
                <a:ext uri="{FF2B5EF4-FFF2-40B4-BE49-F238E27FC236}">
                  <a16:creationId xmlns:a16="http://schemas.microsoft.com/office/drawing/2014/main" id="{C5366E2F-9BA0-485A-B1CA-A5E6E2E37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5" name="Freeform 8">
              <a:extLst>
                <a:ext uri="{FF2B5EF4-FFF2-40B4-BE49-F238E27FC236}">
                  <a16:creationId xmlns:a16="http://schemas.microsoft.com/office/drawing/2014/main" id="{1803051E-7C26-4F53-8293-B4EAED4212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9">
              <a:extLst>
                <a:ext uri="{FF2B5EF4-FFF2-40B4-BE49-F238E27FC236}">
                  <a16:creationId xmlns:a16="http://schemas.microsoft.com/office/drawing/2014/main" id="{D10888CD-E496-4116-9C45-CF4F17ADE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10">
              <a:extLst>
                <a:ext uri="{FF2B5EF4-FFF2-40B4-BE49-F238E27FC236}">
                  <a16:creationId xmlns:a16="http://schemas.microsoft.com/office/drawing/2014/main" id="{0A42DA8F-DA3D-43E9-A184-E0F6C133A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11">
              <a:extLst>
                <a:ext uri="{FF2B5EF4-FFF2-40B4-BE49-F238E27FC236}">
                  <a16:creationId xmlns:a16="http://schemas.microsoft.com/office/drawing/2014/main" id="{473EAD31-7AA3-49B7-ADD6-C13FF0F14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12">
              <a:extLst>
                <a:ext uri="{FF2B5EF4-FFF2-40B4-BE49-F238E27FC236}">
                  <a16:creationId xmlns:a16="http://schemas.microsoft.com/office/drawing/2014/main" id="{2BBB7CDF-BA2E-451F-9201-CF2B6FEAEA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13">
              <a:extLst>
                <a:ext uri="{FF2B5EF4-FFF2-40B4-BE49-F238E27FC236}">
                  <a16:creationId xmlns:a16="http://schemas.microsoft.com/office/drawing/2014/main" id="{84809EF2-CD0D-4BC3-ABC7-E7E312A1D7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4">
              <a:extLst>
                <a:ext uri="{FF2B5EF4-FFF2-40B4-BE49-F238E27FC236}">
                  <a16:creationId xmlns:a16="http://schemas.microsoft.com/office/drawing/2014/main" id="{11D2D6C5-637B-4AFE-97F4-D4E48A613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5">
              <a:extLst>
                <a:ext uri="{FF2B5EF4-FFF2-40B4-BE49-F238E27FC236}">
                  <a16:creationId xmlns:a16="http://schemas.microsoft.com/office/drawing/2014/main" id="{F841B2C5-57F5-4FE6-B4D4-EBB3F3088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3" name="Freeform 16">
              <a:extLst>
                <a:ext uri="{FF2B5EF4-FFF2-40B4-BE49-F238E27FC236}">
                  <a16:creationId xmlns:a16="http://schemas.microsoft.com/office/drawing/2014/main" id="{B4822A39-2A52-4B2C-9319-BEFC526DB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4" name="Freeform 17">
              <a:extLst>
                <a:ext uri="{FF2B5EF4-FFF2-40B4-BE49-F238E27FC236}">
                  <a16:creationId xmlns:a16="http://schemas.microsoft.com/office/drawing/2014/main" id="{4E469692-E783-4950-8DEC-3A1FD3978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8">
              <a:extLst>
                <a:ext uri="{FF2B5EF4-FFF2-40B4-BE49-F238E27FC236}">
                  <a16:creationId xmlns:a16="http://schemas.microsoft.com/office/drawing/2014/main" id="{012909CD-3254-41E5-B8BB-0F2D7CE0D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9">
              <a:extLst>
                <a:ext uri="{FF2B5EF4-FFF2-40B4-BE49-F238E27FC236}">
                  <a16:creationId xmlns:a16="http://schemas.microsoft.com/office/drawing/2014/main" id="{93E7648E-861E-4503-AEDC-56C4EC507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20">
              <a:extLst>
                <a:ext uri="{FF2B5EF4-FFF2-40B4-BE49-F238E27FC236}">
                  <a16:creationId xmlns:a16="http://schemas.microsoft.com/office/drawing/2014/main" id="{F9C72257-EBD0-4D1C-A32C-D84644687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21">
              <a:extLst>
                <a:ext uri="{FF2B5EF4-FFF2-40B4-BE49-F238E27FC236}">
                  <a16:creationId xmlns:a16="http://schemas.microsoft.com/office/drawing/2014/main" id="{87BB2CBB-9C22-4E28-AB86-DC92AEE2D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22">
              <a:extLst>
                <a:ext uri="{FF2B5EF4-FFF2-40B4-BE49-F238E27FC236}">
                  <a16:creationId xmlns:a16="http://schemas.microsoft.com/office/drawing/2014/main" id="{F85B3053-8D9F-410A-80C2-7960DDEA6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23">
              <a:extLst>
                <a:ext uri="{FF2B5EF4-FFF2-40B4-BE49-F238E27FC236}">
                  <a16:creationId xmlns:a16="http://schemas.microsoft.com/office/drawing/2014/main" id="{E8FF5DA7-6E72-41F1-A54C-EAF440A27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2" name="Group 91">
            <a:extLst>
              <a:ext uri="{FF2B5EF4-FFF2-40B4-BE49-F238E27FC236}">
                <a16:creationId xmlns:a16="http://schemas.microsoft.com/office/drawing/2014/main" id="{A899734C-500F-4274-9854-8BFA14A1D7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93" name="Rectangle 92">
              <a:extLst>
                <a:ext uri="{FF2B5EF4-FFF2-40B4-BE49-F238E27FC236}">
                  <a16:creationId xmlns:a16="http://schemas.microsoft.com/office/drawing/2014/main" id="{FF07BF51-2934-47AD-A415-7400882F14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4" name="Isosceles Triangle 93">
              <a:extLst>
                <a:ext uri="{FF2B5EF4-FFF2-40B4-BE49-F238E27FC236}">
                  <a16:creationId xmlns:a16="http://schemas.microsoft.com/office/drawing/2014/main" id="{DD6E3DF0-EDC0-458B-9C5B-911814F0A6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5" name="Rectangle 94">
              <a:extLst>
                <a:ext uri="{FF2B5EF4-FFF2-40B4-BE49-F238E27FC236}">
                  <a16:creationId xmlns:a16="http://schemas.microsoft.com/office/drawing/2014/main" id="{5D0824B1-47C9-4504-99FB-CB1505197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97" name="Rectangle 96">
            <a:extLst>
              <a:ext uri="{FF2B5EF4-FFF2-40B4-BE49-F238E27FC236}">
                <a16:creationId xmlns:a16="http://schemas.microsoft.com/office/drawing/2014/main" id="{3904BE49-D42F-4F46-B6D8-2F3171216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9" name="Group 98">
            <a:extLst>
              <a:ext uri="{FF2B5EF4-FFF2-40B4-BE49-F238E27FC236}">
                <a16:creationId xmlns:a16="http://schemas.microsoft.com/office/drawing/2014/main" id="{D57C06C8-18BE-4336-B9E0-3E15ACC93B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00" name="Freeform 5">
              <a:extLst>
                <a:ext uri="{FF2B5EF4-FFF2-40B4-BE49-F238E27FC236}">
                  <a16:creationId xmlns:a16="http://schemas.microsoft.com/office/drawing/2014/main" id="{C1C39E9B-4917-47D7-B9CB-56480F8876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 name="Freeform 6">
              <a:extLst>
                <a:ext uri="{FF2B5EF4-FFF2-40B4-BE49-F238E27FC236}">
                  <a16:creationId xmlns:a16="http://schemas.microsoft.com/office/drawing/2014/main" id="{5F7200AE-DDFE-46D2-ABCA-99906B970ED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 name="Freeform 7">
              <a:extLst>
                <a:ext uri="{FF2B5EF4-FFF2-40B4-BE49-F238E27FC236}">
                  <a16:creationId xmlns:a16="http://schemas.microsoft.com/office/drawing/2014/main" id="{CAC40760-2393-4FAE-9A58-F4CDC06716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 name="Freeform 8">
              <a:extLst>
                <a:ext uri="{FF2B5EF4-FFF2-40B4-BE49-F238E27FC236}">
                  <a16:creationId xmlns:a16="http://schemas.microsoft.com/office/drawing/2014/main" id="{1080422B-1649-4C8E-9459-4214243609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 name="Freeform 9">
              <a:extLst>
                <a:ext uri="{FF2B5EF4-FFF2-40B4-BE49-F238E27FC236}">
                  <a16:creationId xmlns:a16="http://schemas.microsoft.com/office/drawing/2014/main" id="{0136A7BD-0DB3-401B-A6AB-38BD30D100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 name="Freeform 10">
              <a:extLst>
                <a:ext uri="{FF2B5EF4-FFF2-40B4-BE49-F238E27FC236}">
                  <a16:creationId xmlns:a16="http://schemas.microsoft.com/office/drawing/2014/main" id="{FD037346-242B-41AF-8CF5-C35284CA24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 name="Freeform 11">
              <a:extLst>
                <a:ext uri="{FF2B5EF4-FFF2-40B4-BE49-F238E27FC236}">
                  <a16:creationId xmlns:a16="http://schemas.microsoft.com/office/drawing/2014/main" id="{238EBF94-0BBF-4BAE-AE27-729E3AC135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 name="Freeform 12">
              <a:extLst>
                <a:ext uri="{FF2B5EF4-FFF2-40B4-BE49-F238E27FC236}">
                  <a16:creationId xmlns:a16="http://schemas.microsoft.com/office/drawing/2014/main" id="{3940EFD7-EB1A-47AF-9DC9-7D4FCC6011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 name="Freeform 13">
              <a:extLst>
                <a:ext uri="{FF2B5EF4-FFF2-40B4-BE49-F238E27FC236}">
                  <a16:creationId xmlns:a16="http://schemas.microsoft.com/office/drawing/2014/main" id="{6BAA7A10-98A8-4931-9BE2-B573EB3767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 name="Freeform 14">
              <a:extLst>
                <a:ext uri="{FF2B5EF4-FFF2-40B4-BE49-F238E27FC236}">
                  <a16:creationId xmlns:a16="http://schemas.microsoft.com/office/drawing/2014/main" id="{420223F5-34A9-4388-AF7B-38C76242FC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 name="Freeform 15">
              <a:extLst>
                <a:ext uri="{FF2B5EF4-FFF2-40B4-BE49-F238E27FC236}">
                  <a16:creationId xmlns:a16="http://schemas.microsoft.com/office/drawing/2014/main" id="{3CC9C746-C646-4363-B3D3-349B5C18C3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 name="Freeform 16">
              <a:extLst>
                <a:ext uri="{FF2B5EF4-FFF2-40B4-BE49-F238E27FC236}">
                  <a16:creationId xmlns:a16="http://schemas.microsoft.com/office/drawing/2014/main" id="{3EAA5BC5-AB13-4C8E-9D9D-05DE777C5F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 name="Freeform 17">
              <a:extLst>
                <a:ext uri="{FF2B5EF4-FFF2-40B4-BE49-F238E27FC236}">
                  <a16:creationId xmlns:a16="http://schemas.microsoft.com/office/drawing/2014/main" id="{500FC397-0569-4EC4-926A-DDD62AC495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 name="Freeform 18">
              <a:extLst>
                <a:ext uri="{FF2B5EF4-FFF2-40B4-BE49-F238E27FC236}">
                  <a16:creationId xmlns:a16="http://schemas.microsoft.com/office/drawing/2014/main" id="{284FF041-FE7D-47CD-830F-7FABF41C7C7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 name="Freeform 19">
              <a:extLst>
                <a:ext uri="{FF2B5EF4-FFF2-40B4-BE49-F238E27FC236}">
                  <a16:creationId xmlns:a16="http://schemas.microsoft.com/office/drawing/2014/main" id="{224154F3-CDFE-4FFF-92E4-ECEACF4A66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 name="Freeform 20">
              <a:extLst>
                <a:ext uri="{FF2B5EF4-FFF2-40B4-BE49-F238E27FC236}">
                  <a16:creationId xmlns:a16="http://schemas.microsoft.com/office/drawing/2014/main" id="{CCE7404D-AA5A-4B82-A875-07F35D7C2D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 name="Freeform 21">
              <a:extLst>
                <a:ext uri="{FF2B5EF4-FFF2-40B4-BE49-F238E27FC236}">
                  <a16:creationId xmlns:a16="http://schemas.microsoft.com/office/drawing/2014/main" id="{526B6FED-4F20-4070-95B4-FF6F439E1C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 name="Freeform 22">
              <a:extLst>
                <a:ext uri="{FF2B5EF4-FFF2-40B4-BE49-F238E27FC236}">
                  <a16:creationId xmlns:a16="http://schemas.microsoft.com/office/drawing/2014/main" id="{3A75958D-1716-4B5A-A745-AFA4962FA4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 name="Freeform 23">
              <a:extLst>
                <a:ext uri="{FF2B5EF4-FFF2-40B4-BE49-F238E27FC236}">
                  <a16:creationId xmlns:a16="http://schemas.microsoft.com/office/drawing/2014/main" id="{531A2051-17DE-4E9D-9EA6-026B97B1A91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120" name="Rectangle 119">
            <a:extLst>
              <a:ext uri="{FF2B5EF4-FFF2-40B4-BE49-F238E27FC236}">
                <a16:creationId xmlns:a16="http://schemas.microsoft.com/office/drawing/2014/main" id="{CE0642A0-80D3-4F37-8249-A07E6F3828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80" y="-6706"/>
            <a:ext cx="12194680" cy="4127711"/>
          </a:xfrm>
          <a:prstGeom prst="rect">
            <a:avLst/>
          </a:prstGeom>
          <a:solidFill>
            <a:schemeClr val="bg1"/>
          </a:solidFill>
          <a:ln w="9525">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https://lh6.googleusercontent.com/umaK7gVl2Kl4rHp8tNuk2wuXAfhw9IoXjciq2FtU5xhz_GyBOcgVxwp1MrfC2Vgu91LZXZ4FB_5A49s5akqQWUH6ehADXBBFUeKKcHUNLSaCwz_eB7geMJzlbzAj8YrRSxgfTN3hO28">
            <a:extLst>
              <a:ext uri="{FF2B5EF4-FFF2-40B4-BE49-F238E27FC236}">
                <a16:creationId xmlns:a16="http://schemas.microsoft.com/office/drawing/2014/main" id="{3A015CC0-01E3-42C2-9992-9BE3AB71E9E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76220" y="321731"/>
            <a:ext cx="9890769" cy="3716034"/>
          </a:xfrm>
          <a:prstGeom prst="rect">
            <a:avLst/>
          </a:prstGeom>
          <a:pattFill prst="solidDmnd">
            <a:fgClr>
              <a:schemeClr val="accent1"/>
            </a:fgClr>
            <a:bgClr>
              <a:schemeClr val="bg1"/>
            </a:bgClr>
          </a:pattFill>
          <a:ln w="12700">
            <a:noFill/>
          </a:ln>
        </p:spPr>
      </p:pic>
      <p:grpSp>
        <p:nvGrpSpPr>
          <p:cNvPr id="122" name="Group 121">
            <a:extLst>
              <a:ext uri="{FF2B5EF4-FFF2-40B4-BE49-F238E27FC236}">
                <a16:creationId xmlns:a16="http://schemas.microsoft.com/office/drawing/2014/main" id="{FA760135-24A9-40C9-B45F-2EB5B6420E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4206292"/>
            <a:ext cx="12192755" cy="1771275"/>
            <a:chOff x="1" y="3893141"/>
            <a:chExt cx="12192755" cy="1771275"/>
          </a:xfrm>
        </p:grpSpPr>
        <p:sp>
          <p:nvSpPr>
            <p:cNvPr id="123" name="Isosceles Triangle 39">
              <a:extLst>
                <a:ext uri="{FF2B5EF4-FFF2-40B4-BE49-F238E27FC236}">
                  <a16:creationId xmlns:a16="http://schemas.microsoft.com/office/drawing/2014/main" id="{20E3CEE0-0CB3-421F-99FC-4585E62437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4" name="Rectangle 123">
              <a:extLst>
                <a:ext uri="{FF2B5EF4-FFF2-40B4-BE49-F238E27FC236}">
                  <a16:creationId xmlns:a16="http://schemas.microsoft.com/office/drawing/2014/main" id="{4346BB80-2556-4779-9642-5706CAA33C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3893141"/>
              <a:ext cx="12192755" cy="142021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C28E056F-3E37-41A6-BE4E-A1B4F79BC310}"/>
              </a:ext>
            </a:extLst>
          </p:cNvPr>
          <p:cNvSpPr txBox="1"/>
          <p:nvPr/>
        </p:nvSpPr>
        <p:spPr>
          <a:xfrm>
            <a:off x="1683982" y="4293388"/>
            <a:ext cx="8833655" cy="727748"/>
          </a:xfrm>
          <a:prstGeom prst="rect">
            <a:avLst/>
          </a:prstGeom>
        </p:spPr>
        <p:txBody>
          <a:bodyPr vert="horz" lIns="228600" tIns="228600" rIns="228600" bIns="0" rtlCol="0" anchor="b">
            <a:normAutofit/>
          </a:bodyPr>
          <a:lstStyle/>
          <a:p>
            <a:pPr algn="ctr" defTabSz="914400">
              <a:lnSpc>
                <a:spcPct val="80000"/>
              </a:lnSpc>
              <a:spcBef>
                <a:spcPct val="0"/>
              </a:spcBef>
              <a:spcAft>
                <a:spcPts val="600"/>
              </a:spcAft>
            </a:pPr>
            <a:r>
              <a:rPr lang="en-US" sz="3700" b="1" spc="-150" dirty="0">
                <a:solidFill>
                  <a:srgbClr val="FFFEFF"/>
                </a:solidFill>
                <a:latin typeface="+mj-lt"/>
                <a:ea typeface="+mj-ea"/>
                <a:cs typeface="+mj-cs"/>
              </a:rPr>
              <a:t>Double Decker Bus</a:t>
            </a:r>
          </a:p>
        </p:txBody>
      </p:sp>
    </p:spTree>
    <p:extLst>
      <p:ext uri="{BB962C8B-B14F-4D97-AF65-F5344CB8AC3E}">
        <p14:creationId xmlns:p14="http://schemas.microsoft.com/office/powerpoint/2010/main" val="33033568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CC9829A-26F6-4595-8608-1A9F57DA7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75343792-FB15-4868-8582-6FB07FD065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5" name="Freeform 5">
              <a:extLst>
                <a:ext uri="{FF2B5EF4-FFF2-40B4-BE49-F238E27FC236}">
                  <a16:creationId xmlns:a16="http://schemas.microsoft.com/office/drawing/2014/main" id="{7CA8F4A2-D471-40D9-BE89-06C70ACF4B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6">
              <a:extLst>
                <a:ext uri="{FF2B5EF4-FFF2-40B4-BE49-F238E27FC236}">
                  <a16:creationId xmlns:a16="http://schemas.microsoft.com/office/drawing/2014/main" id="{E43E1CEC-4E49-49E9-8548-8B05B63740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7">
              <a:extLst>
                <a:ext uri="{FF2B5EF4-FFF2-40B4-BE49-F238E27FC236}">
                  <a16:creationId xmlns:a16="http://schemas.microsoft.com/office/drawing/2014/main" id="{B7F53ED1-039D-4BD7-A3E5-297729B937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8">
              <a:extLst>
                <a:ext uri="{FF2B5EF4-FFF2-40B4-BE49-F238E27FC236}">
                  <a16:creationId xmlns:a16="http://schemas.microsoft.com/office/drawing/2014/main" id="{A8487EB7-2469-4867-A80E-D9CD5B2303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9">
              <a:extLst>
                <a:ext uri="{FF2B5EF4-FFF2-40B4-BE49-F238E27FC236}">
                  <a16:creationId xmlns:a16="http://schemas.microsoft.com/office/drawing/2014/main" id="{46143F0D-FDD9-4B87-911C-BBCFB8055C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0">
              <a:extLst>
                <a:ext uri="{FF2B5EF4-FFF2-40B4-BE49-F238E27FC236}">
                  <a16:creationId xmlns:a16="http://schemas.microsoft.com/office/drawing/2014/main" id="{2CFC98FE-A0AD-4DC3-A501-9F93E7F473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1">
              <a:extLst>
                <a:ext uri="{FF2B5EF4-FFF2-40B4-BE49-F238E27FC236}">
                  <a16:creationId xmlns:a16="http://schemas.microsoft.com/office/drawing/2014/main" id="{9AF90DC1-0B6B-4A93-A014-09751AD4D3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2">
              <a:extLst>
                <a:ext uri="{FF2B5EF4-FFF2-40B4-BE49-F238E27FC236}">
                  <a16:creationId xmlns:a16="http://schemas.microsoft.com/office/drawing/2014/main" id="{A2DFFBBE-16F4-4A5E-8934-167B73FFE0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3">
              <a:extLst>
                <a:ext uri="{FF2B5EF4-FFF2-40B4-BE49-F238E27FC236}">
                  <a16:creationId xmlns:a16="http://schemas.microsoft.com/office/drawing/2014/main" id="{A5E67C3A-5087-485D-96E5-21B8644E3DF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4">
              <a:extLst>
                <a:ext uri="{FF2B5EF4-FFF2-40B4-BE49-F238E27FC236}">
                  <a16:creationId xmlns:a16="http://schemas.microsoft.com/office/drawing/2014/main" id="{73EB781F-58BE-4B7A-B99B-B318ADFCCB6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5">
              <a:extLst>
                <a:ext uri="{FF2B5EF4-FFF2-40B4-BE49-F238E27FC236}">
                  <a16:creationId xmlns:a16="http://schemas.microsoft.com/office/drawing/2014/main" id="{539F2F29-AFA9-4E0B-A2E1-685BA3BB01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6">
              <a:extLst>
                <a:ext uri="{FF2B5EF4-FFF2-40B4-BE49-F238E27FC236}">
                  <a16:creationId xmlns:a16="http://schemas.microsoft.com/office/drawing/2014/main" id="{43647B4C-97BD-4193-A694-A8175A54A1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7">
              <a:extLst>
                <a:ext uri="{FF2B5EF4-FFF2-40B4-BE49-F238E27FC236}">
                  <a16:creationId xmlns:a16="http://schemas.microsoft.com/office/drawing/2014/main" id="{06780C14-905F-45FA-A058-1B48324519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18">
              <a:extLst>
                <a:ext uri="{FF2B5EF4-FFF2-40B4-BE49-F238E27FC236}">
                  <a16:creationId xmlns:a16="http://schemas.microsoft.com/office/drawing/2014/main" id="{5C09B360-91DE-4815-B792-78F1DDAB64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19">
              <a:extLst>
                <a:ext uri="{FF2B5EF4-FFF2-40B4-BE49-F238E27FC236}">
                  <a16:creationId xmlns:a16="http://schemas.microsoft.com/office/drawing/2014/main" id="{32364EA9-C91C-4187-AEA7-3E676F04E1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0">
              <a:extLst>
                <a:ext uri="{FF2B5EF4-FFF2-40B4-BE49-F238E27FC236}">
                  <a16:creationId xmlns:a16="http://schemas.microsoft.com/office/drawing/2014/main" id="{807D3A95-0DDF-4B14-AD7D-3C5465533F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1">
              <a:extLst>
                <a:ext uri="{FF2B5EF4-FFF2-40B4-BE49-F238E27FC236}">
                  <a16:creationId xmlns:a16="http://schemas.microsoft.com/office/drawing/2014/main" id="{18B7A11B-83DF-4C00-836D-1BB371B3BB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2">
              <a:extLst>
                <a:ext uri="{FF2B5EF4-FFF2-40B4-BE49-F238E27FC236}">
                  <a16:creationId xmlns:a16="http://schemas.microsoft.com/office/drawing/2014/main" id="{3478F3A2-7617-467C-9F1C-0024CC8404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3">
              <a:extLst>
                <a:ext uri="{FF2B5EF4-FFF2-40B4-BE49-F238E27FC236}">
                  <a16:creationId xmlns:a16="http://schemas.microsoft.com/office/drawing/2014/main" id="{9110FCBA-0E4F-4C72-A148-BA0CC4D7EC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24">
              <a:extLst>
                <a:ext uri="{FF2B5EF4-FFF2-40B4-BE49-F238E27FC236}">
                  <a16:creationId xmlns:a16="http://schemas.microsoft.com/office/drawing/2014/main" id="{5F9AC703-6A55-44D2-A2D0-4C80B2C31C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 name="Freeform 25">
              <a:extLst>
                <a:ext uri="{FF2B5EF4-FFF2-40B4-BE49-F238E27FC236}">
                  <a16:creationId xmlns:a16="http://schemas.microsoft.com/office/drawing/2014/main" id="{A950B910-1A21-48FB-9E68-E71923756A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37" name="Group 36">
            <a:extLst>
              <a:ext uri="{FF2B5EF4-FFF2-40B4-BE49-F238E27FC236}">
                <a16:creationId xmlns:a16="http://schemas.microsoft.com/office/drawing/2014/main" id="{F594A2EF-2FF2-48A2-91C9-0279003075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8" name="Rectangle 37">
              <a:extLst>
                <a:ext uri="{FF2B5EF4-FFF2-40B4-BE49-F238E27FC236}">
                  <a16:creationId xmlns:a16="http://schemas.microsoft.com/office/drawing/2014/main" id="{40F210D1-1084-4A86-8697-6421DF5C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Isosceles Triangle 22">
              <a:extLst>
                <a:ext uri="{FF2B5EF4-FFF2-40B4-BE49-F238E27FC236}">
                  <a16:creationId xmlns:a16="http://schemas.microsoft.com/office/drawing/2014/main" id="{40B25474-8A86-43C1-B77B-EA2994CB46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3ACEAD7B-B41B-4FE1-AD76-97F79C2C2C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D64ABCDE-3AFC-4749-B4A9-8AB44B1E5657}"/>
              </a:ext>
            </a:extLst>
          </p:cNvPr>
          <p:cNvSpPr>
            <a:spLocks noGrp="1"/>
          </p:cNvSpPr>
          <p:nvPr>
            <p:ph type="title"/>
          </p:nvPr>
        </p:nvSpPr>
        <p:spPr>
          <a:xfrm>
            <a:off x="888631" y="2358391"/>
            <a:ext cx="3498979" cy="2453676"/>
          </a:xfrm>
        </p:spPr>
        <p:txBody>
          <a:bodyPr>
            <a:normAutofit/>
          </a:bodyPr>
          <a:lstStyle/>
          <a:p>
            <a:r>
              <a:rPr lang="en-GB" b="1" dirty="0"/>
              <a:t>Power Supply</a:t>
            </a:r>
          </a:p>
        </p:txBody>
      </p:sp>
      <p:pic>
        <p:nvPicPr>
          <p:cNvPr id="7" name="Content Placeholder 3" descr="https://lh3.googleusercontent.com/uE85cJ6ljGYcS2SE0M-FLE5LPdw8_v3QoJCPMk7p4z4xlZImkM3OYf1Nog7AWmMfK3VJmQLWWHzl6_Gc8agb_fbSIMpdbv4j7XdqI70Y-0CV5PfYqUTZNabKEsP1fulvarT1LtIL">
            <a:extLst>
              <a:ext uri="{FF2B5EF4-FFF2-40B4-BE49-F238E27FC236}">
                <a16:creationId xmlns:a16="http://schemas.microsoft.com/office/drawing/2014/main" id="{3A3FA38F-579D-4734-9DAD-7EF338D03FAD}"/>
              </a:ext>
            </a:extLst>
          </p:cNvPr>
          <p:cNvPicPr>
            <a:picLocks/>
          </p:cNvPicPr>
          <p:nvPr/>
        </p:nvPicPr>
        <p:blipFill rotWithShape="1">
          <a:blip r:embed="rId2">
            <a:extLst>
              <a:ext uri="{28A0092B-C50C-407E-A947-70E740481C1C}">
                <a14:useLocalDpi xmlns:a14="http://schemas.microsoft.com/office/drawing/2010/main" val="0"/>
              </a:ext>
            </a:extLst>
          </a:blip>
          <a:srcRect r="12017" b="-1"/>
          <a:stretch/>
        </p:blipFill>
        <p:spPr bwMode="auto">
          <a:xfrm>
            <a:off x="5115908" y="804036"/>
            <a:ext cx="6274561" cy="2977469"/>
          </a:xfrm>
          <a:prstGeom prst="rect">
            <a:avLst/>
          </a:prstGeom>
          <a:noFill/>
          <a:ln w="9525">
            <a:solidFill>
              <a:schemeClr val="tx1">
                <a:alpha val="20000"/>
              </a:schemeClr>
            </a:solidFill>
          </a:ln>
        </p:spPr>
      </p:pic>
      <p:sp>
        <p:nvSpPr>
          <p:cNvPr id="9" name="Content Placeholder 8">
            <a:extLst>
              <a:ext uri="{FF2B5EF4-FFF2-40B4-BE49-F238E27FC236}">
                <a16:creationId xmlns:a16="http://schemas.microsoft.com/office/drawing/2014/main" id="{CF091D21-700C-4276-BBCE-C9D915352CF3}"/>
              </a:ext>
            </a:extLst>
          </p:cNvPr>
          <p:cNvSpPr>
            <a:spLocks noGrp="1"/>
          </p:cNvSpPr>
          <p:nvPr>
            <p:ph idx="1"/>
          </p:nvPr>
        </p:nvSpPr>
        <p:spPr>
          <a:xfrm>
            <a:off x="5118447" y="4267830"/>
            <a:ext cx="6281873" cy="1783977"/>
          </a:xfrm>
        </p:spPr>
        <p:txBody>
          <a:bodyPr>
            <a:normAutofit/>
          </a:bodyPr>
          <a:lstStyle/>
          <a:p>
            <a:pPr marL="0" indent="0">
              <a:buNone/>
            </a:pPr>
            <a:r>
              <a:rPr lang="en-GB" b="1" dirty="0"/>
              <a:t>Suitable for deep discharge applications such as         catering equipment, security cameras etc. </a:t>
            </a:r>
          </a:p>
          <a:p>
            <a:pPr marL="0" indent="0">
              <a:buNone/>
            </a:pPr>
            <a:r>
              <a:rPr lang="en-GB" b="1" dirty="0"/>
              <a:t>                                      Advanced battery Supplies, (2018).</a:t>
            </a:r>
          </a:p>
          <a:p>
            <a:pPr marL="0" indent="0">
              <a:buNone/>
            </a:pPr>
            <a:r>
              <a:rPr lang="en-GB" b="1" dirty="0"/>
              <a:t>                                           </a:t>
            </a:r>
            <a:endParaRPr lang="en-US" dirty="0"/>
          </a:p>
        </p:txBody>
      </p:sp>
    </p:spTree>
    <p:extLst>
      <p:ext uri="{BB962C8B-B14F-4D97-AF65-F5344CB8AC3E}">
        <p14:creationId xmlns:p14="http://schemas.microsoft.com/office/powerpoint/2010/main" val="4932604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84" name="Group 383">
            <a:extLst>
              <a:ext uri="{FF2B5EF4-FFF2-40B4-BE49-F238E27FC236}">
                <a16:creationId xmlns:a16="http://schemas.microsoft.com/office/drawing/2014/main" id="{69F01D83-DC93-4E19-8F46-9820BC7831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385" name="Freeform 5">
              <a:extLst>
                <a:ext uri="{FF2B5EF4-FFF2-40B4-BE49-F238E27FC236}">
                  <a16:creationId xmlns:a16="http://schemas.microsoft.com/office/drawing/2014/main" id="{69387082-38CA-46AF-9E94-CF4E67F585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86" name="Freeform 6">
              <a:extLst>
                <a:ext uri="{FF2B5EF4-FFF2-40B4-BE49-F238E27FC236}">
                  <a16:creationId xmlns:a16="http://schemas.microsoft.com/office/drawing/2014/main" id="{DC120BCD-9093-46FC-A940-FEA33C16E4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87" name="Freeform 7">
              <a:extLst>
                <a:ext uri="{FF2B5EF4-FFF2-40B4-BE49-F238E27FC236}">
                  <a16:creationId xmlns:a16="http://schemas.microsoft.com/office/drawing/2014/main" id="{B04E1F9E-4A99-48C7-9A2F-080BB7C72A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88" name="Freeform 8">
              <a:extLst>
                <a:ext uri="{FF2B5EF4-FFF2-40B4-BE49-F238E27FC236}">
                  <a16:creationId xmlns:a16="http://schemas.microsoft.com/office/drawing/2014/main" id="{098F1D15-AE7B-494B-9AB3-3467A0DAC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89" name="Freeform 9">
              <a:extLst>
                <a:ext uri="{FF2B5EF4-FFF2-40B4-BE49-F238E27FC236}">
                  <a16:creationId xmlns:a16="http://schemas.microsoft.com/office/drawing/2014/main" id="{A6F2DA1C-FCA5-446F-BC70-43955845A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0" name="Freeform 10">
              <a:extLst>
                <a:ext uri="{FF2B5EF4-FFF2-40B4-BE49-F238E27FC236}">
                  <a16:creationId xmlns:a16="http://schemas.microsoft.com/office/drawing/2014/main" id="{070FB57F-BDAD-4EF1-9777-00F90881B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1" name="Freeform 11">
              <a:extLst>
                <a:ext uri="{FF2B5EF4-FFF2-40B4-BE49-F238E27FC236}">
                  <a16:creationId xmlns:a16="http://schemas.microsoft.com/office/drawing/2014/main" id="{4A292FA2-4651-4742-9D73-ADD5C81BC9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2" name="Freeform 12">
              <a:extLst>
                <a:ext uri="{FF2B5EF4-FFF2-40B4-BE49-F238E27FC236}">
                  <a16:creationId xmlns:a16="http://schemas.microsoft.com/office/drawing/2014/main" id="{3E12D065-A509-4F0B-99D2-DBFEB5EF84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3" name="Freeform 13">
              <a:extLst>
                <a:ext uri="{FF2B5EF4-FFF2-40B4-BE49-F238E27FC236}">
                  <a16:creationId xmlns:a16="http://schemas.microsoft.com/office/drawing/2014/main" id="{C136055A-8F51-43FD-B213-2E4A09D058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94" name="Freeform 14">
              <a:extLst>
                <a:ext uri="{FF2B5EF4-FFF2-40B4-BE49-F238E27FC236}">
                  <a16:creationId xmlns:a16="http://schemas.microsoft.com/office/drawing/2014/main" id="{E7EB554B-EF16-49CB-A245-0B49558F37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95" name="Freeform 15">
              <a:extLst>
                <a:ext uri="{FF2B5EF4-FFF2-40B4-BE49-F238E27FC236}">
                  <a16:creationId xmlns:a16="http://schemas.microsoft.com/office/drawing/2014/main" id="{DC097E8A-B004-4C05-9F94-2F4A566BAD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396" name="Freeform 16">
              <a:extLst>
                <a:ext uri="{FF2B5EF4-FFF2-40B4-BE49-F238E27FC236}">
                  <a16:creationId xmlns:a16="http://schemas.microsoft.com/office/drawing/2014/main" id="{8A0125A6-F1C5-4114-94A4-B56A192733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397" name="Freeform 17">
              <a:extLst>
                <a:ext uri="{FF2B5EF4-FFF2-40B4-BE49-F238E27FC236}">
                  <a16:creationId xmlns:a16="http://schemas.microsoft.com/office/drawing/2014/main" id="{AB3B8E0A-C481-4F19-80A6-67CD5CB2A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8" name="Freeform 18">
              <a:extLst>
                <a:ext uri="{FF2B5EF4-FFF2-40B4-BE49-F238E27FC236}">
                  <a16:creationId xmlns:a16="http://schemas.microsoft.com/office/drawing/2014/main" id="{2247AA13-BAC0-4870-8CB0-958FA79B12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9" name="Freeform 19">
              <a:extLst>
                <a:ext uri="{FF2B5EF4-FFF2-40B4-BE49-F238E27FC236}">
                  <a16:creationId xmlns:a16="http://schemas.microsoft.com/office/drawing/2014/main" id="{06D3F1BF-77F6-4F3F-8C97-43F4E75490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0" name="Freeform 20">
              <a:extLst>
                <a:ext uri="{FF2B5EF4-FFF2-40B4-BE49-F238E27FC236}">
                  <a16:creationId xmlns:a16="http://schemas.microsoft.com/office/drawing/2014/main" id="{3201200E-0D0D-42FB-9383-51E1849E69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1" name="Freeform 21">
              <a:extLst>
                <a:ext uri="{FF2B5EF4-FFF2-40B4-BE49-F238E27FC236}">
                  <a16:creationId xmlns:a16="http://schemas.microsoft.com/office/drawing/2014/main" id="{46A2B73C-6EC1-45AF-BDC5-6D7553E4D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2" name="Freeform 22">
              <a:extLst>
                <a:ext uri="{FF2B5EF4-FFF2-40B4-BE49-F238E27FC236}">
                  <a16:creationId xmlns:a16="http://schemas.microsoft.com/office/drawing/2014/main" id="{23855480-75F4-482A-87DF-3FB3D69FA1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03" name="Freeform 23">
              <a:extLst>
                <a:ext uri="{FF2B5EF4-FFF2-40B4-BE49-F238E27FC236}">
                  <a16:creationId xmlns:a16="http://schemas.microsoft.com/office/drawing/2014/main" id="{0F36D4F6-1DD2-430D-9BCE-8666445D61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404" name="Group 403">
            <a:extLst>
              <a:ext uri="{FF2B5EF4-FFF2-40B4-BE49-F238E27FC236}">
                <a16:creationId xmlns:a16="http://schemas.microsoft.com/office/drawing/2014/main" id="{DEA867BC-1161-4357-859B-D0B8B1029E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405" name="Rectangle 404">
              <a:extLst>
                <a:ext uri="{FF2B5EF4-FFF2-40B4-BE49-F238E27FC236}">
                  <a16:creationId xmlns:a16="http://schemas.microsoft.com/office/drawing/2014/main" id="{12AC2589-C430-44F7-9C09-A5458AED67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6" name="Isosceles Triangle 405">
              <a:extLst>
                <a:ext uri="{FF2B5EF4-FFF2-40B4-BE49-F238E27FC236}">
                  <a16:creationId xmlns:a16="http://schemas.microsoft.com/office/drawing/2014/main" id="{1C9D1B83-AB24-4DF4-9656-C5F4B3F789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7" name="Rectangle 406">
              <a:extLst>
                <a:ext uri="{FF2B5EF4-FFF2-40B4-BE49-F238E27FC236}">
                  <a16:creationId xmlns:a16="http://schemas.microsoft.com/office/drawing/2014/main" id="{8963233B-C636-4027-B5E4-D0145D706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408" name="Rectangle 407">
            <a:extLst>
              <a:ext uri="{FF2B5EF4-FFF2-40B4-BE49-F238E27FC236}">
                <a16:creationId xmlns:a16="http://schemas.microsoft.com/office/drawing/2014/main" id="{1B06F838-3F95-474A-BAA2-03AF062DED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9" name="Group 408">
            <a:extLst>
              <a:ext uri="{FF2B5EF4-FFF2-40B4-BE49-F238E27FC236}">
                <a16:creationId xmlns:a16="http://schemas.microsoft.com/office/drawing/2014/main" id="{0F4360EC-B9C3-4A19-96B7-6411AD9BF0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410" name="Freeform 5">
              <a:extLst>
                <a:ext uri="{FF2B5EF4-FFF2-40B4-BE49-F238E27FC236}">
                  <a16:creationId xmlns:a16="http://schemas.microsoft.com/office/drawing/2014/main" id="{F51CBC2A-3742-4B90-866B-7BF07E0976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 name="Freeform 6">
              <a:extLst>
                <a:ext uri="{FF2B5EF4-FFF2-40B4-BE49-F238E27FC236}">
                  <a16:creationId xmlns:a16="http://schemas.microsoft.com/office/drawing/2014/main" id="{1249FD92-DC57-4764-9091-084FCD097A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 name="Freeform 7">
              <a:extLst>
                <a:ext uri="{FF2B5EF4-FFF2-40B4-BE49-F238E27FC236}">
                  <a16:creationId xmlns:a16="http://schemas.microsoft.com/office/drawing/2014/main" id="{0C6FEF58-3367-449B-AD7C-67CAD926B6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 name="Freeform 8">
              <a:extLst>
                <a:ext uri="{FF2B5EF4-FFF2-40B4-BE49-F238E27FC236}">
                  <a16:creationId xmlns:a16="http://schemas.microsoft.com/office/drawing/2014/main" id="{076BA53A-D7E3-49E4-BB5C-762CCC36A2F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 name="Freeform 9">
              <a:extLst>
                <a:ext uri="{FF2B5EF4-FFF2-40B4-BE49-F238E27FC236}">
                  <a16:creationId xmlns:a16="http://schemas.microsoft.com/office/drawing/2014/main" id="{D4DD1B7A-C483-48F4-9553-E8756FCFD8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 name="Freeform 10">
              <a:extLst>
                <a:ext uri="{FF2B5EF4-FFF2-40B4-BE49-F238E27FC236}">
                  <a16:creationId xmlns:a16="http://schemas.microsoft.com/office/drawing/2014/main" id="{9F4F1245-5561-4B18-BBE6-C211900AD7F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 name="Freeform 11">
              <a:extLst>
                <a:ext uri="{FF2B5EF4-FFF2-40B4-BE49-F238E27FC236}">
                  <a16:creationId xmlns:a16="http://schemas.microsoft.com/office/drawing/2014/main" id="{2295E5C9-662C-42E7-BFBE-D7F9A071C4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 name="Freeform 12">
              <a:extLst>
                <a:ext uri="{FF2B5EF4-FFF2-40B4-BE49-F238E27FC236}">
                  <a16:creationId xmlns:a16="http://schemas.microsoft.com/office/drawing/2014/main" id="{46668EF2-EC2B-41C0-AD3D-31AB165169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 name="Freeform 13">
              <a:extLst>
                <a:ext uri="{FF2B5EF4-FFF2-40B4-BE49-F238E27FC236}">
                  <a16:creationId xmlns:a16="http://schemas.microsoft.com/office/drawing/2014/main" id="{6F73EEDC-77A0-494B-908A-0A3504A3C1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 name="Freeform 14">
              <a:extLst>
                <a:ext uri="{FF2B5EF4-FFF2-40B4-BE49-F238E27FC236}">
                  <a16:creationId xmlns:a16="http://schemas.microsoft.com/office/drawing/2014/main" id="{7EF513C2-59C6-4618-BB15-16E40A2E312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 name="Freeform 15">
              <a:extLst>
                <a:ext uri="{FF2B5EF4-FFF2-40B4-BE49-F238E27FC236}">
                  <a16:creationId xmlns:a16="http://schemas.microsoft.com/office/drawing/2014/main" id="{5AE47E3E-FA21-4550-ADE0-E8C34BBF6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 name="Freeform 16">
              <a:extLst>
                <a:ext uri="{FF2B5EF4-FFF2-40B4-BE49-F238E27FC236}">
                  <a16:creationId xmlns:a16="http://schemas.microsoft.com/office/drawing/2014/main" id="{56F114F7-C2D3-4585-A037-43976D3857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 name="Freeform 17">
              <a:extLst>
                <a:ext uri="{FF2B5EF4-FFF2-40B4-BE49-F238E27FC236}">
                  <a16:creationId xmlns:a16="http://schemas.microsoft.com/office/drawing/2014/main" id="{626AD4B1-2011-422A-A11C-0860583654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 name="Freeform 18">
              <a:extLst>
                <a:ext uri="{FF2B5EF4-FFF2-40B4-BE49-F238E27FC236}">
                  <a16:creationId xmlns:a16="http://schemas.microsoft.com/office/drawing/2014/main" id="{35F1F44B-05C9-4A7A-B976-F00F52B785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 name="Freeform 19">
              <a:extLst>
                <a:ext uri="{FF2B5EF4-FFF2-40B4-BE49-F238E27FC236}">
                  <a16:creationId xmlns:a16="http://schemas.microsoft.com/office/drawing/2014/main" id="{D5C2BBD9-C1FF-4229-984D-3C2EE2B897C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 name="Freeform 20">
              <a:extLst>
                <a:ext uri="{FF2B5EF4-FFF2-40B4-BE49-F238E27FC236}">
                  <a16:creationId xmlns:a16="http://schemas.microsoft.com/office/drawing/2014/main" id="{BCE55465-A04C-4E2A-84E0-FF65829BC3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 name="Freeform 21">
              <a:extLst>
                <a:ext uri="{FF2B5EF4-FFF2-40B4-BE49-F238E27FC236}">
                  <a16:creationId xmlns:a16="http://schemas.microsoft.com/office/drawing/2014/main" id="{9BD71CF9-C15F-46CB-BD4D-8E020FFA65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 name="Freeform 22">
              <a:extLst>
                <a:ext uri="{FF2B5EF4-FFF2-40B4-BE49-F238E27FC236}">
                  <a16:creationId xmlns:a16="http://schemas.microsoft.com/office/drawing/2014/main" id="{57F5C614-63E0-48E6-AC78-9C45F00005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 name="Freeform 23">
              <a:extLst>
                <a:ext uri="{FF2B5EF4-FFF2-40B4-BE49-F238E27FC236}">
                  <a16:creationId xmlns:a16="http://schemas.microsoft.com/office/drawing/2014/main" id="{DEB7622A-B279-4FAB-853E-0F02D3F552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pic>
        <p:nvPicPr>
          <p:cNvPr id="1026" name="Picture 2" descr="https://lh3.googleusercontent.com/dnE3jI18b5Z9TDDBuJ-ZOLw6_-j3_Ir30rHWo5iX3rPzsH6lxEDL-hFmGIUwY77BtvH6Ho3laUcgb1PpMOTA5iBo0N7oACn_wtJGNel3u8NgX3bp6jW7v_gKi2KYixcVNtCiEyd8">
            <a:extLst>
              <a:ext uri="{FF2B5EF4-FFF2-40B4-BE49-F238E27FC236}">
                <a16:creationId xmlns:a16="http://schemas.microsoft.com/office/drawing/2014/main" id="{AAD25950-CEA9-4E6B-8046-F7DAF062033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4032" r="11034" b="-3"/>
          <a:stretch/>
        </p:blipFill>
        <p:spPr bwMode="auto">
          <a:xfrm>
            <a:off x="4144880" y="55609"/>
            <a:ext cx="4008729" cy="4120995"/>
          </a:xfrm>
          <a:prstGeom prst="rect">
            <a:avLst/>
          </a:prstGeom>
          <a:noFill/>
          <a:ln w="12700">
            <a:noFill/>
          </a:ln>
          <a:extLst>
            <a:ext uri="{909E8E84-426E-40DD-AFC4-6F175D3DCCD1}">
              <a14:hiddenFill xmlns:a14="http://schemas.microsoft.com/office/drawing/2010/main">
                <a:solidFill>
                  <a:srgbClr val="FFFFFF"/>
                </a:solidFill>
              </a14:hiddenFill>
            </a:ext>
          </a:extLst>
        </p:spPr>
      </p:pic>
      <p:pic>
        <p:nvPicPr>
          <p:cNvPr id="3079" name="Picture 7" descr="https://lh5.googleusercontent.com/srUO1axezzIDi-MThAdOrtl-vrU_55HqcQupoTUbWyk9O6wTuyz2HpI7q4EK8J168eEX87sgJrEJ6NVZURodkIc49G67kKeX9k4UsXaD9_doZ4tJ0pHqwBpGp1Us5blLm6T98GqOXzA">
            <a:extLst>
              <a:ext uri="{FF2B5EF4-FFF2-40B4-BE49-F238E27FC236}">
                <a16:creationId xmlns:a16="http://schemas.microsoft.com/office/drawing/2014/main" id="{F69A3620-4628-497D-9993-63BB4BD8E40E}"/>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11589" r="15700" b="3"/>
          <a:stretch/>
        </p:blipFill>
        <p:spPr bwMode="auto">
          <a:xfrm>
            <a:off x="67362" y="47372"/>
            <a:ext cx="4008729" cy="4121005"/>
          </a:xfrm>
          <a:prstGeom prst="rect">
            <a:avLst/>
          </a:prstGeom>
          <a:noFill/>
          <a:ln w="12700">
            <a:noFill/>
          </a:ln>
          <a:extLst>
            <a:ext uri="{909E8E84-426E-40DD-AFC4-6F175D3DCCD1}">
              <a14:hiddenFill xmlns:a14="http://schemas.microsoft.com/office/drawing/2010/main">
                <a:solidFill>
                  <a:srgbClr val="FFFFFF"/>
                </a:solidFill>
              </a14:hiddenFill>
            </a:ext>
          </a:extLst>
        </p:spPr>
      </p:pic>
      <p:pic>
        <p:nvPicPr>
          <p:cNvPr id="3085" name="Picture 13" descr="https://lh4.googleusercontent.com/_20zMuWX5Qb4N3njjeLH0Tn7T9xP5IwjTH2lJ6Ep3ThTwADTbEvlZPjBjNCJZEj23PFPA_7hD48NG0e_4kjk4NoLY7MW6i_5wR18pt3yt6aYNYhdldCkGoz5a08Hf4nW8K1-DmnftZw">
            <a:extLst>
              <a:ext uri="{FF2B5EF4-FFF2-40B4-BE49-F238E27FC236}">
                <a16:creationId xmlns:a16="http://schemas.microsoft.com/office/drawing/2014/main" id="{63703318-0946-45D8-860E-61DABFC49EF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4828" r="-1" b="8585"/>
          <a:stretch/>
        </p:blipFill>
        <p:spPr bwMode="auto">
          <a:xfrm>
            <a:off x="8186436" y="55609"/>
            <a:ext cx="4008729" cy="4065396"/>
          </a:xfrm>
          <a:prstGeom prst="rect">
            <a:avLst/>
          </a:prstGeom>
          <a:noFill/>
          <a:ln w="12700">
            <a:noFill/>
          </a:ln>
          <a:extLst>
            <a:ext uri="{909E8E84-426E-40DD-AFC4-6F175D3DCCD1}">
              <a14:hiddenFill xmlns:a14="http://schemas.microsoft.com/office/drawing/2010/main">
                <a:solidFill>
                  <a:srgbClr val="FFFFFF"/>
                </a:solidFill>
              </a14:hiddenFill>
            </a:ext>
          </a:extLst>
        </p:spPr>
      </p:pic>
      <p:grpSp>
        <p:nvGrpSpPr>
          <p:cNvPr id="429" name="Group 428">
            <a:extLst>
              <a:ext uri="{FF2B5EF4-FFF2-40B4-BE49-F238E27FC236}">
                <a16:creationId xmlns:a16="http://schemas.microsoft.com/office/drawing/2014/main" id="{7AA7CC7D-EBD5-4F89-8396-99EE466C8D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4206292"/>
            <a:ext cx="12192755" cy="1771275"/>
            <a:chOff x="1" y="3893141"/>
            <a:chExt cx="12192755" cy="1771275"/>
          </a:xfrm>
        </p:grpSpPr>
        <p:sp>
          <p:nvSpPr>
            <p:cNvPr id="430" name="Isosceles Triangle 39">
              <a:extLst>
                <a:ext uri="{FF2B5EF4-FFF2-40B4-BE49-F238E27FC236}">
                  <a16:creationId xmlns:a16="http://schemas.microsoft.com/office/drawing/2014/main" id="{151FEF76-41FE-460C-8B80-B40C929F18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1" name="Rectangle 430">
              <a:extLst>
                <a:ext uri="{FF2B5EF4-FFF2-40B4-BE49-F238E27FC236}">
                  <a16:creationId xmlns:a16="http://schemas.microsoft.com/office/drawing/2014/main" id="{AE35555B-1C81-4562-9F58-F225BC4CB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3893141"/>
              <a:ext cx="12192755" cy="142021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37B7B5D0-AE2D-4E97-9F0A-1AB84B4BD70E}"/>
              </a:ext>
            </a:extLst>
          </p:cNvPr>
          <p:cNvSpPr>
            <a:spLocks noGrp="1"/>
          </p:cNvSpPr>
          <p:nvPr>
            <p:ph type="title"/>
          </p:nvPr>
        </p:nvSpPr>
        <p:spPr>
          <a:xfrm>
            <a:off x="1683982" y="4293388"/>
            <a:ext cx="8833655" cy="727748"/>
          </a:xfrm>
        </p:spPr>
        <p:txBody>
          <a:bodyPr vert="horz" lIns="228600" tIns="228600" rIns="228600" bIns="0" rtlCol="0" anchor="b">
            <a:normAutofit/>
          </a:bodyPr>
          <a:lstStyle/>
          <a:p>
            <a:pPr>
              <a:lnSpc>
                <a:spcPct val="80000"/>
              </a:lnSpc>
            </a:pPr>
            <a:r>
              <a:rPr lang="en-US" sz="3700"/>
              <a:t>Renovation</a:t>
            </a:r>
          </a:p>
        </p:txBody>
      </p:sp>
    </p:spTree>
    <p:extLst>
      <p:ext uri="{BB962C8B-B14F-4D97-AF65-F5344CB8AC3E}">
        <p14:creationId xmlns:p14="http://schemas.microsoft.com/office/powerpoint/2010/main" val="26937127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9" name="Group 138">
            <a:extLst>
              <a:ext uri="{FF2B5EF4-FFF2-40B4-BE49-F238E27FC236}">
                <a16:creationId xmlns:a16="http://schemas.microsoft.com/office/drawing/2014/main" id="{0B46D094-9D10-45BD-BE9D-E4AFE2FE30B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40" name="Freeform 5">
              <a:extLst>
                <a:ext uri="{FF2B5EF4-FFF2-40B4-BE49-F238E27FC236}">
                  <a16:creationId xmlns:a16="http://schemas.microsoft.com/office/drawing/2014/main" id="{55076C24-1C31-4A38-A3E7-9F78F38C2E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1" name="Freeform 6">
              <a:extLst>
                <a:ext uri="{FF2B5EF4-FFF2-40B4-BE49-F238E27FC236}">
                  <a16:creationId xmlns:a16="http://schemas.microsoft.com/office/drawing/2014/main" id="{90A2F46D-431F-494E-B76D-74CEC14262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2" name="Freeform 7">
              <a:extLst>
                <a:ext uri="{FF2B5EF4-FFF2-40B4-BE49-F238E27FC236}">
                  <a16:creationId xmlns:a16="http://schemas.microsoft.com/office/drawing/2014/main" id="{57B72B1F-4125-4F46-8D06-808E368B2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3" name="Freeform 8">
              <a:extLst>
                <a:ext uri="{FF2B5EF4-FFF2-40B4-BE49-F238E27FC236}">
                  <a16:creationId xmlns:a16="http://schemas.microsoft.com/office/drawing/2014/main" id="{7C16EC32-C009-4130-ADB8-9DFD03CEC6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4" name="Freeform 9">
              <a:extLst>
                <a:ext uri="{FF2B5EF4-FFF2-40B4-BE49-F238E27FC236}">
                  <a16:creationId xmlns:a16="http://schemas.microsoft.com/office/drawing/2014/main" id="{CA06AC4F-231A-406A-83AF-BF4F1603D3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5" name="Freeform 10">
              <a:extLst>
                <a:ext uri="{FF2B5EF4-FFF2-40B4-BE49-F238E27FC236}">
                  <a16:creationId xmlns:a16="http://schemas.microsoft.com/office/drawing/2014/main" id="{244FAADB-573E-4112-BE8C-B88C470E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6" name="Freeform 11">
              <a:extLst>
                <a:ext uri="{FF2B5EF4-FFF2-40B4-BE49-F238E27FC236}">
                  <a16:creationId xmlns:a16="http://schemas.microsoft.com/office/drawing/2014/main" id="{CF38BC08-F82D-4258-8E44-11B2C9E4E1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7" name="Freeform 12">
              <a:extLst>
                <a:ext uri="{FF2B5EF4-FFF2-40B4-BE49-F238E27FC236}">
                  <a16:creationId xmlns:a16="http://schemas.microsoft.com/office/drawing/2014/main" id="{EF763D22-10EE-4D7D-95EE-5F4DB723D3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8" name="Freeform 13">
              <a:extLst>
                <a:ext uri="{FF2B5EF4-FFF2-40B4-BE49-F238E27FC236}">
                  <a16:creationId xmlns:a16="http://schemas.microsoft.com/office/drawing/2014/main" id="{81EA7FDE-0B97-4DDD-AF65-F352834E6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9" name="Freeform 14">
              <a:extLst>
                <a:ext uri="{FF2B5EF4-FFF2-40B4-BE49-F238E27FC236}">
                  <a16:creationId xmlns:a16="http://schemas.microsoft.com/office/drawing/2014/main" id="{CC18534F-EC75-4CF4-BBAC-0EF150873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0" name="Freeform 15">
              <a:extLst>
                <a:ext uri="{FF2B5EF4-FFF2-40B4-BE49-F238E27FC236}">
                  <a16:creationId xmlns:a16="http://schemas.microsoft.com/office/drawing/2014/main" id="{71BB5232-2C83-41EB-B62B-E54AC93F2E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51" name="Freeform 16">
              <a:extLst>
                <a:ext uri="{FF2B5EF4-FFF2-40B4-BE49-F238E27FC236}">
                  <a16:creationId xmlns:a16="http://schemas.microsoft.com/office/drawing/2014/main" id="{2598F724-C32E-4B91-9B85-60C89DBB8C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52" name="Freeform 17">
              <a:extLst>
                <a:ext uri="{FF2B5EF4-FFF2-40B4-BE49-F238E27FC236}">
                  <a16:creationId xmlns:a16="http://schemas.microsoft.com/office/drawing/2014/main" id="{D5D4FBFD-ACE3-46D2-8E97-E8EABE735C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3" name="Freeform 18">
              <a:extLst>
                <a:ext uri="{FF2B5EF4-FFF2-40B4-BE49-F238E27FC236}">
                  <a16:creationId xmlns:a16="http://schemas.microsoft.com/office/drawing/2014/main" id="{54A3C901-AFD0-41D3-85E5-87D0E1C9D3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4" name="Freeform 19">
              <a:extLst>
                <a:ext uri="{FF2B5EF4-FFF2-40B4-BE49-F238E27FC236}">
                  <a16:creationId xmlns:a16="http://schemas.microsoft.com/office/drawing/2014/main" id="{485F3E8E-CD09-44EB-AC73-1834A8D504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5" name="Freeform 20">
              <a:extLst>
                <a:ext uri="{FF2B5EF4-FFF2-40B4-BE49-F238E27FC236}">
                  <a16:creationId xmlns:a16="http://schemas.microsoft.com/office/drawing/2014/main" id="{3BDFC1A4-51E7-46A6-8A0D-50476BCF56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6" name="Freeform 21">
              <a:extLst>
                <a:ext uri="{FF2B5EF4-FFF2-40B4-BE49-F238E27FC236}">
                  <a16:creationId xmlns:a16="http://schemas.microsoft.com/office/drawing/2014/main" id="{A561BC1B-C5E2-45AA-B72B-03AF3216C4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7" name="Freeform 22">
              <a:extLst>
                <a:ext uri="{FF2B5EF4-FFF2-40B4-BE49-F238E27FC236}">
                  <a16:creationId xmlns:a16="http://schemas.microsoft.com/office/drawing/2014/main" id="{4C0779C6-0F80-48B1-AD32-CC10D00CE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8" name="Freeform 23">
              <a:extLst>
                <a:ext uri="{FF2B5EF4-FFF2-40B4-BE49-F238E27FC236}">
                  <a16:creationId xmlns:a16="http://schemas.microsoft.com/office/drawing/2014/main" id="{73702193-6A56-4A74-84AD-94F530FEDF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160" name="Group 159">
            <a:extLst>
              <a:ext uri="{FF2B5EF4-FFF2-40B4-BE49-F238E27FC236}">
                <a16:creationId xmlns:a16="http://schemas.microsoft.com/office/drawing/2014/main" id="{86AEFF79-03FD-4BC0-8A67-25CAFCFDCDA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161" name="Rectangle 160">
              <a:extLst>
                <a:ext uri="{FF2B5EF4-FFF2-40B4-BE49-F238E27FC236}">
                  <a16:creationId xmlns:a16="http://schemas.microsoft.com/office/drawing/2014/main" id="{CB66FC33-38F1-4E8E-8474-AF1F5673BA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2" name="Isosceles Triangle 161">
              <a:extLst>
                <a:ext uri="{FF2B5EF4-FFF2-40B4-BE49-F238E27FC236}">
                  <a16:creationId xmlns:a16="http://schemas.microsoft.com/office/drawing/2014/main" id="{32E0DAC0-8D22-4A77-8AA9-169781B2EB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3" name="Rectangle 162">
              <a:extLst>
                <a:ext uri="{FF2B5EF4-FFF2-40B4-BE49-F238E27FC236}">
                  <a16:creationId xmlns:a16="http://schemas.microsoft.com/office/drawing/2014/main" id="{828C2492-9737-4D83-8CBD-93EA6D0717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165" name="Rectangle 164">
            <a:extLst>
              <a:ext uri="{FF2B5EF4-FFF2-40B4-BE49-F238E27FC236}">
                <a16:creationId xmlns:a16="http://schemas.microsoft.com/office/drawing/2014/main" id="{9D52046E-D773-4DCD-B968-7C4F88BF7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7" name="Group 166">
            <a:extLst>
              <a:ext uri="{FF2B5EF4-FFF2-40B4-BE49-F238E27FC236}">
                <a16:creationId xmlns:a16="http://schemas.microsoft.com/office/drawing/2014/main" id="{5059E34F-57E2-4E81-97D2-5AB2F36344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68" name="Freeform 5">
              <a:extLst>
                <a:ext uri="{FF2B5EF4-FFF2-40B4-BE49-F238E27FC236}">
                  <a16:creationId xmlns:a16="http://schemas.microsoft.com/office/drawing/2014/main" id="{1D03C24A-D832-4F51-847A-362DBF08DC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 name="Freeform 6">
              <a:extLst>
                <a:ext uri="{FF2B5EF4-FFF2-40B4-BE49-F238E27FC236}">
                  <a16:creationId xmlns:a16="http://schemas.microsoft.com/office/drawing/2014/main" id="{999A9D7A-4300-424F-BD83-FC88EE5921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 name="Freeform 7">
              <a:extLst>
                <a:ext uri="{FF2B5EF4-FFF2-40B4-BE49-F238E27FC236}">
                  <a16:creationId xmlns:a16="http://schemas.microsoft.com/office/drawing/2014/main" id="{771F3EC5-9D53-498E-839F-CB43F2CF64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 name="Freeform 8">
              <a:extLst>
                <a:ext uri="{FF2B5EF4-FFF2-40B4-BE49-F238E27FC236}">
                  <a16:creationId xmlns:a16="http://schemas.microsoft.com/office/drawing/2014/main" id="{475FE84A-9BF3-425A-AD62-3D1DA1337D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 name="Freeform 9">
              <a:extLst>
                <a:ext uri="{FF2B5EF4-FFF2-40B4-BE49-F238E27FC236}">
                  <a16:creationId xmlns:a16="http://schemas.microsoft.com/office/drawing/2014/main" id="{352ABB9C-0F86-4999-B899-5F828EBCCB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 name="Freeform 10">
              <a:extLst>
                <a:ext uri="{FF2B5EF4-FFF2-40B4-BE49-F238E27FC236}">
                  <a16:creationId xmlns:a16="http://schemas.microsoft.com/office/drawing/2014/main" id="{49EDBF99-5CD9-423A-8F5F-01FA5EEFAB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 name="Freeform 11">
              <a:extLst>
                <a:ext uri="{FF2B5EF4-FFF2-40B4-BE49-F238E27FC236}">
                  <a16:creationId xmlns:a16="http://schemas.microsoft.com/office/drawing/2014/main" id="{F88A44ED-9801-443D-8142-E7C36A3306A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 name="Freeform 12">
              <a:extLst>
                <a:ext uri="{FF2B5EF4-FFF2-40B4-BE49-F238E27FC236}">
                  <a16:creationId xmlns:a16="http://schemas.microsoft.com/office/drawing/2014/main" id="{2A9BD347-69C0-45B7-8299-C1E8B49B8F1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 name="Freeform 13">
              <a:extLst>
                <a:ext uri="{FF2B5EF4-FFF2-40B4-BE49-F238E27FC236}">
                  <a16:creationId xmlns:a16="http://schemas.microsoft.com/office/drawing/2014/main" id="{749CA216-1802-4450-B395-C48740995B6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 name="Freeform 14">
              <a:extLst>
                <a:ext uri="{FF2B5EF4-FFF2-40B4-BE49-F238E27FC236}">
                  <a16:creationId xmlns:a16="http://schemas.microsoft.com/office/drawing/2014/main" id="{324AE3E2-489A-42E1-B27B-8685C50A48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 name="Freeform 15">
              <a:extLst>
                <a:ext uri="{FF2B5EF4-FFF2-40B4-BE49-F238E27FC236}">
                  <a16:creationId xmlns:a16="http://schemas.microsoft.com/office/drawing/2014/main" id="{9B905287-8232-4B8A-B8FC-628A26991E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 name="Freeform 16">
              <a:extLst>
                <a:ext uri="{FF2B5EF4-FFF2-40B4-BE49-F238E27FC236}">
                  <a16:creationId xmlns:a16="http://schemas.microsoft.com/office/drawing/2014/main" id="{4CBB7861-5934-4A14-9D3A-89005CF81A1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 name="Freeform 17">
              <a:extLst>
                <a:ext uri="{FF2B5EF4-FFF2-40B4-BE49-F238E27FC236}">
                  <a16:creationId xmlns:a16="http://schemas.microsoft.com/office/drawing/2014/main" id="{CB21F7B6-2F71-4DC3-8006-189544AB12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 name="Freeform 18">
              <a:extLst>
                <a:ext uri="{FF2B5EF4-FFF2-40B4-BE49-F238E27FC236}">
                  <a16:creationId xmlns:a16="http://schemas.microsoft.com/office/drawing/2014/main" id="{711CDEA3-84F2-40B4-A8E9-A84A4EC5AE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 name="Freeform 19">
              <a:extLst>
                <a:ext uri="{FF2B5EF4-FFF2-40B4-BE49-F238E27FC236}">
                  <a16:creationId xmlns:a16="http://schemas.microsoft.com/office/drawing/2014/main" id="{76ED4507-9400-4A00-880E-C159D472F3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 name="Freeform 20">
              <a:extLst>
                <a:ext uri="{FF2B5EF4-FFF2-40B4-BE49-F238E27FC236}">
                  <a16:creationId xmlns:a16="http://schemas.microsoft.com/office/drawing/2014/main" id="{6C7EC844-EBEB-4413-8434-BDA32633C0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 name="Freeform 21">
              <a:extLst>
                <a:ext uri="{FF2B5EF4-FFF2-40B4-BE49-F238E27FC236}">
                  <a16:creationId xmlns:a16="http://schemas.microsoft.com/office/drawing/2014/main" id="{B84D63F9-75C7-4761-B0DF-EF0D6F9C72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 name="Freeform 22">
              <a:extLst>
                <a:ext uri="{FF2B5EF4-FFF2-40B4-BE49-F238E27FC236}">
                  <a16:creationId xmlns:a16="http://schemas.microsoft.com/office/drawing/2014/main" id="{F35BABB9-5D60-49C9-A95E-3D6096061F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 name="Freeform 23">
              <a:extLst>
                <a:ext uri="{FF2B5EF4-FFF2-40B4-BE49-F238E27FC236}">
                  <a16:creationId xmlns:a16="http://schemas.microsoft.com/office/drawing/2014/main" id="{25A524BB-3D24-458C-8DC8-47FE69865A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188" name="Rectangle 187">
            <a:extLst>
              <a:ext uri="{FF2B5EF4-FFF2-40B4-BE49-F238E27FC236}">
                <a16:creationId xmlns:a16="http://schemas.microsoft.com/office/drawing/2014/main" id="{482031A1-15A6-44F1-A904-C36FFA666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38" y="0"/>
            <a:ext cx="6740694" cy="6858000"/>
          </a:xfrm>
          <a:prstGeom prst="rect">
            <a:avLst/>
          </a:prstGeom>
          <a:solidFill>
            <a:schemeClr val="bg1"/>
          </a:solidFill>
          <a:ln w="9525">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pic>
        <p:nvPicPr>
          <p:cNvPr id="4100" name="Picture 4" descr="https://lh3.googleusercontent.com/MEQY2cxOPNNBzDteb_S_Lzi3k_HOZyKAbgtdHoW57zgBJ80xpRD2bdnhw-r5xtCtYDIBr-m2VD8OVo1vxHzQq9tKbLQOHlcaJhbHyDdByK6lzEEJnxS7ELo4cWsqB_rWPOorclxdDb4">
            <a:extLst>
              <a:ext uri="{FF2B5EF4-FFF2-40B4-BE49-F238E27FC236}">
                <a16:creationId xmlns:a16="http://schemas.microsoft.com/office/drawing/2014/main" id="{56199A40-EF31-42D3-8EB1-DA42B6D4E25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32" r="-3" b="-3"/>
          <a:stretch/>
        </p:blipFill>
        <p:spPr bwMode="auto">
          <a:xfrm>
            <a:off x="706099" y="316385"/>
            <a:ext cx="5334146" cy="3630685"/>
          </a:xfrm>
          <a:prstGeom prst="rect">
            <a:avLst/>
          </a:prstGeom>
          <a:noFill/>
          <a:ln w="9525">
            <a:noFill/>
          </a:ln>
          <a:extLst>
            <a:ext uri="{909E8E84-426E-40DD-AFC4-6F175D3DCCD1}">
              <a14:hiddenFill xmlns:a14="http://schemas.microsoft.com/office/drawing/2010/main">
                <a:solidFill>
                  <a:srgbClr val="FFFFFF"/>
                </a:solidFill>
              </a14:hiddenFill>
            </a:ext>
          </a:extLst>
        </p:spPr>
      </p:pic>
      <p:pic>
        <p:nvPicPr>
          <p:cNvPr id="2052" name="Picture 4" descr="https://lh4.googleusercontent.com/TdGTPKqTVzTl14te9o4VpLxwZapYyUm9xwmuG4RXGpNNnILg3VT6hwLz4yqPvwaQ7P7sIVigKTxVyWJbV0ZDPixgppYDjRd6Hi5eUVoljWg_bd0dQEfNWmpSAolsKTJJN7D_SsBc">
            <a:extLst>
              <a:ext uri="{FF2B5EF4-FFF2-40B4-BE49-F238E27FC236}">
                <a16:creationId xmlns:a16="http://schemas.microsoft.com/office/drawing/2014/main" id="{70AA7B06-F91C-43ED-BB44-7A697F50624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038" b="32229"/>
          <a:stretch/>
        </p:blipFill>
        <p:spPr bwMode="auto">
          <a:xfrm>
            <a:off x="320040" y="4426343"/>
            <a:ext cx="2880876" cy="1957461"/>
          </a:xfrm>
          <a:prstGeom prst="rect">
            <a:avLst/>
          </a:prstGeom>
          <a:noFill/>
          <a:ln w="9525">
            <a:noFill/>
          </a:ln>
          <a:extLst>
            <a:ext uri="{909E8E84-426E-40DD-AFC4-6F175D3DCCD1}">
              <a14:hiddenFill xmlns:a14="http://schemas.microsoft.com/office/drawing/2010/main">
                <a:solidFill>
                  <a:srgbClr val="FFFFFF"/>
                </a:solidFill>
              </a14:hiddenFill>
            </a:ext>
          </a:extLst>
        </p:spPr>
      </p:pic>
      <p:pic>
        <p:nvPicPr>
          <p:cNvPr id="2054" name="Picture 6" descr="https://lh5.googleusercontent.com/Gg6f_zjPih7TVoIfE82Tn4oJ8VYAd0rm5eTvoLSjUtkPGBZhsNHpNva_gJYW9RwsZAueMS7SxCokibKKZtgzLHJ95wOT7Ojz8wgAOXR1FAe0zSiKVWwQ3I6iLBCTOiaeS-00ir81">
            <a:extLst>
              <a:ext uri="{FF2B5EF4-FFF2-40B4-BE49-F238E27FC236}">
                <a16:creationId xmlns:a16="http://schemas.microsoft.com/office/drawing/2014/main" id="{8C5611A7-59C9-4AF1-9437-DF743C0216B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4849" b="39927"/>
          <a:stretch/>
        </p:blipFill>
        <p:spPr bwMode="auto">
          <a:xfrm>
            <a:off x="3531243" y="4628251"/>
            <a:ext cx="2896711" cy="1553646"/>
          </a:xfrm>
          <a:prstGeom prst="rect">
            <a:avLst/>
          </a:prstGeom>
          <a:noFill/>
          <a:ln w="9525">
            <a:noFill/>
          </a:ln>
          <a:extLst>
            <a:ext uri="{909E8E84-426E-40DD-AFC4-6F175D3DCCD1}">
              <a14:hiddenFill xmlns:a14="http://schemas.microsoft.com/office/drawing/2010/main">
                <a:solidFill>
                  <a:srgbClr val="FFFFFF"/>
                </a:solidFill>
              </a14:hiddenFill>
            </a:ext>
          </a:extLst>
        </p:spPr>
      </p:pic>
      <p:grpSp>
        <p:nvGrpSpPr>
          <p:cNvPr id="190" name="Group 189">
            <a:extLst>
              <a:ext uri="{FF2B5EF4-FFF2-40B4-BE49-F238E27FC236}">
                <a16:creationId xmlns:a16="http://schemas.microsoft.com/office/drawing/2014/main" id="{EE5C7A1E-DF0D-46FA-BD39-C446B78F33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62312" y="1186483"/>
            <a:ext cx="3822597" cy="4477933"/>
            <a:chOff x="807084" y="1186483"/>
            <a:chExt cx="3822597" cy="4477933"/>
          </a:xfrm>
        </p:grpSpPr>
        <p:sp>
          <p:nvSpPr>
            <p:cNvPr id="191" name="Rectangle 190">
              <a:extLst>
                <a:ext uri="{FF2B5EF4-FFF2-40B4-BE49-F238E27FC236}">
                  <a16:creationId xmlns:a16="http://schemas.microsoft.com/office/drawing/2014/main" id="{2EA10683-B96D-47CB-ADF3-C02AAFBB41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531" y="1186483"/>
              <a:ext cx="3821702"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2" name="Isosceles Triangle 39">
              <a:extLst>
                <a:ext uri="{FF2B5EF4-FFF2-40B4-BE49-F238E27FC236}">
                  <a16:creationId xmlns:a16="http://schemas.microsoft.com/office/drawing/2014/main" id="{BA345F4F-49DF-44D6-AAC5-EF6E8E0BC4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514766"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3" name="Rectangle 192">
              <a:extLst>
                <a:ext uri="{FF2B5EF4-FFF2-40B4-BE49-F238E27FC236}">
                  <a16:creationId xmlns:a16="http://schemas.microsoft.com/office/drawing/2014/main" id="{AEDF7281-6506-45D3-8FCC-D7B69B7FD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084" y="1991156"/>
              <a:ext cx="382259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extBox 1">
            <a:extLst>
              <a:ext uri="{FF2B5EF4-FFF2-40B4-BE49-F238E27FC236}">
                <a16:creationId xmlns:a16="http://schemas.microsoft.com/office/drawing/2014/main" id="{99BD144B-3D66-4085-94E8-7D50A71DD590}"/>
              </a:ext>
            </a:extLst>
          </p:cNvPr>
          <p:cNvSpPr txBox="1"/>
          <p:nvPr/>
        </p:nvSpPr>
        <p:spPr>
          <a:xfrm>
            <a:off x="7650643" y="2075504"/>
            <a:ext cx="3654569" cy="2042725"/>
          </a:xfrm>
          <a:prstGeom prst="rect">
            <a:avLst/>
          </a:prstGeom>
        </p:spPr>
        <p:txBody>
          <a:bodyPr vert="horz" lIns="228600" tIns="228600" rIns="228600" bIns="0" rtlCol="0" anchor="b">
            <a:normAutofit/>
          </a:bodyPr>
          <a:lstStyle/>
          <a:p>
            <a:pPr algn="ctr" defTabSz="914400">
              <a:lnSpc>
                <a:spcPct val="80000"/>
              </a:lnSpc>
              <a:spcBef>
                <a:spcPct val="0"/>
              </a:spcBef>
              <a:spcAft>
                <a:spcPts val="600"/>
              </a:spcAft>
            </a:pPr>
            <a:r>
              <a:rPr lang="en-US" sz="5400" spc="-150">
                <a:solidFill>
                  <a:srgbClr val="FFFEFF"/>
                </a:solidFill>
                <a:latin typeface="+mj-lt"/>
                <a:ea typeface="+mj-ea"/>
                <a:cs typeface="+mj-cs"/>
              </a:rPr>
              <a:t>Interior Fittings</a:t>
            </a:r>
          </a:p>
        </p:txBody>
      </p:sp>
    </p:spTree>
    <p:extLst>
      <p:ext uri="{BB962C8B-B14F-4D97-AF65-F5344CB8AC3E}">
        <p14:creationId xmlns:p14="http://schemas.microsoft.com/office/powerpoint/2010/main" val="823376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pattFill prst="solidDmnd">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CE233-2546-4D46-B4E6-4021D0E26BDB}"/>
              </a:ext>
            </a:extLst>
          </p:cNvPr>
          <p:cNvSpPr>
            <a:spLocks noGrp="1"/>
          </p:cNvSpPr>
          <p:nvPr>
            <p:ph type="ctrTitle"/>
          </p:nvPr>
        </p:nvSpPr>
        <p:spPr/>
        <p:txBody>
          <a:bodyPr/>
          <a:lstStyle/>
          <a:p>
            <a:r>
              <a:rPr lang="en-GB" dirty="0"/>
              <a:t>Human Resources</a:t>
            </a:r>
          </a:p>
        </p:txBody>
      </p:sp>
      <p:sp>
        <p:nvSpPr>
          <p:cNvPr id="3" name="Subtitle 2">
            <a:extLst>
              <a:ext uri="{FF2B5EF4-FFF2-40B4-BE49-F238E27FC236}">
                <a16:creationId xmlns:a16="http://schemas.microsoft.com/office/drawing/2014/main" id="{1442E8B9-45A4-4E3F-A841-283DC5996860}"/>
              </a:ext>
            </a:extLst>
          </p:cNvPr>
          <p:cNvSpPr>
            <a:spLocks noGrp="1"/>
          </p:cNvSpPr>
          <p:nvPr>
            <p:ph type="subTitle" idx="1"/>
          </p:nvPr>
        </p:nvSpPr>
        <p:spPr/>
        <p:txBody>
          <a:bodyPr/>
          <a:lstStyle/>
          <a:p>
            <a:r>
              <a:rPr lang="en-GB" dirty="0"/>
              <a:t>By April </a:t>
            </a:r>
            <a:r>
              <a:rPr lang="en-GB" dirty="0" err="1"/>
              <a:t>Fuge</a:t>
            </a:r>
            <a:endParaRPr lang="en-GB" dirty="0"/>
          </a:p>
        </p:txBody>
      </p:sp>
    </p:spTree>
    <p:extLst>
      <p:ext uri="{BB962C8B-B14F-4D97-AF65-F5344CB8AC3E}">
        <p14:creationId xmlns:p14="http://schemas.microsoft.com/office/powerpoint/2010/main" val="28154043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pattFill prst="solidDmnd">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0EB80-A4B2-4FDA-9439-37BCB489DA5C}"/>
              </a:ext>
            </a:extLst>
          </p:cNvPr>
          <p:cNvSpPr>
            <a:spLocks noGrp="1"/>
          </p:cNvSpPr>
          <p:nvPr>
            <p:ph type="title"/>
          </p:nvPr>
        </p:nvSpPr>
        <p:spPr/>
        <p:txBody>
          <a:bodyPr>
            <a:normAutofit fontScale="90000"/>
          </a:bodyPr>
          <a:lstStyle/>
          <a:p>
            <a:r>
              <a:rPr lang="en-GB" b="1" dirty="0"/>
              <a:t>HUMAN RESOURCE MANAGEMENT</a:t>
            </a:r>
            <a:br>
              <a:rPr lang="en-GB" dirty="0"/>
            </a:br>
            <a:endParaRPr lang="en-GB" dirty="0"/>
          </a:p>
        </p:txBody>
      </p:sp>
      <p:sp>
        <p:nvSpPr>
          <p:cNvPr id="3" name="Content Placeholder 2">
            <a:extLst>
              <a:ext uri="{FF2B5EF4-FFF2-40B4-BE49-F238E27FC236}">
                <a16:creationId xmlns:a16="http://schemas.microsoft.com/office/drawing/2014/main" id="{E9EDF849-D809-4FFD-8EE3-F3531FAAF4B6}"/>
              </a:ext>
            </a:extLst>
          </p:cNvPr>
          <p:cNvSpPr>
            <a:spLocks noGrp="1"/>
          </p:cNvSpPr>
          <p:nvPr>
            <p:ph idx="1"/>
          </p:nvPr>
        </p:nvSpPr>
        <p:spPr>
          <a:solidFill>
            <a:schemeClr val="bg1"/>
          </a:solidFill>
        </p:spPr>
        <p:txBody>
          <a:bodyPr/>
          <a:lstStyle/>
          <a:p>
            <a:r>
              <a:rPr lang="en-GB" sz="2000" b="1" dirty="0"/>
              <a:t>  Human Resource planning</a:t>
            </a:r>
            <a:endParaRPr lang="en-GB" sz="2000" dirty="0"/>
          </a:p>
          <a:p>
            <a:r>
              <a:rPr lang="en-GB" sz="2000" b="1" dirty="0"/>
              <a:t>  Recruitment and selection</a:t>
            </a:r>
            <a:endParaRPr lang="en-GB" sz="2000" dirty="0"/>
          </a:p>
          <a:p>
            <a:r>
              <a:rPr lang="en-GB" sz="2000" b="1" dirty="0"/>
              <a:t>  Compensation of Work</a:t>
            </a:r>
            <a:endParaRPr lang="en-GB" sz="2000" dirty="0"/>
          </a:p>
          <a:p>
            <a:r>
              <a:rPr lang="en-GB" sz="2000" b="1" dirty="0"/>
              <a:t>  Benefits</a:t>
            </a:r>
            <a:endParaRPr lang="en-GB" sz="2000" dirty="0"/>
          </a:p>
          <a:p>
            <a:r>
              <a:rPr lang="en-GB" sz="2000" b="1" dirty="0"/>
              <a:t>  Staff Welfare</a:t>
            </a:r>
            <a:endParaRPr lang="en-GB" sz="2000" dirty="0"/>
          </a:p>
          <a:p>
            <a:r>
              <a:rPr lang="en-GB" sz="2000" b="1" dirty="0"/>
              <a:t>  Performance Evaluation</a:t>
            </a:r>
            <a:endParaRPr lang="en-GB" sz="2000" dirty="0"/>
          </a:p>
          <a:p>
            <a:r>
              <a:rPr lang="en-GB" sz="2000" b="1" dirty="0"/>
              <a:t>  Effective Relations with  Employer              </a:t>
            </a:r>
          </a:p>
          <a:p>
            <a:pPr marL="0" indent="0">
              <a:buNone/>
            </a:pPr>
            <a:r>
              <a:rPr lang="en-GB" sz="2000" b="1" dirty="0"/>
              <a:t>                                                                  (</a:t>
            </a:r>
            <a:r>
              <a:rPr lang="en-GB" sz="2000" b="1" dirty="0" err="1"/>
              <a:t>Osaj</a:t>
            </a:r>
            <a:r>
              <a:rPr lang="en-GB" sz="2000" b="1" dirty="0"/>
              <a:t>, 2017)</a:t>
            </a:r>
            <a:endParaRPr lang="en-GB" sz="2000" dirty="0"/>
          </a:p>
          <a:p>
            <a:pPr marL="0" indent="0">
              <a:buNone/>
            </a:pPr>
            <a:br>
              <a:rPr lang="en-GB" dirty="0"/>
            </a:br>
            <a:endParaRPr lang="en-GB" dirty="0"/>
          </a:p>
        </p:txBody>
      </p:sp>
    </p:spTree>
    <p:extLst>
      <p:ext uri="{BB962C8B-B14F-4D97-AF65-F5344CB8AC3E}">
        <p14:creationId xmlns:p14="http://schemas.microsoft.com/office/powerpoint/2010/main" val="25657468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pattFill prst="solidDmnd">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EF083-1CF6-4FB7-A024-7DCFFAC930C5}"/>
              </a:ext>
            </a:extLst>
          </p:cNvPr>
          <p:cNvSpPr>
            <a:spLocks noGrp="1"/>
          </p:cNvSpPr>
          <p:nvPr>
            <p:ph type="title"/>
          </p:nvPr>
        </p:nvSpPr>
        <p:spPr/>
        <p:txBody>
          <a:bodyPr/>
          <a:lstStyle/>
          <a:p>
            <a:r>
              <a:rPr lang="en-GB" dirty="0"/>
              <a:t>Gaps in Training</a:t>
            </a:r>
          </a:p>
        </p:txBody>
      </p:sp>
      <p:sp>
        <p:nvSpPr>
          <p:cNvPr id="3" name="Content Placeholder 2">
            <a:extLst>
              <a:ext uri="{FF2B5EF4-FFF2-40B4-BE49-F238E27FC236}">
                <a16:creationId xmlns:a16="http://schemas.microsoft.com/office/drawing/2014/main" id="{80A1C541-0154-45FF-9784-AB1409A32902}"/>
              </a:ext>
            </a:extLst>
          </p:cNvPr>
          <p:cNvSpPr>
            <a:spLocks noGrp="1"/>
          </p:cNvSpPr>
          <p:nvPr>
            <p:ph idx="1"/>
          </p:nvPr>
        </p:nvSpPr>
        <p:spPr>
          <a:xfrm>
            <a:off x="5118447" y="1390650"/>
            <a:ext cx="6281873" cy="3819525"/>
          </a:xfrm>
          <a:solidFill>
            <a:schemeClr val="bg1"/>
          </a:solidFill>
        </p:spPr>
        <p:txBody>
          <a:bodyPr>
            <a:normAutofit fontScale="85000" lnSpcReduction="20000"/>
          </a:bodyPr>
          <a:lstStyle/>
          <a:p>
            <a:endParaRPr lang="en-GB" sz="2400" dirty="0"/>
          </a:p>
          <a:p>
            <a:r>
              <a:rPr lang="en-GB" sz="2800" dirty="0"/>
              <a:t>S - Use of agency for bus driver</a:t>
            </a:r>
          </a:p>
          <a:p>
            <a:r>
              <a:rPr lang="en-GB" sz="2800" dirty="0"/>
              <a:t>M - Business continues to run</a:t>
            </a:r>
          </a:p>
          <a:p>
            <a:r>
              <a:rPr lang="en-GB" sz="2800" dirty="0"/>
              <a:t>A - Agencies advertised online</a:t>
            </a:r>
          </a:p>
          <a:p>
            <a:r>
              <a:rPr lang="en-GB" sz="2800" dirty="0"/>
              <a:t>R - This covers April’s role in unforeseen circumstances such as sickness</a:t>
            </a:r>
          </a:p>
          <a:p>
            <a:r>
              <a:rPr lang="en-GB" sz="2800" dirty="0"/>
              <a:t>T - Drivers available at short notice</a:t>
            </a:r>
          </a:p>
          <a:p>
            <a:pPr marL="0" indent="0">
              <a:buNone/>
            </a:pPr>
            <a:br>
              <a:rPr lang="en-GB" dirty="0"/>
            </a:br>
            <a:endParaRPr lang="en-GB" dirty="0"/>
          </a:p>
        </p:txBody>
      </p:sp>
    </p:spTree>
    <p:extLst>
      <p:ext uri="{BB962C8B-B14F-4D97-AF65-F5344CB8AC3E}">
        <p14:creationId xmlns:p14="http://schemas.microsoft.com/office/powerpoint/2010/main" val="18785667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pattFill prst="solidDmnd">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1399D-4F24-49D8-9C9E-5E4ABB8C7ADB}"/>
              </a:ext>
            </a:extLst>
          </p:cNvPr>
          <p:cNvSpPr>
            <a:spLocks noGrp="1"/>
          </p:cNvSpPr>
          <p:nvPr>
            <p:ph type="title"/>
          </p:nvPr>
        </p:nvSpPr>
        <p:spPr/>
        <p:txBody>
          <a:bodyPr/>
          <a:lstStyle/>
          <a:p>
            <a:r>
              <a:rPr lang="en-GB" dirty="0"/>
              <a:t>Employment Contracts</a:t>
            </a:r>
          </a:p>
        </p:txBody>
      </p:sp>
      <p:sp>
        <p:nvSpPr>
          <p:cNvPr id="3" name="Content Placeholder 2">
            <a:extLst>
              <a:ext uri="{FF2B5EF4-FFF2-40B4-BE49-F238E27FC236}">
                <a16:creationId xmlns:a16="http://schemas.microsoft.com/office/drawing/2014/main" id="{CCABBB68-2D90-4FF8-887B-39B5FEA26036}"/>
              </a:ext>
            </a:extLst>
          </p:cNvPr>
          <p:cNvSpPr>
            <a:spLocks noGrp="1"/>
          </p:cNvSpPr>
          <p:nvPr>
            <p:ph idx="1"/>
          </p:nvPr>
        </p:nvSpPr>
        <p:spPr>
          <a:xfrm>
            <a:off x="5261322" y="952500"/>
            <a:ext cx="6281873" cy="4524375"/>
          </a:xfrm>
          <a:solidFill>
            <a:schemeClr val="bg1"/>
          </a:solidFill>
        </p:spPr>
        <p:txBody>
          <a:bodyPr>
            <a:normAutofit fontScale="47500" lnSpcReduction="20000"/>
          </a:bodyPr>
          <a:lstStyle/>
          <a:p>
            <a:endParaRPr lang="en-GB" sz="2200" dirty="0"/>
          </a:p>
          <a:p>
            <a:r>
              <a:rPr lang="en-GB" sz="3800" dirty="0"/>
              <a:t>S - It is better to have contracts in writing, to state wage structure, holiday pay, sickness pay and pension contributions.</a:t>
            </a:r>
          </a:p>
          <a:p>
            <a:r>
              <a:rPr lang="en-GB" sz="3800" dirty="0"/>
              <a:t>M - All partners have agreed to a minimum wage in the first year</a:t>
            </a:r>
          </a:p>
          <a:p>
            <a:r>
              <a:rPr lang="en-GB" sz="3800" dirty="0"/>
              <a:t>A - Future wages to rise to the living wage</a:t>
            </a:r>
          </a:p>
          <a:p>
            <a:r>
              <a:rPr lang="en-GB" sz="3800" dirty="0"/>
              <a:t>R - Any profit will be dispersed as a bonus between partners as an incentive, and reinvestment back into the business</a:t>
            </a:r>
          </a:p>
          <a:p>
            <a:r>
              <a:rPr lang="en-GB" sz="3800" dirty="0"/>
              <a:t>T - At the end of the year.</a:t>
            </a:r>
          </a:p>
          <a:p>
            <a:pPr marL="0" indent="0">
              <a:buNone/>
            </a:pPr>
            <a:br>
              <a:rPr lang="en-GB" dirty="0"/>
            </a:br>
            <a:endParaRPr lang="en-GB" dirty="0"/>
          </a:p>
        </p:txBody>
      </p:sp>
    </p:spTree>
    <p:extLst>
      <p:ext uri="{BB962C8B-B14F-4D97-AF65-F5344CB8AC3E}">
        <p14:creationId xmlns:p14="http://schemas.microsoft.com/office/powerpoint/2010/main" val="13241276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pattFill prst="solidDmnd">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345A5-B198-4293-B4F7-11A432078BF5}"/>
              </a:ext>
            </a:extLst>
          </p:cNvPr>
          <p:cNvSpPr>
            <a:spLocks noGrp="1"/>
          </p:cNvSpPr>
          <p:nvPr>
            <p:ph type="title"/>
          </p:nvPr>
        </p:nvSpPr>
        <p:spPr/>
        <p:txBody>
          <a:bodyPr/>
          <a:lstStyle/>
          <a:p>
            <a:r>
              <a:rPr lang="en-GB" b="1" dirty="0"/>
              <a:t>Pensions</a:t>
            </a:r>
          </a:p>
        </p:txBody>
      </p:sp>
      <p:sp>
        <p:nvSpPr>
          <p:cNvPr id="3" name="Content Placeholder 2">
            <a:extLst>
              <a:ext uri="{FF2B5EF4-FFF2-40B4-BE49-F238E27FC236}">
                <a16:creationId xmlns:a16="http://schemas.microsoft.com/office/drawing/2014/main" id="{85F7E09B-AEB2-4131-8C66-42AC285CBA83}"/>
              </a:ext>
            </a:extLst>
          </p:cNvPr>
          <p:cNvSpPr>
            <a:spLocks noGrp="1"/>
          </p:cNvSpPr>
          <p:nvPr>
            <p:ph idx="1"/>
          </p:nvPr>
        </p:nvSpPr>
        <p:spPr>
          <a:xfrm>
            <a:off x="5156547" y="1427409"/>
            <a:ext cx="6281873" cy="4003181"/>
          </a:xfrm>
          <a:solidFill>
            <a:schemeClr val="bg1"/>
          </a:solidFill>
        </p:spPr>
        <p:txBody>
          <a:bodyPr>
            <a:normAutofit fontScale="92500" lnSpcReduction="10000"/>
          </a:bodyPr>
          <a:lstStyle/>
          <a:p>
            <a:pPr marL="0" indent="0">
              <a:buNone/>
            </a:pPr>
            <a:endParaRPr lang="en-GB" sz="2000" dirty="0"/>
          </a:p>
          <a:p>
            <a:pPr marL="0" indent="0">
              <a:buNone/>
            </a:pPr>
            <a:r>
              <a:rPr lang="en-GB" sz="2000" dirty="0"/>
              <a:t> </a:t>
            </a:r>
            <a:br>
              <a:rPr lang="en-GB" sz="2000" dirty="0"/>
            </a:br>
            <a:r>
              <a:rPr lang="en-GB" sz="2000" dirty="0"/>
              <a:t>Under the pensions Act 2008, every employer in the UK must enrol staff into a workplace pension and also pay into it.</a:t>
            </a:r>
          </a:p>
          <a:p>
            <a:pPr marL="0" indent="0">
              <a:buNone/>
            </a:pPr>
            <a:endParaRPr lang="en-GB" sz="2000" dirty="0"/>
          </a:p>
          <a:p>
            <a:pPr marL="0" indent="0">
              <a:buNone/>
            </a:pPr>
            <a:r>
              <a:rPr lang="en-GB" sz="2000" dirty="0"/>
              <a:t> From 6/4/19 staff contribution is 5%</a:t>
            </a:r>
          </a:p>
          <a:p>
            <a:pPr marL="0" indent="0">
              <a:buNone/>
            </a:pPr>
            <a:r>
              <a:rPr lang="en-GB" sz="2000" dirty="0"/>
              <a:t> Employer contribution is 3%.</a:t>
            </a:r>
          </a:p>
          <a:p>
            <a:pPr marL="0" indent="0">
              <a:buNone/>
            </a:pPr>
            <a:endParaRPr lang="en-GB" dirty="0"/>
          </a:p>
          <a:p>
            <a:pPr marL="0" indent="0">
              <a:buNone/>
            </a:pPr>
            <a:r>
              <a:rPr lang="en-GB" dirty="0"/>
              <a:t>                                             Workplace pensions, Gov.UK (2019)</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8738437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pattFill prst="solidDmnd">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D345F-D972-4193-876B-B1F3C633B76E}"/>
              </a:ext>
            </a:extLst>
          </p:cNvPr>
          <p:cNvSpPr>
            <a:spLocks noGrp="1"/>
          </p:cNvSpPr>
          <p:nvPr>
            <p:ph type="title"/>
          </p:nvPr>
        </p:nvSpPr>
        <p:spPr/>
        <p:txBody>
          <a:bodyPr/>
          <a:lstStyle/>
          <a:p>
            <a:r>
              <a:rPr lang="en-GB" b="1" dirty="0"/>
              <a:t>Health &amp; Safety</a:t>
            </a:r>
          </a:p>
        </p:txBody>
      </p:sp>
      <p:sp>
        <p:nvSpPr>
          <p:cNvPr id="3" name="Content Placeholder 2">
            <a:extLst>
              <a:ext uri="{FF2B5EF4-FFF2-40B4-BE49-F238E27FC236}">
                <a16:creationId xmlns:a16="http://schemas.microsoft.com/office/drawing/2014/main" id="{D5350E56-A95E-4461-97E4-D2CED629F92C}"/>
              </a:ext>
            </a:extLst>
          </p:cNvPr>
          <p:cNvSpPr>
            <a:spLocks noGrp="1"/>
          </p:cNvSpPr>
          <p:nvPr>
            <p:ph idx="1"/>
          </p:nvPr>
        </p:nvSpPr>
        <p:spPr>
          <a:solidFill>
            <a:schemeClr val="bg1"/>
          </a:solidFill>
        </p:spPr>
        <p:txBody>
          <a:bodyPr>
            <a:normAutofit/>
          </a:bodyPr>
          <a:lstStyle/>
          <a:p>
            <a:pPr marL="0" indent="0">
              <a:buNone/>
            </a:pPr>
            <a:r>
              <a:rPr lang="en-GB" dirty="0"/>
              <a:t>   Health and safety law 1974.</a:t>
            </a:r>
          </a:p>
          <a:p>
            <a:r>
              <a:rPr lang="en-GB" dirty="0"/>
              <a:t>S - Risk assessment conducted by a health and safety expert</a:t>
            </a:r>
          </a:p>
          <a:p>
            <a:r>
              <a:rPr lang="en-GB" dirty="0"/>
              <a:t>M - Report given by expert when recommendations have been met. This strengthens our position with liability insurance, to prove any claim submitted is not due to our negligence.</a:t>
            </a:r>
          </a:p>
          <a:p>
            <a:r>
              <a:rPr lang="en-GB" dirty="0"/>
              <a:t>A - Cost is reasonable, experts readily available</a:t>
            </a:r>
          </a:p>
          <a:p>
            <a:r>
              <a:rPr lang="en-GB" dirty="0"/>
              <a:t>R - Accidents, injury or property damage could happen. It is a high probability the injured party will sue</a:t>
            </a:r>
          </a:p>
          <a:p>
            <a:r>
              <a:rPr lang="en-GB" dirty="0"/>
              <a:t>T - Completed around 2 weeks.</a:t>
            </a:r>
          </a:p>
          <a:p>
            <a:pPr marL="0" indent="0">
              <a:buNone/>
            </a:pPr>
            <a:r>
              <a:rPr lang="en-GB" dirty="0"/>
              <a:t>                                       </a:t>
            </a:r>
            <a:r>
              <a:rPr lang="en-GB" i="1" dirty="0"/>
              <a:t>Health and Safety at Work Act</a:t>
            </a:r>
            <a:r>
              <a:rPr lang="en-GB" dirty="0"/>
              <a:t> (2019)          </a:t>
            </a:r>
            <a:br>
              <a:rPr lang="en-GB" dirty="0"/>
            </a:br>
            <a:endParaRPr lang="en-GB" dirty="0"/>
          </a:p>
        </p:txBody>
      </p:sp>
    </p:spTree>
    <p:extLst>
      <p:ext uri="{BB962C8B-B14F-4D97-AF65-F5344CB8AC3E}">
        <p14:creationId xmlns:p14="http://schemas.microsoft.com/office/powerpoint/2010/main" val="41844428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pattFill prst="solidDmnd">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6EF12-C28E-42FF-97DB-C171500FB28E}"/>
              </a:ext>
            </a:extLst>
          </p:cNvPr>
          <p:cNvSpPr>
            <a:spLocks noGrp="1"/>
          </p:cNvSpPr>
          <p:nvPr>
            <p:ph type="ctrTitle"/>
          </p:nvPr>
        </p:nvSpPr>
        <p:spPr/>
        <p:txBody>
          <a:bodyPr/>
          <a:lstStyle/>
          <a:p>
            <a:r>
              <a:rPr lang="en-GB" dirty="0"/>
              <a:t>Marketing</a:t>
            </a:r>
          </a:p>
        </p:txBody>
      </p:sp>
      <p:sp>
        <p:nvSpPr>
          <p:cNvPr id="3" name="Subtitle 2">
            <a:extLst>
              <a:ext uri="{FF2B5EF4-FFF2-40B4-BE49-F238E27FC236}">
                <a16:creationId xmlns:a16="http://schemas.microsoft.com/office/drawing/2014/main" id="{6572D786-D18C-422E-8F6E-AAFACEFCF24B}"/>
              </a:ext>
            </a:extLst>
          </p:cNvPr>
          <p:cNvSpPr>
            <a:spLocks noGrp="1"/>
          </p:cNvSpPr>
          <p:nvPr>
            <p:ph type="subTitle" idx="1"/>
          </p:nvPr>
        </p:nvSpPr>
        <p:spPr/>
        <p:txBody>
          <a:bodyPr/>
          <a:lstStyle/>
          <a:p>
            <a:r>
              <a:rPr lang="en-GB" dirty="0"/>
              <a:t>By Leanna Jenkins</a:t>
            </a:r>
          </a:p>
        </p:txBody>
      </p:sp>
    </p:spTree>
    <p:extLst>
      <p:ext uri="{BB962C8B-B14F-4D97-AF65-F5344CB8AC3E}">
        <p14:creationId xmlns:p14="http://schemas.microsoft.com/office/powerpoint/2010/main" val="13690729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pattFill prst="solidDmnd">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BF49C-E390-41FC-9F21-CCBDB397DB17}"/>
              </a:ext>
            </a:extLst>
          </p:cNvPr>
          <p:cNvSpPr>
            <a:spLocks noGrp="1"/>
          </p:cNvSpPr>
          <p:nvPr>
            <p:ph type="title"/>
          </p:nvPr>
        </p:nvSpPr>
        <p:spPr/>
        <p:txBody>
          <a:bodyPr/>
          <a:lstStyle/>
          <a:p>
            <a:r>
              <a:rPr lang="en-GB" b="1" dirty="0"/>
              <a:t>Marketing</a:t>
            </a:r>
          </a:p>
        </p:txBody>
      </p:sp>
      <p:sp>
        <p:nvSpPr>
          <p:cNvPr id="3" name="Content Placeholder 2">
            <a:extLst>
              <a:ext uri="{FF2B5EF4-FFF2-40B4-BE49-F238E27FC236}">
                <a16:creationId xmlns:a16="http://schemas.microsoft.com/office/drawing/2014/main" id="{C2445F54-8275-4166-A7BB-4C1D1AFC1BA4}"/>
              </a:ext>
            </a:extLst>
          </p:cNvPr>
          <p:cNvSpPr>
            <a:spLocks noGrp="1"/>
          </p:cNvSpPr>
          <p:nvPr>
            <p:ph idx="1"/>
          </p:nvPr>
        </p:nvSpPr>
        <p:spPr>
          <a:solidFill>
            <a:schemeClr val="bg1"/>
          </a:solidFill>
        </p:spPr>
        <p:txBody>
          <a:bodyPr>
            <a:normAutofit fontScale="92500" lnSpcReduction="10000"/>
          </a:bodyPr>
          <a:lstStyle/>
          <a:p>
            <a:pPr marL="0" indent="0">
              <a:buNone/>
            </a:pPr>
            <a:r>
              <a:rPr lang="en-GB" dirty="0"/>
              <a:t>    </a:t>
            </a:r>
            <a:r>
              <a:rPr lang="en-GB" b="1" dirty="0"/>
              <a:t>Definition </a:t>
            </a:r>
          </a:p>
          <a:p>
            <a:r>
              <a:rPr lang="en-GB" dirty="0"/>
              <a:t>A marketing strategy is a business plan for reaching people and turning them into customers of the product/service the business provides. (Chen 2018)</a:t>
            </a:r>
          </a:p>
          <a:p>
            <a:pPr marL="0" indent="0">
              <a:buNone/>
            </a:pPr>
            <a:endParaRPr lang="en-GB" dirty="0"/>
          </a:p>
          <a:p>
            <a:pPr marL="0" indent="0">
              <a:buNone/>
            </a:pPr>
            <a:r>
              <a:rPr lang="en-GB" dirty="0"/>
              <a:t>    </a:t>
            </a:r>
            <a:r>
              <a:rPr lang="en-GB" b="1" dirty="0"/>
              <a:t>Our market strategy</a:t>
            </a:r>
          </a:p>
          <a:p>
            <a:r>
              <a:rPr lang="en-GB" dirty="0"/>
              <a:t>To concentrate on getting new customers and creating a loyal customer portfolio, to ensure our business is known, to help it to grow and ensure that customers have an excellent experience so that they will keep returning.</a:t>
            </a:r>
          </a:p>
          <a:p>
            <a:pPr marL="0" indent="0">
              <a:buNone/>
            </a:pPr>
            <a:endParaRPr lang="en-GB" dirty="0"/>
          </a:p>
          <a:p>
            <a:pPr marL="0" indent="0">
              <a:buNone/>
            </a:pPr>
            <a:r>
              <a:rPr lang="en-GB" dirty="0"/>
              <a:t>    </a:t>
            </a:r>
            <a:r>
              <a:rPr lang="en-GB" b="1" dirty="0"/>
              <a:t>Target Market</a:t>
            </a:r>
          </a:p>
          <a:p>
            <a:r>
              <a:rPr lang="en-GB" dirty="0"/>
              <a:t>We aim to provide a service for a customer base of all ages.</a:t>
            </a:r>
          </a:p>
        </p:txBody>
      </p:sp>
    </p:spTree>
    <p:extLst>
      <p:ext uri="{BB962C8B-B14F-4D97-AF65-F5344CB8AC3E}">
        <p14:creationId xmlns:p14="http://schemas.microsoft.com/office/powerpoint/2010/main" val="39032956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pattFill prst="solidDmnd">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6728B-5C40-43BE-9545-B0DB7A140DCD}"/>
              </a:ext>
            </a:extLst>
          </p:cNvPr>
          <p:cNvSpPr>
            <a:spLocks noGrp="1"/>
          </p:cNvSpPr>
          <p:nvPr>
            <p:ph type="title"/>
          </p:nvPr>
        </p:nvSpPr>
        <p:spPr/>
        <p:txBody>
          <a:bodyPr/>
          <a:lstStyle/>
          <a:p>
            <a:r>
              <a:rPr lang="en-GB" dirty="0"/>
              <a:t>The 7 P’S</a:t>
            </a:r>
          </a:p>
        </p:txBody>
      </p:sp>
      <p:sp>
        <p:nvSpPr>
          <p:cNvPr id="3" name="Content Placeholder 2">
            <a:extLst>
              <a:ext uri="{FF2B5EF4-FFF2-40B4-BE49-F238E27FC236}">
                <a16:creationId xmlns:a16="http://schemas.microsoft.com/office/drawing/2014/main" id="{13DF0545-7A54-4EB5-B0BE-D728D16C7F3F}"/>
              </a:ext>
            </a:extLst>
          </p:cNvPr>
          <p:cNvSpPr>
            <a:spLocks noGrp="1"/>
          </p:cNvSpPr>
          <p:nvPr>
            <p:ph idx="1"/>
          </p:nvPr>
        </p:nvSpPr>
        <p:spPr>
          <a:solidFill>
            <a:schemeClr val="bg1"/>
          </a:solidFill>
        </p:spPr>
        <p:txBody>
          <a:bodyPr/>
          <a:lstStyle/>
          <a:p>
            <a:pPr marL="0" indent="0">
              <a:buNone/>
            </a:pPr>
            <a:r>
              <a:rPr lang="en-GB" dirty="0"/>
              <a:t>‘The 7P’S  are a set of marketing tactics, which you use in any combination to satisfy customers in your target market’. (Business Queensland 2019).</a:t>
            </a:r>
          </a:p>
          <a:p>
            <a:pPr marL="0" indent="0">
              <a:buNone/>
            </a:pPr>
            <a:endParaRPr lang="en-GB" dirty="0"/>
          </a:p>
          <a:p>
            <a:r>
              <a:rPr lang="en-GB" dirty="0"/>
              <a:t>Product</a:t>
            </a:r>
          </a:p>
          <a:p>
            <a:r>
              <a:rPr lang="en-GB" dirty="0"/>
              <a:t>Place</a:t>
            </a:r>
          </a:p>
          <a:p>
            <a:r>
              <a:rPr lang="en-GB" dirty="0"/>
              <a:t>Promotion</a:t>
            </a:r>
          </a:p>
          <a:p>
            <a:r>
              <a:rPr lang="en-GB" dirty="0"/>
              <a:t>People</a:t>
            </a:r>
          </a:p>
          <a:p>
            <a:r>
              <a:rPr lang="en-GB" dirty="0"/>
              <a:t>Processes</a:t>
            </a:r>
          </a:p>
          <a:p>
            <a:r>
              <a:rPr lang="en-GB" dirty="0"/>
              <a:t>Physical Evidence.</a:t>
            </a:r>
          </a:p>
        </p:txBody>
      </p:sp>
    </p:spTree>
    <p:extLst>
      <p:ext uri="{BB962C8B-B14F-4D97-AF65-F5344CB8AC3E}">
        <p14:creationId xmlns:p14="http://schemas.microsoft.com/office/powerpoint/2010/main" val="31446411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pattFill prst="solidDmnd">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DBCF1-1DA9-4E89-A2C9-B197F83685E8}"/>
              </a:ext>
            </a:extLst>
          </p:cNvPr>
          <p:cNvSpPr>
            <a:spLocks noGrp="1"/>
          </p:cNvSpPr>
          <p:nvPr>
            <p:ph type="title"/>
          </p:nvPr>
        </p:nvSpPr>
        <p:spPr/>
        <p:txBody>
          <a:bodyPr/>
          <a:lstStyle/>
          <a:p>
            <a:r>
              <a:rPr lang="en-GB" b="1" dirty="0"/>
              <a:t>Advertise &amp; Attract</a:t>
            </a:r>
          </a:p>
        </p:txBody>
      </p:sp>
      <p:sp>
        <p:nvSpPr>
          <p:cNvPr id="3" name="Text Placeholder 2">
            <a:extLst>
              <a:ext uri="{FF2B5EF4-FFF2-40B4-BE49-F238E27FC236}">
                <a16:creationId xmlns:a16="http://schemas.microsoft.com/office/drawing/2014/main" id="{B738CDC8-84DD-414E-A3FF-FF0DDF5B8721}"/>
              </a:ext>
            </a:extLst>
          </p:cNvPr>
          <p:cNvSpPr>
            <a:spLocks noGrp="1"/>
          </p:cNvSpPr>
          <p:nvPr>
            <p:ph type="body" idx="1"/>
          </p:nvPr>
        </p:nvSpPr>
        <p:spPr>
          <a:solidFill>
            <a:schemeClr val="bg1"/>
          </a:solidFill>
        </p:spPr>
        <p:txBody>
          <a:bodyPr/>
          <a:lstStyle/>
          <a:p>
            <a:r>
              <a:rPr lang="en-GB" dirty="0"/>
              <a:t>Ways we will advertise our business</a:t>
            </a:r>
          </a:p>
        </p:txBody>
      </p:sp>
      <p:sp>
        <p:nvSpPr>
          <p:cNvPr id="4" name="Content Placeholder 3">
            <a:extLst>
              <a:ext uri="{FF2B5EF4-FFF2-40B4-BE49-F238E27FC236}">
                <a16:creationId xmlns:a16="http://schemas.microsoft.com/office/drawing/2014/main" id="{1186BEF0-B926-4978-A91F-2FD70F9BDA76}"/>
              </a:ext>
            </a:extLst>
          </p:cNvPr>
          <p:cNvSpPr>
            <a:spLocks noGrp="1"/>
          </p:cNvSpPr>
          <p:nvPr>
            <p:ph sz="half" idx="2"/>
          </p:nvPr>
        </p:nvSpPr>
        <p:spPr>
          <a:solidFill>
            <a:schemeClr val="bg1"/>
          </a:solidFill>
        </p:spPr>
        <p:txBody>
          <a:bodyPr>
            <a:normAutofit fontScale="92500" lnSpcReduction="10000"/>
          </a:bodyPr>
          <a:lstStyle/>
          <a:p>
            <a:r>
              <a:rPr lang="en-GB" dirty="0"/>
              <a:t>Website                         Newspaper          </a:t>
            </a:r>
          </a:p>
          <a:p>
            <a:r>
              <a:rPr lang="en-GB" dirty="0"/>
              <a:t>Facebook                      Leaflets</a:t>
            </a:r>
          </a:p>
          <a:p>
            <a:r>
              <a:rPr lang="en-GB" dirty="0"/>
              <a:t>Twitter                           Business cards</a:t>
            </a:r>
          </a:p>
          <a:p>
            <a:r>
              <a:rPr lang="en-GB" dirty="0"/>
              <a:t>Instagram                      Radio</a:t>
            </a:r>
          </a:p>
          <a:p>
            <a:endParaRPr lang="en-GB" dirty="0"/>
          </a:p>
          <a:p>
            <a:pPr marL="0" indent="0">
              <a:buNone/>
            </a:pPr>
            <a:endParaRPr lang="en-GB" dirty="0"/>
          </a:p>
        </p:txBody>
      </p:sp>
      <p:sp>
        <p:nvSpPr>
          <p:cNvPr id="5" name="Text Placeholder 4">
            <a:extLst>
              <a:ext uri="{FF2B5EF4-FFF2-40B4-BE49-F238E27FC236}">
                <a16:creationId xmlns:a16="http://schemas.microsoft.com/office/drawing/2014/main" id="{4B0F69BF-0436-46D4-A0E1-63B081A42CB3}"/>
              </a:ext>
            </a:extLst>
          </p:cNvPr>
          <p:cNvSpPr>
            <a:spLocks noGrp="1"/>
          </p:cNvSpPr>
          <p:nvPr>
            <p:ph type="body" sz="quarter" idx="3"/>
          </p:nvPr>
        </p:nvSpPr>
        <p:spPr>
          <a:solidFill>
            <a:schemeClr val="bg1"/>
          </a:solidFill>
        </p:spPr>
        <p:txBody>
          <a:bodyPr/>
          <a:lstStyle/>
          <a:p>
            <a:r>
              <a:rPr lang="en-GB" dirty="0"/>
              <a:t>How we will attract customers</a:t>
            </a:r>
          </a:p>
        </p:txBody>
      </p:sp>
      <p:sp>
        <p:nvSpPr>
          <p:cNvPr id="6" name="Content Placeholder 5">
            <a:extLst>
              <a:ext uri="{FF2B5EF4-FFF2-40B4-BE49-F238E27FC236}">
                <a16:creationId xmlns:a16="http://schemas.microsoft.com/office/drawing/2014/main" id="{1BCE9ABC-9F3F-43EA-9CEE-284C7A4A68D6}"/>
              </a:ext>
            </a:extLst>
          </p:cNvPr>
          <p:cNvSpPr>
            <a:spLocks noGrp="1"/>
          </p:cNvSpPr>
          <p:nvPr>
            <p:ph sz="quarter" idx="4"/>
          </p:nvPr>
        </p:nvSpPr>
        <p:spPr>
          <a:solidFill>
            <a:schemeClr val="bg1"/>
          </a:solidFill>
        </p:spPr>
        <p:txBody>
          <a:bodyPr>
            <a:normAutofit fontScale="92500" lnSpcReduction="10000"/>
          </a:bodyPr>
          <a:lstStyle/>
          <a:p>
            <a:r>
              <a:rPr lang="en-GB" dirty="0"/>
              <a:t>Special offers</a:t>
            </a:r>
          </a:p>
          <a:p>
            <a:r>
              <a:rPr lang="en-GB" dirty="0"/>
              <a:t>Promotions</a:t>
            </a:r>
          </a:p>
          <a:p>
            <a:r>
              <a:rPr lang="en-GB" dirty="0"/>
              <a:t>Discounts</a:t>
            </a:r>
          </a:p>
          <a:p>
            <a:r>
              <a:rPr lang="en-GB" dirty="0"/>
              <a:t>Event nights</a:t>
            </a:r>
          </a:p>
        </p:txBody>
      </p:sp>
    </p:spTree>
    <p:extLst>
      <p:ext uri="{BB962C8B-B14F-4D97-AF65-F5344CB8AC3E}">
        <p14:creationId xmlns:p14="http://schemas.microsoft.com/office/powerpoint/2010/main" val="10596135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pattFill prst="solidDmnd">
          <a:fgClr>
            <a:schemeClr val="accent1"/>
          </a:fgClr>
          <a:bgClr>
            <a:schemeClr val="bg1"/>
          </a:bgClr>
        </a:patt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98E8958-A0BD-4366-8F61-3A496C51C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D445862C-E73D-4EFB-9DD5-8A5E3473E1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3" name="Freeform 5">
              <a:extLst>
                <a:ext uri="{FF2B5EF4-FFF2-40B4-BE49-F238E27FC236}">
                  <a16:creationId xmlns:a16="http://schemas.microsoft.com/office/drawing/2014/main" id="{D2676ED1-2492-46B6-88D6-C9ED257B75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6">
              <a:extLst>
                <a:ext uri="{FF2B5EF4-FFF2-40B4-BE49-F238E27FC236}">
                  <a16:creationId xmlns:a16="http://schemas.microsoft.com/office/drawing/2014/main" id="{58A42DCC-C6BA-4B68-9FC4-FEE653997B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F81ED05C-778D-41F3-9C0E-6DE1D668A7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8">
              <a:extLst>
                <a:ext uri="{FF2B5EF4-FFF2-40B4-BE49-F238E27FC236}">
                  <a16:creationId xmlns:a16="http://schemas.microsoft.com/office/drawing/2014/main" id="{EE063861-F6FC-4CC1-A77E-5993E5E252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9">
              <a:extLst>
                <a:ext uri="{FF2B5EF4-FFF2-40B4-BE49-F238E27FC236}">
                  <a16:creationId xmlns:a16="http://schemas.microsoft.com/office/drawing/2014/main" id="{7E1DA2FC-6137-4EC4-B9F4-72264C39D4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0">
              <a:extLst>
                <a:ext uri="{FF2B5EF4-FFF2-40B4-BE49-F238E27FC236}">
                  <a16:creationId xmlns:a16="http://schemas.microsoft.com/office/drawing/2014/main" id="{BFE9E3A7-993F-401D-8B16-53BFC6FA2F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1">
              <a:extLst>
                <a:ext uri="{FF2B5EF4-FFF2-40B4-BE49-F238E27FC236}">
                  <a16:creationId xmlns:a16="http://schemas.microsoft.com/office/drawing/2014/main" id="{23757125-5D70-4D7A-B223-2FFC51F5B37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2">
              <a:extLst>
                <a:ext uri="{FF2B5EF4-FFF2-40B4-BE49-F238E27FC236}">
                  <a16:creationId xmlns:a16="http://schemas.microsoft.com/office/drawing/2014/main" id="{03C4207E-9457-436F-B9A0-C3CAEBF816C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3">
              <a:extLst>
                <a:ext uri="{FF2B5EF4-FFF2-40B4-BE49-F238E27FC236}">
                  <a16:creationId xmlns:a16="http://schemas.microsoft.com/office/drawing/2014/main" id="{64EE9697-E49F-4E62-8318-9E2DBC6E7C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4">
              <a:extLst>
                <a:ext uri="{FF2B5EF4-FFF2-40B4-BE49-F238E27FC236}">
                  <a16:creationId xmlns:a16="http://schemas.microsoft.com/office/drawing/2014/main" id="{0800120F-70F4-4696-BAFB-BBC0BC57647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5">
              <a:extLst>
                <a:ext uri="{FF2B5EF4-FFF2-40B4-BE49-F238E27FC236}">
                  <a16:creationId xmlns:a16="http://schemas.microsoft.com/office/drawing/2014/main" id="{8D1E1ADB-5BAA-49F4-BE24-044E941043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6">
              <a:extLst>
                <a:ext uri="{FF2B5EF4-FFF2-40B4-BE49-F238E27FC236}">
                  <a16:creationId xmlns:a16="http://schemas.microsoft.com/office/drawing/2014/main" id="{9D410413-BDE6-4A4E-930A-0ACBBF8CD2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7">
              <a:extLst>
                <a:ext uri="{FF2B5EF4-FFF2-40B4-BE49-F238E27FC236}">
                  <a16:creationId xmlns:a16="http://schemas.microsoft.com/office/drawing/2014/main" id="{0EBF657D-5B37-4F84-8833-C569EAB904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8">
              <a:extLst>
                <a:ext uri="{FF2B5EF4-FFF2-40B4-BE49-F238E27FC236}">
                  <a16:creationId xmlns:a16="http://schemas.microsoft.com/office/drawing/2014/main" id="{A2DBF00E-BE35-44EC-A95B-8B2EE92335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9">
              <a:extLst>
                <a:ext uri="{FF2B5EF4-FFF2-40B4-BE49-F238E27FC236}">
                  <a16:creationId xmlns:a16="http://schemas.microsoft.com/office/drawing/2014/main" id="{BA2C8141-5135-467E-B940-D3836B16E9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0">
              <a:extLst>
                <a:ext uri="{FF2B5EF4-FFF2-40B4-BE49-F238E27FC236}">
                  <a16:creationId xmlns:a16="http://schemas.microsoft.com/office/drawing/2014/main" id="{44991C1A-45E7-45C6-8816-BFEDFFCCB7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1">
              <a:extLst>
                <a:ext uri="{FF2B5EF4-FFF2-40B4-BE49-F238E27FC236}">
                  <a16:creationId xmlns:a16="http://schemas.microsoft.com/office/drawing/2014/main" id="{B88BEC13-903F-4318-B5AB-DC23ED2ED5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2">
              <a:extLst>
                <a:ext uri="{FF2B5EF4-FFF2-40B4-BE49-F238E27FC236}">
                  <a16:creationId xmlns:a16="http://schemas.microsoft.com/office/drawing/2014/main" id="{41E259CE-D2C5-4FBC-9FAE-5AB0BBD0E4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3">
              <a:extLst>
                <a:ext uri="{FF2B5EF4-FFF2-40B4-BE49-F238E27FC236}">
                  <a16:creationId xmlns:a16="http://schemas.microsoft.com/office/drawing/2014/main" id="{495CB679-05D8-44D1-8218-C525529521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4">
              <a:extLst>
                <a:ext uri="{FF2B5EF4-FFF2-40B4-BE49-F238E27FC236}">
                  <a16:creationId xmlns:a16="http://schemas.microsoft.com/office/drawing/2014/main" id="{DFCC6878-2DB4-4497-B668-E75220A203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5">
              <a:extLst>
                <a:ext uri="{FF2B5EF4-FFF2-40B4-BE49-F238E27FC236}">
                  <a16:creationId xmlns:a16="http://schemas.microsoft.com/office/drawing/2014/main" id="{36254A6B-DCFA-42AD-906C-C43E2CAEAF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35" name="Rectangle 34">
            <a:extLst>
              <a:ext uri="{FF2B5EF4-FFF2-40B4-BE49-F238E27FC236}">
                <a16:creationId xmlns:a16="http://schemas.microsoft.com/office/drawing/2014/main" id="{1429180E-866D-447C-A170-484000E48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682" y="1047102"/>
            <a:ext cx="5936885"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Isosceles Triangle 22">
            <a:extLst>
              <a:ext uri="{FF2B5EF4-FFF2-40B4-BE49-F238E27FC236}">
                <a16:creationId xmlns:a16="http://schemas.microsoft.com/office/drawing/2014/main" id="{FEE51AA4-287D-4CB8-8CD4-D6986106F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602131" y="5546507"/>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0177ACA7-E71A-4888-9EBD-074801D881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682" y="1634393"/>
            <a:ext cx="5935796" cy="391730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11230F-3F43-4ED0-8268-D04A4420D4A5}"/>
              </a:ext>
            </a:extLst>
          </p:cNvPr>
          <p:cNvSpPr>
            <a:spLocks noGrp="1"/>
          </p:cNvSpPr>
          <p:nvPr>
            <p:ph type="title"/>
          </p:nvPr>
        </p:nvSpPr>
        <p:spPr>
          <a:xfrm>
            <a:off x="873978" y="1718735"/>
            <a:ext cx="5767566" cy="1072378"/>
          </a:xfrm>
        </p:spPr>
        <p:txBody>
          <a:bodyPr anchor="ctr">
            <a:normAutofit/>
          </a:bodyPr>
          <a:lstStyle/>
          <a:p>
            <a:r>
              <a:rPr lang="en-GB" b="1" dirty="0"/>
              <a:t>Competition</a:t>
            </a:r>
          </a:p>
        </p:txBody>
      </p:sp>
      <p:sp>
        <p:nvSpPr>
          <p:cNvPr id="3" name="Content Placeholder 2">
            <a:extLst>
              <a:ext uri="{FF2B5EF4-FFF2-40B4-BE49-F238E27FC236}">
                <a16:creationId xmlns:a16="http://schemas.microsoft.com/office/drawing/2014/main" id="{351A069E-86ED-473B-A47A-8F0765639F85}"/>
              </a:ext>
            </a:extLst>
          </p:cNvPr>
          <p:cNvSpPr>
            <a:spLocks noGrp="1"/>
          </p:cNvSpPr>
          <p:nvPr>
            <p:ph idx="1"/>
          </p:nvPr>
        </p:nvSpPr>
        <p:spPr>
          <a:xfrm>
            <a:off x="873102" y="2789239"/>
            <a:ext cx="5768442" cy="2683606"/>
          </a:xfrm>
        </p:spPr>
        <p:txBody>
          <a:bodyPr>
            <a:normAutofit/>
          </a:bodyPr>
          <a:lstStyle/>
          <a:p>
            <a:r>
              <a:rPr lang="en-GB" sz="2400" dirty="0">
                <a:solidFill>
                  <a:srgbClr val="FFFFFE"/>
                </a:solidFill>
              </a:rPr>
              <a:t>We have researched our local and surrounding areas, and although there are many businesses that offer afternoon tea, ours is the only mobile one.</a:t>
            </a:r>
          </a:p>
        </p:txBody>
      </p:sp>
      <p:sp>
        <p:nvSpPr>
          <p:cNvPr id="41" name="Rectangle 40">
            <a:extLst>
              <a:ext uri="{FF2B5EF4-FFF2-40B4-BE49-F238E27FC236}">
                <a16:creationId xmlns:a16="http://schemas.microsoft.com/office/drawing/2014/main" id="{B2DF6337-9683-4A06-B3D5-CB22C7F4F2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9862" y="-6706"/>
            <a:ext cx="4642138" cy="6871125"/>
          </a:xfrm>
          <a:prstGeom prst="rect">
            <a:avLst/>
          </a:prstGeom>
          <a:solidFill>
            <a:schemeClr val="bg1"/>
          </a:solidFill>
          <a:ln w="9525">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Group">
            <a:extLst>
              <a:ext uri="{FF2B5EF4-FFF2-40B4-BE49-F238E27FC236}">
                <a16:creationId xmlns:a16="http://schemas.microsoft.com/office/drawing/2014/main" id="{64020781-6770-41F8-A8BD-A3ACB9AA66C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76652" y="1438299"/>
            <a:ext cx="3990545" cy="3990545"/>
          </a:xfrm>
          <a:prstGeom prst="rect">
            <a:avLst/>
          </a:prstGeom>
        </p:spPr>
      </p:pic>
    </p:spTree>
    <p:extLst>
      <p:ext uri="{BB962C8B-B14F-4D97-AF65-F5344CB8AC3E}">
        <p14:creationId xmlns:p14="http://schemas.microsoft.com/office/powerpoint/2010/main" val="18392832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1" name="Group 70">
            <a:extLst>
              <a:ext uri="{FF2B5EF4-FFF2-40B4-BE49-F238E27FC236}">
                <a16:creationId xmlns:a16="http://schemas.microsoft.com/office/drawing/2014/main" id="{AE19E2D2-078B-459F-A431-2037B063FD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72" name="Freeform 5">
              <a:extLst>
                <a:ext uri="{FF2B5EF4-FFF2-40B4-BE49-F238E27FC236}">
                  <a16:creationId xmlns:a16="http://schemas.microsoft.com/office/drawing/2014/main" id="{14035B44-9204-427C-98D0-75678B980C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3" name="Freeform 6">
              <a:extLst>
                <a:ext uri="{FF2B5EF4-FFF2-40B4-BE49-F238E27FC236}">
                  <a16:creationId xmlns:a16="http://schemas.microsoft.com/office/drawing/2014/main" id="{755FDC7E-5938-4B4B-8877-06EE01FCDB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4" name="Freeform 7">
              <a:extLst>
                <a:ext uri="{FF2B5EF4-FFF2-40B4-BE49-F238E27FC236}">
                  <a16:creationId xmlns:a16="http://schemas.microsoft.com/office/drawing/2014/main" id="{F0437E65-E6AA-41CB-8690-97980FE0D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5" name="Freeform 8">
              <a:extLst>
                <a:ext uri="{FF2B5EF4-FFF2-40B4-BE49-F238E27FC236}">
                  <a16:creationId xmlns:a16="http://schemas.microsoft.com/office/drawing/2014/main" id="{3F0EF991-E8E2-4486-80F2-A9E03DA18D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6" name="Freeform 9">
              <a:extLst>
                <a:ext uri="{FF2B5EF4-FFF2-40B4-BE49-F238E27FC236}">
                  <a16:creationId xmlns:a16="http://schemas.microsoft.com/office/drawing/2014/main" id="{FB081D04-EE00-42EF-BBFB-684673613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7" name="Freeform 10">
              <a:extLst>
                <a:ext uri="{FF2B5EF4-FFF2-40B4-BE49-F238E27FC236}">
                  <a16:creationId xmlns:a16="http://schemas.microsoft.com/office/drawing/2014/main" id="{12B7F571-868C-421B-8A57-6196C8124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8" name="Freeform 11">
              <a:extLst>
                <a:ext uri="{FF2B5EF4-FFF2-40B4-BE49-F238E27FC236}">
                  <a16:creationId xmlns:a16="http://schemas.microsoft.com/office/drawing/2014/main" id="{7E4953C7-80FE-46D4-A354-20321F42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12">
              <a:extLst>
                <a:ext uri="{FF2B5EF4-FFF2-40B4-BE49-F238E27FC236}">
                  <a16:creationId xmlns:a16="http://schemas.microsoft.com/office/drawing/2014/main" id="{C60293D3-71F6-45CD-890F-E68F81CDD9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13">
              <a:extLst>
                <a:ext uri="{FF2B5EF4-FFF2-40B4-BE49-F238E27FC236}">
                  <a16:creationId xmlns:a16="http://schemas.microsoft.com/office/drawing/2014/main" id="{940865AC-2494-4A34-80AC-0D78FE9C50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14">
              <a:extLst>
                <a:ext uri="{FF2B5EF4-FFF2-40B4-BE49-F238E27FC236}">
                  <a16:creationId xmlns:a16="http://schemas.microsoft.com/office/drawing/2014/main" id="{E8206DC4-8F5A-4192-BB5B-39A4A2CDDD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5">
              <a:extLst>
                <a:ext uri="{FF2B5EF4-FFF2-40B4-BE49-F238E27FC236}">
                  <a16:creationId xmlns:a16="http://schemas.microsoft.com/office/drawing/2014/main" id="{1851F69F-8755-4226-9A81-C27799E32B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6">
              <a:extLst>
                <a:ext uri="{FF2B5EF4-FFF2-40B4-BE49-F238E27FC236}">
                  <a16:creationId xmlns:a16="http://schemas.microsoft.com/office/drawing/2014/main" id="{D85B97EF-28BC-441A-9EBB-81EF34094A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7">
              <a:extLst>
                <a:ext uri="{FF2B5EF4-FFF2-40B4-BE49-F238E27FC236}">
                  <a16:creationId xmlns:a16="http://schemas.microsoft.com/office/drawing/2014/main" id="{7C68D975-1EC2-4BFA-811D-0454109E3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8">
              <a:extLst>
                <a:ext uri="{FF2B5EF4-FFF2-40B4-BE49-F238E27FC236}">
                  <a16:creationId xmlns:a16="http://schemas.microsoft.com/office/drawing/2014/main" id="{251959DD-2AB4-4342-8A28-A252939263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9">
              <a:extLst>
                <a:ext uri="{FF2B5EF4-FFF2-40B4-BE49-F238E27FC236}">
                  <a16:creationId xmlns:a16="http://schemas.microsoft.com/office/drawing/2014/main" id="{785D37AB-3782-4D04-A998-0C126E1BDF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20">
              <a:extLst>
                <a:ext uri="{FF2B5EF4-FFF2-40B4-BE49-F238E27FC236}">
                  <a16:creationId xmlns:a16="http://schemas.microsoft.com/office/drawing/2014/main" id="{9313ACA4-E3EA-43A3-822B-DD5DF119D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8" name="Freeform 21">
              <a:extLst>
                <a:ext uri="{FF2B5EF4-FFF2-40B4-BE49-F238E27FC236}">
                  <a16:creationId xmlns:a16="http://schemas.microsoft.com/office/drawing/2014/main" id="{5A98D1AB-DF34-414B-9696-4B671EC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89" name="Freeform 22">
              <a:extLst>
                <a:ext uri="{FF2B5EF4-FFF2-40B4-BE49-F238E27FC236}">
                  <a16:creationId xmlns:a16="http://schemas.microsoft.com/office/drawing/2014/main" id="{8153A7D0-F980-48CC-B318-806C679F4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3">
              <a:extLst>
                <a:ext uri="{FF2B5EF4-FFF2-40B4-BE49-F238E27FC236}">
                  <a16:creationId xmlns:a16="http://schemas.microsoft.com/office/drawing/2014/main" id="{96E44097-7726-43F7-9E27-8BD5BCF89A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4">
              <a:extLst>
                <a:ext uri="{FF2B5EF4-FFF2-40B4-BE49-F238E27FC236}">
                  <a16:creationId xmlns:a16="http://schemas.microsoft.com/office/drawing/2014/main" id="{65B28630-DA3C-4E4C-94ED-0ED8F353C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25">
              <a:extLst>
                <a:ext uri="{FF2B5EF4-FFF2-40B4-BE49-F238E27FC236}">
                  <a16:creationId xmlns:a16="http://schemas.microsoft.com/office/drawing/2014/main" id="{1686151F-4919-4A15-9EC3-0329453ED6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4" name="Group 93">
            <a:extLst>
              <a:ext uri="{FF2B5EF4-FFF2-40B4-BE49-F238E27FC236}">
                <a16:creationId xmlns:a16="http://schemas.microsoft.com/office/drawing/2014/main" id="{E10C7CFA-FC7F-479C-9026-39109C0B59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95" name="Rectangle 94">
              <a:extLst>
                <a:ext uri="{FF2B5EF4-FFF2-40B4-BE49-F238E27FC236}">
                  <a16:creationId xmlns:a16="http://schemas.microsoft.com/office/drawing/2014/main" id="{9971A5E3-BBAD-4023-B07C-7FBC4202D8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6" name="Isosceles Triangle 22">
              <a:extLst>
                <a:ext uri="{FF2B5EF4-FFF2-40B4-BE49-F238E27FC236}">
                  <a16:creationId xmlns:a16="http://schemas.microsoft.com/office/drawing/2014/main" id="{FC05BA5F-5BBE-4BFA-A313-1554762332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7" name="Rectangle 96">
              <a:extLst>
                <a:ext uri="{FF2B5EF4-FFF2-40B4-BE49-F238E27FC236}">
                  <a16:creationId xmlns:a16="http://schemas.microsoft.com/office/drawing/2014/main" id="{5275B948-0170-4286-84CE-04CA461F2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99" name="Rectangle 98">
            <a:extLst>
              <a:ext uri="{FF2B5EF4-FFF2-40B4-BE49-F238E27FC236}">
                <a16:creationId xmlns:a16="http://schemas.microsoft.com/office/drawing/2014/main" id="{9ADD1C7C-AAD8-4906-B6DA-ED10700562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1" name="Group 100">
            <a:extLst>
              <a:ext uri="{FF2B5EF4-FFF2-40B4-BE49-F238E27FC236}">
                <a16:creationId xmlns:a16="http://schemas.microsoft.com/office/drawing/2014/main" id="{37F3AB03-9860-4225-8853-9C29A150F3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02" name="Freeform 5">
              <a:extLst>
                <a:ext uri="{FF2B5EF4-FFF2-40B4-BE49-F238E27FC236}">
                  <a16:creationId xmlns:a16="http://schemas.microsoft.com/office/drawing/2014/main" id="{F6E51299-C4DB-44D0-85B4-F2C73E8AE0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 name="Freeform 6">
              <a:extLst>
                <a:ext uri="{FF2B5EF4-FFF2-40B4-BE49-F238E27FC236}">
                  <a16:creationId xmlns:a16="http://schemas.microsoft.com/office/drawing/2014/main" id="{0EA85853-3A85-4F01-9E47-09E4349018F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 name="Freeform 7">
              <a:extLst>
                <a:ext uri="{FF2B5EF4-FFF2-40B4-BE49-F238E27FC236}">
                  <a16:creationId xmlns:a16="http://schemas.microsoft.com/office/drawing/2014/main" id="{46CFEBB7-8C1C-46A9-AC8C-577BCF0CCF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 name="Freeform 8">
              <a:extLst>
                <a:ext uri="{FF2B5EF4-FFF2-40B4-BE49-F238E27FC236}">
                  <a16:creationId xmlns:a16="http://schemas.microsoft.com/office/drawing/2014/main" id="{21B09D6D-B90C-45FD-B100-56413BB8FE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 name="Freeform 9">
              <a:extLst>
                <a:ext uri="{FF2B5EF4-FFF2-40B4-BE49-F238E27FC236}">
                  <a16:creationId xmlns:a16="http://schemas.microsoft.com/office/drawing/2014/main" id="{6CBA9C9E-FAFA-4C42-97CC-E9FB8CCFC0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 name="Freeform 10">
              <a:extLst>
                <a:ext uri="{FF2B5EF4-FFF2-40B4-BE49-F238E27FC236}">
                  <a16:creationId xmlns:a16="http://schemas.microsoft.com/office/drawing/2014/main" id="{9365D04F-C79E-447D-9B63-AA6EAA3DBA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 name="Freeform 11">
              <a:extLst>
                <a:ext uri="{FF2B5EF4-FFF2-40B4-BE49-F238E27FC236}">
                  <a16:creationId xmlns:a16="http://schemas.microsoft.com/office/drawing/2014/main" id="{A94C4AE1-5D61-415E-95BD-9D750C5767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 name="Freeform 12">
              <a:extLst>
                <a:ext uri="{FF2B5EF4-FFF2-40B4-BE49-F238E27FC236}">
                  <a16:creationId xmlns:a16="http://schemas.microsoft.com/office/drawing/2014/main" id="{F5BC6B41-CFAF-4F90-A923-D70C8B298B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 name="Freeform 13">
              <a:extLst>
                <a:ext uri="{FF2B5EF4-FFF2-40B4-BE49-F238E27FC236}">
                  <a16:creationId xmlns:a16="http://schemas.microsoft.com/office/drawing/2014/main" id="{C3413731-E88F-4547-AA55-BCBD1C798B9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 name="Freeform 14">
              <a:extLst>
                <a:ext uri="{FF2B5EF4-FFF2-40B4-BE49-F238E27FC236}">
                  <a16:creationId xmlns:a16="http://schemas.microsoft.com/office/drawing/2014/main" id="{BF8C2381-0757-4CEA-A1FD-A74C0BC47C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 name="Freeform 15">
              <a:extLst>
                <a:ext uri="{FF2B5EF4-FFF2-40B4-BE49-F238E27FC236}">
                  <a16:creationId xmlns:a16="http://schemas.microsoft.com/office/drawing/2014/main" id="{F1A61869-F592-47C6-8443-70A55A417DF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 name="Freeform 16">
              <a:extLst>
                <a:ext uri="{FF2B5EF4-FFF2-40B4-BE49-F238E27FC236}">
                  <a16:creationId xmlns:a16="http://schemas.microsoft.com/office/drawing/2014/main" id="{AA6AA0E7-7E24-4DBA-80E5-D372FF9A39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 name="Freeform 17">
              <a:extLst>
                <a:ext uri="{FF2B5EF4-FFF2-40B4-BE49-F238E27FC236}">
                  <a16:creationId xmlns:a16="http://schemas.microsoft.com/office/drawing/2014/main" id="{E94459D3-0B5A-4845-B8B8-E1F434984A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 name="Freeform 18">
              <a:extLst>
                <a:ext uri="{FF2B5EF4-FFF2-40B4-BE49-F238E27FC236}">
                  <a16:creationId xmlns:a16="http://schemas.microsoft.com/office/drawing/2014/main" id="{47D49D7B-5DEE-40C8-A80A-E80657997B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 name="Freeform 19">
              <a:extLst>
                <a:ext uri="{FF2B5EF4-FFF2-40B4-BE49-F238E27FC236}">
                  <a16:creationId xmlns:a16="http://schemas.microsoft.com/office/drawing/2014/main" id="{5666EB28-1674-43BB-869F-BFE929BFD3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 name="Freeform 20">
              <a:extLst>
                <a:ext uri="{FF2B5EF4-FFF2-40B4-BE49-F238E27FC236}">
                  <a16:creationId xmlns:a16="http://schemas.microsoft.com/office/drawing/2014/main" id="{D83BFC3C-8D3A-4FA8-89AA-991FBB9240E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 name="Freeform 21">
              <a:extLst>
                <a:ext uri="{FF2B5EF4-FFF2-40B4-BE49-F238E27FC236}">
                  <a16:creationId xmlns:a16="http://schemas.microsoft.com/office/drawing/2014/main" id="{BFBC2A47-8DAE-4C1C-91D8-C9A8FD65A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 name="Freeform 22">
              <a:extLst>
                <a:ext uri="{FF2B5EF4-FFF2-40B4-BE49-F238E27FC236}">
                  <a16:creationId xmlns:a16="http://schemas.microsoft.com/office/drawing/2014/main" id="{2111F3C9-E9BD-47F4-B804-58E717C0F4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 name="Freeform 23">
              <a:extLst>
                <a:ext uri="{FF2B5EF4-FFF2-40B4-BE49-F238E27FC236}">
                  <a16:creationId xmlns:a16="http://schemas.microsoft.com/office/drawing/2014/main" id="{E6557980-CE8F-46FF-959F-769A799D48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 name="Freeform 24">
              <a:extLst>
                <a:ext uri="{FF2B5EF4-FFF2-40B4-BE49-F238E27FC236}">
                  <a16:creationId xmlns:a16="http://schemas.microsoft.com/office/drawing/2014/main" id="{55668351-BFB8-40CB-BBCB-47EEC10A37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 name="Freeform 25">
              <a:extLst>
                <a:ext uri="{FF2B5EF4-FFF2-40B4-BE49-F238E27FC236}">
                  <a16:creationId xmlns:a16="http://schemas.microsoft.com/office/drawing/2014/main" id="{B7909C2C-29EA-46F9-B9E1-912DA8E257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24" name="Group 123">
            <a:extLst>
              <a:ext uri="{FF2B5EF4-FFF2-40B4-BE49-F238E27FC236}">
                <a16:creationId xmlns:a16="http://schemas.microsoft.com/office/drawing/2014/main" id="{DB07C654-DAFC-488C-AFBF-5F2E923F27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125" name="Rectangle 124">
              <a:extLst>
                <a:ext uri="{FF2B5EF4-FFF2-40B4-BE49-F238E27FC236}">
                  <a16:creationId xmlns:a16="http://schemas.microsoft.com/office/drawing/2014/main" id="{45A3B6AE-F993-4E3D-9211-7C1F4CB85D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6" name="Isosceles Triangle 22">
              <a:extLst>
                <a:ext uri="{FF2B5EF4-FFF2-40B4-BE49-F238E27FC236}">
                  <a16:creationId xmlns:a16="http://schemas.microsoft.com/office/drawing/2014/main" id="{BB9767E3-4712-4ACB-A6BD-5C831117B1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7" name="Rectangle 126">
              <a:extLst>
                <a:ext uri="{FF2B5EF4-FFF2-40B4-BE49-F238E27FC236}">
                  <a16:creationId xmlns:a16="http://schemas.microsoft.com/office/drawing/2014/main" id="{EB6A42ED-2996-4870-AEDC-53BE7CB3B9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itle 2">
            <a:extLst>
              <a:ext uri="{FF2B5EF4-FFF2-40B4-BE49-F238E27FC236}">
                <a16:creationId xmlns:a16="http://schemas.microsoft.com/office/drawing/2014/main" id="{41E679B4-1A03-445D-81C2-19A8ED61B3C3}"/>
              </a:ext>
            </a:extLst>
          </p:cNvPr>
          <p:cNvSpPr>
            <a:spLocks noGrp="1"/>
          </p:cNvSpPr>
          <p:nvPr>
            <p:ph type="title"/>
          </p:nvPr>
        </p:nvSpPr>
        <p:spPr>
          <a:xfrm>
            <a:off x="888631" y="2358391"/>
            <a:ext cx="3498979" cy="2453676"/>
          </a:xfrm>
        </p:spPr>
        <p:txBody>
          <a:bodyPr vert="horz" lIns="228600" tIns="228600" rIns="228600" bIns="228600" rtlCol="0" anchor="ctr">
            <a:normAutofit/>
          </a:bodyPr>
          <a:lstStyle/>
          <a:p>
            <a:r>
              <a:rPr lang="en-US" sz="4000"/>
              <a:t>Future Marketing Plans</a:t>
            </a:r>
          </a:p>
        </p:txBody>
      </p:sp>
      <p:sp>
        <p:nvSpPr>
          <p:cNvPr id="4" name="Text Placeholder 3">
            <a:extLst>
              <a:ext uri="{FF2B5EF4-FFF2-40B4-BE49-F238E27FC236}">
                <a16:creationId xmlns:a16="http://schemas.microsoft.com/office/drawing/2014/main" id="{4FFDCA76-3C17-4CDC-A206-51DAA089084E}"/>
              </a:ext>
            </a:extLst>
          </p:cNvPr>
          <p:cNvSpPr>
            <a:spLocks noGrp="1"/>
          </p:cNvSpPr>
          <p:nvPr>
            <p:ph type="body" sz="half" idx="2"/>
          </p:nvPr>
        </p:nvSpPr>
        <p:spPr>
          <a:xfrm>
            <a:off x="5118447" y="797594"/>
            <a:ext cx="6281873" cy="2393369"/>
          </a:xfrm>
        </p:spPr>
        <p:txBody>
          <a:bodyPr vert="horz" lIns="91440" tIns="45720" rIns="91440" bIns="45720" rtlCol="0" anchor="ctr">
            <a:normAutofit/>
          </a:bodyPr>
          <a:lstStyle/>
          <a:p>
            <a:pPr marL="285750" indent="-228600" algn="l">
              <a:buFont typeface="Wingdings" panose="05000000000000000000" pitchFamily="2" charset="2"/>
              <a:buChar char="§"/>
            </a:pPr>
            <a:r>
              <a:rPr lang="en-US">
                <a:solidFill>
                  <a:schemeClr val="tx1"/>
                </a:solidFill>
              </a:rPr>
              <a:t>Festivals</a:t>
            </a:r>
          </a:p>
          <a:p>
            <a:pPr marL="285750" indent="-228600" algn="l">
              <a:buFont typeface="Wingdings" panose="05000000000000000000" pitchFamily="2" charset="2"/>
              <a:buChar char="§"/>
            </a:pPr>
            <a:r>
              <a:rPr lang="en-US">
                <a:solidFill>
                  <a:schemeClr val="tx1"/>
                </a:solidFill>
              </a:rPr>
              <a:t>Community Events</a:t>
            </a:r>
          </a:p>
          <a:p>
            <a:pPr marL="285750" indent="-228600" algn="l">
              <a:buFont typeface="Wingdings" panose="05000000000000000000" pitchFamily="2" charset="2"/>
              <a:buChar char="§"/>
            </a:pPr>
            <a:r>
              <a:rPr lang="en-US">
                <a:solidFill>
                  <a:schemeClr val="tx1"/>
                </a:solidFill>
              </a:rPr>
              <a:t>Hen parties</a:t>
            </a:r>
          </a:p>
          <a:p>
            <a:pPr marL="285750" indent="-228600" algn="l">
              <a:buFont typeface="Wingdings" panose="05000000000000000000" pitchFamily="2" charset="2"/>
              <a:buChar char="§"/>
            </a:pPr>
            <a:r>
              <a:rPr lang="en-US">
                <a:solidFill>
                  <a:schemeClr val="tx1"/>
                </a:solidFill>
              </a:rPr>
              <a:t>Children's Parties</a:t>
            </a:r>
          </a:p>
        </p:txBody>
      </p:sp>
      <p:pic>
        <p:nvPicPr>
          <p:cNvPr id="5122" name="Picture 2" descr="Image result for childrens afternoon tea parties">
            <a:extLst>
              <a:ext uri="{FF2B5EF4-FFF2-40B4-BE49-F238E27FC236}">
                <a16:creationId xmlns:a16="http://schemas.microsoft.com/office/drawing/2014/main" id="{5E300825-6787-4A96-ABCD-FEE83680FD62}"/>
              </a:ext>
            </a:extLst>
          </p:cNvPr>
          <p:cNvPicPr>
            <a:picLocks noGrp="1" noChangeAspect="1" noChangeArrowheads="1"/>
          </p:cNvPicPr>
          <p:nvPr>
            <p:ph type="pic" idx="1"/>
          </p:nvPr>
        </p:nvPicPr>
        <p:blipFill rotWithShape="1">
          <a:blip r:embed="rId2">
            <a:extLst>
              <a:ext uri="{28A0092B-C50C-407E-A947-70E740481C1C}">
                <a14:useLocalDpi xmlns:a14="http://schemas.microsoft.com/office/drawing/2010/main" val="0"/>
              </a:ext>
            </a:extLst>
          </a:blip>
          <a:srcRect t="22842" b="19826"/>
          <a:stretch/>
        </p:blipFill>
        <p:spPr bwMode="auto">
          <a:xfrm>
            <a:off x="5115908" y="3672402"/>
            <a:ext cx="6274561" cy="2385208"/>
          </a:xfrm>
          <a:prstGeom prst="rect">
            <a:avLst/>
          </a:prstGeom>
          <a:noFill/>
          <a:ln w="9525">
            <a:solidFill>
              <a:schemeClr val="tx1">
                <a:alpha val="20000"/>
              </a:schemeClr>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58976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pattFill prst="solidDmnd">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D8350-0CC7-4C3A-B2D4-8D326B812160}"/>
              </a:ext>
            </a:extLst>
          </p:cNvPr>
          <p:cNvSpPr>
            <a:spLocks noGrp="1"/>
          </p:cNvSpPr>
          <p:nvPr>
            <p:ph type="ctrTitle"/>
          </p:nvPr>
        </p:nvSpPr>
        <p:spPr/>
        <p:txBody>
          <a:bodyPr/>
          <a:lstStyle/>
          <a:p>
            <a:r>
              <a:rPr lang="en-GB" dirty="0"/>
              <a:t>Finance</a:t>
            </a:r>
          </a:p>
        </p:txBody>
      </p:sp>
      <p:sp>
        <p:nvSpPr>
          <p:cNvPr id="3" name="Subtitle 2">
            <a:extLst>
              <a:ext uri="{FF2B5EF4-FFF2-40B4-BE49-F238E27FC236}">
                <a16:creationId xmlns:a16="http://schemas.microsoft.com/office/drawing/2014/main" id="{BF2D9844-B6A8-47F8-9F1A-D77A46B49062}"/>
              </a:ext>
            </a:extLst>
          </p:cNvPr>
          <p:cNvSpPr>
            <a:spLocks noGrp="1"/>
          </p:cNvSpPr>
          <p:nvPr>
            <p:ph type="subTitle" idx="1"/>
          </p:nvPr>
        </p:nvSpPr>
        <p:spPr/>
        <p:txBody>
          <a:bodyPr/>
          <a:lstStyle/>
          <a:p>
            <a:r>
              <a:rPr lang="en-GB" dirty="0"/>
              <a:t>By Natalie Thomas</a:t>
            </a:r>
          </a:p>
        </p:txBody>
      </p:sp>
    </p:spTree>
    <p:extLst>
      <p:ext uri="{BB962C8B-B14F-4D97-AF65-F5344CB8AC3E}">
        <p14:creationId xmlns:p14="http://schemas.microsoft.com/office/powerpoint/2010/main" val="35979366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8" name="Rectangle 67">
            <a:extLst>
              <a:ext uri="{FF2B5EF4-FFF2-40B4-BE49-F238E27FC236}">
                <a16:creationId xmlns:a16="http://schemas.microsoft.com/office/drawing/2014/main" id="{7CC9829A-26F6-4595-8608-1A9F57DA7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0" name="Group 69">
            <a:extLst>
              <a:ext uri="{FF2B5EF4-FFF2-40B4-BE49-F238E27FC236}">
                <a16:creationId xmlns:a16="http://schemas.microsoft.com/office/drawing/2014/main" id="{75343792-FB15-4868-8582-6FB07FD065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71" name="Freeform 5">
              <a:extLst>
                <a:ext uri="{FF2B5EF4-FFF2-40B4-BE49-F238E27FC236}">
                  <a16:creationId xmlns:a16="http://schemas.microsoft.com/office/drawing/2014/main" id="{7CA8F4A2-D471-40D9-BE89-06C70ACF4B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 name="Freeform 6">
              <a:extLst>
                <a:ext uri="{FF2B5EF4-FFF2-40B4-BE49-F238E27FC236}">
                  <a16:creationId xmlns:a16="http://schemas.microsoft.com/office/drawing/2014/main" id="{E43E1CEC-4E49-49E9-8548-8B05B63740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 name="Freeform 7">
              <a:extLst>
                <a:ext uri="{FF2B5EF4-FFF2-40B4-BE49-F238E27FC236}">
                  <a16:creationId xmlns:a16="http://schemas.microsoft.com/office/drawing/2014/main" id="{B7F53ED1-039D-4BD7-A3E5-297729B937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 name="Freeform 8">
              <a:extLst>
                <a:ext uri="{FF2B5EF4-FFF2-40B4-BE49-F238E27FC236}">
                  <a16:creationId xmlns:a16="http://schemas.microsoft.com/office/drawing/2014/main" id="{A8487EB7-2469-4867-A80E-D9CD5B2303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 name="Freeform 9">
              <a:extLst>
                <a:ext uri="{FF2B5EF4-FFF2-40B4-BE49-F238E27FC236}">
                  <a16:creationId xmlns:a16="http://schemas.microsoft.com/office/drawing/2014/main" id="{46143F0D-FDD9-4B87-911C-BBCFB8055C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 name="Freeform 10">
              <a:extLst>
                <a:ext uri="{FF2B5EF4-FFF2-40B4-BE49-F238E27FC236}">
                  <a16:creationId xmlns:a16="http://schemas.microsoft.com/office/drawing/2014/main" id="{2CFC98FE-A0AD-4DC3-A501-9F93E7F473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 name="Freeform 11">
              <a:extLst>
                <a:ext uri="{FF2B5EF4-FFF2-40B4-BE49-F238E27FC236}">
                  <a16:creationId xmlns:a16="http://schemas.microsoft.com/office/drawing/2014/main" id="{9AF90DC1-0B6B-4A93-A014-09751AD4D3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 name="Freeform 12">
              <a:extLst>
                <a:ext uri="{FF2B5EF4-FFF2-40B4-BE49-F238E27FC236}">
                  <a16:creationId xmlns:a16="http://schemas.microsoft.com/office/drawing/2014/main" id="{A2DFFBBE-16F4-4A5E-8934-167B73FFE0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 name="Freeform 13">
              <a:extLst>
                <a:ext uri="{FF2B5EF4-FFF2-40B4-BE49-F238E27FC236}">
                  <a16:creationId xmlns:a16="http://schemas.microsoft.com/office/drawing/2014/main" id="{A5E67C3A-5087-485D-96E5-21B8644E3DF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 name="Freeform 14">
              <a:extLst>
                <a:ext uri="{FF2B5EF4-FFF2-40B4-BE49-F238E27FC236}">
                  <a16:creationId xmlns:a16="http://schemas.microsoft.com/office/drawing/2014/main" id="{73EB781F-58BE-4B7A-B99B-B318ADFCCB6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 name="Freeform 15">
              <a:extLst>
                <a:ext uri="{FF2B5EF4-FFF2-40B4-BE49-F238E27FC236}">
                  <a16:creationId xmlns:a16="http://schemas.microsoft.com/office/drawing/2014/main" id="{539F2F29-AFA9-4E0B-A2E1-685BA3BB01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 name="Freeform 16">
              <a:extLst>
                <a:ext uri="{FF2B5EF4-FFF2-40B4-BE49-F238E27FC236}">
                  <a16:creationId xmlns:a16="http://schemas.microsoft.com/office/drawing/2014/main" id="{43647B4C-97BD-4193-A694-A8175A54A1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 name="Freeform 17">
              <a:extLst>
                <a:ext uri="{FF2B5EF4-FFF2-40B4-BE49-F238E27FC236}">
                  <a16:creationId xmlns:a16="http://schemas.microsoft.com/office/drawing/2014/main" id="{06780C14-905F-45FA-A058-1B48324519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 name="Freeform 18">
              <a:extLst>
                <a:ext uri="{FF2B5EF4-FFF2-40B4-BE49-F238E27FC236}">
                  <a16:creationId xmlns:a16="http://schemas.microsoft.com/office/drawing/2014/main" id="{5C09B360-91DE-4815-B792-78F1DDAB64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 name="Freeform 19">
              <a:extLst>
                <a:ext uri="{FF2B5EF4-FFF2-40B4-BE49-F238E27FC236}">
                  <a16:creationId xmlns:a16="http://schemas.microsoft.com/office/drawing/2014/main" id="{32364EA9-C91C-4187-AEA7-3E676F04E1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 name="Freeform 20">
              <a:extLst>
                <a:ext uri="{FF2B5EF4-FFF2-40B4-BE49-F238E27FC236}">
                  <a16:creationId xmlns:a16="http://schemas.microsoft.com/office/drawing/2014/main" id="{807D3A95-0DDF-4B14-AD7D-3C5465533F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 name="Freeform 21">
              <a:extLst>
                <a:ext uri="{FF2B5EF4-FFF2-40B4-BE49-F238E27FC236}">
                  <a16:creationId xmlns:a16="http://schemas.microsoft.com/office/drawing/2014/main" id="{18B7A11B-83DF-4C00-836D-1BB371B3BB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 name="Freeform 22">
              <a:extLst>
                <a:ext uri="{FF2B5EF4-FFF2-40B4-BE49-F238E27FC236}">
                  <a16:creationId xmlns:a16="http://schemas.microsoft.com/office/drawing/2014/main" id="{3478F3A2-7617-467C-9F1C-0024CC8404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 name="Freeform 23">
              <a:extLst>
                <a:ext uri="{FF2B5EF4-FFF2-40B4-BE49-F238E27FC236}">
                  <a16:creationId xmlns:a16="http://schemas.microsoft.com/office/drawing/2014/main" id="{9110FCBA-0E4F-4C72-A148-BA0CC4D7EC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 name="Freeform 24">
              <a:extLst>
                <a:ext uri="{FF2B5EF4-FFF2-40B4-BE49-F238E27FC236}">
                  <a16:creationId xmlns:a16="http://schemas.microsoft.com/office/drawing/2014/main" id="{5F9AC703-6A55-44D2-A2D0-4C80B2C31C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 name="Freeform 25">
              <a:extLst>
                <a:ext uri="{FF2B5EF4-FFF2-40B4-BE49-F238E27FC236}">
                  <a16:creationId xmlns:a16="http://schemas.microsoft.com/office/drawing/2014/main" id="{A950B910-1A21-48FB-9E68-E71923756A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93" name="Group 92">
            <a:extLst>
              <a:ext uri="{FF2B5EF4-FFF2-40B4-BE49-F238E27FC236}">
                <a16:creationId xmlns:a16="http://schemas.microsoft.com/office/drawing/2014/main" id="{F594A2EF-2FF2-48A2-91C9-0279003075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94" name="Rectangle 93">
              <a:extLst>
                <a:ext uri="{FF2B5EF4-FFF2-40B4-BE49-F238E27FC236}">
                  <a16:creationId xmlns:a16="http://schemas.microsoft.com/office/drawing/2014/main" id="{40F210D1-1084-4A86-8697-6421DF5C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Isosceles Triangle 22">
              <a:extLst>
                <a:ext uri="{FF2B5EF4-FFF2-40B4-BE49-F238E27FC236}">
                  <a16:creationId xmlns:a16="http://schemas.microsoft.com/office/drawing/2014/main" id="{40B25474-8A86-43C1-B77B-EA2994CB46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Rectangle 95">
              <a:extLst>
                <a:ext uri="{FF2B5EF4-FFF2-40B4-BE49-F238E27FC236}">
                  <a16:creationId xmlns:a16="http://schemas.microsoft.com/office/drawing/2014/main" id="{3ACEAD7B-B41B-4FE1-AD76-97F79C2C2C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217BECFB-97C0-40F2-A523-F7F27FA438BB}"/>
              </a:ext>
            </a:extLst>
          </p:cNvPr>
          <p:cNvSpPr>
            <a:spLocks noGrp="1"/>
          </p:cNvSpPr>
          <p:nvPr>
            <p:ph type="title"/>
          </p:nvPr>
        </p:nvSpPr>
        <p:spPr>
          <a:xfrm>
            <a:off x="888631" y="2358391"/>
            <a:ext cx="3498979" cy="2453676"/>
          </a:xfrm>
        </p:spPr>
        <p:txBody>
          <a:bodyPr vert="horz" lIns="228600" tIns="228600" rIns="228600" bIns="228600" rtlCol="0" anchor="ctr">
            <a:normAutofit/>
          </a:bodyPr>
          <a:lstStyle/>
          <a:p>
            <a:r>
              <a:rPr lang="en-US"/>
              <a:t>Start-up Costs</a:t>
            </a:r>
          </a:p>
        </p:txBody>
      </p:sp>
      <p:pic>
        <p:nvPicPr>
          <p:cNvPr id="4" name="Content Placeholder 3">
            <a:extLst>
              <a:ext uri="{FF2B5EF4-FFF2-40B4-BE49-F238E27FC236}">
                <a16:creationId xmlns:a16="http://schemas.microsoft.com/office/drawing/2014/main" id="{D5A7177F-9453-4CE4-ADEB-16DDD1F058A9}"/>
              </a:ext>
            </a:extLst>
          </p:cNvPr>
          <p:cNvPicPr>
            <a:picLocks noGrp="1"/>
          </p:cNvPicPr>
          <p:nvPr>
            <p:ph idx="1"/>
          </p:nvPr>
        </p:nvPicPr>
        <p:blipFill rotWithShape="1">
          <a:blip r:embed="rId2">
            <a:extLst>
              <a:ext uri="{28A0092B-C50C-407E-A947-70E740481C1C}">
                <a14:useLocalDpi xmlns:a14="http://schemas.microsoft.com/office/drawing/2010/main" val="0"/>
              </a:ext>
            </a:extLst>
          </a:blip>
          <a:srcRect t="14" r="-3" b="20231"/>
          <a:stretch/>
        </p:blipFill>
        <p:spPr>
          <a:xfrm>
            <a:off x="5115908" y="804036"/>
            <a:ext cx="6274561" cy="2977469"/>
          </a:xfrm>
          <a:prstGeom prst="rect">
            <a:avLst/>
          </a:prstGeom>
          <a:ln w="9525">
            <a:solidFill>
              <a:schemeClr val="tx1">
                <a:alpha val="20000"/>
              </a:schemeClr>
            </a:solidFill>
          </a:ln>
        </p:spPr>
      </p:pic>
      <p:sp>
        <p:nvSpPr>
          <p:cNvPr id="5" name="TextBox 4">
            <a:extLst>
              <a:ext uri="{FF2B5EF4-FFF2-40B4-BE49-F238E27FC236}">
                <a16:creationId xmlns:a16="http://schemas.microsoft.com/office/drawing/2014/main" id="{A389555C-C995-4819-BE30-A941543FF28B}"/>
              </a:ext>
            </a:extLst>
          </p:cNvPr>
          <p:cNvSpPr txBox="1"/>
          <p:nvPr/>
        </p:nvSpPr>
        <p:spPr>
          <a:xfrm>
            <a:off x="5118447" y="4267830"/>
            <a:ext cx="6281873" cy="1783977"/>
          </a:xfrm>
          <a:prstGeom prst="rect">
            <a:avLst/>
          </a:prstGeom>
        </p:spPr>
        <p:txBody>
          <a:bodyPr vert="horz" lIns="91440" tIns="45720" rIns="91440" bIns="45720" rtlCol="0" anchor="ctr">
            <a:normAutofit/>
          </a:bodyPr>
          <a:lstStyle/>
          <a:p>
            <a:pPr indent="-228600" defTabSz="914400">
              <a:lnSpc>
                <a:spcPct val="110000"/>
              </a:lnSpc>
              <a:spcAft>
                <a:spcPts val="600"/>
              </a:spcAft>
              <a:buClr>
                <a:schemeClr val="accent1"/>
              </a:buClr>
              <a:buSzPct val="110000"/>
              <a:buFont typeface="Wingdings" panose="05000000000000000000" pitchFamily="2" charset="2"/>
              <a:buChar char="§"/>
            </a:pPr>
            <a:r>
              <a:rPr lang="en-US" sz="1700"/>
              <a:t>The capital to fund these costs will be obtained from the four partners/owners personal saving. They are as follows:                                                                                                                                                        Leanna Jenkins                   £21,250                                                                                                                  April Fuge                           £21,250                                                                                                                     Natalie Thomas                  £21,250                                                                                                                Sarah Rees                          £21,250</a:t>
            </a:r>
          </a:p>
        </p:txBody>
      </p:sp>
    </p:spTree>
    <p:extLst>
      <p:ext uri="{BB962C8B-B14F-4D97-AF65-F5344CB8AC3E}">
        <p14:creationId xmlns:p14="http://schemas.microsoft.com/office/powerpoint/2010/main" val="34964158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pattFill prst="solidDmnd">
          <a:fgClr>
            <a:schemeClr val="accent1"/>
          </a:fgClr>
          <a:bgClr>
            <a:schemeClr val="bg1"/>
          </a:bgClr>
        </a:patt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7C4610E-9C18-467B-BF10-BE6A974CC3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0" name="Freeform 5">
              <a:extLst>
                <a:ext uri="{FF2B5EF4-FFF2-40B4-BE49-F238E27FC236}">
                  <a16:creationId xmlns:a16="http://schemas.microsoft.com/office/drawing/2014/main" id="{296DF307-344E-4E9B-A7AA-8139E450D1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 name="Freeform 6">
              <a:extLst>
                <a:ext uri="{FF2B5EF4-FFF2-40B4-BE49-F238E27FC236}">
                  <a16:creationId xmlns:a16="http://schemas.microsoft.com/office/drawing/2014/main" id="{E263CC2D-ACFB-4EB3-ADF9-CD82BC8422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8" name="Freeform 7">
              <a:extLst>
                <a:ext uri="{FF2B5EF4-FFF2-40B4-BE49-F238E27FC236}">
                  <a16:creationId xmlns:a16="http://schemas.microsoft.com/office/drawing/2014/main" id="{C5366E2F-9BA0-485A-B1CA-A5E6E2E37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3" name="Freeform 8">
              <a:extLst>
                <a:ext uri="{FF2B5EF4-FFF2-40B4-BE49-F238E27FC236}">
                  <a16:creationId xmlns:a16="http://schemas.microsoft.com/office/drawing/2014/main" id="{1803051E-7C26-4F53-8293-B4EAED4212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9" name="Freeform 9">
              <a:extLst>
                <a:ext uri="{FF2B5EF4-FFF2-40B4-BE49-F238E27FC236}">
                  <a16:creationId xmlns:a16="http://schemas.microsoft.com/office/drawing/2014/main" id="{D10888CD-E496-4116-9C45-CF4F17ADE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10">
              <a:extLst>
                <a:ext uri="{FF2B5EF4-FFF2-40B4-BE49-F238E27FC236}">
                  <a16:creationId xmlns:a16="http://schemas.microsoft.com/office/drawing/2014/main" id="{0A42DA8F-DA3D-43E9-A184-E0F6C133A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1">
              <a:extLst>
                <a:ext uri="{FF2B5EF4-FFF2-40B4-BE49-F238E27FC236}">
                  <a16:creationId xmlns:a16="http://schemas.microsoft.com/office/drawing/2014/main" id="{473EAD31-7AA3-49B7-ADD6-C13FF0F14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2">
              <a:extLst>
                <a:ext uri="{FF2B5EF4-FFF2-40B4-BE49-F238E27FC236}">
                  <a16:creationId xmlns:a16="http://schemas.microsoft.com/office/drawing/2014/main" id="{2BBB7CDF-BA2E-451F-9201-CF2B6FEAEA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3">
              <a:extLst>
                <a:ext uri="{FF2B5EF4-FFF2-40B4-BE49-F238E27FC236}">
                  <a16:creationId xmlns:a16="http://schemas.microsoft.com/office/drawing/2014/main" id="{84809EF2-CD0D-4BC3-ABC7-E7E312A1D7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9" name="Freeform 14">
              <a:extLst>
                <a:ext uri="{FF2B5EF4-FFF2-40B4-BE49-F238E27FC236}">
                  <a16:creationId xmlns:a16="http://schemas.microsoft.com/office/drawing/2014/main" id="{11D2D6C5-637B-4AFE-97F4-D4E48A613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5">
              <a:extLst>
                <a:ext uri="{FF2B5EF4-FFF2-40B4-BE49-F238E27FC236}">
                  <a16:creationId xmlns:a16="http://schemas.microsoft.com/office/drawing/2014/main" id="{F841B2C5-57F5-4FE6-B4D4-EBB3F3088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1" name="Freeform 16">
              <a:extLst>
                <a:ext uri="{FF2B5EF4-FFF2-40B4-BE49-F238E27FC236}">
                  <a16:creationId xmlns:a16="http://schemas.microsoft.com/office/drawing/2014/main" id="{B4822A39-2A52-4B2C-9319-BEFC526DB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2" name="Freeform 17">
              <a:extLst>
                <a:ext uri="{FF2B5EF4-FFF2-40B4-BE49-F238E27FC236}">
                  <a16:creationId xmlns:a16="http://schemas.microsoft.com/office/drawing/2014/main" id="{4E469692-E783-4950-8DEC-3A1FD3978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8">
              <a:extLst>
                <a:ext uri="{FF2B5EF4-FFF2-40B4-BE49-F238E27FC236}">
                  <a16:creationId xmlns:a16="http://schemas.microsoft.com/office/drawing/2014/main" id="{012909CD-3254-41E5-B8BB-0F2D7CE0D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9">
              <a:extLst>
                <a:ext uri="{FF2B5EF4-FFF2-40B4-BE49-F238E27FC236}">
                  <a16:creationId xmlns:a16="http://schemas.microsoft.com/office/drawing/2014/main" id="{93E7648E-861E-4503-AEDC-56C4EC507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20">
              <a:extLst>
                <a:ext uri="{FF2B5EF4-FFF2-40B4-BE49-F238E27FC236}">
                  <a16:creationId xmlns:a16="http://schemas.microsoft.com/office/drawing/2014/main" id="{F9C72257-EBD0-4D1C-A32C-D84644687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1">
              <a:extLst>
                <a:ext uri="{FF2B5EF4-FFF2-40B4-BE49-F238E27FC236}">
                  <a16:creationId xmlns:a16="http://schemas.microsoft.com/office/drawing/2014/main" id="{87BB2CBB-9C22-4E28-AB86-DC92AEE2D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2">
              <a:extLst>
                <a:ext uri="{FF2B5EF4-FFF2-40B4-BE49-F238E27FC236}">
                  <a16:creationId xmlns:a16="http://schemas.microsoft.com/office/drawing/2014/main" id="{F85B3053-8D9F-410A-80C2-7960DDEA6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8" name="Freeform 23">
              <a:extLst>
                <a:ext uri="{FF2B5EF4-FFF2-40B4-BE49-F238E27FC236}">
                  <a16:creationId xmlns:a16="http://schemas.microsoft.com/office/drawing/2014/main" id="{E8FF5DA7-6E72-41F1-A54C-EAF440A27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0" name="Group 29">
            <a:extLst>
              <a:ext uri="{FF2B5EF4-FFF2-40B4-BE49-F238E27FC236}">
                <a16:creationId xmlns:a16="http://schemas.microsoft.com/office/drawing/2014/main" id="{A899734C-500F-4274-9854-8BFA14A1D7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1" name="Rectangle 30">
              <a:extLst>
                <a:ext uri="{FF2B5EF4-FFF2-40B4-BE49-F238E27FC236}">
                  <a16:creationId xmlns:a16="http://schemas.microsoft.com/office/drawing/2014/main" id="{FF07BF51-2934-47AD-A415-7400882F14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31">
              <a:extLst>
                <a:ext uri="{FF2B5EF4-FFF2-40B4-BE49-F238E27FC236}">
                  <a16:creationId xmlns:a16="http://schemas.microsoft.com/office/drawing/2014/main" id="{DD6E3DF0-EDC0-458B-9C5B-911814F0A6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a:extLst>
                <a:ext uri="{FF2B5EF4-FFF2-40B4-BE49-F238E27FC236}">
                  <a16:creationId xmlns:a16="http://schemas.microsoft.com/office/drawing/2014/main" id="{5D0824B1-47C9-4504-99FB-CB1505197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35" name="Rectangle 34">
            <a:extLst>
              <a:ext uri="{FF2B5EF4-FFF2-40B4-BE49-F238E27FC236}">
                <a16:creationId xmlns:a16="http://schemas.microsoft.com/office/drawing/2014/main" id="{34DD805B-2A7B-4ADA-9C4D-E0C9F192DB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C664A566-6D08-4E84-9708-4916A20016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38" name="Freeform 5">
              <a:extLst>
                <a:ext uri="{FF2B5EF4-FFF2-40B4-BE49-F238E27FC236}">
                  <a16:creationId xmlns:a16="http://schemas.microsoft.com/office/drawing/2014/main" id="{871B622B-6E58-4933-88EC-99F28705F76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 name="Freeform 6">
              <a:extLst>
                <a:ext uri="{FF2B5EF4-FFF2-40B4-BE49-F238E27FC236}">
                  <a16:creationId xmlns:a16="http://schemas.microsoft.com/office/drawing/2014/main" id="{EE9A4681-AC1B-4ABC-9A1C-C7E7F08A00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 name="Freeform 7">
              <a:extLst>
                <a:ext uri="{FF2B5EF4-FFF2-40B4-BE49-F238E27FC236}">
                  <a16:creationId xmlns:a16="http://schemas.microsoft.com/office/drawing/2014/main" id="{F1EEAF4B-DA1A-4CC9-9CE4-587A9E2E17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 name="Freeform 8">
              <a:extLst>
                <a:ext uri="{FF2B5EF4-FFF2-40B4-BE49-F238E27FC236}">
                  <a16:creationId xmlns:a16="http://schemas.microsoft.com/office/drawing/2014/main" id="{4591EF24-12A6-499B-8074-7E3DFBE6E3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Freeform 9">
              <a:extLst>
                <a:ext uri="{FF2B5EF4-FFF2-40B4-BE49-F238E27FC236}">
                  <a16:creationId xmlns:a16="http://schemas.microsoft.com/office/drawing/2014/main" id="{66866784-2E4F-4C28-BE67-875B71B7C1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 name="Freeform 10">
              <a:extLst>
                <a:ext uri="{FF2B5EF4-FFF2-40B4-BE49-F238E27FC236}">
                  <a16:creationId xmlns:a16="http://schemas.microsoft.com/office/drawing/2014/main" id="{752279D8-59CC-4821-B591-79994164FF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11">
              <a:extLst>
                <a:ext uri="{FF2B5EF4-FFF2-40B4-BE49-F238E27FC236}">
                  <a16:creationId xmlns:a16="http://schemas.microsoft.com/office/drawing/2014/main" id="{FB4FBA9C-1D3E-4B35-8A79-25478153F5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12">
              <a:extLst>
                <a:ext uri="{FF2B5EF4-FFF2-40B4-BE49-F238E27FC236}">
                  <a16:creationId xmlns:a16="http://schemas.microsoft.com/office/drawing/2014/main" id="{9428A193-740A-43D2-B875-80CB90AD91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13">
              <a:extLst>
                <a:ext uri="{FF2B5EF4-FFF2-40B4-BE49-F238E27FC236}">
                  <a16:creationId xmlns:a16="http://schemas.microsoft.com/office/drawing/2014/main" id="{92B2EFF8-5790-427A-ABED-1680FD133D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14">
              <a:extLst>
                <a:ext uri="{FF2B5EF4-FFF2-40B4-BE49-F238E27FC236}">
                  <a16:creationId xmlns:a16="http://schemas.microsoft.com/office/drawing/2014/main" id="{782C5932-1596-43AA-BD7E-0F94FB8A96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15">
              <a:extLst>
                <a:ext uri="{FF2B5EF4-FFF2-40B4-BE49-F238E27FC236}">
                  <a16:creationId xmlns:a16="http://schemas.microsoft.com/office/drawing/2014/main" id="{EFC81310-1590-4DBE-BF0B-DADBCF9F88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6">
              <a:extLst>
                <a:ext uri="{FF2B5EF4-FFF2-40B4-BE49-F238E27FC236}">
                  <a16:creationId xmlns:a16="http://schemas.microsoft.com/office/drawing/2014/main" id="{968BA84E-DD0E-4FCD-8EDA-76DF8E09FB1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7">
              <a:extLst>
                <a:ext uri="{FF2B5EF4-FFF2-40B4-BE49-F238E27FC236}">
                  <a16:creationId xmlns:a16="http://schemas.microsoft.com/office/drawing/2014/main" id="{1D3D7541-A0D9-4993-B691-D2D5B8B3EF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8">
              <a:extLst>
                <a:ext uri="{FF2B5EF4-FFF2-40B4-BE49-F238E27FC236}">
                  <a16:creationId xmlns:a16="http://schemas.microsoft.com/office/drawing/2014/main" id="{9FB31D01-8168-4494-8C2F-727E555AAF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9">
              <a:extLst>
                <a:ext uri="{FF2B5EF4-FFF2-40B4-BE49-F238E27FC236}">
                  <a16:creationId xmlns:a16="http://schemas.microsoft.com/office/drawing/2014/main" id="{8C455EEB-FD40-414D-A542-FB35DEB73C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20">
              <a:extLst>
                <a:ext uri="{FF2B5EF4-FFF2-40B4-BE49-F238E27FC236}">
                  <a16:creationId xmlns:a16="http://schemas.microsoft.com/office/drawing/2014/main" id="{F08F1FC1-956F-4494-BAFD-D504E93070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21">
              <a:extLst>
                <a:ext uri="{FF2B5EF4-FFF2-40B4-BE49-F238E27FC236}">
                  <a16:creationId xmlns:a16="http://schemas.microsoft.com/office/drawing/2014/main" id="{BEEDE1AA-8DCD-43D3-BC15-5748403148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22">
              <a:extLst>
                <a:ext uri="{FF2B5EF4-FFF2-40B4-BE49-F238E27FC236}">
                  <a16:creationId xmlns:a16="http://schemas.microsoft.com/office/drawing/2014/main" id="{E36CDA69-ED79-4DCF-9761-0B6134FA63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23">
              <a:extLst>
                <a:ext uri="{FF2B5EF4-FFF2-40B4-BE49-F238E27FC236}">
                  <a16:creationId xmlns:a16="http://schemas.microsoft.com/office/drawing/2014/main" id="{5F812C02-CFCB-47F4-B493-7753519FCA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58" name="Group 57">
            <a:extLst>
              <a:ext uri="{FF2B5EF4-FFF2-40B4-BE49-F238E27FC236}">
                <a16:creationId xmlns:a16="http://schemas.microsoft.com/office/drawing/2014/main" id="{B83678BA-0A50-4D51-9E9E-08BB66F83C3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7084" y="1186483"/>
            <a:ext cx="3822597" cy="4477933"/>
            <a:chOff x="807084" y="1186483"/>
            <a:chExt cx="3822597" cy="4477933"/>
          </a:xfrm>
        </p:grpSpPr>
        <p:sp>
          <p:nvSpPr>
            <p:cNvPr id="59" name="Rectangle 58">
              <a:extLst>
                <a:ext uri="{FF2B5EF4-FFF2-40B4-BE49-F238E27FC236}">
                  <a16:creationId xmlns:a16="http://schemas.microsoft.com/office/drawing/2014/main" id="{F1A8F65D-5E8F-4CA5-9240-1357120F9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531" y="1186483"/>
              <a:ext cx="3821702"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Isosceles Triangle 39">
              <a:extLst>
                <a:ext uri="{FF2B5EF4-FFF2-40B4-BE49-F238E27FC236}">
                  <a16:creationId xmlns:a16="http://schemas.microsoft.com/office/drawing/2014/main" id="{2A4731E5-DE5F-4215-9525-99426B3909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514766"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a:extLst>
                <a:ext uri="{FF2B5EF4-FFF2-40B4-BE49-F238E27FC236}">
                  <a16:creationId xmlns:a16="http://schemas.microsoft.com/office/drawing/2014/main" id="{3478866D-C5E9-4968-BEF7-B1F030808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084" y="1991156"/>
              <a:ext cx="382259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E98F512-FB71-4B9A-BF21-415FD8DA6F38}"/>
              </a:ext>
            </a:extLst>
          </p:cNvPr>
          <p:cNvSpPr>
            <a:spLocks noGrp="1"/>
          </p:cNvSpPr>
          <p:nvPr>
            <p:ph type="title"/>
          </p:nvPr>
        </p:nvSpPr>
        <p:spPr>
          <a:xfrm>
            <a:off x="895415" y="2075504"/>
            <a:ext cx="3654569" cy="2042725"/>
          </a:xfrm>
        </p:spPr>
        <p:txBody>
          <a:bodyPr vert="horz" lIns="228600" tIns="228600" rIns="228600" bIns="0" rtlCol="0" anchor="b">
            <a:normAutofit/>
          </a:bodyPr>
          <a:lstStyle/>
          <a:p>
            <a:pPr>
              <a:lnSpc>
                <a:spcPct val="80000"/>
              </a:lnSpc>
            </a:pPr>
            <a:r>
              <a:rPr lang="en-US" sz="5400"/>
              <a:t>Financial Year 2019</a:t>
            </a:r>
          </a:p>
        </p:txBody>
      </p:sp>
      <p:sp>
        <p:nvSpPr>
          <p:cNvPr id="63" name="Rectangle 62">
            <a:extLst>
              <a:ext uri="{FF2B5EF4-FFF2-40B4-BE49-F238E27FC236}">
                <a16:creationId xmlns:a16="http://schemas.microsoft.com/office/drawing/2014/main" id="{9BF6EDB4-B4ED-4900-9E38-A7AE0EEEEA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0150" y="-6706"/>
            <a:ext cx="6751849" cy="6871125"/>
          </a:xfrm>
          <a:prstGeom prst="rect">
            <a:avLst/>
          </a:prstGeom>
          <a:solidFill>
            <a:schemeClr val="bg1"/>
          </a:solidFill>
          <a:ln w="9525">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8C4A1B00-F3ED-4137-A83A-6493B5A9A090}"/>
              </a:ext>
            </a:extLst>
          </p:cNvPr>
          <p:cNvPicPr>
            <a:picLocks noGrp="1"/>
          </p:cNvPicPr>
          <p:nvPr>
            <p:ph idx="1"/>
          </p:nvPr>
        </p:nvPicPr>
        <p:blipFill>
          <a:blip r:embed="rId2">
            <a:extLst>
              <a:ext uri="{28A0092B-C50C-407E-A947-70E740481C1C}">
                <a14:useLocalDpi xmlns:a14="http://schemas.microsoft.com/office/drawing/2010/main" val="0"/>
              </a:ext>
            </a:extLst>
          </a:blip>
          <a:stretch>
            <a:fillRect/>
          </a:stretch>
        </p:blipFill>
        <p:spPr>
          <a:xfrm>
            <a:off x="5368713" y="12732"/>
            <a:ext cx="6817463" cy="6832536"/>
          </a:xfrm>
          <a:prstGeom prst="rect">
            <a:avLst/>
          </a:prstGeom>
          <a:ln w="9525">
            <a:noFill/>
          </a:ln>
        </p:spPr>
      </p:pic>
    </p:spTree>
    <p:extLst>
      <p:ext uri="{BB962C8B-B14F-4D97-AF65-F5344CB8AC3E}">
        <p14:creationId xmlns:p14="http://schemas.microsoft.com/office/powerpoint/2010/main" val="18468442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04843-B6DC-4398-86BF-FFFF18ED8FCB}"/>
              </a:ext>
            </a:extLst>
          </p:cNvPr>
          <p:cNvSpPr>
            <a:spLocks noGrp="1"/>
          </p:cNvSpPr>
          <p:nvPr>
            <p:ph type="title"/>
          </p:nvPr>
        </p:nvSpPr>
        <p:spPr/>
        <p:txBody>
          <a:bodyPr/>
          <a:lstStyle/>
          <a:p>
            <a:r>
              <a:rPr lang="en-GB" b="1" dirty="0"/>
              <a:t>Weekly Sales Schedule</a:t>
            </a:r>
          </a:p>
        </p:txBody>
      </p:sp>
      <p:pic>
        <p:nvPicPr>
          <p:cNvPr id="5" name="Content Placeholder 4">
            <a:extLst>
              <a:ext uri="{FF2B5EF4-FFF2-40B4-BE49-F238E27FC236}">
                <a16:creationId xmlns:a16="http://schemas.microsoft.com/office/drawing/2014/main" id="{55E81A96-DF6E-4F69-B750-830D66FC1452}"/>
              </a:ext>
            </a:extLst>
          </p:cNvPr>
          <p:cNvPicPr>
            <a:picLocks noGrp="1"/>
          </p:cNvPicPr>
          <p:nvPr>
            <p:ph sz="half" idx="1"/>
          </p:nvPr>
        </p:nvPicPr>
        <p:blipFill rotWithShape="1">
          <a:blip r:embed="rId2">
            <a:extLst>
              <a:ext uri="{28A0092B-C50C-407E-A947-70E740481C1C}">
                <a14:useLocalDpi xmlns:a14="http://schemas.microsoft.com/office/drawing/2010/main" val="0"/>
              </a:ext>
            </a:extLst>
          </a:blip>
          <a:srcRect l="2072" t="5830" r="3001" b="9417"/>
          <a:stretch/>
        </p:blipFill>
        <p:spPr bwMode="auto">
          <a:xfrm>
            <a:off x="5121275" y="306938"/>
            <a:ext cx="6269038" cy="2643990"/>
          </a:xfrm>
          <a:prstGeom prst="rect">
            <a:avLst/>
          </a:prstGeom>
          <a:ln>
            <a:noFill/>
          </a:ln>
          <a:extLst>
            <a:ext uri="{53640926-AAD7-44D8-BBD7-CCE9431645EC}">
              <a14:shadowObscured xmlns:a14="http://schemas.microsoft.com/office/drawing/2010/main"/>
            </a:ext>
          </a:extLst>
        </p:spPr>
      </p:pic>
      <p:pic>
        <p:nvPicPr>
          <p:cNvPr id="6" name="Content Placeholder 5">
            <a:extLst>
              <a:ext uri="{FF2B5EF4-FFF2-40B4-BE49-F238E27FC236}">
                <a16:creationId xmlns:a16="http://schemas.microsoft.com/office/drawing/2014/main" id="{7685891D-4BE3-4615-9B1F-18FBF7B90ADC}"/>
              </a:ext>
            </a:extLst>
          </p:cNvPr>
          <p:cNvPicPr>
            <a:picLocks noGrp="1"/>
          </p:cNvPicPr>
          <p:nvPr>
            <p:ph sz="half" idx="2"/>
          </p:nvPr>
        </p:nvPicPr>
        <p:blipFill rotWithShape="1">
          <a:blip r:embed="rId3">
            <a:extLst>
              <a:ext uri="{28A0092B-C50C-407E-A947-70E740481C1C}">
                <a14:useLocalDpi xmlns:a14="http://schemas.microsoft.com/office/drawing/2010/main" val="0"/>
              </a:ext>
            </a:extLst>
          </a:blip>
          <a:srcRect l="1462" t="4652" r="2260" b="8371"/>
          <a:stretch/>
        </p:blipFill>
        <p:spPr bwMode="auto">
          <a:xfrm>
            <a:off x="5118100" y="3171826"/>
            <a:ext cx="6272213" cy="264399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6357369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pattFill prst="solidDmnd">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85921-B071-4230-837B-6D00343F7295}"/>
              </a:ext>
            </a:extLst>
          </p:cNvPr>
          <p:cNvSpPr>
            <a:spLocks noGrp="1"/>
          </p:cNvSpPr>
          <p:nvPr>
            <p:ph type="title"/>
          </p:nvPr>
        </p:nvSpPr>
        <p:spPr>
          <a:xfrm>
            <a:off x="3265163" y="1735455"/>
            <a:ext cx="5490224" cy="45719"/>
          </a:xfrm>
        </p:spPr>
        <p:txBody>
          <a:bodyPr>
            <a:normAutofit fontScale="90000"/>
          </a:bodyPr>
          <a:lstStyle/>
          <a:p>
            <a:r>
              <a:rPr lang="en-GB" b="1"/>
              <a:t>Pricing</a:t>
            </a:r>
            <a:endParaRPr lang="en-GB" b="1" dirty="0"/>
          </a:p>
        </p:txBody>
      </p:sp>
      <p:sp>
        <p:nvSpPr>
          <p:cNvPr id="3" name="Text Placeholder 2">
            <a:extLst>
              <a:ext uri="{FF2B5EF4-FFF2-40B4-BE49-F238E27FC236}">
                <a16:creationId xmlns:a16="http://schemas.microsoft.com/office/drawing/2014/main" id="{2A76EAB1-7D00-4CD3-B846-98B1A3366A8D}"/>
              </a:ext>
            </a:extLst>
          </p:cNvPr>
          <p:cNvSpPr>
            <a:spLocks noGrp="1"/>
          </p:cNvSpPr>
          <p:nvPr>
            <p:ph type="body" idx="1"/>
          </p:nvPr>
        </p:nvSpPr>
        <p:spPr>
          <a:xfrm>
            <a:off x="3350888" y="2074730"/>
            <a:ext cx="5490224" cy="2935419"/>
          </a:xfrm>
          <a:noFill/>
        </p:spPr>
        <p:txBody>
          <a:bodyPr/>
          <a:lstStyle/>
          <a:p>
            <a:endParaRPr lang="en-GB" dirty="0"/>
          </a:p>
          <a:p>
            <a:r>
              <a:rPr lang="en-GB" dirty="0"/>
              <a:t>When pricing our goods, we have considered many factors, including the degree of competition, demand, cost structure and the state of economy, as suggested by Lucey (2009).                                    Along with our differentiation services and atmosphere the above competitive prices we will offer are as follows:</a:t>
            </a:r>
          </a:p>
          <a:p>
            <a:endParaRPr lang="en-GB" dirty="0"/>
          </a:p>
        </p:txBody>
      </p:sp>
    </p:spTree>
    <p:extLst>
      <p:ext uri="{BB962C8B-B14F-4D97-AF65-F5344CB8AC3E}">
        <p14:creationId xmlns:p14="http://schemas.microsoft.com/office/powerpoint/2010/main" val="8663080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CFBC5-94F3-41D2-B022-298A370B6681}"/>
              </a:ext>
            </a:extLst>
          </p:cNvPr>
          <p:cNvSpPr>
            <a:spLocks noGrp="1"/>
          </p:cNvSpPr>
          <p:nvPr>
            <p:ph type="title"/>
          </p:nvPr>
        </p:nvSpPr>
        <p:spPr>
          <a:xfrm>
            <a:off x="888631" y="2352026"/>
            <a:ext cx="3501197" cy="925788"/>
          </a:xfrm>
        </p:spPr>
        <p:txBody>
          <a:bodyPr/>
          <a:lstStyle/>
          <a:p>
            <a:r>
              <a:rPr lang="en-GB" dirty="0"/>
              <a:t>Production Costs &amp; Pricing</a:t>
            </a:r>
          </a:p>
        </p:txBody>
      </p:sp>
      <p:sp>
        <p:nvSpPr>
          <p:cNvPr id="6" name="Text Placeholder 5">
            <a:extLst>
              <a:ext uri="{FF2B5EF4-FFF2-40B4-BE49-F238E27FC236}">
                <a16:creationId xmlns:a16="http://schemas.microsoft.com/office/drawing/2014/main" id="{FF4074CB-ACD9-4819-9B62-7B982B188C42}"/>
              </a:ext>
            </a:extLst>
          </p:cNvPr>
          <p:cNvSpPr>
            <a:spLocks noGrp="1"/>
          </p:cNvSpPr>
          <p:nvPr>
            <p:ph type="body" sz="half" idx="2"/>
          </p:nvPr>
        </p:nvSpPr>
        <p:spPr>
          <a:noFill/>
        </p:spPr>
        <p:txBody>
          <a:bodyPr>
            <a:normAutofit fontScale="85000" lnSpcReduction="10000"/>
          </a:bodyPr>
          <a:lstStyle/>
          <a:p>
            <a:r>
              <a:rPr lang="en-GB" dirty="0"/>
              <a:t>Mills &amp; Rosenburg (2010) explains, to ensure success as a business it is essential to know how much all products cost and how much profit each makes.</a:t>
            </a:r>
          </a:p>
          <a:p>
            <a:endParaRPr lang="en-GB" dirty="0"/>
          </a:p>
        </p:txBody>
      </p:sp>
      <p:pic>
        <p:nvPicPr>
          <p:cNvPr id="7" name="Content Placeholder 6">
            <a:extLst>
              <a:ext uri="{FF2B5EF4-FFF2-40B4-BE49-F238E27FC236}">
                <a16:creationId xmlns:a16="http://schemas.microsoft.com/office/drawing/2014/main" id="{2EBCE053-0525-4F13-9CCB-094F73AA6677}"/>
              </a:ext>
            </a:extLst>
          </p:cNvPr>
          <p:cNvPicPr>
            <a:picLocks noGrp="1"/>
          </p:cNvPicPr>
          <p:nvPr>
            <p:ph idx="1"/>
          </p:nvPr>
        </p:nvPicPr>
        <p:blipFill>
          <a:blip r:embed="rId2">
            <a:extLst>
              <a:ext uri="{28A0092B-C50C-407E-A947-70E740481C1C}">
                <a14:useLocalDpi xmlns:a14="http://schemas.microsoft.com/office/drawing/2010/main" val="0"/>
              </a:ext>
            </a:extLst>
          </a:blip>
          <a:stretch>
            <a:fillRect/>
          </a:stretch>
        </p:blipFill>
        <p:spPr>
          <a:xfrm>
            <a:off x="4771960" y="0"/>
            <a:ext cx="7265552" cy="5962389"/>
          </a:xfrm>
          <a:prstGeom prst="rect">
            <a:avLst/>
          </a:prstGeom>
        </p:spPr>
      </p:pic>
    </p:spTree>
    <p:extLst>
      <p:ext uri="{BB962C8B-B14F-4D97-AF65-F5344CB8AC3E}">
        <p14:creationId xmlns:p14="http://schemas.microsoft.com/office/powerpoint/2010/main" val="36606938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8CAE4AE-A9DF-45AF-9A9C-1712BC634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6C272060-BC98-4C91-A58F-4DFEC566CF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5" name="Freeform 5">
              <a:extLst>
                <a:ext uri="{FF2B5EF4-FFF2-40B4-BE49-F238E27FC236}">
                  <a16:creationId xmlns:a16="http://schemas.microsoft.com/office/drawing/2014/main" id="{8BA2DCB9-0DC0-4109-B2A2-56896E35E6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6">
              <a:extLst>
                <a:ext uri="{FF2B5EF4-FFF2-40B4-BE49-F238E27FC236}">
                  <a16:creationId xmlns:a16="http://schemas.microsoft.com/office/drawing/2014/main" id="{64A33555-1142-4AD7-8084-1A99422A11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7">
              <a:extLst>
                <a:ext uri="{FF2B5EF4-FFF2-40B4-BE49-F238E27FC236}">
                  <a16:creationId xmlns:a16="http://schemas.microsoft.com/office/drawing/2014/main" id="{BC6E4081-1A88-453E-8CCF-B97B0CE20D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8">
              <a:extLst>
                <a:ext uri="{FF2B5EF4-FFF2-40B4-BE49-F238E27FC236}">
                  <a16:creationId xmlns:a16="http://schemas.microsoft.com/office/drawing/2014/main" id="{5B7E0935-6EE8-4C61-AED5-09B9A2A99A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9">
              <a:extLst>
                <a:ext uri="{FF2B5EF4-FFF2-40B4-BE49-F238E27FC236}">
                  <a16:creationId xmlns:a16="http://schemas.microsoft.com/office/drawing/2014/main" id="{EB962BD6-C878-48FF-A75E-DCC7BDA3C3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0">
              <a:extLst>
                <a:ext uri="{FF2B5EF4-FFF2-40B4-BE49-F238E27FC236}">
                  <a16:creationId xmlns:a16="http://schemas.microsoft.com/office/drawing/2014/main" id="{CABF3786-BDE1-4FE5-9967-F6B6131A2C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1">
              <a:extLst>
                <a:ext uri="{FF2B5EF4-FFF2-40B4-BE49-F238E27FC236}">
                  <a16:creationId xmlns:a16="http://schemas.microsoft.com/office/drawing/2014/main" id="{4969707A-C75E-4F7F-A5C2-2991C6547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2">
              <a:extLst>
                <a:ext uri="{FF2B5EF4-FFF2-40B4-BE49-F238E27FC236}">
                  <a16:creationId xmlns:a16="http://schemas.microsoft.com/office/drawing/2014/main" id="{0E293989-8389-48CD-85D3-CAEFD5E963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3">
              <a:extLst>
                <a:ext uri="{FF2B5EF4-FFF2-40B4-BE49-F238E27FC236}">
                  <a16:creationId xmlns:a16="http://schemas.microsoft.com/office/drawing/2014/main" id="{8DCF1E8B-9247-45E2-8641-90DA9F7D52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4">
              <a:extLst>
                <a:ext uri="{FF2B5EF4-FFF2-40B4-BE49-F238E27FC236}">
                  <a16:creationId xmlns:a16="http://schemas.microsoft.com/office/drawing/2014/main" id="{48DF418F-91AD-4E55-AF3B-F28FF45961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5">
              <a:extLst>
                <a:ext uri="{FF2B5EF4-FFF2-40B4-BE49-F238E27FC236}">
                  <a16:creationId xmlns:a16="http://schemas.microsoft.com/office/drawing/2014/main" id="{EDBF35BD-D1DA-49B1-AE30-289189DACD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6">
              <a:extLst>
                <a:ext uri="{FF2B5EF4-FFF2-40B4-BE49-F238E27FC236}">
                  <a16:creationId xmlns:a16="http://schemas.microsoft.com/office/drawing/2014/main" id="{69198BEC-A3B6-4562-AB0F-3E7760026C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7">
              <a:extLst>
                <a:ext uri="{FF2B5EF4-FFF2-40B4-BE49-F238E27FC236}">
                  <a16:creationId xmlns:a16="http://schemas.microsoft.com/office/drawing/2014/main" id="{9AB30D45-77AB-4323-83A2-1A637D07D5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18">
              <a:extLst>
                <a:ext uri="{FF2B5EF4-FFF2-40B4-BE49-F238E27FC236}">
                  <a16:creationId xmlns:a16="http://schemas.microsoft.com/office/drawing/2014/main" id="{D1AD137E-7B63-434C-9D0D-5A64BB496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19">
              <a:extLst>
                <a:ext uri="{FF2B5EF4-FFF2-40B4-BE49-F238E27FC236}">
                  <a16:creationId xmlns:a16="http://schemas.microsoft.com/office/drawing/2014/main" id="{8B32BE2D-36DC-4BD0-952E-8FE32A70DB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0">
              <a:extLst>
                <a:ext uri="{FF2B5EF4-FFF2-40B4-BE49-F238E27FC236}">
                  <a16:creationId xmlns:a16="http://schemas.microsoft.com/office/drawing/2014/main" id="{930295E0-AD01-4DB0-9829-AD91BED608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1">
              <a:extLst>
                <a:ext uri="{FF2B5EF4-FFF2-40B4-BE49-F238E27FC236}">
                  <a16:creationId xmlns:a16="http://schemas.microsoft.com/office/drawing/2014/main" id="{29807E74-6BFD-4EA7-B3F3-92C0728A7D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2">
              <a:extLst>
                <a:ext uri="{FF2B5EF4-FFF2-40B4-BE49-F238E27FC236}">
                  <a16:creationId xmlns:a16="http://schemas.microsoft.com/office/drawing/2014/main" id="{C9EDBF49-4B87-4B6F-BEE6-DDC4A63CE6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3">
              <a:extLst>
                <a:ext uri="{FF2B5EF4-FFF2-40B4-BE49-F238E27FC236}">
                  <a16:creationId xmlns:a16="http://schemas.microsoft.com/office/drawing/2014/main" id="{7738C468-1405-4ED9-8392-F93FA995EE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24">
              <a:extLst>
                <a:ext uri="{FF2B5EF4-FFF2-40B4-BE49-F238E27FC236}">
                  <a16:creationId xmlns:a16="http://schemas.microsoft.com/office/drawing/2014/main" id="{F16402CF-F511-450A-8584-8C8A5B7E9D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 name="Freeform 25">
              <a:extLst>
                <a:ext uri="{FF2B5EF4-FFF2-40B4-BE49-F238E27FC236}">
                  <a16:creationId xmlns:a16="http://schemas.microsoft.com/office/drawing/2014/main" id="{85E5B49A-CFC2-4019-9BA6-528095F788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CD4B96AD-6025-43CD-B80B-5AF88984C536}"/>
              </a:ext>
            </a:extLst>
          </p:cNvPr>
          <p:cNvSpPr>
            <a:spLocks noGrp="1"/>
          </p:cNvSpPr>
          <p:nvPr>
            <p:ph type="title"/>
          </p:nvPr>
        </p:nvSpPr>
        <p:spPr>
          <a:xfrm>
            <a:off x="7269686" y="795527"/>
            <a:ext cx="4123738" cy="1433323"/>
          </a:xfrm>
        </p:spPr>
        <p:txBody>
          <a:bodyPr>
            <a:normAutofit/>
          </a:bodyPr>
          <a:lstStyle/>
          <a:p>
            <a:pPr algn="l"/>
            <a:r>
              <a:rPr lang="en-GB" sz="3200" b="1" dirty="0">
                <a:solidFill>
                  <a:schemeClr val="accent1"/>
                </a:solidFill>
              </a:rPr>
              <a:t>Break Even</a:t>
            </a:r>
          </a:p>
        </p:txBody>
      </p:sp>
      <p:sp>
        <p:nvSpPr>
          <p:cNvPr id="37" name="Rectangle 36">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720" y="795527"/>
            <a:ext cx="5970638" cy="5248847"/>
          </a:xfrm>
          <a:prstGeom prst="rect">
            <a:avLst/>
          </a:prstGeom>
          <a:solidFill>
            <a:schemeClr val="bg1"/>
          </a:solidFill>
          <a:ln w="19050">
            <a:solidFill>
              <a:srgbClr val="FFC984"/>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3">
            <a:extLst>
              <a:ext uri="{FF2B5EF4-FFF2-40B4-BE49-F238E27FC236}">
                <a16:creationId xmlns:a16="http://schemas.microsoft.com/office/drawing/2014/main" id="{EF8A7A0A-F2CD-47EE-93A9-E5586D2E27CD}"/>
              </a:ext>
            </a:extLst>
          </p:cNvPr>
          <p:cNvPicPr>
            <a:picLocks/>
          </p:cNvPicPr>
          <p:nvPr/>
        </p:nvPicPr>
        <p:blipFill rotWithShape="1">
          <a:blip r:embed="rId2">
            <a:extLst>
              <a:ext uri="{28A0092B-C50C-407E-A947-70E740481C1C}">
                <a14:useLocalDpi xmlns:a14="http://schemas.microsoft.com/office/drawing/2010/main" val="0"/>
              </a:ext>
            </a:extLst>
          </a:blip>
          <a:srcRect l="1" r="54570"/>
          <a:stretch/>
        </p:blipFill>
        <p:spPr>
          <a:xfrm>
            <a:off x="807720" y="807579"/>
            <a:ext cx="5970638" cy="5621796"/>
          </a:xfrm>
          <a:prstGeom prst="rect">
            <a:avLst/>
          </a:prstGeom>
          <a:ln w="12700">
            <a:noFill/>
          </a:ln>
        </p:spPr>
      </p:pic>
      <p:sp>
        <p:nvSpPr>
          <p:cNvPr id="9" name="Content Placeholder 8">
            <a:extLst>
              <a:ext uri="{FF2B5EF4-FFF2-40B4-BE49-F238E27FC236}">
                <a16:creationId xmlns:a16="http://schemas.microsoft.com/office/drawing/2014/main" id="{D3FA85AF-47EA-499F-BD41-C7E52B53C409}"/>
              </a:ext>
            </a:extLst>
          </p:cNvPr>
          <p:cNvSpPr>
            <a:spLocks noGrp="1"/>
          </p:cNvSpPr>
          <p:nvPr>
            <p:ph idx="1"/>
          </p:nvPr>
        </p:nvSpPr>
        <p:spPr>
          <a:xfrm>
            <a:off x="7293817" y="2162174"/>
            <a:ext cx="4099607" cy="3854451"/>
          </a:xfrm>
        </p:spPr>
        <p:txBody>
          <a:bodyPr>
            <a:normAutofit fontScale="85000" lnSpcReduction="20000"/>
          </a:bodyPr>
          <a:lstStyle/>
          <a:p>
            <a:pPr marL="0" indent="0">
              <a:buNone/>
            </a:pPr>
            <a:r>
              <a:rPr lang="en-GB" dirty="0"/>
              <a:t> It is important to know your breakeven     point.   </a:t>
            </a:r>
          </a:p>
          <a:p>
            <a:r>
              <a:rPr lang="en-GB" dirty="0"/>
              <a:t>Our weekly average operating expenses are £2067.</a:t>
            </a:r>
          </a:p>
          <a:p>
            <a:r>
              <a:rPr lang="en-GB" dirty="0"/>
              <a:t>Made up from- wages, utility and fuel. </a:t>
            </a:r>
          </a:p>
          <a:p>
            <a:r>
              <a:rPr lang="en-GB" dirty="0"/>
              <a:t>It costs us £2.66 per head on products.</a:t>
            </a:r>
          </a:p>
          <a:p>
            <a:r>
              <a:rPr lang="en-GB" dirty="0"/>
              <a:t>Sold at £15 per head.</a:t>
            </a:r>
          </a:p>
          <a:p>
            <a:r>
              <a:rPr lang="en-GB" dirty="0"/>
              <a:t>Afternoon tea breakeven point is 168 units, out of the 250 we schedule for weekly. </a:t>
            </a:r>
          </a:p>
          <a:p>
            <a:pPr marL="0" indent="0">
              <a:buNone/>
            </a:pPr>
            <a:r>
              <a:rPr lang="en-GB" dirty="0"/>
              <a:t>Stutely (1999) states “you break even when you just cover the costs of buying or making the product and other operating expenses”.</a:t>
            </a:r>
          </a:p>
          <a:p>
            <a:endParaRPr lang="en-GB" dirty="0"/>
          </a:p>
          <a:p>
            <a:pPr>
              <a:buClr>
                <a:srgbClr val="FFC984"/>
              </a:buClr>
            </a:pPr>
            <a:endParaRPr lang="en-US" dirty="0"/>
          </a:p>
        </p:txBody>
      </p:sp>
    </p:spTree>
    <p:extLst>
      <p:ext uri="{BB962C8B-B14F-4D97-AF65-F5344CB8AC3E}">
        <p14:creationId xmlns:p14="http://schemas.microsoft.com/office/powerpoint/2010/main" val="39076320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F93A52E-647D-470D-8DEF-3E0527F11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60CC8120-877B-4487-A5B8-BC103CBBB0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flipV="1">
            <a:off x="0" y="0"/>
            <a:ext cx="12584114" cy="6853238"/>
            <a:chOff x="-417513" y="0"/>
            <a:chExt cx="12584114" cy="6853238"/>
          </a:xfrm>
        </p:grpSpPr>
        <p:sp>
          <p:nvSpPr>
            <p:cNvPr id="14" name="Freeform 5">
              <a:extLst>
                <a:ext uri="{FF2B5EF4-FFF2-40B4-BE49-F238E27FC236}">
                  <a16:creationId xmlns:a16="http://schemas.microsoft.com/office/drawing/2014/main" id="{4FB249A7-5F6F-4DD1-96FD-493062D1BB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6">
              <a:extLst>
                <a:ext uri="{FF2B5EF4-FFF2-40B4-BE49-F238E27FC236}">
                  <a16:creationId xmlns:a16="http://schemas.microsoft.com/office/drawing/2014/main" id="{8C2D0D8B-9978-478E-89FB-91B144434A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7">
              <a:extLst>
                <a:ext uri="{FF2B5EF4-FFF2-40B4-BE49-F238E27FC236}">
                  <a16:creationId xmlns:a16="http://schemas.microsoft.com/office/drawing/2014/main" id="{784E2ECB-5C66-43FF-ACFB-8D42C58C16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8">
              <a:extLst>
                <a:ext uri="{FF2B5EF4-FFF2-40B4-BE49-F238E27FC236}">
                  <a16:creationId xmlns:a16="http://schemas.microsoft.com/office/drawing/2014/main" id="{1D13CD93-8644-4A98-A584-10AC0821832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9">
              <a:extLst>
                <a:ext uri="{FF2B5EF4-FFF2-40B4-BE49-F238E27FC236}">
                  <a16:creationId xmlns:a16="http://schemas.microsoft.com/office/drawing/2014/main" id="{B438EFD5-DAFC-46D4-B70F-E4F0CC2D70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0">
              <a:extLst>
                <a:ext uri="{FF2B5EF4-FFF2-40B4-BE49-F238E27FC236}">
                  <a16:creationId xmlns:a16="http://schemas.microsoft.com/office/drawing/2014/main" id="{5A261180-C889-41D9-8A84-9E3F49FA11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1">
              <a:extLst>
                <a:ext uri="{FF2B5EF4-FFF2-40B4-BE49-F238E27FC236}">
                  <a16:creationId xmlns:a16="http://schemas.microsoft.com/office/drawing/2014/main" id="{6DC6FB4C-7171-4EA6-9F70-AFE777DA2E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2">
              <a:extLst>
                <a:ext uri="{FF2B5EF4-FFF2-40B4-BE49-F238E27FC236}">
                  <a16:creationId xmlns:a16="http://schemas.microsoft.com/office/drawing/2014/main" id="{16D8CA9D-CFF7-4BC4-9948-BE4E6FDAD9E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3">
              <a:extLst>
                <a:ext uri="{FF2B5EF4-FFF2-40B4-BE49-F238E27FC236}">
                  <a16:creationId xmlns:a16="http://schemas.microsoft.com/office/drawing/2014/main" id="{873A0B86-79F1-479C-8C5C-E228C5E8E1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4">
              <a:extLst>
                <a:ext uri="{FF2B5EF4-FFF2-40B4-BE49-F238E27FC236}">
                  <a16:creationId xmlns:a16="http://schemas.microsoft.com/office/drawing/2014/main" id="{96F56767-F3CF-47D2-A7BE-D120994983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5">
              <a:extLst>
                <a:ext uri="{FF2B5EF4-FFF2-40B4-BE49-F238E27FC236}">
                  <a16:creationId xmlns:a16="http://schemas.microsoft.com/office/drawing/2014/main" id="{8CB4A1F6-52AD-4C89-A9A3-541E7273B8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6">
              <a:extLst>
                <a:ext uri="{FF2B5EF4-FFF2-40B4-BE49-F238E27FC236}">
                  <a16:creationId xmlns:a16="http://schemas.microsoft.com/office/drawing/2014/main" id="{711D4709-5BBA-4E50-B5D1-B0B4AC2E254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7">
              <a:extLst>
                <a:ext uri="{FF2B5EF4-FFF2-40B4-BE49-F238E27FC236}">
                  <a16:creationId xmlns:a16="http://schemas.microsoft.com/office/drawing/2014/main" id="{AC830EF2-0A36-41D4-AC29-394A57EB74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8">
              <a:extLst>
                <a:ext uri="{FF2B5EF4-FFF2-40B4-BE49-F238E27FC236}">
                  <a16:creationId xmlns:a16="http://schemas.microsoft.com/office/drawing/2014/main" id="{6F5C6B2F-03D9-4925-9434-07D561726A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19">
              <a:extLst>
                <a:ext uri="{FF2B5EF4-FFF2-40B4-BE49-F238E27FC236}">
                  <a16:creationId xmlns:a16="http://schemas.microsoft.com/office/drawing/2014/main" id="{3D428C44-5E09-48B6-8727-617E14B2C2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0">
              <a:extLst>
                <a:ext uri="{FF2B5EF4-FFF2-40B4-BE49-F238E27FC236}">
                  <a16:creationId xmlns:a16="http://schemas.microsoft.com/office/drawing/2014/main" id="{05A3425B-A0CC-4B15-989F-46824EFD53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1">
              <a:extLst>
                <a:ext uri="{FF2B5EF4-FFF2-40B4-BE49-F238E27FC236}">
                  <a16:creationId xmlns:a16="http://schemas.microsoft.com/office/drawing/2014/main" id="{91153898-69A9-4A05-ADFE-8FD1E0B3631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2">
              <a:extLst>
                <a:ext uri="{FF2B5EF4-FFF2-40B4-BE49-F238E27FC236}">
                  <a16:creationId xmlns:a16="http://schemas.microsoft.com/office/drawing/2014/main" id="{9F258938-A716-44A2-94E8-B07D51AA59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3">
              <a:extLst>
                <a:ext uri="{FF2B5EF4-FFF2-40B4-BE49-F238E27FC236}">
                  <a16:creationId xmlns:a16="http://schemas.microsoft.com/office/drawing/2014/main" id="{D9BB5DF8-B858-4C47-B6CA-DFB85EB3F5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4">
              <a:extLst>
                <a:ext uri="{FF2B5EF4-FFF2-40B4-BE49-F238E27FC236}">
                  <a16:creationId xmlns:a16="http://schemas.microsoft.com/office/drawing/2014/main" id="{6752E0C3-0BCE-4C77-B159-EAEEDACD40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25">
              <a:extLst>
                <a:ext uri="{FF2B5EF4-FFF2-40B4-BE49-F238E27FC236}">
                  <a16:creationId xmlns:a16="http://schemas.microsoft.com/office/drawing/2014/main" id="{CEE7DA20-D247-4B16-8F1E-DF2804C412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36" name="Group 35">
            <a:extLst>
              <a:ext uri="{FF2B5EF4-FFF2-40B4-BE49-F238E27FC236}">
                <a16:creationId xmlns:a16="http://schemas.microsoft.com/office/drawing/2014/main" id="{39910019-1077-407F-84B7-71C4E8D7013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12605" y="1699589"/>
            <a:ext cx="3674476" cy="3470421"/>
            <a:chOff x="697883" y="1816768"/>
            <a:chExt cx="3674476" cy="3470421"/>
          </a:xfrm>
        </p:grpSpPr>
        <p:sp>
          <p:nvSpPr>
            <p:cNvPr id="37" name="Rectangle 36">
              <a:extLst>
                <a:ext uri="{FF2B5EF4-FFF2-40B4-BE49-F238E27FC236}">
                  <a16:creationId xmlns:a16="http://schemas.microsoft.com/office/drawing/2014/main" id="{949611EC-21BB-462D-AD20-3AABAE133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Isosceles Triangle 22">
              <a:extLst>
                <a:ext uri="{FF2B5EF4-FFF2-40B4-BE49-F238E27FC236}">
                  <a16:creationId xmlns:a16="http://schemas.microsoft.com/office/drawing/2014/main" id="{939FF147-FDDB-40D1-954F-165FF6B7B4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F150523E-B5D4-4360-9E06-2A48C8780D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6A809DC-2D23-4D63-9496-6F3A27CEAE06}"/>
              </a:ext>
            </a:extLst>
          </p:cNvPr>
          <p:cNvSpPr>
            <a:spLocks noGrp="1"/>
          </p:cNvSpPr>
          <p:nvPr>
            <p:ph type="title"/>
          </p:nvPr>
        </p:nvSpPr>
        <p:spPr>
          <a:xfrm>
            <a:off x="7801092" y="2349925"/>
            <a:ext cx="3498979" cy="2456442"/>
          </a:xfrm>
        </p:spPr>
        <p:txBody>
          <a:bodyPr>
            <a:normAutofit/>
          </a:bodyPr>
          <a:lstStyle/>
          <a:p>
            <a:r>
              <a:rPr lang="en-GB" b="1" dirty="0"/>
              <a:t>Conclusion</a:t>
            </a:r>
          </a:p>
        </p:txBody>
      </p:sp>
      <p:graphicFrame>
        <p:nvGraphicFramePr>
          <p:cNvPr id="6" name="Content Placeholder 5">
            <a:extLst>
              <a:ext uri="{FF2B5EF4-FFF2-40B4-BE49-F238E27FC236}">
                <a16:creationId xmlns:a16="http://schemas.microsoft.com/office/drawing/2014/main" id="{B4D0E554-9C68-4899-8A3E-3FE85721FE0C}"/>
              </a:ext>
            </a:extLst>
          </p:cNvPr>
          <p:cNvGraphicFramePr>
            <a:graphicFrameLocks noGrp="1"/>
          </p:cNvGraphicFramePr>
          <p:nvPr>
            <p:ph idx="1"/>
            <p:extLst>
              <p:ext uri="{D42A27DB-BD31-4B8C-83A1-F6EECF244321}">
                <p14:modId xmlns:p14="http://schemas.microsoft.com/office/powerpoint/2010/main" val="740173199"/>
              </p:ext>
            </p:extLst>
          </p:nvPr>
        </p:nvGraphicFramePr>
        <p:xfrm>
          <a:off x="636587" y="225679"/>
          <a:ext cx="6732588" cy="6489446"/>
        </p:xfrm>
        <a:graphic>
          <a:graphicData uri="http://schemas.openxmlformats.org/drawingml/2006/table">
            <a:tbl>
              <a:tblPr firstRow="1" bandRow="1">
                <a:tableStyleId>{5C22544A-7EE6-4342-B048-85BDC9FD1C3A}</a:tableStyleId>
              </a:tblPr>
              <a:tblGrid>
                <a:gridCol w="3366294">
                  <a:extLst>
                    <a:ext uri="{9D8B030D-6E8A-4147-A177-3AD203B41FA5}">
                      <a16:colId xmlns:a16="http://schemas.microsoft.com/office/drawing/2014/main" val="4235891939"/>
                    </a:ext>
                  </a:extLst>
                </a:gridCol>
                <a:gridCol w="3366294">
                  <a:extLst>
                    <a:ext uri="{9D8B030D-6E8A-4147-A177-3AD203B41FA5}">
                      <a16:colId xmlns:a16="http://schemas.microsoft.com/office/drawing/2014/main" val="3942468917"/>
                    </a:ext>
                  </a:extLst>
                </a:gridCol>
              </a:tblGrid>
              <a:tr h="344909">
                <a:tc>
                  <a:txBody>
                    <a:bodyPr/>
                    <a:lstStyle/>
                    <a:p>
                      <a:r>
                        <a:rPr lang="en-GB" sz="1600" dirty="0"/>
                        <a:t>Strengths</a:t>
                      </a:r>
                    </a:p>
                  </a:txBody>
                  <a:tcPr marL="65174" marR="65174" marT="32587" marB="32587"/>
                </a:tc>
                <a:tc>
                  <a:txBody>
                    <a:bodyPr/>
                    <a:lstStyle/>
                    <a:p>
                      <a:r>
                        <a:rPr lang="en-GB" sz="1300"/>
                        <a:t>Weaknesses</a:t>
                      </a:r>
                    </a:p>
                  </a:txBody>
                  <a:tcPr marL="65174" marR="65174" marT="32587" marB="32587"/>
                </a:tc>
                <a:extLst>
                  <a:ext uri="{0D108BD9-81ED-4DB2-BD59-A6C34878D82A}">
                    <a16:rowId xmlns:a16="http://schemas.microsoft.com/office/drawing/2014/main" val="1746105967"/>
                  </a:ext>
                </a:extLst>
              </a:tr>
              <a:tr h="2435992">
                <a:tc>
                  <a:txBody>
                    <a:bodyPr/>
                    <a:lstStyle/>
                    <a:p>
                      <a:pPr rtl="0"/>
                      <a:r>
                        <a:rPr lang="en-GB" sz="1400" b="0" i="0" u="none" strike="noStrike" kern="1200" dirty="0">
                          <a:solidFill>
                            <a:schemeClr val="dk1"/>
                          </a:solidFill>
                          <a:effectLst/>
                          <a:latin typeface="+mn-lt"/>
                          <a:ea typeface="+mn-ea"/>
                          <a:cs typeface="+mn-cs"/>
                        </a:rPr>
                        <a:t>Staff have strong combined skills, qualifications and experience.</a:t>
                      </a:r>
                      <a:endParaRPr lang="en-GB" sz="1400" b="0" dirty="0">
                        <a:effectLst/>
                      </a:endParaRPr>
                    </a:p>
                    <a:p>
                      <a:pPr rtl="0"/>
                      <a:br>
                        <a:rPr lang="en-GB" sz="1400" b="0" dirty="0">
                          <a:effectLst/>
                        </a:rPr>
                      </a:br>
                      <a:r>
                        <a:rPr lang="en-GB" sz="1400" b="0" i="0" u="none" strike="noStrike" kern="1200" dirty="0">
                          <a:solidFill>
                            <a:schemeClr val="dk1"/>
                          </a:solidFill>
                          <a:effectLst/>
                          <a:latin typeface="+mn-lt"/>
                          <a:ea typeface="+mn-ea"/>
                          <a:cs typeface="+mn-cs"/>
                        </a:rPr>
                        <a:t>Innovative and original menu.</a:t>
                      </a:r>
                      <a:endParaRPr lang="en-GB" sz="1400" b="0" dirty="0">
                        <a:effectLst/>
                      </a:endParaRPr>
                    </a:p>
                    <a:p>
                      <a:pPr rtl="0"/>
                      <a:br>
                        <a:rPr lang="en-GB" sz="1400" b="0" dirty="0">
                          <a:effectLst/>
                        </a:rPr>
                      </a:br>
                      <a:r>
                        <a:rPr lang="en-GB" sz="1400" b="0" i="0" u="none" strike="noStrike" kern="1200" dirty="0">
                          <a:solidFill>
                            <a:schemeClr val="dk1"/>
                          </a:solidFill>
                          <a:effectLst/>
                          <a:latin typeface="+mn-lt"/>
                          <a:ea typeface="+mn-ea"/>
                          <a:cs typeface="+mn-cs"/>
                        </a:rPr>
                        <a:t>Strong marketing strategy.</a:t>
                      </a:r>
                      <a:endParaRPr lang="en-GB" sz="1400" b="0" dirty="0">
                        <a:effectLst/>
                      </a:endParaRPr>
                    </a:p>
                    <a:p>
                      <a:pPr rtl="0"/>
                      <a:br>
                        <a:rPr lang="en-GB" sz="1400" b="0" dirty="0">
                          <a:effectLst/>
                        </a:rPr>
                      </a:br>
                      <a:r>
                        <a:rPr lang="en-GB" sz="1400" b="0" i="0" u="none" strike="noStrike" kern="1200" dirty="0">
                          <a:solidFill>
                            <a:schemeClr val="dk1"/>
                          </a:solidFill>
                          <a:effectLst/>
                          <a:latin typeface="+mn-lt"/>
                          <a:ea typeface="+mn-ea"/>
                          <a:cs typeface="+mn-cs"/>
                        </a:rPr>
                        <a:t>Only mobile tea-room in Wales.</a:t>
                      </a:r>
                      <a:endParaRPr lang="en-GB" sz="1400" b="0" dirty="0">
                        <a:effectLst/>
                      </a:endParaRPr>
                    </a:p>
                    <a:p>
                      <a:pPr rtl="0"/>
                      <a:br>
                        <a:rPr lang="en-GB" sz="1400" b="0" dirty="0">
                          <a:effectLst/>
                        </a:rPr>
                      </a:br>
                      <a:r>
                        <a:rPr lang="en-GB" sz="1400" b="0" i="0" u="none" strike="noStrike" kern="1200" dirty="0">
                          <a:solidFill>
                            <a:schemeClr val="dk1"/>
                          </a:solidFill>
                          <a:effectLst/>
                          <a:latin typeface="+mn-lt"/>
                          <a:ea typeface="+mn-ea"/>
                          <a:cs typeface="+mn-cs"/>
                        </a:rPr>
                        <a:t>Strong community ethics.</a:t>
                      </a:r>
                      <a:endParaRPr lang="en-GB" sz="1400" b="0" dirty="0">
                        <a:effectLst/>
                      </a:endParaRPr>
                    </a:p>
                    <a:p>
                      <a:br>
                        <a:rPr lang="en-GB" sz="1300" dirty="0"/>
                      </a:br>
                      <a:endParaRPr lang="en-GB" sz="1300" dirty="0"/>
                    </a:p>
                  </a:txBody>
                  <a:tcPr marL="65174" marR="65174" marT="32587" marB="32587"/>
                </a:tc>
                <a:tc>
                  <a:txBody>
                    <a:bodyPr/>
                    <a:lstStyle/>
                    <a:p>
                      <a:pPr rtl="0"/>
                      <a:r>
                        <a:rPr lang="en-GB" sz="1400" b="0" i="0" u="none" strike="noStrike" kern="1200" dirty="0">
                          <a:solidFill>
                            <a:schemeClr val="dk1"/>
                          </a:solidFill>
                          <a:effectLst/>
                          <a:latin typeface="+mn-lt"/>
                          <a:ea typeface="+mn-ea"/>
                          <a:cs typeface="+mn-cs"/>
                        </a:rPr>
                        <a:t>Start up costs.</a:t>
                      </a:r>
                      <a:endParaRPr lang="en-GB" sz="1400" b="0" dirty="0">
                        <a:effectLst/>
                      </a:endParaRPr>
                    </a:p>
                    <a:p>
                      <a:pPr rtl="0"/>
                      <a:br>
                        <a:rPr lang="en-GB" sz="1400" b="0" dirty="0">
                          <a:effectLst/>
                        </a:rPr>
                      </a:br>
                      <a:r>
                        <a:rPr lang="en-GB" sz="1400" b="0" i="0" u="none" strike="noStrike" kern="1200" dirty="0">
                          <a:solidFill>
                            <a:schemeClr val="dk1"/>
                          </a:solidFill>
                          <a:effectLst/>
                          <a:latin typeface="+mn-lt"/>
                          <a:ea typeface="+mn-ea"/>
                          <a:cs typeface="+mn-cs"/>
                        </a:rPr>
                        <a:t>Limited funds.</a:t>
                      </a:r>
                      <a:endParaRPr lang="en-GB" sz="1400" b="0" dirty="0">
                        <a:effectLst/>
                      </a:endParaRPr>
                    </a:p>
                    <a:p>
                      <a:pPr rtl="0"/>
                      <a:br>
                        <a:rPr lang="en-GB" sz="1400" b="0" dirty="0">
                          <a:effectLst/>
                        </a:rPr>
                      </a:br>
                      <a:r>
                        <a:rPr lang="en-GB" sz="1400" b="0" i="0" u="none" strike="noStrike" kern="1200" dirty="0">
                          <a:solidFill>
                            <a:schemeClr val="dk1"/>
                          </a:solidFill>
                          <a:effectLst/>
                          <a:latin typeface="+mn-lt"/>
                          <a:ea typeface="+mn-ea"/>
                          <a:cs typeface="+mn-cs"/>
                        </a:rPr>
                        <a:t>No current customer base.</a:t>
                      </a:r>
                      <a:endParaRPr lang="en-GB" sz="1400" b="0" dirty="0">
                        <a:effectLst/>
                      </a:endParaRPr>
                    </a:p>
                    <a:p>
                      <a:br>
                        <a:rPr lang="en-GB" sz="1300" dirty="0"/>
                      </a:br>
                      <a:endParaRPr lang="en-GB" sz="1300" dirty="0"/>
                    </a:p>
                  </a:txBody>
                  <a:tcPr marL="65174" marR="65174" marT="32587" marB="32587"/>
                </a:tc>
                <a:extLst>
                  <a:ext uri="{0D108BD9-81ED-4DB2-BD59-A6C34878D82A}">
                    <a16:rowId xmlns:a16="http://schemas.microsoft.com/office/drawing/2014/main" val="464533806"/>
                  </a:ext>
                </a:extLst>
              </a:tr>
              <a:tr h="344909">
                <a:tc>
                  <a:txBody>
                    <a:bodyPr/>
                    <a:lstStyle/>
                    <a:p>
                      <a:r>
                        <a:rPr lang="en-GB" sz="1600" dirty="0"/>
                        <a:t>Opportunities</a:t>
                      </a:r>
                    </a:p>
                  </a:txBody>
                  <a:tcPr marL="65174" marR="65174" marT="32587" marB="32587"/>
                </a:tc>
                <a:tc>
                  <a:txBody>
                    <a:bodyPr/>
                    <a:lstStyle/>
                    <a:p>
                      <a:r>
                        <a:rPr lang="en-GB" sz="1600" dirty="0"/>
                        <a:t>Threats</a:t>
                      </a:r>
                    </a:p>
                  </a:txBody>
                  <a:tcPr marL="65174" marR="65174" marT="32587" marB="32587"/>
                </a:tc>
                <a:extLst>
                  <a:ext uri="{0D108BD9-81ED-4DB2-BD59-A6C34878D82A}">
                    <a16:rowId xmlns:a16="http://schemas.microsoft.com/office/drawing/2014/main" val="2868266870"/>
                  </a:ext>
                </a:extLst>
              </a:tr>
              <a:tr h="3008236">
                <a:tc>
                  <a:txBody>
                    <a:bodyPr/>
                    <a:lstStyle/>
                    <a:p>
                      <a:pPr rtl="0"/>
                      <a:r>
                        <a:rPr lang="en-GB" sz="1200" b="0" i="0" u="none" strike="noStrike" kern="1200" dirty="0">
                          <a:solidFill>
                            <a:schemeClr val="dk1"/>
                          </a:solidFill>
                          <a:effectLst/>
                          <a:latin typeface="+mn-lt"/>
                          <a:ea typeface="+mn-ea"/>
                          <a:cs typeface="+mn-cs"/>
                        </a:rPr>
                        <a:t>Unique physical location - bus</a:t>
                      </a:r>
                      <a:endParaRPr lang="en-GB" sz="1200" b="0" dirty="0">
                        <a:effectLst/>
                      </a:endParaRPr>
                    </a:p>
                    <a:p>
                      <a:pPr rtl="0"/>
                      <a:br>
                        <a:rPr lang="en-GB" sz="1200" b="0" dirty="0">
                          <a:effectLst/>
                        </a:rPr>
                      </a:br>
                      <a:r>
                        <a:rPr lang="en-GB" sz="1200" b="0" i="0" u="none" strike="noStrike" kern="1200" dirty="0">
                          <a:solidFill>
                            <a:schemeClr val="dk1"/>
                          </a:solidFill>
                          <a:effectLst/>
                          <a:latin typeface="+mn-lt"/>
                          <a:ea typeface="+mn-ea"/>
                          <a:cs typeface="+mn-cs"/>
                        </a:rPr>
                        <a:t>Ability to move business to any desired location.</a:t>
                      </a:r>
                      <a:endParaRPr lang="en-GB" sz="1200" b="0" dirty="0">
                        <a:effectLst/>
                      </a:endParaRPr>
                    </a:p>
                    <a:p>
                      <a:pPr rtl="0"/>
                      <a:br>
                        <a:rPr lang="en-GB" sz="1200" b="0" dirty="0">
                          <a:effectLst/>
                        </a:rPr>
                      </a:br>
                      <a:r>
                        <a:rPr lang="en-GB" sz="1200" b="0" i="0" u="none" strike="noStrike" kern="1200" dirty="0">
                          <a:solidFill>
                            <a:schemeClr val="dk1"/>
                          </a:solidFill>
                          <a:effectLst/>
                          <a:latin typeface="+mn-lt"/>
                          <a:ea typeface="+mn-ea"/>
                          <a:cs typeface="+mn-cs"/>
                        </a:rPr>
                        <a:t>Only business in Wales with this operation.</a:t>
                      </a:r>
                      <a:endParaRPr lang="en-GB" sz="1200" b="0" dirty="0">
                        <a:effectLst/>
                      </a:endParaRPr>
                    </a:p>
                    <a:p>
                      <a:pPr rtl="0"/>
                      <a:br>
                        <a:rPr lang="en-GB" sz="1200" b="0" dirty="0">
                          <a:effectLst/>
                        </a:rPr>
                      </a:br>
                      <a:r>
                        <a:rPr lang="en-GB" sz="1200" b="0" i="0" u="none" strike="noStrike" kern="1200" dirty="0">
                          <a:solidFill>
                            <a:schemeClr val="dk1"/>
                          </a:solidFill>
                          <a:effectLst/>
                          <a:latin typeface="+mn-lt"/>
                          <a:ea typeface="+mn-ea"/>
                          <a:cs typeface="+mn-cs"/>
                        </a:rPr>
                        <a:t>Register our trademark logo.</a:t>
                      </a:r>
                      <a:endParaRPr lang="en-GB" sz="1200" b="0" dirty="0">
                        <a:effectLst/>
                      </a:endParaRPr>
                    </a:p>
                    <a:p>
                      <a:pPr rtl="0"/>
                      <a:br>
                        <a:rPr lang="en-GB" sz="1200" b="0" dirty="0">
                          <a:effectLst/>
                        </a:rPr>
                      </a:br>
                      <a:r>
                        <a:rPr lang="en-GB" sz="1200" b="0" i="0" u="none" strike="noStrike" kern="1200" dirty="0">
                          <a:solidFill>
                            <a:schemeClr val="dk1"/>
                          </a:solidFill>
                          <a:effectLst/>
                          <a:latin typeface="+mn-lt"/>
                          <a:ea typeface="+mn-ea"/>
                          <a:cs typeface="+mn-cs"/>
                        </a:rPr>
                        <a:t>Target other demographics and introduce other services.</a:t>
                      </a:r>
                      <a:endParaRPr lang="en-GB" sz="1200" b="0" dirty="0">
                        <a:effectLst/>
                      </a:endParaRPr>
                    </a:p>
                    <a:p>
                      <a:pPr rtl="0"/>
                      <a:br>
                        <a:rPr lang="en-GB" sz="1200" b="0" dirty="0">
                          <a:effectLst/>
                        </a:rPr>
                      </a:br>
                      <a:r>
                        <a:rPr lang="en-GB" sz="1200" b="0" i="0" u="none" strike="noStrike" kern="1200" dirty="0">
                          <a:solidFill>
                            <a:schemeClr val="dk1"/>
                          </a:solidFill>
                          <a:effectLst/>
                          <a:latin typeface="+mn-lt"/>
                          <a:ea typeface="+mn-ea"/>
                          <a:cs typeface="+mn-cs"/>
                        </a:rPr>
                        <a:t>Expand to accommodate other services.</a:t>
                      </a:r>
                      <a:endParaRPr lang="en-GB" sz="1200" b="0" dirty="0">
                        <a:effectLst/>
                      </a:endParaRPr>
                    </a:p>
                    <a:p>
                      <a:pPr rtl="0"/>
                      <a:br>
                        <a:rPr lang="en-GB" sz="1200" b="0" dirty="0">
                          <a:effectLst/>
                        </a:rPr>
                      </a:br>
                      <a:r>
                        <a:rPr lang="en-GB" sz="1200" b="0" i="0" u="none" strike="noStrike" kern="1200" dirty="0">
                          <a:solidFill>
                            <a:schemeClr val="dk1"/>
                          </a:solidFill>
                          <a:effectLst/>
                          <a:latin typeface="+mn-lt"/>
                          <a:ea typeface="+mn-ea"/>
                          <a:cs typeface="+mn-cs"/>
                        </a:rPr>
                        <a:t>Well planned and realistic financial model</a:t>
                      </a:r>
                      <a:endParaRPr lang="en-GB" sz="1200" b="0" dirty="0">
                        <a:effectLst/>
                      </a:endParaRPr>
                    </a:p>
                    <a:p>
                      <a:br>
                        <a:rPr lang="en-GB" sz="1300" dirty="0"/>
                      </a:br>
                      <a:endParaRPr lang="en-GB" sz="1300" dirty="0"/>
                    </a:p>
                  </a:txBody>
                  <a:tcPr marL="65174" marR="65174" marT="32587" marB="32587"/>
                </a:tc>
                <a:tc>
                  <a:txBody>
                    <a:bodyPr/>
                    <a:lstStyle/>
                    <a:p>
                      <a:pPr rtl="0"/>
                      <a:r>
                        <a:rPr lang="en-GB" sz="1400" b="0" i="0" u="none" strike="noStrike" kern="1200" dirty="0">
                          <a:solidFill>
                            <a:schemeClr val="dk1"/>
                          </a:solidFill>
                          <a:effectLst/>
                          <a:latin typeface="+mn-lt"/>
                          <a:ea typeface="+mn-ea"/>
                          <a:cs typeface="+mn-cs"/>
                        </a:rPr>
                        <a:t>Changes in regulations may put restrictions on our business.</a:t>
                      </a:r>
                      <a:endParaRPr lang="en-GB" sz="1400" b="0" dirty="0">
                        <a:effectLst/>
                      </a:endParaRPr>
                    </a:p>
                    <a:p>
                      <a:pPr rtl="0"/>
                      <a:br>
                        <a:rPr lang="en-GB" sz="1400" b="0" dirty="0">
                          <a:effectLst/>
                        </a:rPr>
                      </a:br>
                      <a:r>
                        <a:rPr lang="en-GB" sz="1400" b="0" i="0" u="none" strike="noStrike" kern="1200" dirty="0">
                          <a:solidFill>
                            <a:schemeClr val="dk1"/>
                          </a:solidFill>
                          <a:effectLst/>
                          <a:latin typeface="+mn-lt"/>
                          <a:ea typeface="+mn-ea"/>
                          <a:cs typeface="+mn-cs"/>
                        </a:rPr>
                        <a:t>Future competition.</a:t>
                      </a:r>
                      <a:endParaRPr lang="en-GB" sz="1400" b="0" dirty="0">
                        <a:effectLst/>
                      </a:endParaRPr>
                    </a:p>
                    <a:p>
                      <a:br>
                        <a:rPr lang="en-GB" sz="1300" dirty="0"/>
                      </a:br>
                      <a:endParaRPr lang="en-GB" sz="1300" dirty="0"/>
                    </a:p>
                  </a:txBody>
                  <a:tcPr marL="65174" marR="65174" marT="32587" marB="32587"/>
                </a:tc>
                <a:extLst>
                  <a:ext uri="{0D108BD9-81ED-4DB2-BD59-A6C34878D82A}">
                    <a16:rowId xmlns:a16="http://schemas.microsoft.com/office/drawing/2014/main" val="912051180"/>
                  </a:ext>
                </a:extLst>
              </a:tr>
            </a:tbl>
          </a:graphicData>
        </a:graphic>
      </p:graphicFrame>
    </p:spTree>
    <p:extLst>
      <p:ext uri="{BB962C8B-B14F-4D97-AF65-F5344CB8AC3E}">
        <p14:creationId xmlns:p14="http://schemas.microsoft.com/office/powerpoint/2010/main" val="274276107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pattFill prst="solidDmnd">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602D44-7A3B-479F-8F97-F1DEA39FEE2F}"/>
              </a:ext>
            </a:extLst>
          </p:cNvPr>
          <p:cNvSpPr>
            <a:spLocks noGrp="1"/>
          </p:cNvSpPr>
          <p:nvPr>
            <p:ph type="title"/>
          </p:nvPr>
        </p:nvSpPr>
        <p:spPr/>
        <p:txBody>
          <a:bodyPr/>
          <a:lstStyle/>
          <a:p>
            <a:r>
              <a:rPr lang="en-GB" b="1" dirty="0"/>
              <a:t>References</a:t>
            </a:r>
          </a:p>
        </p:txBody>
      </p:sp>
      <p:sp>
        <p:nvSpPr>
          <p:cNvPr id="3" name="Content Placeholder 2">
            <a:extLst>
              <a:ext uri="{FF2B5EF4-FFF2-40B4-BE49-F238E27FC236}">
                <a16:creationId xmlns:a16="http://schemas.microsoft.com/office/drawing/2014/main" id="{6E505E64-44C4-4E17-8C09-AA049A4C04D8}"/>
              </a:ext>
            </a:extLst>
          </p:cNvPr>
          <p:cNvSpPr>
            <a:spLocks noGrp="1"/>
          </p:cNvSpPr>
          <p:nvPr>
            <p:ph idx="1"/>
          </p:nvPr>
        </p:nvSpPr>
        <p:spPr>
          <a:solidFill>
            <a:schemeClr val="bg1"/>
          </a:solidFill>
        </p:spPr>
        <p:txBody>
          <a:bodyPr>
            <a:normAutofit fontScale="70000" lnSpcReduction="20000"/>
          </a:bodyPr>
          <a:lstStyle/>
          <a:p>
            <a:pPr marL="0" indent="0">
              <a:buNone/>
            </a:pPr>
            <a:r>
              <a:rPr lang="en-GB" sz="1900" dirty="0"/>
              <a:t>Advanced battery supplies (2019). Available at: </a:t>
            </a:r>
            <a:r>
              <a:rPr lang="en-GB" sz="1900" b="1" u="sng" dirty="0">
                <a:hlinkClick r:id="rId2"/>
              </a:rPr>
              <a:t>https://advancedbatterysupplies.co.uk/product/gf-12-090-v-gel-battery/</a:t>
            </a:r>
            <a:endParaRPr lang="en-GB" sz="1900" dirty="0"/>
          </a:p>
          <a:p>
            <a:pPr marL="0" indent="0">
              <a:buNone/>
            </a:pPr>
            <a:r>
              <a:rPr lang="en-GB" sz="1900" dirty="0"/>
              <a:t>Business Queensland (2019) </a:t>
            </a:r>
            <a:r>
              <a:rPr lang="en-GB" sz="1900" u="sng" dirty="0"/>
              <a:t>The 7P’s of marketing. </a:t>
            </a:r>
            <a:r>
              <a:rPr lang="en-GB" sz="1900" dirty="0">
                <a:hlinkClick r:id="rId3"/>
              </a:rPr>
              <a:t>http://www.business.qld.gov.au</a:t>
            </a:r>
            <a:r>
              <a:rPr lang="en-GB" sz="1900" dirty="0"/>
              <a:t> (accessed 21/02/19).</a:t>
            </a:r>
          </a:p>
          <a:p>
            <a:pPr marL="0" indent="0">
              <a:buNone/>
            </a:pPr>
            <a:r>
              <a:rPr lang="en-GB" sz="1900" dirty="0"/>
              <a:t>Chen, J (2018) </a:t>
            </a:r>
            <a:r>
              <a:rPr lang="en-GB" sz="1900" u="sng" dirty="0"/>
              <a:t>Marketing Strategy. </a:t>
            </a:r>
            <a:r>
              <a:rPr lang="en-GB" sz="1900" dirty="0">
                <a:hlinkClick r:id="rId4"/>
              </a:rPr>
              <a:t>http://www.Investopedia.com</a:t>
            </a:r>
            <a:r>
              <a:rPr lang="en-GB" sz="1900" dirty="0"/>
              <a:t> (accessed 21/02/19).</a:t>
            </a:r>
          </a:p>
          <a:p>
            <a:pPr marL="0" indent="0">
              <a:buNone/>
            </a:pPr>
            <a:r>
              <a:rPr lang="en-GB" sz="1900" i="1" dirty="0"/>
              <a:t>Health and Safety at Work Act</a:t>
            </a:r>
            <a:r>
              <a:rPr lang="en-GB" sz="1900" dirty="0"/>
              <a:t> (2019) Available at </a:t>
            </a:r>
            <a:r>
              <a:rPr lang="en-GB" sz="1900" u="sng" dirty="0">
                <a:hlinkClick r:id="rId5"/>
              </a:rPr>
              <a:t>www.rbkc.gov.uk</a:t>
            </a:r>
            <a:r>
              <a:rPr lang="en-GB" sz="1900" dirty="0"/>
              <a:t>. (Accessed 12/2/19)</a:t>
            </a:r>
          </a:p>
          <a:p>
            <a:pPr marL="0" indent="0">
              <a:buNone/>
            </a:pPr>
            <a:r>
              <a:rPr lang="en-GB" sz="1900" dirty="0"/>
              <a:t>Lucey, T (2009) </a:t>
            </a:r>
            <a:r>
              <a:rPr lang="en-GB" sz="1900" i="1" dirty="0"/>
              <a:t>Costing</a:t>
            </a:r>
            <a:r>
              <a:rPr lang="en-GB" sz="1900" dirty="0"/>
              <a:t>. 7</a:t>
            </a:r>
            <a:r>
              <a:rPr lang="en-GB" sz="1900" baseline="30000" dirty="0"/>
              <a:t>th</a:t>
            </a:r>
            <a:r>
              <a:rPr lang="en-GB" sz="1900" dirty="0"/>
              <a:t> Edition. Hampshire: Cengage Learning EMEA.</a:t>
            </a:r>
          </a:p>
          <a:p>
            <a:pPr marL="0" indent="0">
              <a:buNone/>
            </a:pPr>
            <a:r>
              <a:rPr lang="en-GB" sz="1900" dirty="0"/>
              <a:t>Mills, E &amp; Rosenburg, M (2010) </a:t>
            </a:r>
            <a:r>
              <a:rPr lang="en-GB" sz="1900" i="1" dirty="0"/>
              <a:t>Start Your Own Coffee and Tea Shop</a:t>
            </a:r>
            <a:r>
              <a:rPr lang="en-GB" sz="1900" dirty="0"/>
              <a:t>. Surrey: Crimson Publishing.</a:t>
            </a:r>
          </a:p>
          <a:p>
            <a:pPr marL="0" indent="0">
              <a:buNone/>
            </a:pPr>
            <a:r>
              <a:rPr lang="en-GB" sz="1900" dirty="0" err="1"/>
              <a:t>Osaj</a:t>
            </a:r>
            <a:r>
              <a:rPr lang="en-GB" sz="1900" dirty="0"/>
              <a:t>, G (2017) ‘The Importance of Human Resources in the Management of SMES’. </a:t>
            </a:r>
            <a:r>
              <a:rPr lang="en-GB" sz="1900" i="1" dirty="0"/>
              <a:t>European Journal of Economics Law and Social Sciences,</a:t>
            </a:r>
            <a:r>
              <a:rPr lang="en-GB" sz="1900" dirty="0"/>
              <a:t> 1:1 pp, 230-232, Available at </a:t>
            </a:r>
            <a:r>
              <a:rPr lang="en-GB" sz="1900" u="sng" dirty="0">
                <a:hlinkClick r:id="rId6"/>
              </a:rPr>
              <a:t>https://doaj.org</a:t>
            </a:r>
            <a:r>
              <a:rPr lang="en-GB" sz="1900" dirty="0"/>
              <a:t>. (Accessed 14/2/19).</a:t>
            </a:r>
          </a:p>
          <a:p>
            <a:pPr marL="0" indent="0">
              <a:buNone/>
            </a:pPr>
            <a:r>
              <a:rPr lang="en-GB" sz="1900" dirty="0"/>
              <a:t>Schofield, T. (2018). What are Physical Resources in Business?. Available at: </a:t>
            </a:r>
            <a:r>
              <a:rPr lang="en-GB" sz="1900" b="1" u="sng" dirty="0">
                <a:hlinkClick r:id="rId7"/>
              </a:rPr>
              <a:t>https://www.study.com/academy/lesson/what-are-physical-resources-in-business.html</a:t>
            </a:r>
            <a:endParaRPr lang="en-GB" sz="1900" dirty="0"/>
          </a:p>
          <a:p>
            <a:pPr marL="0" indent="0">
              <a:buNone/>
            </a:pPr>
            <a:r>
              <a:rPr lang="en-GB" sz="1900" dirty="0"/>
              <a:t>Stutely, R (1999) </a:t>
            </a:r>
            <a:r>
              <a:rPr lang="en-GB" sz="1900" i="1" dirty="0"/>
              <a:t>The definitive Business plan</a:t>
            </a:r>
            <a:r>
              <a:rPr lang="en-GB" sz="1900" dirty="0"/>
              <a:t>. Harlow: Pearson Education Limited.</a:t>
            </a:r>
          </a:p>
          <a:p>
            <a:pPr marL="0" indent="0">
              <a:buNone/>
            </a:pPr>
            <a:r>
              <a:rPr lang="en-GB" sz="1900" i="1" dirty="0"/>
              <a:t>Workplace Pensions</a:t>
            </a:r>
            <a:r>
              <a:rPr lang="en-GB" sz="1900" dirty="0"/>
              <a:t> (2019) Available at </a:t>
            </a:r>
            <a:r>
              <a:rPr lang="en-GB" sz="1900" u="sng" dirty="0">
                <a:hlinkClick r:id="rId8"/>
              </a:rPr>
              <a:t>www.gov.uk</a:t>
            </a:r>
            <a:r>
              <a:rPr lang="en-GB" sz="1900" dirty="0"/>
              <a:t>. (Accessed 13/2/19).</a:t>
            </a:r>
            <a:br>
              <a:rPr lang="en-GB" dirty="0"/>
            </a:br>
            <a:endParaRPr lang="en-GB" dirty="0"/>
          </a:p>
        </p:txBody>
      </p:sp>
    </p:spTree>
    <p:extLst>
      <p:ext uri="{BB962C8B-B14F-4D97-AF65-F5344CB8AC3E}">
        <p14:creationId xmlns:p14="http://schemas.microsoft.com/office/powerpoint/2010/main" val="124623485"/>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docProps/app.xml><?xml version="1.0" encoding="utf-8"?>
<Properties xmlns="http://schemas.openxmlformats.org/officeDocument/2006/extended-properties" xmlns:vt="http://schemas.openxmlformats.org/officeDocument/2006/docPropsVTypes">
  <TotalTime>10</TotalTime>
  <Words>1131</Words>
  <Application>Microsoft Office PowerPoint</Application>
  <PresentationFormat>Widescreen</PresentationFormat>
  <Paragraphs>174</Paragraphs>
  <Slides>31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Arial</vt:lpstr>
      <vt:lpstr>Calibri Light</vt:lpstr>
      <vt:lpstr>Rockwell</vt:lpstr>
      <vt:lpstr>Wingdings</vt:lpstr>
      <vt:lpstr>Atlas</vt:lpstr>
      <vt:lpstr>PowerPoint Presentation</vt:lpstr>
      <vt:lpstr>Introduction</vt:lpstr>
      <vt:lpstr>Customers</vt:lpstr>
      <vt:lpstr>PowerPoint Presentation</vt:lpstr>
      <vt:lpstr>Physical Resources</vt:lpstr>
      <vt:lpstr>Physical Resources</vt:lpstr>
      <vt:lpstr>PowerPoint Presentation</vt:lpstr>
      <vt:lpstr>Power Supply</vt:lpstr>
      <vt:lpstr>Renovation</vt:lpstr>
      <vt:lpstr>PowerPoint Presentation</vt:lpstr>
      <vt:lpstr>Human Resources</vt:lpstr>
      <vt:lpstr>HUMAN RESOURCE MANAGEMENT </vt:lpstr>
      <vt:lpstr>Gaps in Training</vt:lpstr>
      <vt:lpstr>Employment Contracts</vt:lpstr>
      <vt:lpstr>Pensions</vt:lpstr>
      <vt:lpstr>Health &amp; Safety</vt:lpstr>
      <vt:lpstr>Marketing</vt:lpstr>
      <vt:lpstr>Marketing</vt:lpstr>
      <vt:lpstr>The 7 P’S</vt:lpstr>
      <vt:lpstr>Advertise &amp; Attract</vt:lpstr>
      <vt:lpstr>Competition</vt:lpstr>
      <vt:lpstr>Future Marketing Plans</vt:lpstr>
      <vt:lpstr>Finance</vt:lpstr>
      <vt:lpstr>Start-up Costs</vt:lpstr>
      <vt:lpstr>Financial Year 2019</vt:lpstr>
      <vt:lpstr>Weekly Sales Schedule</vt:lpstr>
      <vt:lpstr>Pricing</vt:lpstr>
      <vt:lpstr>Production Costs &amp; Pricing</vt:lpstr>
      <vt:lpstr>Break Even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natalie thomas</dc:creator>
  <cp:lastModifiedBy>natalie thomas</cp:lastModifiedBy>
  <cp:revision>2</cp:revision>
  <dcterms:created xsi:type="dcterms:W3CDTF">2019-02-25T22:25:45Z</dcterms:created>
  <dcterms:modified xsi:type="dcterms:W3CDTF">2019-02-25T22:36:26Z</dcterms:modified>
</cp:coreProperties>
</file>