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Default Extension="docx" ContentType="application/vnd.openxmlformats-officedocument.wordprocessingml.document"/>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bin" ContentType="application/vnd.openxmlformats-officedocument.oleObject"/>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80" r:id="rId20"/>
    <p:sldId id="281" r:id="rId21"/>
    <p:sldId id="282" r:id="rId22"/>
    <p:sldId id="283" r:id="rId23"/>
    <p:sldId id="275" r:id="rId24"/>
    <p:sldId id="276"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8" d="100"/>
          <a:sy n="88" d="100"/>
        </p:scale>
        <p:origin x="-1464"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473CFC1-14AA-4A51-8555-39044E7B8231}" type="datetimeFigureOut">
              <a:rPr lang="en-GB" smtClean="0"/>
              <a:t>29/09/2015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04D600F-E4FE-4E30-A947-946874CC0BE6}"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098253A7-8094-4CF7-A54E-29D71563C0CC}" type="slidenum">
              <a:rPr lang="en-US" smtClean="0">
                <a:latin typeface="Times New Roman" pitchFamily="18" charset="0"/>
              </a:rPr>
              <a:pPr/>
              <a:t>19</a:t>
            </a:fld>
            <a:endParaRPr lang="en-US" smtClean="0">
              <a:latin typeface="Times New Roman" pitchFamily="18" charset="0"/>
            </a:endParaRPr>
          </a:p>
        </p:txBody>
      </p:sp>
      <p:sp>
        <p:nvSpPr>
          <p:cNvPr id="5427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427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Arial"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bwMode="auto">
          <a:xfrm>
            <a:off x="3885275" y="8684899"/>
            <a:ext cx="2971092" cy="457639"/>
          </a:xfrm>
          <a:noFill/>
          <a:ln>
            <a:miter lim="800000"/>
            <a:headEnd/>
            <a:tailEnd/>
          </a:ln>
        </p:spPr>
        <p:txBody>
          <a:bodyPr wrap="square" lIns="89428" tIns="44714" rIns="89428" bIns="44714" numCol="1" anchorCtr="0" compatLnSpc="1">
            <a:prstTxWarp prst="textNoShape">
              <a:avLst/>
            </a:prstTxWarp>
          </a:bodyPr>
          <a:lstStyle/>
          <a:p>
            <a:pPr defTabSz="928688" eaLnBrk="0" hangingPunct="0"/>
            <a:fld id="{56971739-1EE2-4E39-BBAC-2EF269503CBE}" type="slidenum">
              <a:rPr lang="en-US" smtClean="0">
                <a:latin typeface="Times" pitchFamily="18" charset="0"/>
              </a:rPr>
              <a:pPr defTabSz="928688" eaLnBrk="0" hangingPunct="0"/>
              <a:t>20</a:t>
            </a:fld>
            <a:endParaRPr lang="en-US" smtClean="0">
              <a:latin typeface="Times" pitchFamily="18" charset="0"/>
            </a:endParaRPr>
          </a:p>
        </p:txBody>
      </p:sp>
      <p:sp>
        <p:nvSpPr>
          <p:cNvPr id="5529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5300" name="Rectangle 3"/>
          <p:cNvSpPr>
            <a:spLocks noGrp="1" noChangeArrowheads="1"/>
          </p:cNvSpPr>
          <p:nvPr>
            <p:ph type="body" idx="1"/>
          </p:nvPr>
        </p:nvSpPr>
        <p:spPr bwMode="auto">
          <a:xfrm>
            <a:off x="685637" y="4343913"/>
            <a:ext cx="5486727" cy="4114361"/>
          </a:xfrm>
          <a:noFill/>
        </p:spPr>
        <p:txBody>
          <a:bodyPr wrap="square" lIns="89428" tIns="44714" rIns="89428" bIns="44714" numCol="1" anchor="t" anchorCtr="0" compatLnSpc="1">
            <a:prstTxWarp prst="textNoShape">
              <a:avLst/>
            </a:prstTxWarp>
          </a:bodyPr>
          <a:lstStyle/>
          <a:p>
            <a:pPr eaLnBrk="1" hangingPunct="1"/>
            <a:endParaRPr lang="en-US" smtClean="0">
              <a:latin typeface="Arial"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376F1EC6-C771-4EBD-BB05-0A7C81769847}" type="slidenum">
              <a:rPr lang="en-US" smtClean="0">
                <a:latin typeface="Times" pitchFamily="18" charset="0"/>
                <a:ea typeface="MS PGothic" pitchFamily="34" charset="-128"/>
              </a:rPr>
              <a:pPr/>
              <a:t>21</a:t>
            </a:fld>
            <a:endParaRPr lang="en-US" smtClean="0">
              <a:latin typeface="Times" pitchFamily="18" charset="0"/>
              <a:ea typeface="MS PGothic" pitchFamily="34" charset="-128"/>
            </a:endParaRPr>
          </a:p>
        </p:txBody>
      </p:sp>
      <p:sp>
        <p:nvSpPr>
          <p:cNvPr id="5632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632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Times"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p:spPr>
      </p:sp>
      <p:sp>
        <p:nvSpPr>
          <p:cNvPr id="57347" name="Notes Placeholder 2"/>
          <p:cNvSpPr>
            <a:spLocks noGrp="1"/>
          </p:cNvSpPr>
          <p:nvPr>
            <p:ph type="body" idx="1"/>
          </p:nvPr>
        </p:nvSpPr>
        <p:spPr bwMode="auto">
          <a:xfrm>
            <a:off x="685637" y="4343913"/>
            <a:ext cx="5486727" cy="4114361"/>
          </a:xfrm>
          <a:noFill/>
        </p:spPr>
        <p:txBody>
          <a:bodyPr wrap="square" lIns="89428" tIns="44714" rIns="89428" bIns="44714" numCol="1" anchor="t" anchorCtr="0" compatLnSpc="1">
            <a:prstTxWarp prst="textNoShape">
              <a:avLst/>
            </a:prstTxWarp>
          </a:bodyPr>
          <a:lstStyle/>
          <a:p>
            <a:endParaRPr lang="en-US" smtClean="0">
              <a:latin typeface="Arial" pitchFamily="34" charset="0"/>
            </a:endParaRPr>
          </a:p>
        </p:txBody>
      </p:sp>
      <p:sp>
        <p:nvSpPr>
          <p:cNvPr id="57348" name="Slide Number Placeholder 3"/>
          <p:cNvSpPr>
            <a:spLocks noGrp="1"/>
          </p:cNvSpPr>
          <p:nvPr>
            <p:ph type="sldNum" sz="quarter" idx="5"/>
          </p:nvPr>
        </p:nvSpPr>
        <p:spPr bwMode="auto">
          <a:xfrm>
            <a:off x="3885275" y="8684899"/>
            <a:ext cx="2971092" cy="457639"/>
          </a:xfrm>
          <a:noFill/>
          <a:ln>
            <a:miter lim="800000"/>
            <a:headEnd/>
            <a:tailEnd/>
          </a:ln>
        </p:spPr>
        <p:txBody>
          <a:bodyPr wrap="square" lIns="89428" tIns="44714" rIns="89428" bIns="44714" numCol="1" anchorCtr="0" compatLnSpc="1">
            <a:prstTxWarp prst="textNoShape">
              <a:avLst/>
            </a:prstTxWarp>
          </a:bodyPr>
          <a:lstStyle/>
          <a:p>
            <a:pPr defTabSz="928688" eaLnBrk="0" hangingPunct="0"/>
            <a:fld id="{1DDDBC4C-9345-49ED-9CA9-9797F7DD2D8B}" type="slidenum">
              <a:rPr lang="en-US" smtClean="0">
                <a:latin typeface="Times" pitchFamily="18" charset="0"/>
              </a:rPr>
              <a:pPr defTabSz="928688" eaLnBrk="0" hangingPunct="0"/>
              <a:t>22</a:t>
            </a:fld>
            <a:endParaRPr lang="en-US" smtClean="0">
              <a:latin typeface="Times"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DE3653A3-3A91-4126-8C03-489F5CA21D25}" type="datetimeFigureOut">
              <a:rPr lang="en-GB" smtClean="0"/>
              <a:pPr/>
              <a:t>29/09/2015</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14BDFCE0-6085-41B5-B328-6F234EFCBCA4}"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E3653A3-3A91-4126-8C03-489F5CA21D25}" type="datetimeFigureOut">
              <a:rPr lang="en-GB" smtClean="0"/>
              <a:pPr/>
              <a:t>29/09/2015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BDFCE0-6085-41B5-B328-6F234EFCBCA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DE3653A3-3A91-4126-8C03-489F5CA21D25}" type="datetimeFigureOut">
              <a:rPr lang="en-GB" smtClean="0"/>
              <a:pPr/>
              <a:t>29/09/2015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BDFCE0-6085-41B5-B328-6F234EFCBCA4}"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E3653A3-3A91-4126-8C03-489F5CA21D25}" type="datetimeFigureOut">
              <a:rPr lang="en-GB" smtClean="0"/>
              <a:pPr/>
              <a:t>29/09/2015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BDFCE0-6085-41B5-B328-6F234EFCBCA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DE3653A3-3A91-4126-8C03-489F5CA21D25}" type="datetimeFigureOut">
              <a:rPr lang="en-GB" smtClean="0"/>
              <a:pPr/>
              <a:t>29/09/2015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4BDFCE0-6085-41B5-B328-6F234EFCBCA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DE3653A3-3A91-4126-8C03-489F5CA21D25}" type="datetimeFigureOut">
              <a:rPr lang="en-GB" smtClean="0"/>
              <a:pPr/>
              <a:t>29/09/2015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4BDFCE0-6085-41B5-B328-6F234EFCBCA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3653A3-3A91-4126-8C03-489F5CA21D25}" type="datetimeFigureOut">
              <a:rPr lang="en-GB" smtClean="0"/>
              <a:pPr/>
              <a:t>29/09/2015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4BDFCE0-6085-41B5-B328-6F234EFCBCA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E3653A3-3A91-4126-8C03-489F5CA21D25}" type="datetimeFigureOut">
              <a:rPr lang="en-GB" smtClean="0"/>
              <a:pPr/>
              <a:t>29/09/2015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4BDFCE0-6085-41B5-B328-6F234EFCBCA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DE3653A3-3A91-4126-8C03-489F5CA21D25}" type="datetimeFigureOut">
              <a:rPr lang="en-GB" smtClean="0"/>
              <a:pPr/>
              <a:t>29/09/2015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14BDFCE0-6085-41B5-B328-6F234EFCBCA4}"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E3653A3-3A91-4126-8C03-489F5CA21D25}" type="datetimeFigureOut">
              <a:rPr lang="en-GB" smtClean="0"/>
              <a:pPr/>
              <a:t>29/09/2015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BDFCE0-6085-41B5-B328-6F234EFCBCA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E3653A3-3A91-4126-8C03-489F5CA21D25}" type="datetimeFigureOut">
              <a:rPr lang="en-GB" smtClean="0"/>
              <a:pPr/>
              <a:t>29/09/2015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4BDFCE0-6085-41B5-B328-6F234EFCBCA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DE3653A3-3A91-4126-8C03-489F5CA21D25}" type="datetimeFigureOut">
              <a:rPr lang="en-GB" smtClean="0"/>
              <a:pPr/>
              <a:t>29/09/2015</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14BDFCE0-6085-41B5-B328-6F234EFCBCA4}"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package" Target="../embeddings/Microsoft_Office_Word_Document1.docx"/><Relationship Id="rId2" Type="http://schemas.openxmlformats.org/officeDocument/2006/relationships/slideLayout" Target="../slideLayouts/slideLayout2.xml"/><Relationship Id="rId1" Type="http://schemas.openxmlformats.org/officeDocument/2006/relationships/vmlDrawing" Target="../drawings/vmlDrawing1.v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oleObject" Target="../embeddings/oleObject1.bin"/></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Delivering Customer Service</a:t>
            </a:r>
            <a:endParaRPr lang="en-GB" dirty="0"/>
          </a:p>
        </p:txBody>
      </p:sp>
      <p:sp>
        <p:nvSpPr>
          <p:cNvPr id="3" name="Subtitle 2"/>
          <p:cNvSpPr>
            <a:spLocks noGrp="1"/>
          </p:cNvSpPr>
          <p:nvPr>
            <p:ph type="subTitle" idx="1"/>
          </p:nvPr>
        </p:nvSpPr>
        <p:spPr/>
        <p:txBody>
          <a:bodyPr/>
          <a:lstStyle/>
          <a:p>
            <a:r>
              <a:rPr lang="en-GB" dirty="0" smtClean="0"/>
              <a:t>By</a:t>
            </a:r>
          </a:p>
          <a:p>
            <a:r>
              <a:rPr lang="en-GB" dirty="0" smtClean="0"/>
              <a:t>Andrew Thorn</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Customer Service Condrums</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Do we provide what the customers want?</a:t>
            </a:r>
          </a:p>
          <a:p>
            <a:pPr marL="514350" indent="-514350">
              <a:buAutoNum type="arabicPeriod"/>
            </a:pPr>
            <a:r>
              <a:rPr lang="en-GB" dirty="0" smtClean="0"/>
              <a:t>Will we be providing what the customers want in 2 years, 5 years time?</a:t>
            </a:r>
          </a:p>
          <a:p>
            <a:pPr marL="514350" indent="-514350">
              <a:buAutoNum type="arabicPeriod"/>
            </a:pPr>
            <a:r>
              <a:rPr lang="en-GB" dirty="0" smtClean="0"/>
              <a:t>Do the customers know what they want?</a:t>
            </a:r>
          </a:p>
          <a:p>
            <a:pPr marL="514350" indent="-514350">
              <a:buAutoNum type="arabicPeriod"/>
            </a:pPr>
            <a:r>
              <a:rPr lang="en-GB" dirty="0" smtClean="0"/>
              <a:t>Do we want to give the customers what they want?</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Attitudes to Customer Service</a:t>
            </a:r>
            <a:endParaRPr lang="en-GB" dirty="0"/>
          </a:p>
        </p:txBody>
      </p:sp>
      <p:sp>
        <p:nvSpPr>
          <p:cNvPr id="3" name="Content Placeholder 2"/>
          <p:cNvSpPr>
            <a:spLocks noGrp="1"/>
          </p:cNvSpPr>
          <p:nvPr>
            <p:ph idx="1"/>
          </p:nvPr>
        </p:nvSpPr>
        <p:spPr/>
        <p:txBody>
          <a:bodyPr>
            <a:normAutofit/>
          </a:bodyPr>
          <a:lstStyle/>
          <a:p>
            <a:r>
              <a:rPr lang="en-GB" dirty="0" smtClean="0"/>
              <a:t>Companies need to make sure employees understand the importance of providing good customer</a:t>
            </a:r>
          </a:p>
          <a:p>
            <a:r>
              <a:rPr lang="en-GB" dirty="0" smtClean="0"/>
              <a:t>Employees must understand the customer service policy</a:t>
            </a:r>
          </a:p>
          <a:p>
            <a:r>
              <a:rPr lang="en-GB" dirty="0" smtClean="0"/>
              <a:t>Front line employees are the only contact the company has with the customer</a:t>
            </a:r>
          </a:p>
          <a:p>
            <a:r>
              <a:rPr lang="en-GB" dirty="0" smtClean="0"/>
              <a:t>These employees need to be developed and employers should recognise their importance</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58" name="Rectangle 14"/>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grpSp>
        <p:nvGrpSpPr>
          <p:cNvPr id="31745" name="Group 1"/>
          <p:cNvGrpSpPr>
            <a:grpSpLocks noChangeAspect="1"/>
          </p:cNvGrpSpPr>
          <p:nvPr/>
        </p:nvGrpSpPr>
        <p:grpSpPr bwMode="auto">
          <a:xfrm>
            <a:off x="0" y="1268760"/>
            <a:ext cx="8388424" cy="5132040"/>
            <a:chOff x="2835" y="2474"/>
            <a:chExt cx="7920" cy="10080"/>
          </a:xfrm>
        </p:grpSpPr>
        <p:sp>
          <p:nvSpPr>
            <p:cNvPr id="31757" name="AutoShape 13"/>
            <p:cNvSpPr>
              <a:spLocks noChangeAspect="1" noChangeArrowheads="1" noTextEdit="1"/>
            </p:cNvSpPr>
            <p:nvPr/>
          </p:nvSpPr>
          <p:spPr bwMode="auto">
            <a:xfrm>
              <a:off x="2835" y="2474"/>
              <a:ext cx="7920" cy="10080"/>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1756" name="Rectangle 12"/>
            <p:cNvSpPr>
              <a:spLocks noChangeArrowheads="1"/>
            </p:cNvSpPr>
            <p:nvPr/>
          </p:nvSpPr>
          <p:spPr bwMode="auto">
            <a:xfrm>
              <a:off x="3915" y="2834"/>
              <a:ext cx="5760" cy="72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smtClean="0">
                  <a:ln>
                    <a:noFill/>
                  </a:ln>
                  <a:solidFill>
                    <a:schemeClr val="tx1"/>
                  </a:solidFill>
                  <a:effectLst/>
                  <a:latin typeface="Arial" pitchFamily="34" charset="0"/>
                  <a:ea typeface="Times New Roman" pitchFamily="18" charset="0"/>
                  <a:cs typeface="Times New Roman" pitchFamily="18" charset="0"/>
                </a:rPr>
                <a:t>Identify the main elements of service</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1755" name="Rectangle 11"/>
            <p:cNvSpPr>
              <a:spLocks noChangeArrowheads="1"/>
            </p:cNvSpPr>
            <p:nvPr/>
          </p:nvSpPr>
          <p:spPr bwMode="auto">
            <a:xfrm>
              <a:off x="3915" y="4454"/>
              <a:ext cx="5760" cy="9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smtClean="0">
                  <a:ln>
                    <a:noFill/>
                  </a:ln>
                  <a:solidFill>
                    <a:schemeClr val="tx1"/>
                  </a:solidFill>
                  <a:effectLst/>
                  <a:latin typeface="Arial" pitchFamily="34" charset="0"/>
                  <a:ea typeface="Times New Roman" pitchFamily="18" charset="0"/>
                  <a:cs typeface="Times New Roman" pitchFamily="18" charset="0"/>
                </a:rPr>
                <a:t>Determine the relative significance of each service element</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1754" name="Rectangle 10"/>
            <p:cNvSpPr>
              <a:spLocks noChangeArrowheads="1"/>
            </p:cNvSpPr>
            <p:nvPr/>
          </p:nvSpPr>
          <p:spPr bwMode="auto">
            <a:xfrm>
              <a:off x="3915" y="11654"/>
              <a:ext cx="5760" cy="72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smtClean="0">
                  <a:ln>
                    <a:noFill/>
                  </a:ln>
                  <a:solidFill>
                    <a:schemeClr val="tx1"/>
                  </a:solidFill>
                  <a:effectLst/>
                  <a:latin typeface="Arial" pitchFamily="34" charset="0"/>
                  <a:ea typeface="Times New Roman" pitchFamily="18" charset="0"/>
                  <a:cs typeface="Times New Roman" pitchFamily="18" charset="0"/>
                </a:rPr>
                <a:t>Determine monitoring and control procedures</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1753" name="Rectangle 9"/>
            <p:cNvSpPr>
              <a:spLocks noChangeArrowheads="1"/>
            </p:cNvSpPr>
            <p:nvPr/>
          </p:nvSpPr>
          <p:spPr bwMode="auto">
            <a:xfrm>
              <a:off x="3915" y="6254"/>
              <a:ext cx="5760" cy="9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smtClean="0">
                  <a:ln>
                    <a:noFill/>
                  </a:ln>
                  <a:solidFill>
                    <a:schemeClr val="tx1"/>
                  </a:solidFill>
                  <a:effectLst/>
                  <a:latin typeface="Arial" pitchFamily="34" charset="0"/>
                  <a:ea typeface="Times New Roman" pitchFamily="18" charset="0"/>
                  <a:cs typeface="Times New Roman" pitchFamily="18" charset="0"/>
                </a:rPr>
                <a:t>Establish company competitiveness at current service levels offered</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1752" name="Rectangle 8"/>
            <p:cNvSpPr>
              <a:spLocks noChangeArrowheads="1"/>
            </p:cNvSpPr>
            <p:nvPr/>
          </p:nvSpPr>
          <p:spPr bwMode="auto">
            <a:xfrm>
              <a:off x="3915" y="9854"/>
              <a:ext cx="5760" cy="72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smtClean="0">
                  <a:ln>
                    <a:noFill/>
                  </a:ln>
                  <a:solidFill>
                    <a:schemeClr val="tx1"/>
                  </a:solidFill>
                  <a:effectLst/>
                  <a:latin typeface="Arial" pitchFamily="34" charset="0"/>
                  <a:ea typeface="Times New Roman" pitchFamily="18" charset="0"/>
                  <a:cs typeface="Times New Roman" pitchFamily="18" charset="0"/>
                </a:rPr>
                <a:t>Develop specific customer service package</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1751" name="Rectangle 7"/>
            <p:cNvSpPr>
              <a:spLocks noChangeArrowheads="1"/>
            </p:cNvSpPr>
            <p:nvPr/>
          </p:nvSpPr>
          <p:spPr bwMode="auto">
            <a:xfrm>
              <a:off x="3915" y="8054"/>
              <a:ext cx="5760" cy="9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smtClean="0">
                  <a:ln>
                    <a:noFill/>
                  </a:ln>
                  <a:solidFill>
                    <a:schemeClr val="tx1"/>
                  </a:solidFill>
                  <a:effectLst/>
                  <a:latin typeface="Arial" pitchFamily="34" charset="0"/>
                  <a:ea typeface="Times New Roman" pitchFamily="18" charset="0"/>
                  <a:cs typeface="Times New Roman" pitchFamily="18" charset="0"/>
                </a:rPr>
                <a:t>Identify distinct service requirements for different market segments</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31750" name="Line 6"/>
            <p:cNvSpPr>
              <a:spLocks noChangeShapeType="1"/>
            </p:cNvSpPr>
            <p:nvPr/>
          </p:nvSpPr>
          <p:spPr bwMode="auto">
            <a:xfrm>
              <a:off x="6795" y="3554"/>
              <a:ext cx="0" cy="900"/>
            </a:xfrm>
            <a:prstGeom prst="line">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en-GB"/>
            </a:p>
          </p:txBody>
        </p:sp>
        <p:sp>
          <p:nvSpPr>
            <p:cNvPr id="31749" name="Line 5"/>
            <p:cNvSpPr>
              <a:spLocks noChangeShapeType="1"/>
            </p:cNvSpPr>
            <p:nvPr/>
          </p:nvSpPr>
          <p:spPr bwMode="auto">
            <a:xfrm>
              <a:off x="6795" y="5354"/>
              <a:ext cx="0" cy="900"/>
            </a:xfrm>
            <a:prstGeom prst="line">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en-GB"/>
            </a:p>
          </p:txBody>
        </p:sp>
        <p:sp>
          <p:nvSpPr>
            <p:cNvPr id="31748" name="Line 4"/>
            <p:cNvSpPr>
              <a:spLocks noChangeShapeType="1"/>
            </p:cNvSpPr>
            <p:nvPr/>
          </p:nvSpPr>
          <p:spPr bwMode="auto">
            <a:xfrm>
              <a:off x="6795" y="7154"/>
              <a:ext cx="0" cy="900"/>
            </a:xfrm>
            <a:prstGeom prst="line">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en-GB"/>
            </a:p>
          </p:txBody>
        </p:sp>
        <p:sp>
          <p:nvSpPr>
            <p:cNvPr id="31747" name="Line 3"/>
            <p:cNvSpPr>
              <a:spLocks noChangeShapeType="1"/>
            </p:cNvSpPr>
            <p:nvPr/>
          </p:nvSpPr>
          <p:spPr bwMode="auto">
            <a:xfrm>
              <a:off x="6795" y="8954"/>
              <a:ext cx="0" cy="900"/>
            </a:xfrm>
            <a:prstGeom prst="line">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en-GB"/>
            </a:p>
          </p:txBody>
        </p:sp>
        <p:sp>
          <p:nvSpPr>
            <p:cNvPr id="31746" name="Line 2"/>
            <p:cNvSpPr>
              <a:spLocks noChangeShapeType="1"/>
            </p:cNvSpPr>
            <p:nvPr/>
          </p:nvSpPr>
          <p:spPr bwMode="auto">
            <a:xfrm>
              <a:off x="6795" y="10574"/>
              <a:ext cx="0" cy="1080"/>
            </a:xfrm>
            <a:prstGeom prst="line">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en-GB"/>
            </a:p>
          </p:txBody>
        </p:sp>
      </p:grpSp>
      <p:sp>
        <p:nvSpPr>
          <p:cNvPr id="18" name="Title 17"/>
          <p:cNvSpPr>
            <a:spLocks noGrp="1"/>
          </p:cNvSpPr>
          <p:nvPr>
            <p:ph type="title"/>
          </p:nvPr>
        </p:nvSpPr>
        <p:spPr>
          <a:xfrm>
            <a:off x="457200" y="116632"/>
            <a:ext cx="8229600" cy="1080120"/>
          </a:xfrm>
        </p:spPr>
        <p:txBody>
          <a:bodyPr>
            <a:normAutofit fontScale="90000"/>
          </a:bodyPr>
          <a:lstStyle/>
          <a:p>
            <a:r>
              <a:rPr lang="en-GB" dirty="0" smtClean="0"/>
              <a:t>Steps in Establishing Customer </a:t>
            </a:r>
            <a:br>
              <a:rPr lang="en-GB" dirty="0" smtClean="0"/>
            </a:br>
            <a:r>
              <a:rPr lang="en-GB" dirty="0" smtClean="0"/>
              <a:t>Service Policy </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Customer Focus</a:t>
            </a:r>
            <a:endParaRPr lang="en-GB" dirty="0"/>
          </a:p>
        </p:txBody>
      </p:sp>
      <p:sp>
        <p:nvSpPr>
          <p:cNvPr id="3" name="Content Placeholder 2"/>
          <p:cNvSpPr>
            <a:spLocks noGrp="1"/>
          </p:cNvSpPr>
          <p:nvPr>
            <p:ph idx="1"/>
          </p:nvPr>
        </p:nvSpPr>
        <p:spPr/>
        <p:txBody>
          <a:bodyPr/>
          <a:lstStyle/>
          <a:p>
            <a:pPr>
              <a:buNone/>
            </a:pPr>
            <a:r>
              <a:rPr lang="en-GB" dirty="0" smtClean="0"/>
              <a:t>	Customers have a perception of the service they expect.  This may come from:</a:t>
            </a:r>
          </a:p>
          <a:p>
            <a:r>
              <a:rPr lang="en-GB" dirty="0" smtClean="0"/>
              <a:t>The requirement they have</a:t>
            </a:r>
          </a:p>
          <a:p>
            <a:r>
              <a:rPr lang="en-GB" dirty="0" smtClean="0"/>
              <a:t>Competition</a:t>
            </a:r>
          </a:p>
          <a:p>
            <a:r>
              <a:rPr lang="en-GB" dirty="0" smtClean="0"/>
              <a:t>Experience</a:t>
            </a:r>
          </a:p>
          <a:p>
            <a:r>
              <a:rPr lang="en-GB" dirty="0" smtClean="0"/>
              <a:t>Marketing </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Principles of Customer Service</a:t>
            </a:r>
            <a:endParaRPr lang="en-GB" dirty="0"/>
          </a:p>
        </p:txBody>
      </p:sp>
      <p:sp>
        <p:nvSpPr>
          <p:cNvPr id="3" name="Content Placeholder 2"/>
          <p:cNvSpPr>
            <a:spLocks noGrp="1"/>
          </p:cNvSpPr>
          <p:nvPr>
            <p:ph idx="1"/>
          </p:nvPr>
        </p:nvSpPr>
        <p:spPr/>
        <p:txBody>
          <a:bodyPr/>
          <a:lstStyle/>
          <a:p>
            <a:r>
              <a:rPr lang="en-GB" dirty="0" smtClean="0"/>
              <a:t>What is the strategy?</a:t>
            </a:r>
          </a:p>
          <a:p>
            <a:r>
              <a:rPr lang="en-GB" dirty="0" smtClean="0"/>
              <a:t>What type of service is the business  aiming to offer to what type of customer?</a:t>
            </a:r>
          </a:p>
          <a:p>
            <a:r>
              <a:rPr lang="en-GB" dirty="0" smtClean="0"/>
              <a:t>When are these decisions made</a:t>
            </a:r>
          </a:p>
          <a:p>
            <a:r>
              <a:rPr lang="en-GB" dirty="0" smtClean="0"/>
              <a:t>Assess the service on offer in terms of cost vs. customer experience</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Customer Service Requirements</a:t>
            </a:r>
            <a:endParaRPr lang="en-GB" dirty="0"/>
          </a:p>
        </p:txBody>
      </p:sp>
      <p:sp>
        <p:nvSpPr>
          <p:cNvPr id="3" name="Content Placeholder 2"/>
          <p:cNvSpPr>
            <a:spLocks noGrp="1"/>
          </p:cNvSpPr>
          <p:nvPr>
            <p:ph idx="1"/>
          </p:nvPr>
        </p:nvSpPr>
        <p:spPr/>
        <p:txBody>
          <a:bodyPr>
            <a:normAutofit/>
          </a:bodyPr>
          <a:lstStyle/>
          <a:p>
            <a:r>
              <a:rPr lang="en-GB" dirty="0" smtClean="0"/>
              <a:t>Availability/lead time</a:t>
            </a:r>
          </a:p>
          <a:p>
            <a:r>
              <a:rPr lang="en-GB" dirty="0" smtClean="0"/>
              <a:t>Reliability</a:t>
            </a:r>
          </a:p>
          <a:p>
            <a:r>
              <a:rPr lang="en-GB" dirty="0" smtClean="0"/>
              <a:t>Quality</a:t>
            </a:r>
          </a:p>
          <a:p>
            <a:r>
              <a:rPr lang="en-GB" dirty="0" smtClean="0"/>
              <a:t>Customer support</a:t>
            </a:r>
          </a:p>
          <a:p>
            <a:r>
              <a:rPr lang="en-GB" dirty="0" smtClean="0"/>
              <a:t>Ease of ordering</a:t>
            </a:r>
          </a:p>
          <a:p>
            <a:r>
              <a:rPr lang="en-GB" dirty="0" smtClean="0"/>
              <a:t>Style of interaction (online/telephone)</a:t>
            </a:r>
          </a:p>
          <a:p>
            <a:r>
              <a:rPr lang="en-GB" dirty="0" smtClean="0"/>
              <a:t>Responsiveness to solve issues</a:t>
            </a:r>
          </a:p>
          <a:p>
            <a:r>
              <a:rPr lang="en-GB" dirty="0" smtClean="0"/>
              <a:t>Flexibility of service</a:t>
            </a:r>
          </a:p>
          <a:p>
            <a:r>
              <a:rPr lang="en-GB" dirty="0" smtClean="0"/>
              <a:t>Potential for development</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Customer Relationship Management</a:t>
            </a:r>
            <a:endParaRPr lang="en-GB" dirty="0"/>
          </a:p>
        </p:txBody>
      </p:sp>
      <p:sp>
        <p:nvSpPr>
          <p:cNvPr id="3" name="Content Placeholder 2"/>
          <p:cNvSpPr>
            <a:spLocks noGrp="1"/>
          </p:cNvSpPr>
          <p:nvPr>
            <p:ph idx="1"/>
          </p:nvPr>
        </p:nvSpPr>
        <p:spPr/>
        <p:txBody>
          <a:bodyPr/>
          <a:lstStyle/>
          <a:p>
            <a:r>
              <a:rPr lang="en-GB" dirty="0" smtClean="0"/>
              <a:t>Means streamlining and integrating your sales, marketing and customer service</a:t>
            </a:r>
          </a:p>
          <a:p>
            <a:r>
              <a:rPr lang="en-GB" dirty="0" smtClean="0"/>
              <a:t>Emphasis is on the creation of ‘customer value’ and long-term relationships</a:t>
            </a:r>
          </a:p>
          <a:p>
            <a:r>
              <a:rPr lang="en-GB" dirty="0" smtClean="0"/>
              <a:t>The greater the level of customer satisfaction with the relationship then the greater the likelihood that the customer will stay loyal</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Customer Retention</a:t>
            </a:r>
            <a:endParaRPr lang="en-GB" dirty="0"/>
          </a:p>
        </p:txBody>
      </p:sp>
      <p:sp>
        <p:nvSpPr>
          <p:cNvPr id="3" name="Content Placeholder 2"/>
          <p:cNvSpPr>
            <a:spLocks noGrp="1"/>
          </p:cNvSpPr>
          <p:nvPr>
            <p:ph idx="1"/>
          </p:nvPr>
        </p:nvSpPr>
        <p:spPr/>
        <p:txBody>
          <a:bodyPr/>
          <a:lstStyle/>
          <a:p>
            <a:r>
              <a:rPr lang="en-GB" dirty="0" smtClean="0"/>
              <a:t>The importance of long-term relationships cannot be over emphasised to any organisation</a:t>
            </a:r>
          </a:p>
          <a:p>
            <a:r>
              <a:rPr lang="en-GB" dirty="0" smtClean="0"/>
              <a:t>Retaining customers in highly competitive markets is vital to organisational success</a:t>
            </a:r>
          </a:p>
          <a:p>
            <a:r>
              <a:rPr lang="en-GB" dirty="0" smtClean="0"/>
              <a:t>Many companies develop customer retention strategies</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Customer Retention Strategies</a:t>
            </a:r>
            <a:endParaRPr lang="en-GB" dirty="0"/>
          </a:p>
        </p:txBody>
      </p:sp>
      <p:sp>
        <p:nvSpPr>
          <p:cNvPr id="3" name="Content Placeholder 2"/>
          <p:cNvSpPr>
            <a:spLocks noGrp="1"/>
          </p:cNvSpPr>
          <p:nvPr>
            <p:ph idx="1"/>
          </p:nvPr>
        </p:nvSpPr>
        <p:spPr/>
        <p:txBody>
          <a:bodyPr/>
          <a:lstStyle/>
          <a:p>
            <a:pPr algn="just"/>
            <a:endParaRPr lang="en-GB" dirty="0" smtClean="0">
              <a:latin typeface="Times New Roman"/>
            </a:endParaRPr>
          </a:p>
          <a:p>
            <a:endParaRPr lang="en-GB" dirty="0"/>
          </a:p>
        </p:txBody>
      </p:sp>
      <p:graphicFrame>
        <p:nvGraphicFramePr>
          <p:cNvPr id="1026" name="Object 2"/>
          <p:cNvGraphicFramePr>
            <a:graphicFrameLocks noChangeAspect="1"/>
          </p:cNvGraphicFramePr>
          <p:nvPr/>
        </p:nvGraphicFramePr>
        <p:xfrm>
          <a:off x="899592" y="1476375"/>
          <a:ext cx="7416823" cy="4688929"/>
        </p:xfrm>
        <a:graphic>
          <a:graphicData uri="http://schemas.openxmlformats.org/presentationml/2006/ole">
            <p:oleObj spid="_x0000_s1026" name="Document" r:id="rId3" imgW="5034428" imgH="3903308" progId="Word.Document.12">
              <p:embed/>
            </p:oleObj>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Improve Customer Service</a:t>
            </a:r>
            <a:endParaRPr lang="en-GB" dirty="0"/>
          </a:p>
        </p:txBody>
      </p:sp>
      <p:sp>
        <p:nvSpPr>
          <p:cNvPr id="3" name="Content Placeholder 2"/>
          <p:cNvSpPr>
            <a:spLocks noGrp="1"/>
          </p:cNvSpPr>
          <p:nvPr>
            <p:ph idx="1"/>
          </p:nvPr>
        </p:nvSpPr>
        <p:spPr/>
        <p:txBody>
          <a:bodyPr>
            <a:normAutofit/>
          </a:bodyPr>
          <a:lstStyle/>
          <a:p>
            <a:r>
              <a:rPr lang="en-GB" dirty="0" smtClean="0"/>
              <a:t>Fit around your customers</a:t>
            </a:r>
          </a:p>
          <a:p>
            <a:r>
              <a:rPr lang="en-GB" dirty="0" smtClean="0"/>
              <a:t>Talk to your customers</a:t>
            </a:r>
          </a:p>
          <a:p>
            <a:r>
              <a:rPr lang="en-GB" dirty="0" smtClean="0"/>
              <a:t>Know your market</a:t>
            </a:r>
          </a:p>
          <a:p>
            <a:r>
              <a:rPr lang="en-GB" dirty="0" smtClean="0"/>
              <a:t>Reward loyalty with loyalty</a:t>
            </a:r>
          </a:p>
          <a:p>
            <a:r>
              <a:rPr lang="en-GB" dirty="0" smtClean="0"/>
              <a:t>Use names</a:t>
            </a:r>
          </a:p>
          <a:p>
            <a:r>
              <a:rPr lang="en-GB" dirty="0" smtClean="0"/>
              <a:t>Visit your competition</a:t>
            </a:r>
          </a:p>
          <a:p>
            <a:r>
              <a:rPr lang="en-GB" dirty="0" smtClean="0"/>
              <a:t>Add a personal touch</a:t>
            </a:r>
          </a:p>
          <a:p>
            <a:r>
              <a:rPr lang="en-GB" dirty="0" smtClean="0"/>
              <a:t>Get the staff behind you</a:t>
            </a:r>
          </a:p>
          <a:p>
            <a:r>
              <a:rPr lang="en-GB" dirty="0" smtClean="0"/>
              <a:t>Offer incentives</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Issues to Consider with Customer Service</a:t>
            </a:r>
            <a:endParaRPr lang="en-GB" dirty="0"/>
          </a:p>
        </p:txBody>
      </p:sp>
      <p:sp>
        <p:nvSpPr>
          <p:cNvPr id="3" name="Content Placeholder 2"/>
          <p:cNvSpPr>
            <a:spLocks noGrp="1"/>
          </p:cNvSpPr>
          <p:nvPr>
            <p:ph idx="1"/>
          </p:nvPr>
        </p:nvSpPr>
        <p:spPr/>
        <p:txBody>
          <a:bodyPr/>
          <a:lstStyle/>
          <a:p>
            <a:r>
              <a:rPr lang="en-GB" dirty="0" smtClean="0"/>
              <a:t>Costs</a:t>
            </a:r>
          </a:p>
          <a:p>
            <a:r>
              <a:rPr lang="en-GB" dirty="0" smtClean="0"/>
              <a:t>Varying service levels</a:t>
            </a:r>
          </a:p>
          <a:p>
            <a:r>
              <a:rPr lang="en-GB" dirty="0" smtClean="0"/>
              <a:t>Disruption to customers</a:t>
            </a:r>
          </a:p>
          <a:p>
            <a:r>
              <a:rPr lang="en-GB" dirty="0" smtClean="0"/>
              <a:t>Achieving a consistent process</a:t>
            </a:r>
          </a:p>
          <a:p>
            <a:r>
              <a:rPr lang="en-GB" dirty="0" smtClean="0"/>
              <a:t>Facilitating better customer relationships</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Handling Customer Complaints</a:t>
            </a:r>
            <a:endParaRPr lang="en-GB" dirty="0"/>
          </a:p>
        </p:txBody>
      </p:sp>
      <p:sp>
        <p:nvSpPr>
          <p:cNvPr id="3" name="Content Placeholder 2"/>
          <p:cNvSpPr>
            <a:spLocks noGrp="1"/>
          </p:cNvSpPr>
          <p:nvPr>
            <p:ph idx="1"/>
          </p:nvPr>
        </p:nvSpPr>
        <p:spPr/>
        <p:txBody>
          <a:bodyPr>
            <a:normAutofit/>
          </a:bodyPr>
          <a:lstStyle/>
          <a:p>
            <a:r>
              <a:rPr lang="en-GB" dirty="0" smtClean="0"/>
              <a:t>It is almost inevitable that at some stage a business will receive a customer complaint</a:t>
            </a:r>
          </a:p>
          <a:p>
            <a:r>
              <a:rPr lang="en-GB" dirty="0" smtClean="0"/>
              <a:t>Customer complaints should not be seen as a negative experience, but a valuable learning process</a:t>
            </a:r>
          </a:p>
          <a:p>
            <a:r>
              <a:rPr lang="en-GB" dirty="0" smtClean="0"/>
              <a:t>It needs someone in the business to take ultimate responsibility for customer service</a:t>
            </a:r>
          </a:p>
          <a:p>
            <a:r>
              <a:rPr lang="en-GB" dirty="0" smtClean="0"/>
              <a:t>This person should have both the company and customer interests at heart</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Effective Customer Complaints Handling Should</a:t>
            </a:r>
            <a:endParaRPr lang="en-GB" dirty="0"/>
          </a:p>
        </p:txBody>
      </p:sp>
      <p:sp>
        <p:nvSpPr>
          <p:cNvPr id="3" name="Content Placeholder 2"/>
          <p:cNvSpPr>
            <a:spLocks noGrp="1"/>
          </p:cNvSpPr>
          <p:nvPr>
            <p:ph idx="1"/>
          </p:nvPr>
        </p:nvSpPr>
        <p:spPr/>
        <p:txBody>
          <a:bodyPr/>
          <a:lstStyle/>
          <a:p>
            <a:r>
              <a:rPr lang="en-GB" dirty="0" smtClean="0"/>
              <a:t>Ensure an effective system is in place to handle complaints</a:t>
            </a:r>
          </a:p>
          <a:p>
            <a:r>
              <a:rPr lang="en-GB" dirty="0" smtClean="0"/>
              <a:t>Staff are trained to handle complaints</a:t>
            </a:r>
          </a:p>
          <a:p>
            <a:r>
              <a:rPr lang="en-GB" dirty="0" smtClean="0"/>
              <a:t>Deal with the complaints you receive immediately</a:t>
            </a:r>
          </a:p>
          <a:p>
            <a:r>
              <a:rPr lang="en-GB" dirty="0" smtClean="0"/>
              <a:t>Ensure the process for making complaints is easy for your customers</a:t>
            </a:r>
          </a:p>
          <a:p>
            <a:r>
              <a:rPr lang="en-GB" dirty="0" smtClean="0"/>
              <a:t>Regularly reviewing you complaints record</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Service Recovery</a:t>
            </a:r>
            <a:endParaRPr lang="en-GB" dirty="0"/>
          </a:p>
        </p:txBody>
      </p:sp>
      <p:sp>
        <p:nvSpPr>
          <p:cNvPr id="3" name="Content Placeholder 2"/>
          <p:cNvSpPr>
            <a:spLocks noGrp="1"/>
          </p:cNvSpPr>
          <p:nvPr>
            <p:ph idx="1"/>
          </p:nvPr>
        </p:nvSpPr>
        <p:spPr/>
        <p:txBody>
          <a:bodyPr/>
          <a:lstStyle/>
          <a:p>
            <a:r>
              <a:rPr lang="en-GB" dirty="0" smtClean="0"/>
              <a:t>Designed to solve the problem and restore the customers’ trust in the company</a:t>
            </a:r>
          </a:p>
          <a:p>
            <a:r>
              <a:rPr lang="en-GB" dirty="0" smtClean="0"/>
              <a:t>Crucial because failure to recover from service failures loses customers</a:t>
            </a:r>
          </a:p>
          <a:p>
            <a:r>
              <a:rPr lang="en-GB" dirty="0" smtClean="0"/>
              <a:t>Customers remember negative experiences more than positive ones</a:t>
            </a:r>
          </a:p>
          <a:p>
            <a:r>
              <a:rPr lang="en-GB" dirty="0" smtClean="0"/>
              <a:t>Service staff should be trained and empowered to respond to service complaints</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Service Recovery</a:t>
            </a:r>
            <a:endParaRPr lang="en-GB" dirty="0"/>
          </a:p>
        </p:txBody>
      </p:sp>
      <p:sp>
        <p:nvSpPr>
          <p:cNvPr id="3" name="Content Placeholder 2"/>
          <p:cNvSpPr>
            <a:spLocks noGrp="1"/>
          </p:cNvSpPr>
          <p:nvPr>
            <p:ph idx="1"/>
          </p:nvPr>
        </p:nvSpPr>
        <p:spPr/>
        <p:txBody>
          <a:bodyPr/>
          <a:lstStyle/>
          <a:p>
            <a:r>
              <a:rPr lang="en-GB" dirty="0" smtClean="0"/>
              <a:t>When a complaint is received apologise first and talk to the customer</a:t>
            </a:r>
          </a:p>
          <a:p>
            <a:r>
              <a:rPr lang="en-GB" dirty="0" smtClean="0"/>
              <a:t>This will take the heat out of the situation</a:t>
            </a:r>
          </a:p>
          <a:p>
            <a:r>
              <a:rPr lang="en-GB" dirty="0" smtClean="0"/>
              <a:t>Then solve the problem quickly</a:t>
            </a:r>
          </a:p>
          <a:p>
            <a:r>
              <a:rPr lang="en-GB" dirty="0" smtClean="0"/>
              <a:t>Lastly, learn from these experiences and takes steps to prevent it from re-occurring</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Customer Loyalty</a:t>
            </a:r>
            <a:endParaRPr lang="en-GB" dirty="0"/>
          </a:p>
        </p:txBody>
      </p:sp>
      <p:sp>
        <p:nvSpPr>
          <p:cNvPr id="3" name="Content Placeholder 2"/>
          <p:cNvSpPr>
            <a:spLocks noGrp="1"/>
          </p:cNvSpPr>
          <p:nvPr>
            <p:ph idx="1"/>
          </p:nvPr>
        </p:nvSpPr>
        <p:spPr/>
        <p:txBody>
          <a:bodyPr/>
          <a:lstStyle/>
          <a:p>
            <a:r>
              <a:rPr lang="en-GB" dirty="0" smtClean="0"/>
              <a:t>Most businesses spend more time and energy trying to find new customers than retaining the customers they have</a:t>
            </a:r>
          </a:p>
          <a:p>
            <a:r>
              <a:rPr lang="en-GB" dirty="0" smtClean="0"/>
              <a:t>It actually costs far less money to keep current customers</a:t>
            </a:r>
          </a:p>
          <a:p>
            <a:r>
              <a:rPr lang="en-GB" dirty="0" smtClean="0"/>
              <a:t>Loyal customers will often spend more money than </a:t>
            </a:r>
            <a:r>
              <a:rPr lang="en-GB" smtClean="0"/>
              <a:t>new customers</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Seven Steps to Customer Loyalty</a:t>
            </a:r>
            <a:endParaRPr lang="en-GB" dirty="0"/>
          </a:p>
        </p:txBody>
      </p:sp>
      <p:sp>
        <p:nvSpPr>
          <p:cNvPr id="3" name="Content Placeholder 2"/>
          <p:cNvSpPr>
            <a:spLocks noGrp="1"/>
          </p:cNvSpPr>
          <p:nvPr>
            <p:ph idx="1"/>
          </p:nvPr>
        </p:nvSpPr>
        <p:spPr/>
        <p:txBody>
          <a:bodyPr>
            <a:normAutofit/>
          </a:bodyPr>
          <a:lstStyle/>
          <a:p>
            <a:pPr marL="514350" indent="-514350">
              <a:buAutoNum type="arabicPeriod"/>
            </a:pPr>
            <a:r>
              <a:rPr lang="en-GB" dirty="0" smtClean="0"/>
              <a:t>Select the right people</a:t>
            </a:r>
          </a:p>
          <a:p>
            <a:pPr marL="514350" indent="-514350">
              <a:buAutoNum type="arabicPeriod"/>
            </a:pPr>
            <a:r>
              <a:rPr lang="en-GB" dirty="0" smtClean="0"/>
              <a:t>Sensationalise the service experience for your customers</a:t>
            </a:r>
          </a:p>
          <a:p>
            <a:pPr marL="514350" indent="-514350">
              <a:buAutoNum type="arabicPeriod"/>
            </a:pPr>
            <a:r>
              <a:rPr lang="en-GB" dirty="0" smtClean="0"/>
              <a:t>Set performance standards</a:t>
            </a:r>
          </a:p>
          <a:p>
            <a:pPr marL="514350" indent="-514350">
              <a:buAutoNum type="arabicPeriod"/>
            </a:pPr>
            <a:r>
              <a:rPr lang="en-GB" dirty="0" smtClean="0"/>
              <a:t>Sustain on-going training and reinforcement</a:t>
            </a:r>
          </a:p>
          <a:p>
            <a:pPr marL="514350" indent="-514350">
              <a:buAutoNum type="arabicPeriod"/>
            </a:pPr>
            <a:r>
              <a:rPr lang="en-GB" dirty="0" smtClean="0"/>
              <a:t>Specify incentives for demonstrated good customer service behaviour</a:t>
            </a:r>
          </a:p>
          <a:p>
            <a:pPr marL="514350" indent="-514350">
              <a:buAutoNum type="arabicPeriod"/>
            </a:pPr>
            <a:r>
              <a:rPr lang="en-GB" dirty="0" smtClean="0"/>
              <a:t>Survey your customers and reduce defection rate</a:t>
            </a:r>
          </a:p>
          <a:p>
            <a:pPr marL="514350" indent="-514350">
              <a:buAutoNum type="arabicPeriod"/>
            </a:pPr>
            <a:r>
              <a:rPr lang="en-GB" dirty="0" smtClean="0"/>
              <a:t>Seek customer complaints with enthusiasm</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4" name="Rectangle 2"/>
          <p:cNvSpPr>
            <a:spLocks noGrp="1" noChangeArrowheads="1"/>
          </p:cNvSpPr>
          <p:nvPr>
            <p:ph type="title"/>
          </p:nvPr>
        </p:nvSpPr>
        <p:spPr>
          <a:xfrm>
            <a:off x="228600" y="1341438"/>
            <a:ext cx="8664575" cy="560387"/>
          </a:xfrm>
        </p:spPr>
        <p:txBody>
          <a:bodyPr wrap="none">
            <a:normAutofit fontScale="90000"/>
          </a:bodyPr>
          <a:lstStyle/>
          <a:p>
            <a:pPr eaLnBrk="1" hangingPunct="1"/>
            <a:r>
              <a:rPr lang="en-US" sz="3600" b="1" smtClean="0">
                <a:solidFill>
                  <a:schemeClr val="tx1"/>
                </a:solidFill>
              </a:rPr>
              <a:t>Concept of Value-Added Activity</a:t>
            </a:r>
          </a:p>
        </p:txBody>
      </p:sp>
      <p:sp>
        <p:nvSpPr>
          <p:cNvPr id="25605" name="Rectangle 3"/>
          <p:cNvSpPr>
            <a:spLocks noGrp="1" noChangeArrowheads="1"/>
          </p:cNvSpPr>
          <p:nvPr>
            <p:ph idx="1"/>
          </p:nvPr>
        </p:nvSpPr>
        <p:spPr>
          <a:xfrm>
            <a:off x="369888" y="4495800"/>
            <a:ext cx="8388350" cy="1520825"/>
          </a:xfrm>
        </p:spPr>
        <p:txBody>
          <a:bodyPr>
            <a:spAutoFit/>
          </a:bodyPr>
          <a:lstStyle/>
          <a:p>
            <a:pPr marL="231775" indent="-231775" eaLnBrk="1" hangingPunct="1">
              <a:spcBef>
                <a:spcPct val="60000"/>
              </a:spcBef>
              <a:buClr>
                <a:schemeClr val="tx1"/>
              </a:buClr>
              <a:buSzPct val="120000"/>
            </a:pPr>
            <a:r>
              <a:rPr lang="en-US" sz="1800" smtClean="0">
                <a:solidFill>
                  <a:srgbClr val="595959"/>
                </a:solidFill>
              </a:rPr>
              <a:t>What is ‘value’? Do not confuse ‘value’ with ‘price’.</a:t>
            </a:r>
          </a:p>
          <a:p>
            <a:pPr marL="231775" indent="-231775" eaLnBrk="1" hangingPunct="1">
              <a:spcBef>
                <a:spcPct val="60000"/>
              </a:spcBef>
              <a:buClr>
                <a:schemeClr val="tx1"/>
              </a:buClr>
              <a:buSzPct val="120000"/>
            </a:pPr>
            <a:r>
              <a:rPr lang="en-US" sz="1800" smtClean="0">
                <a:solidFill>
                  <a:srgbClr val="595959"/>
                </a:solidFill>
              </a:rPr>
              <a:t>When a customer buys a product, he does so because that product has a certain value to him.  He does not think much about cost.</a:t>
            </a:r>
          </a:p>
          <a:p>
            <a:pPr marL="231775" indent="-231775" eaLnBrk="1" hangingPunct="1">
              <a:spcBef>
                <a:spcPct val="60000"/>
              </a:spcBef>
              <a:buClr>
                <a:schemeClr val="tx1"/>
              </a:buClr>
              <a:buSzPct val="120000"/>
            </a:pPr>
            <a:r>
              <a:rPr lang="en-US" sz="1800" smtClean="0">
                <a:solidFill>
                  <a:srgbClr val="595959"/>
                </a:solidFill>
              </a:rPr>
              <a:t>If costs go up, do we raise our prices accordingly?</a:t>
            </a:r>
          </a:p>
        </p:txBody>
      </p:sp>
      <p:sp>
        <p:nvSpPr>
          <p:cNvPr id="15367" name="Footer Placeholder 1"/>
          <p:cNvSpPr>
            <a:spLocks noGrp="1"/>
          </p:cNvSpPr>
          <p:nvPr>
            <p:ph type="ftr" sz="quarter" idx="11"/>
          </p:nvPr>
        </p:nvSpPr>
        <p:spPr bwMode="auto">
          <a:noFill/>
          <a:ln>
            <a:miter lim="800000"/>
            <a:headEnd/>
            <a:tailEnd/>
          </a:ln>
        </p:spPr>
        <p:txBody>
          <a:bodyPr/>
          <a:lstStyle/>
          <a:p>
            <a:endParaRPr lang="en-US" dirty="0">
              <a:latin typeface="Arial" pitchFamily="34" charset="0"/>
            </a:endParaRPr>
          </a:p>
        </p:txBody>
      </p:sp>
      <p:sp>
        <p:nvSpPr>
          <p:cNvPr id="15368" name="Slide Number Placeholder 2"/>
          <p:cNvSpPr>
            <a:spLocks noGrp="1"/>
          </p:cNvSpPr>
          <p:nvPr>
            <p:ph type="sldNum" sz="quarter" idx="12"/>
          </p:nvPr>
        </p:nvSpPr>
        <p:spPr>
          <a:noFill/>
        </p:spPr>
        <p:txBody>
          <a:bodyPr/>
          <a:lstStyle/>
          <a:p>
            <a:fld id="{DC089844-4A51-41F2-A27C-D070074B8426}" type="slidenum">
              <a:rPr lang="en-US" smtClean="0">
                <a:latin typeface="Arial" pitchFamily="34" charset="0"/>
              </a:rPr>
              <a:pPr/>
              <a:t>19</a:t>
            </a:fld>
            <a:endParaRPr lang="en-US" smtClean="0">
              <a:latin typeface="Arial" pitchFamily="34" charset="0"/>
            </a:endParaRPr>
          </a:p>
        </p:txBody>
      </p:sp>
      <p:grpSp>
        <p:nvGrpSpPr>
          <p:cNvPr id="2" name="Group 17"/>
          <p:cNvGrpSpPr>
            <a:grpSpLocks/>
          </p:cNvGrpSpPr>
          <p:nvPr/>
        </p:nvGrpSpPr>
        <p:grpSpPr bwMode="auto">
          <a:xfrm>
            <a:off x="1236663" y="2516188"/>
            <a:ext cx="6604000" cy="1803400"/>
            <a:chOff x="795" y="976"/>
            <a:chExt cx="4160" cy="1136"/>
          </a:xfrm>
        </p:grpSpPr>
        <p:sp>
          <p:nvSpPr>
            <p:cNvPr id="15369" name="Rectangle 10"/>
            <p:cNvSpPr>
              <a:spLocks noChangeArrowheads="1"/>
            </p:cNvSpPr>
            <p:nvPr/>
          </p:nvSpPr>
          <p:spPr bwMode="auto">
            <a:xfrm>
              <a:off x="1083" y="976"/>
              <a:ext cx="3568" cy="1136"/>
            </a:xfrm>
            <a:prstGeom prst="rect">
              <a:avLst/>
            </a:prstGeom>
            <a:solidFill>
              <a:srgbClr val="CCCCFF"/>
            </a:solidFill>
            <a:ln w="9525">
              <a:solidFill>
                <a:schemeClr val="tx1"/>
              </a:solidFill>
              <a:miter lim="800000"/>
              <a:headEnd/>
              <a:tailEnd/>
            </a:ln>
          </p:spPr>
          <p:txBody>
            <a:bodyPr wrap="none" anchor="ctr"/>
            <a:lstStyle/>
            <a:p>
              <a:pPr algn="ctr"/>
              <a:endParaRPr lang="en-US"/>
            </a:p>
          </p:txBody>
        </p:sp>
        <p:sp>
          <p:nvSpPr>
            <p:cNvPr id="15370" name="Text Box 11"/>
            <p:cNvSpPr txBox="1">
              <a:spLocks noChangeArrowheads="1"/>
            </p:cNvSpPr>
            <p:nvPr/>
          </p:nvSpPr>
          <p:spPr bwMode="auto">
            <a:xfrm>
              <a:off x="795" y="1104"/>
              <a:ext cx="4128" cy="269"/>
            </a:xfrm>
            <a:prstGeom prst="rect">
              <a:avLst/>
            </a:prstGeom>
            <a:noFill/>
            <a:ln w="9525">
              <a:noFill/>
              <a:miter lim="800000"/>
              <a:headEnd/>
              <a:tailEnd/>
            </a:ln>
          </p:spPr>
          <p:txBody>
            <a:bodyPr>
              <a:spAutoFit/>
            </a:bodyPr>
            <a:lstStyle/>
            <a:p>
              <a:pPr algn="ctr">
                <a:spcBef>
                  <a:spcPct val="50000"/>
                </a:spcBef>
              </a:pPr>
              <a:r>
                <a:rPr lang="en-US" sz="2200" b="1">
                  <a:latin typeface="Verdana Ref"/>
                </a:rPr>
                <a:t>Selling Price  =  Cost  +  Profit</a:t>
              </a:r>
            </a:p>
          </p:txBody>
        </p:sp>
        <p:sp>
          <p:nvSpPr>
            <p:cNvPr id="15371" name="Text Box 12"/>
            <p:cNvSpPr txBox="1">
              <a:spLocks noChangeArrowheads="1"/>
            </p:cNvSpPr>
            <p:nvPr/>
          </p:nvSpPr>
          <p:spPr bwMode="auto">
            <a:xfrm>
              <a:off x="795" y="1776"/>
              <a:ext cx="4160" cy="269"/>
            </a:xfrm>
            <a:prstGeom prst="rect">
              <a:avLst/>
            </a:prstGeom>
            <a:noFill/>
            <a:ln w="9525">
              <a:noFill/>
              <a:miter lim="800000"/>
              <a:headEnd/>
              <a:tailEnd/>
            </a:ln>
          </p:spPr>
          <p:txBody>
            <a:bodyPr>
              <a:spAutoFit/>
            </a:bodyPr>
            <a:lstStyle/>
            <a:p>
              <a:pPr algn="ctr">
                <a:spcBef>
                  <a:spcPct val="50000"/>
                </a:spcBef>
              </a:pPr>
              <a:r>
                <a:rPr lang="en-US" sz="2200" b="1">
                  <a:latin typeface="Verdana Ref"/>
                </a:rPr>
                <a:t>Profit  =  Selling Price  -  Cost </a:t>
              </a:r>
            </a:p>
          </p:txBody>
        </p:sp>
        <p:sp>
          <p:nvSpPr>
            <p:cNvPr id="15372" name="Text Box 13"/>
            <p:cNvSpPr txBox="1">
              <a:spLocks noChangeArrowheads="1"/>
            </p:cNvSpPr>
            <p:nvPr/>
          </p:nvSpPr>
          <p:spPr bwMode="auto">
            <a:xfrm>
              <a:off x="795" y="1457"/>
              <a:ext cx="4128" cy="231"/>
            </a:xfrm>
            <a:prstGeom prst="rect">
              <a:avLst/>
            </a:prstGeom>
            <a:noFill/>
            <a:ln w="9525">
              <a:noFill/>
              <a:miter lim="800000"/>
              <a:headEnd/>
              <a:tailEnd/>
            </a:ln>
          </p:spPr>
          <p:txBody>
            <a:bodyPr>
              <a:spAutoFit/>
            </a:bodyPr>
            <a:lstStyle/>
            <a:p>
              <a:pPr algn="ctr">
                <a:spcBef>
                  <a:spcPct val="50000"/>
                </a:spcBef>
              </a:pPr>
              <a:r>
                <a:rPr lang="en-US" sz="1800" b="1">
                  <a:latin typeface="Verdana Ref"/>
                </a:rPr>
                <a:t>(or) </a:t>
              </a:r>
            </a:p>
          </p:txBody>
        </p:sp>
        <p:sp>
          <p:nvSpPr>
            <p:cNvPr id="15373" name="AutoShape 14"/>
            <p:cNvSpPr>
              <a:spLocks noChangeArrowheads="1"/>
            </p:cNvSpPr>
            <p:nvPr/>
          </p:nvSpPr>
          <p:spPr bwMode="auto">
            <a:xfrm>
              <a:off x="2592" y="1021"/>
              <a:ext cx="451" cy="451"/>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3161 w 21600"/>
                <a:gd name="T25" fmla="*/ 3161 h 21600"/>
                <a:gd name="T26" fmla="*/ 18439 w 21600"/>
                <a:gd name="T27" fmla="*/ 18439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7401" y="15493"/>
                  </a:moveTo>
                  <a:cubicBezTo>
                    <a:pt x="18376" y="14122"/>
                    <a:pt x="18900" y="12482"/>
                    <a:pt x="18900" y="10800"/>
                  </a:cubicBezTo>
                  <a:cubicBezTo>
                    <a:pt x="18900" y="6326"/>
                    <a:pt x="15273" y="2700"/>
                    <a:pt x="10800" y="2700"/>
                  </a:cubicBezTo>
                  <a:cubicBezTo>
                    <a:pt x="9117" y="2699"/>
                    <a:pt x="7477" y="3223"/>
                    <a:pt x="6106" y="4198"/>
                  </a:cubicBezTo>
                  <a:lnTo>
                    <a:pt x="17401" y="15493"/>
                  </a:lnTo>
                  <a:close/>
                  <a:moveTo>
                    <a:pt x="4198" y="6106"/>
                  </a:moveTo>
                  <a:cubicBezTo>
                    <a:pt x="3223" y="7477"/>
                    <a:pt x="2700" y="9117"/>
                    <a:pt x="2700" y="10799"/>
                  </a:cubicBezTo>
                  <a:cubicBezTo>
                    <a:pt x="2700" y="15273"/>
                    <a:pt x="6326" y="18900"/>
                    <a:pt x="10800" y="18900"/>
                  </a:cubicBezTo>
                  <a:cubicBezTo>
                    <a:pt x="12482" y="18900"/>
                    <a:pt x="14122" y="18376"/>
                    <a:pt x="15493" y="17401"/>
                  </a:cubicBezTo>
                  <a:lnTo>
                    <a:pt x="4198" y="6106"/>
                  </a:lnTo>
                  <a:close/>
                </a:path>
              </a:pathLst>
            </a:custGeom>
            <a:solidFill>
              <a:srgbClr val="FF3300">
                <a:alpha val="20000"/>
              </a:srgbClr>
            </a:solidFill>
            <a:ln w="9525">
              <a:noFill/>
              <a:miter lim="800000"/>
              <a:headEnd/>
              <a:tailEnd/>
            </a:ln>
          </p:spPr>
          <p:txBody>
            <a:bodyPr wrap="none" anchor="ctr"/>
            <a:lstStyle/>
            <a:p>
              <a:endParaRPr lang="en-GB"/>
            </a:p>
          </p:txBody>
        </p:sp>
      </p:grpSp>
      <p:sp>
        <p:nvSpPr>
          <p:cNvPr id="25607" name="Text Box 16"/>
          <p:cNvSpPr txBox="1">
            <a:spLocks noChangeArrowheads="1"/>
          </p:cNvSpPr>
          <p:nvPr/>
        </p:nvSpPr>
        <p:spPr bwMode="auto">
          <a:xfrm>
            <a:off x="228600" y="1901825"/>
            <a:ext cx="4006850" cy="396875"/>
          </a:xfrm>
          <a:prstGeom prst="rect">
            <a:avLst/>
          </a:prstGeom>
          <a:noFill/>
          <a:ln w="9525">
            <a:noFill/>
            <a:miter lim="800000"/>
            <a:headEnd/>
            <a:tailEnd/>
          </a:ln>
        </p:spPr>
        <p:txBody>
          <a:bodyPr wrap="none">
            <a:spAutoFit/>
          </a:bodyPr>
          <a:lstStyle/>
          <a:p>
            <a:r>
              <a:rPr lang="en-GB" sz="2000" b="1" dirty="0">
                <a:latin typeface="Verdana Ref"/>
              </a:rPr>
              <a:t>Value from the Customers Eyes</a:t>
            </a:r>
          </a:p>
        </p:txBody>
      </p:sp>
      <p:sp>
        <p:nvSpPr>
          <p:cNvPr id="15366"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5604"/>
                                        </p:tgtEl>
                                        <p:attrNameLst>
                                          <p:attrName>style.visibility</p:attrName>
                                        </p:attrNameLst>
                                      </p:cBhvr>
                                      <p:to>
                                        <p:strVal val="visible"/>
                                      </p:to>
                                    </p:set>
                                    <p:animEffect transition="in" filter="fade">
                                      <p:cBhvr>
                                        <p:cTn id="7" dur="1000"/>
                                        <p:tgtEl>
                                          <p:spTgt spid="25604"/>
                                        </p:tgtEl>
                                      </p:cBhvr>
                                    </p:animEffect>
                                    <p:anim calcmode="lin" valueType="num">
                                      <p:cBhvr>
                                        <p:cTn id="8" dur="1000" fill="hold"/>
                                        <p:tgtEl>
                                          <p:spTgt spid="25604"/>
                                        </p:tgtEl>
                                        <p:attrNameLst>
                                          <p:attrName>ppt_x</p:attrName>
                                        </p:attrNameLst>
                                      </p:cBhvr>
                                      <p:tavLst>
                                        <p:tav tm="0">
                                          <p:val>
                                            <p:strVal val="#ppt_x"/>
                                          </p:val>
                                        </p:tav>
                                        <p:tav tm="100000">
                                          <p:val>
                                            <p:strVal val="#ppt_x"/>
                                          </p:val>
                                        </p:tav>
                                      </p:tavLst>
                                    </p:anim>
                                    <p:anim calcmode="lin" valueType="num">
                                      <p:cBhvr>
                                        <p:cTn id="9" dur="1000" fill="hold"/>
                                        <p:tgtEl>
                                          <p:spTgt spid="25604"/>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32" presetClass="emph" presetSubtype="0" fill="hold" grpId="0" nodeType="clickEffect">
                                  <p:stCondLst>
                                    <p:cond delay="0"/>
                                  </p:stCondLst>
                                  <p:childTnLst>
                                    <p:animRot by="120000">
                                      <p:cBhvr>
                                        <p:cTn id="13" dur="100" fill="hold">
                                          <p:stCondLst>
                                            <p:cond delay="0"/>
                                          </p:stCondLst>
                                        </p:cTn>
                                        <p:tgtEl>
                                          <p:spTgt spid="25607"/>
                                        </p:tgtEl>
                                        <p:attrNameLst>
                                          <p:attrName>r</p:attrName>
                                        </p:attrNameLst>
                                      </p:cBhvr>
                                    </p:animRot>
                                    <p:animRot by="-240000">
                                      <p:cBhvr>
                                        <p:cTn id="14" dur="200" fill="hold">
                                          <p:stCondLst>
                                            <p:cond delay="200"/>
                                          </p:stCondLst>
                                        </p:cTn>
                                        <p:tgtEl>
                                          <p:spTgt spid="25607"/>
                                        </p:tgtEl>
                                        <p:attrNameLst>
                                          <p:attrName>r</p:attrName>
                                        </p:attrNameLst>
                                      </p:cBhvr>
                                    </p:animRot>
                                    <p:animRot by="240000">
                                      <p:cBhvr>
                                        <p:cTn id="15" dur="200" fill="hold">
                                          <p:stCondLst>
                                            <p:cond delay="400"/>
                                          </p:stCondLst>
                                        </p:cTn>
                                        <p:tgtEl>
                                          <p:spTgt spid="25607"/>
                                        </p:tgtEl>
                                        <p:attrNameLst>
                                          <p:attrName>r</p:attrName>
                                        </p:attrNameLst>
                                      </p:cBhvr>
                                    </p:animRot>
                                    <p:animRot by="-240000">
                                      <p:cBhvr>
                                        <p:cTn id="16" dur="200" fill="hold">
                                          <p:stCondLst>
                                            <p:cond delay="600"/>
                                          </p:stCondLst>
                                        </p:cTn>
                                        <p:tgtEl>
                                          <p:spTgt spid="25607"/>
                                        </p:tgtEl>
                                        <p:attrNameLst>
                                          <p:attrName>r</p:attrName>
                                        </p:attrNameLst>
                                      </p:cBhvr>
                                    </p:animRot>
                                    <p:animRot by="120000">
                                      <p:cBhvr>
                                        <p:cTn id="17" dur="200" fill="hold">
                                          <p:stCondLst>
                                            <p:cond delay="800"/>
                                          </p:stCondLst>
                                        </p:cTn>
                                        <p:tgtEl>
                                          <p:spTgt spid="25607"/>
                                        </p:tgtEl>
                                        <p:attrNameLst>
                                          <p:attrName>r</p:attrName>
                                        </p:attrNameLst>
                                      </p:cBhvr>
                                    </p:animRo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5605">
                                            <p:txEl>
                                              <p:pRg st="0" end="0"/>
                                            </p:txEl>
                                          </p:spTgt>
                                        </p:tgtEl>
                                        <p:attrNameLst>
                                          <p:attrName>style.visibility</p:attrName>
                                        </p:attrNameLst>
                                      </p:cBhvr>
                                      <p:to>
                                        <p:strVal val="visible"/>
                                      </p:to>
                                    </p:set>
                                    <p:animEffect transition="in" filter="fade">
                                      <p:cBhvr>
                                        <p:cTn id="22" dur="500"/>
                                        <p:tgtEl>
                                          <p:spTgt spid="25605">
                                            <p:txEl>
                                              <p:pRg st="0" end="0"/>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5605">
                                            <p:txEl>
                                              <p:pRg st="1" end="1"/>
                                            </p:txEl>
                                          </p:spTgt>
                                        </p:tgtEl>
                                        <p:attrNameLst>
                                          <p:attrName>style.visibility</p:attrName>
                                        </p:attrNameLst>
                                      </p:cBhvr>
                                      <p:to>
                                        <p:strVal val="visible"/>
                                      </p:to>
                                    </p:set>
                                    <p:animEffect transition="in" filter="fade">
                                      <p:cBhvr>
                                        <p:cTn id="27" dur="500"/>
                                        <p:tgtEl>
                                          <p:spTgt spid="25605">
                                            <p:txEl>
                                              <p:pRg st="1" end="1"/>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5605">
                                            <p:txEl>
                                              <p:pRg st="2" end="2"/>
                                            </p:txEl>
                                          </p:spTgt>
                                        </p:tgtEl>
                                        <p:attrNameLst>
                                          <p:attrName>style.visibility</p:attrName>
                                        </p:attrNameLst>
                                      </p:cBhvr>
                                      <p:to>
                                        <p:strVal val="visible"/>
                                      </p:to>
                                    </p:set>
                                    <p:animEffect transition="in" filter="fade">
                                      <p:cBhvr>
                                        <p:cTn id="32" dur="500"/>
                                        <p:tgtEl>
                                          <p:spTgt spid="25605">
                                            <p:txEl>
                                              <p:pRg st="2" end="2"/>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1" presetClass="entr" presetSubtype="0" fill="hold" nodeType="clickEffect">
                                  <p:stCondLst>
                                    <p:cond delay="0"/>
                                  </p:stCondLst>
                                  <p:childTnLst>
                                    <p:set>
                                      <p:cBhvr>
                                        <p:cTn id="36" dur="1" fill="hold">
                                          <p:stCondLst>
                                            <p:cond delay="0"/>
                                          </p:stCondLst>
                                        </p:cTn>
                                        <p:tgtEl>
                                          <p:spTgt spid="2"/>
                                        </p:tgtEl>
                                        <p:attrNameLst>
                                          <p:attrName>style.visibility</p:attrName>
                                        </p:attrNameLst>
                                      </p:cBhvr>
                                      <p:to>
                                        <p:strVal val="visible"/>
                                      </p:to>
                                    </p:set>
                                    <p:anim calcmode="lin" valueType="num">
                                      <p:cBhvr>
                                        <p:cTn id="37" dur="1000" fill="hold"/>
                                        <p:tgtEl>
                                          <p:spTgt spid="2"/>
                                        </p:tgtEl>
                                        <p:attrNameLst>
                                          <p:attrName>ppt_w</p:attrName>
                                        </p:attrNameLst>
                                      </p:cBhvr>
                                      <p:tavLst>
                                        <p:tav tm="0">
                                          <p:val>
                                            <p:fltVal val="0"/>
                                          </p:val>
                                        </p:tav>
                                        <p:tav tm="100000">
                                          <p:val>
                                            <p:strVal val="#ppt_w"/>
                                          </p:val>
                                        </p:tav>
                                      </p:tavLst>
                                    </p:anim>
                                    <p:anim calcmode="lin" valueType="num">
                                      <p:cBhvr>
                                        <p:cTn id="38" dur="1000" fill="hold"/>
                                        <p:tgtEl>
                                          <p:spTgt spid="2"/>
                                        </p:tgtEl>
                                        <p:attrNameLst>
                                          <p:attrName>ppt_h</p:attrName>
                                        </p:attrNameLst>
                                      </p:cBhvr>
                                      <p:tavLst>
                                        <p:tav tm="0">
                                          <p:val>
                                            <p:fltVal val="0"/>
                                          </p:val>
                                        </p:tav>
                                        <p:tav tm="100000">
                                          <p:val>
                                            <p:strVal val="#ppt_h"/>
                                          </p:val>
                                        </p:tav>
                                      </p:tavLst>
                                    </p:anim>
                                    <p:anim calcmode="lin" valueType="num">
                                      <p:cBhvr>
                                        <p:cTn id="39" dur="1000" fill="hold"/>
                                        <p:tgtEl>
                                          <p:spTgt spid="2"/>
                                        </p:tgtEl>
                                        <p:attrNameLst>
                                          <p:attrName>style.rotation</p:attrName>
                                        </p:attrNameLst>
                                      </p:cBhvr>
                                      <p:tavLst>
                                        <p:tav tm="0">
                                          <p:val>
                                            <p:fltVal val="90"/>
                                          </p:val>
                                        </p:tav>
                                        <p:tav tm="100000">
                                          <p:val>
                                            <p:fltVal val="0"/>
                                          </p:val>
                                        </p:tav>
                                      </p:tavLst>
                                    </p:anim>
                                    <p:animEffect transition="in" filter="fade">
                                      <p:cBhvr>
                                        <p:cTn id="4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4" grpId="0"/>
      <p:bldP spid="25605" grpId="0" build="p"/>
      <p:bldP spid="2560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9" name="Rectangle 2"/>
          <p:cNvSpPr>
            <a:spLocks noGrp="1" noChangeArrowheads="1"/>
          </p:cNvSpPr>
          <p:nvPr>
            <p:ph type="title"/>
          </p:nvPr>
        </p:nvSpPr>
        <p:spPr>
          <a:xfrm>
            <a:off x="288925" y="1268413"/>
            <a:ext cx="8604250" cy="720725"/>
          </a:xfrm>
        </p:spPr>
        <p:txBody>
          <a:bodyPr/>
          <a:lstStyle/>
          <a:p>
            <a:pPr eaLnBrk="1" hangingPunct="1"/>
            <a:r>
              <a:rPr lang="en-US" sz="3600" b="1" smtClean="0">
                <a:solidFill>
                  <a:schemeClr val="tx1"/>
                </a:solidFill>
              </a:rPr>
              <a:t>The Concept of Throughput</a:t>
            </a:r>
          </a:p>
        </p:txBody>
      </p:sp>
      <p:sp>
        <p:nvSpPr>
          <p:cNvPr id="16386" name="Rectangle 3"/>
          <p:cNvSpPr>
            <a:spLocks noGrp="1" noChangeArrowheads="1"/>
          </p:cNvSpPr>
          <p:nvPr>
            <p:ph idx="1"/>
          </p:nvPr>
        </p:nvSpPr>
        <p:spPr>
          <a:xfrm>
            <a:off x="274638" y="1854200"/>
            <a:ext cx="8626475" cy="1422400"/>
          </a:xfrm>
        </p:spPr>
        <p:txBody>
          <a:bodyPr>
            <a:spAutoFit/>
          </a:bodyPr>
          <a:lstStyle/>
          <a:p>
            <a:pPr marL="231775" indent="-231775" eaLnBrk="1" hangingPunct="1">
              <a:spcBef>
                <a:spcPct val="60000"/>
              </a:spcBef>
              <a:buClr>
                <a:schemeClr val="tx1"/>
              </a:buClr>
              <a:buSzPct val="120000"/>
              <a:buFont typeface="Wingdings" pitchFamily="2" charset="2"/>
              <a:buChar char="§"/>
            </a:pPr>
            <a:r>
              <a:rPr lang="en-US" sz="2400" smtClean="0"/>
              <a:t>Definition: Throughput is the time it takes to convert raw material into finished goods.  </a:t>
            </a:r>
          </a:p>
          <a:p>
            <a:pPr marL="971550" lvl="2" indent="-231775" eaLnBrk="1" hangingPunct="1">
              <a:spcBef>
                <a:spcPct val="60000"/>
              </a:spcBef>
              <a:buClr>
                <a:schemeClr val="tx1"/>
              </a:buClr>
              <a:buSzPct val="120000"/>
              <a:buFont typeface="Wingdings" pitchFamily="2" charset="2"/>
              <a:buChar char="§"/>
            </a:pPr>
            <a:r>
              <a:rPr lang="en-US" smtClean="0"/>
              <a:t>when is that product going to be ready to ship?</a:t>
            </a:r>
          </a:p>
        </p:txBody>
      </p:sp>
      <p:sp>
        <p:nvSpPr>
          <p:cNvPr id="16391" name="Footer Placeholder 1"/>
          <p:cNvSpPr>
            <a:spLocks noGrp="1"/>
          </p:cNvSpPr>
          <p:nvPr>
            <p:ph type="ftr" sz="quarter" idx="11"/>
          </p:nvPr>
        </p:nvSpPr>
        <p:spPr bwMode="auto">
          <a:noFill/>
          <a:ln>
            <a:miter lim="800000"/>
            <a:headEnd/>
            <a:tailEnd/>
          </a:ln>
        </p:spPr>
        <p:txBody>
          <a:bodyPr/>
          <a:lstStyle/>
          <a:p>
            <a:endParaRPr lang="en-US" dirty="0">
              <a:latin typeface="Arial" pitchFamily="34" charset="0"/>
            </a:endParaRPr>
          </a:p>
        </p:txBody>
      </p:sp>
      <p:sp>
        <p:nvSpPr>
          <p:cNvPr id="16392" name="Slide Number Placeholder 2"/>
          <p:cNvSpPr>
            <a:spLocks noGrp="1"/>
          </p:cNvSpPr>
          <p:nvPr>
            <p:ph type="sldNum" sz="quarter" idx="12"/>
          </p:nvPr>
        </p:nvSpPr>
        <p:spPr>
          <a:noFill/>
        </p:spPr>
        <p:txBody>
          <a:bodyPr/>
          <a:lstStyle/>
          <a:p>
            <a:fld id="{5E8E74EB-EEA5-4136-8DE7-D3E32D46AF35}" type="slidenum">
              <a:rPr lang="en-US" smtClean="0">
                <a:latin typeface="Arial" pitchFamily="34" charset="0"/>
              </a:rPr>
              <a:pPr/>
              <a:t>20</a:t>
            </a:fld>
            <a:endParaRPr lang="en-US" smtClean="0">
              <a:latin typeface="Arial" pitchFamily="34" charset="0"/>
            </a:endParaRPr>
          </a:p>
        </p:txBody>
      </p:sp>
      <p:grpSp>
        <p:nvGrpSpPr>
          <p:cNvPr id="2" name="Group 19"/>
          <p:cNvGrpSpPr>
            <a:grpSpLocks/>
          </p:cNvGrpSpPr>
          <p:nvPr/>
        </p:nvGrpSpPr>
        <p:grpSpPr bwMode="auto">
          <a:xfrm>
            <a:off x="309563" y="3325813"/>
            <a:ext cx="8356600" cy="2560637"/>
            <a:chOff x="1104" y="1392"/>
            <a:chExt cx="3652" cy="1487"/>
          </a:xfrm>
        </p:grpSpPr>
        <p:sp>
          <p:nvSpPr>
            <p:cNvPr id="16393" name="Rectangle 8"/>
            <p:cNvSpPr>
              <a:spLocks noChangeArrowheads="1"/>
            </p:cNvSpPr>
            <p:nvPr/>
          </p:nvSpPr>
          <p:spPr bwMode="auto">
            <a:xfrm>
              <a:off x="1104" y="1392"/>
              <a:ext cx="3652" cy="1487"/>
            </a:xfrm>
            <a:prstGeom prst="rect">
              <a:avLst/>
            </a:prstGeom>
            <a:solidFill>
              <a:srgbClr val="CCCCFF"/>
            </a:solidFill>
            <a:ln w="38100" cmpd="dbl">
              <a:solidFill>
                <a:schemeClr val="tx1"/>
              </a:solidFill>
              <a:miter lim="800000"/>
              <a:headEnd/>
              <a:tailEnd/>
            </a:ln>
          </p:spPr>
          <p:txBody>
            <a:bodyPr wrap="none" anchor="ctr"/>
            <a:lstStyle/>
            <a:p>
              <a:pPr algn="ctr"/>
              <a:endParaRPr lang="en-US"/>
            </a:p>
          </p:txBody>
        </p:sp>
        <p:sp>
          <p:nvSpPr>
            <p:cNvPr id="16394" name="Text Box 10"/>
            <p:cNvSpPr txBox="1">
              <a:spLocks noChangeArrowheads="1"/>
            </p:cNvSpPr>
            <p:nvPr/>
          </p:nvSpPr>
          <p:spPr bwMode="auto">
            <a:xfrm>
              <a:off x="1820" y="1438"/>
              <a:ext cx="2230" cy="192"/>
            </a:xfrm>
            <a:prstGeom prst="rect">
              <a:avLst/>
            </a:prstGeom>
            <a:noFill/>
            <a:ln w="9525">
              <a:noFill/>
              <a:miter lim="800000"/>
              <a:headEnd/>
              <a:tailEnd/>
            </a:ln>
          </p:spPr>
          <p:txBody>
            <a:bodyPr>
              <a:spAutoFit/>
            </a:bodyPr>
            <a:lstStyle/>
            <a:p>
              <a:pPr algn="ctr"/>
              <a:r>
                <a:rPr lang="en-US" sz="1400" b="1">
                  <a:latin typeface="Arial Narrow" pitchFamily="34" charset="0"/>
                </a:rPr>
                <a:t>As throughput  time decreases…</a:t>
              </a:r>
            </a:p>
          </p:txBody>
        </p:sp>
        <p:sp>
          <p:nvSpPr>
            <p:cNvPr id="16395" name="Rectangle 14"/>
            <p:cNvSpPr>
              <a:spLocks noChangeArrowheads="1"/>
            </p:cNvSpPr>
            <p:nvPr/>
          </p:nvSpPr>
          <p:spPr bwMode="auto">
            <a:xfrm>
              <a:off x="1358" y="1663"/>
              <a:ext cx="1486" cy="1069"/>
            </a:xfrm>
            <a:prstGeom prst="rect">
              <a:avLst/>
            </a:prstGeom>
            <a:solidFill>
              <a:schemeClr val="bg1"/>
            </a:solidFill>
            <a:ln w="9525">
              <a:solidFill>
                <a:schemeClr val="tx1"/>
              </a:solidFill>
              <a:miter lim="800000"/>
              <a:headEnd/>
              <a:tailEnd/>
            </a:ln>
          </p:spPr>
          <p:txBody>
            <a:bodyPr wrap="none" anchor="ctr"/>
            <a:lstStyle/>
            <a:p>
              <a:pPr algn="ctr"/>
              <a:endParaRPr lang="en-US"/>
            </a:p>
          </p:txBody>
        </p:sp>
        <p:sp>
          <p:nvSpPr>
            <p:cNvPr id="16396" name="Rectangle 15"/>
            <p:cNvSpPr>
              <a:spLocks noChangeArrowheads="1"/>
            </p:cNvSpPr>
            <p:nvPr/>
          </p:nvSpPr>
          <p:spPr bwMode="auto">
            <a:xfrm>
              <a:off x="3006" y="1663"/>
              <a:ext cx="1487" cy="1069"/>
            </a:xfrm>
            <a:prstGeom prst="rect">
              <a:avLst/>
            </a:prstGeom>
            <a:solidFill>
              <a:schemeClr val="bg1"/>
            </a:solidFill>
            <a:ln w="9525">
              <a:solidFill>
                <a:schemeClr val="tx1"/>
              </a:solidFill>
              <a:miter lim="800000"/>
              <a:headEnd/>
              <a:tailEnd/>
            </a:ln>
          </p:spPr>
          <p:txBody>
            <a:bodyPr wrap="none" anchor="ctr"/>
            <a:lstStyle/>
            <a:p>
              <a:pPr algn="ctr"/>
              <a:endParaRPr lang="en-US"/>
            </a:p>
          </p:txBody>
        </p:sp>
        <p:sp>
          <p:nvSpPr>
            <p:cNvPr id="16397" name="AutoShape 9"/>
            <p:cNvSpPr>
              <a:spLocks noChangeArrowheads="1"/>
            </p:cNvSpPr>
            <p:nvPr/>
          </p:nvSpPr>
          <p:spPr bwMode="auto">
            <a:xfrm flipH="1" flipV="1">
              <a:off x="4006" y="1710"/>
              <a:ext cx="342" cy="975"/>
            </a:xfrm>
            <a:prstGeom prst="upArrow">
              <a:avLst>
                <a:gd name="adj1" fmla="val 50000"/>
                <a:gd name="adj2" fmla="val 71272"/>
              </a:avLst>
            </a:prstGeom>
            <a:solidFill>
              <a:srgbClr val="FF3300"/>
            </a:solidFill>
            <a:ln w="9525">
              <a:solidFill>
                <a:schemeClr val="tx1"/>
              </a:solidFill>
              <a:miter lim="800000"/>
              <a:headEnd/>
              <a:tailEnd/>
            </a:ln>
          </p:spPr>
          <p:txBody>
            <a:bodyPr rot="10800000" vert="eaVert" wrap="none" anchor="ctr"/>
            <a:lstStyle/>
            <a:p>
              <a:pPr algn="ctr"/>
              <a:r>
                <a:rPr lang="en-US" sz="1400" b="1">
                  <a:solidFill>
                    <a:srgbClr val="EAEAEA"/>
                  </a:solidFill>
                </a:rPr>
                <a:t>Falls</a:t>
              </a:r>
            </a:p>
          </p:txBody>
        </p:sp>
        <p:sp>
          <p:nvSpPr>
            <p:cNvPr id="16398" name="Text Box 11"/>
            <p:cNvSpPr txBox="1">
              <a:spLocks noChangeArrowheads="1"/>
            </p:cNvSpPr>
            <p:nvPr/>
          </p:nvSpPr>
          <p:spPr bwMode="auto">
            <a:xfrm>
              <a:off x="1372" y="1719"/>
              <a:ext cx="1115" cy="754"/>
            </a:xfrm>
            <a:prstGeom prst="rect">
              <a:avLst/>
            </a:prstGeom>
            <a:noFill/>
            <a:ln w="9525">
              <a:noFill/>
              <a:miter lim="800000"/>
              <a:headEnd/>
              <a:tailEnd/>
            </a:ln>
          </p:spPr>
          <p:txBody>
            <a:bodyPr>
              <a:spAutoFit/>
            </a:bodyPr>
            <a:lstStyle/>
            <a:p>
              <a:pPr>
                <a:lnSpc>
                  <a:spcPct val="130000"/>
                </a:lnSpc>
                <a:buFontTx/>
                <a:buChar char="•"/>
              </a:pPr>
              <a:r>
                <a:rPr lang="en-US" sz="1400" b="1">
                  <a:latin typeface="Arial Narrow" pitchFamily="34" charset="0"/>
                </a:rPr>
                <a:t> Quality</a:t>
              </a:r>
            </a:p>
            <a:p>
              <a:pPr>
                <a:lnSpc>
                  <a:spcPct val="130000"/>
                </a:lnSpc>
                <a:buFontTx/>
                <a:buChar char="•"/>
              </a:pPr>
              <a:r>
                <a:rPr lang="en-US" sz="1400" b="1">
                  <a:latin typeface="Arial Narrow" pitchFamily="34" charset="0"/>
                </a:rPr>
                <a:t> On Time Delivery</a:t>
              </a:r>
            </a:p>
            <a:p>
              <a:pPr>
                <a:lnSpc>
                  <a:spcPct val="130000"/>
                </a:lnSpc>
                <a:buFontTx/>
                <a:buChar char="•"/>
              </a:pPr>
              <a:r>
                <a:rPr lang="en-US" sz="1400" b="1">
                  <a:latin typeface="Arial Narrow" pitchFamily="34" charset="0"/>
                </a:rPr>
                <a:t> Morale</a:t>
              </a:r>
            </a:p>
            <a:p>
              <a:pPr>
                <a:lnSpc>
                  <a:spcPct val="130000"/>
                </a:lnSpc>
                <a:buFontTx/>
                <a:buChar char="•"/>
              </a:pPr>
              <a:r>
                <a:rPr lang="en-US" sz="1400" b="1">
                  <a:latin typeface="Arial Narrow" pitchFamily="34" charset="0"/>
                </a:rPr>
                <a:t> Overburden</a:t>
              </a:r>
            </a:p>
          </p:txBody>
        </p:sp>
        <p:sp>
          <p:nvSpPr>
            <p:cNvPr id="16399" name="Text Box 12"/>
            <p:cNvSpPr txBox="1">
              <a:spLocks noChangeArrowheads="1"/>
            </p:cNvSpPr>
            <p:nvPr/>
          </p:nvSpPr>
          <p:spPr bwMode="auto">
            <a:xfrm>
              <a:off x="3170" y="1719"/>
              <a:ext cx="1115" cy="928"/>
            </a:xfrm>
            <a:prstGeom prst="rect">
              <a:avLst/>
            </a:prstGeom>
            <a:noFill/>
            <a:ln w="9525">
              <a:noFill/>
              <a:miter lim="800000"/>
              <a:headEnd/>
              <a:tailEnd/>
            </a:ln>
          </p:spPr>
          <p:txBody>
            <a:bodyPr>
              <a:spAutoFit/>
            </a:bodyPr>
            <a:lstStyle/>
            <a:p>
              <a:pPr>
                <a:lnSpc>
                  <a:spcPct val="130000"/>
                </a:lnSpc>
                <a:buFontTx/>
                <a:buChar char="•"/>
              </a:pPr>
              <a:r>
                <a:rPr lang="en-US" sz="1400" b="1">
                  <a:latin typeface="Arial Narrow" pitchFamily="34" charset="0"/>
                </a:rPr>
                <a:t> Cost</a:t>
              </a:r>
            </a:p>
            <a:p>
              <a:pPr>
                <a:lnSpc>
                  <a:spcPct val="130000"/>
                </a:lnSpc>
                <a:buFontTx/>
                <a:buChar char="•"/>
              </a:pPr>
              <a:r>
                <a:rPr lang="en-US" sz="1400" b="1">
                  <a:latin typeface="Arial Narrow" pitchFamily="34" charset="0"/>
                </a:rPr>
                <a:t> Defects</a:t>
              </a:r>
            </a:p>
            <a:p>
              <a:pPr>
                <a:lnSpc>
                  <a:spcPct val="130000"/>
                </a:lnSpc>
                <a:buFontTx/>
                <a:buChar char="•"/>
              </a:pPr>
              <a:r>
                <a:rPr lang="en-US" sz="1400" b="1">
                  <a:latin typeface="Arial Narrow" pitchFamily="34" charset="0"/>
                </a:rPr>
                <a:t> Inventory</a:t>
              </a:r>
            </a:p>
            <a:p>
              <a:pPr>
                <a:lnSpc>
                  <a:spcPct val="130000"/>
                </a:lnSpc>
                <a:buFontTx/>
                <a:buChar char="•"/>
              </a:pPr>
              <a:r>
                <a:rPr lang="en-US" sz="1400" b="1">
                  <a:latin typeface="Arial Narrow" pitchFamily="34" charset="0"/>
                </a:rPr>
                <a:t> Waste</a:t>
              </a:r>
            </a:p>
            <a:p>
              <a:pPr>
                <a:lnSpc>
                  <a:spcPct val="130000"/>
                </a:lnSpc>
                <a:buFontTx/>
                <a:buChar char="•"/>
              </a:pPr>
              <a:endParaRPr lang="en-US" sz="1400" b="1">
                <a:latin typeface="Arial Narrow" pitchFamily="34" charset="0"/>
              </a:endParaRPr>
            </a:p>
          </p:txBody>
        </p:sp>
        <p:sp>
          <p:nvSpPr>
            <p:cNvPr id="16400" name="AutoShape 13"/>
            <p:cNvSpPr>
              <a:spLocks noChangeArrowheads="1"/>
            </p:cNvSpPr>
            <p:nvPr/>
          </p:nvSpPr>
          <p:spPr bwMode="auto">
            <a:xfrm flipH="1">
              <a:off x="2457" y="1702"/>
              <a:ext cx="342" cy="976"/>
            </a:xfrm>
            <a:prstGeom prst="upArrow">
              <a:avLst>
                <a:gd name="adj1" fmla="val 50000"/>
                <a:gd name="adj2" fmla="val 71345"/>
              </a:avLst>
            </a:prstGeom>
            <a:solidFill>
              <a:srgbClr val="FF3300"/>
            </a:solidFill>
            <a:ln w="9525" algn="ctr">
              <a:solidFill>
                <a:schemeClr val="tx1"/>
              </a:solidFill>
              <a:miter lim="800000"/>
              <a:headEnd/>
              <a:tailEnd/>
            </a:ln>
          </p:spPr>
          <p:txBody>
            <a:bodyPr vert="eaVert" wrap="none" anchor="ctr"/>
            <a:lstStyle/>
            <a:p>
              <a:pPr algn="ctr"/>
              <a:r>
                <a:rPr lang="en-US" sz="1400" b="1">
                  <a:solidFill>
                    <a:srgbClr val="EAEAEA"/>
                  </a:solidFill>
                  <a:ea typeface="Courier  "/>
                  <a:cs typeface="Courier  "/>
                </a:rPr>
                <a:t>Improves</a:t>
              </a:r>
            </a:p>
          </p:txBody>
        </p:sp>
      </p:grpSp>
      <p:sp>
        <p:nvSpPr>
          <p:cNvPr id="16388" name="Rectangle 5"/>
          <p:cNvSpPr>
            <a:spLocks noChangeArrowheads="1"/>
          </p:cNvSpPr>
          <p:nvPr/>
        </p:nvSpPr>
        <p:spPr bwMode="auto">
          <a:xfrm>
            <a:off x="288925" y="5886450"/>
            <a:ext cx="6940550" cy="460375"/>
          </a:xfrm>
          <a:prstGeom prst="rect">
            <a:avLst/>
          </a:prstGeom>
          <a:noFill/>
          <a:ln w="9525">
            <a:noFill/>
            <a:miter lim="800000"/>
            <a:headEnd/>
            <a:tailEnd/>
          </a:ln>
        </p:spPr>
        <p:txBody>
          <a:bodyPr anchor="ctr">
            <a:spAutoFit/>
          </a:bodyPr>
          <a:lstStyle/>
          <a:p>
            <a:pPr marL="231775" indent="-231775">
              <a:spcBef>
                <a:spcPct val="60000"/>
              </a:spcBef>
              <a:buClr>
                <a:schemeClr val="tx1"/>
              </a:buClr>
              <a:buSzPct val="120000"/>
              <a:buFont typeface="Arial" pitchFamily="34" charset="0"/>
              <a:buNone/>
            </a:pPr>
            <a:r>
              <a:rPr lang="en-US" b="1">
                <a:solidFill>
                  <a:srgbClr val="080808"/>
                </a:solidFill>
              </a:rPr>
              <a:t>Decreased Throughput Time Is The Objective.</a:t>
            </a:r>
          </a:p>
        </p:txBody>
      </p:sp>
      <p:sp>
        <p:nvSpPr>
          <p:cNvPr id="1639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Tree>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250825" y="1268413"/>
            <a:ext cx="8642350" cy="720725"/>
          </a:xfrm>
        </p:spPr>
        <p:txBody>
          <a:bodyPr/>
          <a:lstStyle/>
          <a:p>
            <a:pPr eaLnBrk="1" hangingPunct="1"/>
            <a:r>
              <a:rPr lang="en-US" sz="3200" b="1" smtClean="0">
                <a:solidFill>
                  <a:schemeClr val="tx1"/>
                </a:solidFill>
              </a:rPr>
              <a:t>Concept of Value-Added Activity</a:t>
            </a:r>
          </a:p>
        </p:txBody>
      </p:sp>
      <p:sp>
        <p:nvSpPr>
          <p:cNvPr id="17411" name="Rectangle 3"/>
          <p:cNvSpPr>
            <a:spLocks noGrp="1" noChangeArrowheads="1"/>
          </p:cNvSpPr>
          <p:nvPr>
            <p:ph idx="1"/>
          </p:nvPr>
        </p:nvSpPr>
        <p:spPr>
          <a:xfrm>
            <a:off x="250825" y="1989138"/>
            <a:ext cx="8642350" cy="4319587"/>
          </a:xfrm>
        </p:spPr>
        <p:txBody>
          <a:bodyPr/>
          <a:lstStyle/>
          <a:p>
            <a:pPr marL="0" indent="0" eaLnBrk="1" hangingPunct="1">
              <a:spcBef>
                <a:spcPct val="60000"/>
              </a:spcBef>
              <a:buClr>
                <a:schemeClr val="tx1"/>
              </a:buClr>
              <a:buSzPct val="120000"/>
              <a:buFontTx/>
              <a:buNone/>
            </a:pPr>
            <a:r>
              <a:rPr lang="en-US" sz="2000" smtClean="0"/>
              <a:t>Throughput time can be broken down into value added and non value added components.</a:t>
            </a:r>
          </a:p>
          <a:p>
            <a:pPr marL="0" indent="0" eaLnBrk="1" hangingPunct="1">
              <a:spcBef>
                <a:spcPct val="60000"/>
              </a:spcBef>
              <a:buClr>
                <a:schemeClr val="tx1"/>
              </a:buClr>
              <a:buSzPct val="120000"/>
              <a:buFontTx/>
              <a:buNone/>
            </a:pPr>
            <a:r>
              <a:rPr lang="en-US" sz="2000" b="1" smtClean="0"/>
              <a:t>Value Added (VA) Definition:</a:t>
            </a:r>
          </a:p>
          <a:p>
            <a:pPr marL="571500" lvl="1" indent="-223838" eaLnBrk="1" hangingPunct="1">
              <a:spcBef>
                <a:spcPct val="60000"/>
              </a:spcBef>
              <a:buClr>
                <a:schemeClr val="tx1"/>
              </a:buClr>
              <a:buSzPct val="120000"/>
              <a:buFont typeface="Arial" pitchFamily="34" charset="0"/>
              <a:buChar char="•"/>
            </a:pPr>
            <a:r>
              <a:rPr lang="en-US" sz="1800" smtClean="0"/>
              <a:t>Activities performed which the customer is willing to pay for.  In “Industrial Engineering” talk, we say that value added work changes the 1) fit, 2) form, or 3) function of a part.</a:t>
            </a:r>
          </a:p>
          <a:p>
            <a:pPr marL="0" indent="0" eaLnBrk="1" hangingPunct="1">
              <a:spcBef>
                <a:spcPct val="60000"/>
              </a:spcBef>
              <a:buClr>
                <a:schemeClr val="tx1"/>
              </a:buClr>
              <a:buSzPct val="120000"/>
              <a:buFontTx/>
              <a:buNone/>
            </a:pPr>
            <a:r>
              <a:rPr lang="en-US" sz="2000" b="1" smtClean="0"/>
              <a:t>Non Value Added (NVA) Definition:</a:t>
            </a:r>
          </a:p>
          <a:p>
            <a:pPr marL="571500" lvl="1" indent="-223838" eaLnBrk="1" hangingPunct="1">
              <a:spcBef>
                <a:spcPct val="60000"/>
              </a:spcBef>
              <a:buClr>
                <a:schemeClr val="tx1"/>
              </a:buClr>
              <a:buSzPct val="120000"/>
              <a:buFont typeface="Arial" pitchFamily="34" charset="0"/>
              <a:buChar char="•"/>
            </a:pPr>
            <a:r>
              <a:rPr lang="en-US" sz="1800" smtClean="0"/>
              <a:t>Activities performed which the customer is </a:t>
            </a:r>
            <a:r>
              <a:rPr lang="en-US" sz="1800" u="sng" smtClean="0"/>
              <a:t>not</a:t>
            </a:r>
            <a:r>
              <a:rPr lang="en-US" sz="1800" smtClean="0"/>
              <a:t> willing to pay for when purchasing our product or service.  These are activities that our customer does not want, but our processes require them in order to complete the value added tasks. </a:t>
            </a:r>
          </a:p>
        </p:txBody>
      </p:sp>
      <p:sp>
        <p:nvSpPr>
          <p:cNvPr id="17413" name="Footer Placeholder 1"/>
          <p:cNvSpPr>
            <a:spLocks noGrp="1"/>
          </p:cNvSpPr>
          <p:nvPr>
            <p:ph type="ftr" sz="quarter" idx="11"/>
          </p:nvPr>
        </p:nvSpPr>
        <p:spPr bwMode="auto">
          <a:noFill/>
          <a:ln>
            <a:miter lim="800000"/>
            <a:headEnd/>
            <a:tailEnd/>
          </a:ln>
        </p:spPr>
        <p:txBody>
          <a:bodyPr/>
          <a:lstStyle/>
          <a:p>
            <a:endParaRPr lang="en-US" dirty="0">
              <a:latin typeface="Arial" pitchFamily="34" charset="0"/>
            </a:endParaRPr>
          </a:p>
        </p:txBody>
      </p:sp>
      <p:sp>
        <p:nvSpPr>
          <p:cNvPr id="17414" name="Slide Number Placeholder 2"/>
          <p:cNvSpPr>
            <a:spLocks noGrp="1"/>
          </p:cNvSpPr>
          <p:nvPr>
            <p:ph type="sldNum" sz="quarter" idx="12"/>
          </p:nvPr>
        </p:nvSpPr>
        <p:spPr>
          <a:noFill/>
        </p:spPr>
        <p:txBody>
          <a:bodyPr/>
          <a:lstStyle/>
          <a:p>
            <a:fld id="{BB135776-5447-4BAD-8A3C-20101740620E}" type="slidenum">
              <a:rPr lang="en-US" smtClean="0">
                <a:latin typeface="Arial" pitchFamily="34" charset="0"/>
              </a:rPr>
              <a:pPr/>
              <a:t>21</a:t>
            </a:fld>
            <a:endParaRPr lang="en-US" smtClean="0">
              <a:latin typeface="Arial" pitchFamily="34" charset="0"/>
            </a:endParaRPr>
          </a:p>
        </p:txBody>
      </p:sp>
      <p:sp>
        <p:nvSpPr>
          <p:cNvPr id="17412"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AutoShape 15"/>
          <p:cNvSpPr>
            <a:spLocks noChangeArrowheads="1"/>
          </p:cNvSpPr>
          <p:nvPr/>
        </p:nvSpPr>
        <p:spPr bwMode="auto">
          <a:xfrm>
            <a:off x="6019800" y="2057400"/>
            <a:ext cx="3048000" cy="3657600"/>
          </a:xfrm>
          <a:prstGeom prst="roundRect">
            <a:avLst>
              <a:gd name="adj" fmla="val 1213"/>
            </a:avLst>
          </a:prstGeom>
          <a:solidFill>
            <a:srgbClr val="CCCCFF"/>
          </a:solidFill>
          <a:ln w="9525">
            <a:solidFill>
              <a:schemeClr val="tx1"/>
            </a:solidFill>
            <a:round/>
            <a:headEnd/>
            <a:tailEnd/>
          </a:ln>
        </p:spPr>
        <p:txBody>
          <a:bodyPr wrap="none" anchor="ctr"/>
          <a:lstStyle/>
          <a:p>
            <a:pPr algn="ctr"/>
            <a:endParaRPr lang="en-US"/>
          </a:p>
        </p:txBody>
      </p:sp>
      <p:sp>
        <p:nvSpPr>
          <p:cNvPr id="18435" name="Rectangle 10"/>
          <p:cNvSpPr>
            <a:spLocks noChangeArrowheads="1"/>
          </p:cNvSpPr>
          <p:nvPr/>
        </p:nvSpPr>
        <p:spPr bwMode="auto">
          <a:xfrm>
            <a:off x="152400" y="2039938"/>
            <a:ext cx="5638800" cy="3821112"/>
          </a:xfrm>
          <a:prstGeom prst="rect">
            <a:avLst/>
          </a:prstGeom>
          <a:noFill/>
          <a:ln w="9525">
            <a:noFill/>
            <a:miter lim="800000"/>
            <a:headEnd/>
            <a:tailEnd/>
          </a:ln>
        </p:spPr>
        <p:txBody>
          <a:bodyPr/>
          <a:lstStyle/>
          <a:p>
            <a:pPr marL="228600" indent="-228600">
              <a:spcBef>
                <a:spcPct val="60000"/>
              </a:spcBef>
              <a:buSzPct val="125000"/>
              <a:buFont typeface="Arial" pitchFamily="34" charset="0"/>
              <a:buChar char="•"/>
            </a:pPr>
            <a:r>
              <a:rPr lang="en-US" altLang="en-US" sz="2000"/>
              <a:t>Typically VA activities make up a tiny fraction of total processing time of a part.</a:t>
            </a:r>
          </a:p>
          <a:p>
            <a:pPr marL="228600" indent="-228600">
              <a:spcBef>
                <a:spcPct val="60000"/>
              </a:spcBef>
              <a:buSzPct val="125000"/>
              <a:buFont typeface="Arial" pitchFamily="34" charset="0"/>
              <a:buChar char="•"/>
            </a:pPr>
            <a:r>
              <a:rPr lang="en-US" altLang="en-US" sz="2000"/>
              <a:t>Impossible to eliminate all NVA activities, we concentrate on </a:t>
            </a:r>
            <a:r>
              <a:rPr lang="en-US" altLang="en-US" sz="2000" i="1"/>
              <a:t>unnecessary.</a:t>
            </a:r>
          </a:p>
          <a:p>
            <a:pPr marL="566738" lvl="1" indent="-223838">
              <a:spcBef>
                <a:spcPct val="60000"/>
              </a:spcBef>
              <a:buFont typeface="Arial" pitchFamily="34" charset="0"/>
              <a:buChar char="–"/>
            </a:pPr>
            <a:r>
              <a:rPr lang="en-US" altLang="en-US" sz="2000" b="1"/>
              <a:t>Necessary NVA</a:t>
            </a:r>
            <a:r>
              <a:rPr lang="en-US" altLang="en-US" sz="2000"/>
              <a:t>: Wasteful activities must be performed in order to build product (example: freight costs)</a:t>
            </a:r>
          </a:p>
          <a:p>
            <a:pPr marL="566738" lvl="1" indent="-223838">
              <a:spcBef>
                <a:spcPct val="60000"/>
              </a:spcBef>
              <a:buFont typeface="Arial" pitchFamily="34" charset="0"/>
              <a:buChar char="–"/>
            </a:pPr>
            <a:r>
              <a:rPr lang="en-US" altLang="en-US" sz="2000" b="1"/>
              <a:t>Unnecessary NVA</a:t>
            </a:r>
            <a:r>
              <a:rPr lang="en-US" altLang="en-US" sz="2000"/>
              <a:t>: Wasteful activities that, if omitted, would still allow us to build products (example: defects).</a:t>
            </a:r>
          </a:p>
        </p:txBody>
      </p:sp>
      <p:graphicFrame>
        <p:nvGraphicFramePr>
          <p:cNvPr id="18436" name="Object 26"/>
          <p:cNvGraphicFramePr>
            <a:graphicFrameLocks noChangeAspect="1"/>
          </p:cNvGraphicFramePr>
          <p:nvPr/>
        </p:nvGraphicFramePr>
        <p:xfrm>
          <a:off x="6102350" y="1812925"/>
          <a:ext cx="2895600" cy="2835275"/>
        </p:xfrm>
        <a:graphic>
          <a:graphicData uri="http://schemas.openxmlformats.org/presentationml/2006/ole">
            <p:oleObj spid="_x0000_s23554" name="Chart" r:id="rId4" imgW="3648143" imgH="3524160" progId="MSGraph.Chart.8">
              <p:embed followColorScheme="full"/>
            </p:oleObj>
          </a:graphicData>
        </a:graphic>
      </p:graphicFrame>
      <p:sp>
        <p:nvSpPr>
          <p:cNvPr id="18437" name="Rectangle 28"/>
          <p:cNvSpPr>
            <a:spLocks noChangeArrowheads="1"/>
          </p:cNvSpPr>
          <p:nvPr/>
        </p:nvSpPr>
        <p:spPr bwMode="auto">
          <a:xfrm>
            <a:off x="152400" y="5867400"/>
            <a:ext cx="7162800" cy="396875"/>
          </a:xfrm>
          <a:prstGeom prst="rect">
            <a:avLst/>
          </a:prstGeom>
          <a:noFill/>
          <a:ln w="9525">
            <a:noFill/>
            <a:miter lim="800000"/>
            <a:headEnd/>
            <a:tailEnd/>
          </a:ln>
        </p:spPr>
        <p:txBody>
          <a:bodyPr anchor="ctr">
            <a:spAutoFit/>
          </a:bodyPr>
          <a:lstStyle/>
          <a:p>
            <a:pPr marL="231775" indent="-231775">
              <a:spcBef>
                <a:spcPct val="60000"/>
              </a:spcBef>
              <a:buClr>
                <a:schemeClr val="tx1"/>
              </a:buClr>
              <a:buSzPct val="120000"/>
              <a:buFont typeface="Arial" pitchFamily="34" charset="0"/>
              <a:buNone/>
            </a:pPr>
            <a:r>
              <a:rPr lang="en-US" sz="2000" b="1">
                <a:solidFill>
                  <a:srgbClr val="080808"/>
                </a:solidFill>
              </a:rPr>
              <a:t>Reduce Non Value Added Activities As Much As Possible.</a:t>
            </a:r>
          </a:p>
        </p:txBody>
      </p:sp>
      <p:grpSp>
        <p:nvGrpSpPr>
          <p:cNvPr id="2" name="Group 1"/>
          <p:cNvGrpSpPr>
            <a:grpSpLocks/>
          </p:cNvGrpSpPr>
          <p:nvPr/>
        </p:nvGrpSpPr>
        <p:grpSpPr bwMode="auto">
          <a:xfrm>
            <a:off x="6286500" y="4605338"/>
            <a:ext cx="2514600" cy="957262"/>
            <a:chOff x="5715000" y="4572000"/>
            <a:chExt cx="2819400" cy="957263"/>
          </a:xfrm>
        </p:grpSpPr>
        <p:sp>
          <p:nvSpPr>
            <p:cNvPr id="18443" name="AutoShape 22"/>
            <p:cNvSpPr>
              <a:spLocks noChangeArrowheads="1"/>
            </p:cNvSpPr>
            <p:nvPr/>
          </p:nvSpPr>
          <p:spPr bwMode="auto">
            <a:xfrm>
              <a:off x="5715000" y="4572000"/>
              <a:ext cx="2020888" cy="957263"/>
            </a:xfrm>
            <a:prstGeom prst="roundRect">
              <a:avLst>
                <a:gd name="adj" fmla="val 16667"/>
              </a:avLst>
            </a:prstGeom>
            <a:solidFill>
              <a:schemeClr val="bg1"/>
            </a:solidFill>
            <a:ln w="9525">
              <a:solidFill>
                <a:schemeClr val="tx1"/>
              </a:solidFill>
              <a:round/>
              <a:headEnd/>
              <a:tailEnd/>
            </a:ln>
          </p:spPr>
          <p:txBody>
            <a:bodyPr wrap="none" anchor="ctr"/>
            <a:lstStyle/>
            <a:p>
              <a:pPr algn="ctr"/>
              <a:endParaRPr lang="en-US"/>
            </a:p>
          </p:txBody>
        </p:sp>
        <p:sp>
          <p:nvSpPr>
            <p:cNvPr id="18444" name="Rectangle 17"/>
            <p:cNvSpPr>
              <a:spLocks noChangeArrowheads="1"/>
            </p:cNvSpPr>
            <p:nvPr/>
          </p:nvSpPr>
          <p:spPr bwMode="auto">
            <a:xfrm>
              <a:off x="5867400" y="4664075"/>
              <a:ext cx="152400" cy="152400"/>
            </a:xfrm>
            <a:prstGeom prst="rect">
              <a:avLst/>
            </a:prstGeom>
            <a:solidFill>
              <a:srgbClr val="FFCC99"/>
            </a:solidFill>
            <a:ln w="9525">
              <a:solidFill>
                <a:schemeClr val="tx1"/>
              </a:solidFill>
              <a:miter lim="800000"/>
              <a:headEnd/>
              <a:tailEnd/>
            </a:ln>
          </p:spPr>
          <p:txBody>
            <a:bodyPr wrap="none" anchor="ctr"/>
            <a:lstStyle/>
            <a:p>
              <a:pPr algn="ctr"/>
              <a:endParaRPr lang="en-US"/>
            </a:p>
          </p:txBody>
        </p:sp>
        <p:sp>
          <p:nvSpPr>
            <p:cNvPr id="18445" name="Text Box 18"/>
            <p:cNvSpPr txBox="1">
              <a:spLocks noChangeArrowheads="1"/>
            </p:cNvSpPr>
            <p:nvPr/>
          </p:nvSpPr>
          <p:spPr bwMode="auto">
            <a:xfrm>
              <a:off x="6019800" y="4597400"/>
              <a:ext cx="2514600" cy="274638"/>
            </a:xfrm>
            <a:prstGeom prst="rect">
              <a:avLst/>
            </a:prstGeom>
            <a:noFill/>
            <a:ln w="9525">
              <a:noFill/>
              <a:miter lim="800000"/>
              <a:headEnd/>
              <a:tailEnd/>
            </a:ln>
          </p:spPr>
          <p:txBody>
            <a:bodyPr>
              <a:spAutoFit/>
            </a:bodyPr>
            <a:lstStyle/>
            <a:p>
              <a:pPr>
                <a:spcBef>
                  <a:spcPct val="50000"/>
                </a:spcBef>
              </a:pPr>
              <a:r>
                <a:rPr lang="en-US" sz="1200" b="1">
                  <a:latin typeface="Arial Narrow" pitchFamily="34" charset="0"/>
                </a:rPr>
                <a:t>VA</a:t>
              </a:r>
            </a:p>
          </p:txBody>
        </p:sp>
        <p:sp>
          <p:nvSpPr>
            <p:cNvPr id="18446" name="Rectangle 20"/>
            <p:cNvSpPr>
              <a:spLocks noChangeArrowheads="1"/>
            </p:cNvSpPr>
            <p:nvPr/>
          </p:nvSpPr>
          <p:spPr bwMode="auto">
            <a:xfrm>
              <a:off x="5867400" y="4976813"/>
              <a:ext cx="152400" cy="152400"/>
            </a:xfrm>
            <a:prstGeom prst="rect">
              <a:avLst/>
            </a:prstGeom>
            <a:solidFill>
              <a:srgbClr val="70BC1F"/>
            </a:solidFill>
            <a:ln w="9525">
              <a:solidFill>
                <a:schemeClr val="tx1"/>
              </a:solidFill>
              <a:miter lim="800000"/>
              <a:headEnd/>
              <a:tailEnd/>
            </a:ln>
          </p:spPr>
          <p:txBody>
            <a:bodyPr wrap="none" anchor="ctr"/>
            <a:lstStyle/>
            <a:p>
              <a:pPr algn="ctr"/>
              <a:endParaRPr lang="en-US"/>
            </a:p>
          </p:txBody>
        </p:sp>
        <p:sp>
          <p:nvSpPr>
            <p:cNvPr id="18447" name="Text Box 21"/>
            <p:cNvSpPr txBox="1">
              <a:spLocks noChangeArrowheads="1"/>
            </p:cNvSpPr>
            <p:nvPr/>
          </p:nvSpPr>
          <p:spPr bwMode="auto">
            <a:xfrm>
              <a:off x="6015038" y="4906963"/>
              <a:ext cx="2214562" cy="274637"/>
            </a:xfrm>
            <a:prstGeom prst="rect">
              <a:avLst/>
            </a:prstGeom>
            <a:noFill/>
            <a:ln w="9525">
              <a:noFill/>
              <a:miter lim="800000"/>
              <a:headEnd/>
              <a:tailEnd/>
            </a:ln>
          </p:spPr>
          <p:txBody>
            <a:bodyPr>
              <a:spAutoFit/>
            </a:bodyPr>
            <a:lstStyle/>
            <a:p>
              <a:pPr>
                <a:spcBef>
                  <a:spcPct val="50000"/>
                </a:spcBef>
              </a:pPr>
              <a:r>
                <a:rPr lang="en-US" sz="1200" b="1">
                  <a:latin typeface="Arial Narrow" pitchFamily="34" charset="0"/>
                </a:rPr>
                <a:t>NVA (Necessary)</a:t>
              </a:r>
            </a:p>
          </p:txBody>
        </p:sp>
        <p:sp>
          <p:nvSpPr>
            <p:cNvPr id="18448" name="Rectangle 24"/>
            <p:cNvSpPr>
              <a:spLocks noChangeArrowheads="1"/>
            </p:cNvSpPr>
            <p:nvPr/>
          </p:nvSpPr>
          <p:spPr bwMode="auto">
            <a:xfrm>
              <a:off x="5859463" y="5268913"/>
              <a:ext cx="152400" cy="152400"/>
            </a:xfrm>
            <a:prstGeom prst="rect">
              <a:avLst/>
            </a:prstGeom>
            <a:solidFill>
              <a:srgbClr val="FFFF66"/>
            </a:solidFill>
            <a:ln w="9525">
              <a:solidFill>
                <a:schemeClr val="tx1"/>
              </a:solidFill>
              <a:miter lim="800000"/>
              <a:headEnd/>
              <a:tailEnd/>
            </a:ln>
          </p:spPr>
          <p:txBody>
            <a:bodyPr wrap="none" anchor="ctr"/>
            <a:lstStyle/>
            <a:p>
              <a:pPr algn="ctr"/>
              <a:endParaRPr lang="en-US"/>
            </a:p>
          </p:txBody>
        </p:sp>
        <p:sp>
          <p:nvSpPr>
            <p:cNvPr id="18449" name="Text Box 25"/>
            <p:cNvSpPr txBox="1">
              <a:spLocks noChangeArrowheads="1"/>
            </p:cNvSpPr>
            <p:nvPr/>
          </p:nvSpPr>
          <p:spPr bwMode="auto">
            <a:xfrm>
              <a:off x="6011863" y="5202238"/>
              <a:ext cx="2514600" cy="274637"/>
            </a:xfrm>
            <a:prstGeom prst="rect">
              <a:avLst/>
            </a:prstGeom>
            <a:noFill/>
            <a:ln w="9525">
              <a:noFill/>
              <a:miter lim="800000"/>
              <a:headEnd/>
              <a:tailEnd/>
            </a:ln>
          </p:spPr>
          <p:txBody>
            <a:bodyPr>
              <a:spAutoFit/>
            </a:bodyPr>
            <a:lstStyle/>
            <a:p>
              <a:pPr>
                <a:spcBef>
                  <a:spcPct val="50000"/>
                </a:spcBef>
              </a:pPr>
              <a:r>
                <a:rPr lang="en-US" sz="1200" b="1">
                  <a:latin typeface="Arial Narrow" pitchFamily="34" charset="0"/>
                </a:rPr>
                <a:t>NVA (Unnecessary)</a:t>
              </a:r>
            </a:p>
          </p:txBody>
        </p:sp>
      </p:grpSp>
      <p:sp>
        <p:nvSpPr>
          <p:cNvPr id="18439" name="Rectangle 2"/>
          <p:cNvSpPr>
            <a:spLocks noGrp="1" noChangeArrowheads="1"/>
          </p:cNvSpPr>
          <p:nvPr>
            <p:ph type="title"/>
          </p:nvPr>
        </p:nvSpPr>
        <p:spPr>
          <a:xfrm>
            <a:off x="284163" y="1219200"/>
            <a:ext cx="8516937" cy="820738"/>
          </a:xfrm>
        </p:spPr>
        <p:txBody>
          <a:bodyPr/>
          <a:lstStyle/>
          <a:p>
            <a:pPr eaLnBrk="1" hangingPunct="1"/>
            <a:r>
              <a:rPr lang="en-US" sz="3200" b="1" smtClean="0">
                <a:solidFill>
                  <a:schemeClr val="tx1"/>
                </a:solidFill>
              </a:rPr>
              <a:t>Concept of Value-Added Activity</a:t>
            </a:r>
          </a:p>
        </p:txBody>
      </p:sp>
      <p:sp>
        <p:nvSpPr>
          <p:cNvPr id="18441" name="Footer Placeholder 1"/>
          <p:cNvSpPr>
            <a:spLocks noGrp="1"/>
          </p:cNvSpPr>
          <p:nvPr>
            <p:ph type="ftr" sz="quarter" idx="11"/>
          </p:nvPr>
        </p:nvSpPr>
        <p:spPr bwMode="auto">
          <a:noFill/>
          <a:ln>
            <a:miter lim="800000"/>
            <a:headEnd/>
            <a:tailEnd/>
          </a:ln>
        </p:spPr>
        <p:txBody>
          <a:bodyPr/>
          <a:lstStyle/>
          <a:p>
            <a:endParaRPr lang="en-US" dirty="0">
              <a:latin typeface="Arial" pitchFamily="34" charset="0"/>
            </a:endParaRPr>
          </a:p>
        </p:txBody>
      </p:sp>
      <p:sp>
        <p:nvSpPr>
          <p:cNvPr id="18442" name="Slide Number Placeholder 2"/>
          <p:cNvSpPr>
            <a:spLocks noGrp="1"/>
          </p:cNvSpPr>
          <p:nvPr>
            <p:ph type="sldNum" sz="quarter" idx="12"/>
          </p:nvPr>
        </p:nvSpPr>
        <p:spPr>
          <a:noFill/>
        </p:spPr>
        <p:txBody>
          <a:bodyPr/>
          <a:lstStyle/>
          <a:p>
            <a:fld id="{1F987CDA-CE3C-45D7-BC73-1C57351B046F}" type="slidenum">
              <a:rPr lang="en-US" smtClean="0">
                <a:latin typeface="Arial" pitchFamily="34" charset="0"/>
              </a:rPr>
              <a:pPr/>
              <a:t>22</a:t>
            </a:fld>
            <a:endParaRPr lang="en-US" smtClean="0">
              <a:latin typeface="Arial" pitchFamily="34" charset="0"/>
            </a:endParaRPr>
          </a:p>
        </p:txBody>
      </p:sp>
      <p:sp>
        <p:nvSpPr>
          <p:cNvPr id="1844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Five Ways to Improve Added Value</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Develop products and services that offer much greater value to the customers</a:t>
            </a:r>
          </a:p>
          <a:p>
            <a:pPr marL="514350" indent="-514350">
              <a:buAutoNum type="arabicPeriod"/>
            </a:pPr>
            <a:r>
              <a:rPr lang="en-GB" dirty="0" smtClean="0"/>
              <a:t>Sell more of the existing items</a:t>
            </a:r>
          </a:p>
          <a:p>
            <a:pPr marL="514350" indent="-514350">
              <a:buAutoNum type="arabicPeriod"/>
            </a:pPr>
            <a:r>
              <a:rPr lang="en-GB" dirty="0" smtClean="0"/>
              <a:t>Reduce the cost of bought-in items by working with the suppliers to take cost out of their goods and services</a:t>
            </a:r>
          </a:p>
          <a:p>
            <a:pPr marL="514350" indent="-514350">
              <a:buAutoNum type="arabicPeriod"/>
            </a:pPr>
            <a:r>
              <a:rPr lang="en-GB" dirty="0" smtClean="0"/>
              <a:t>Minimising waste so that the suppliers all contribute effectively to sales value</a:t>
            </a:r>
          </a:p>
          <a:p>
            <a:pPr marL="514350" indent="-514350">
              <a:buAutoNum type="arabicPeriod"/>
            </a:pPr>
            <a:r>
              <a:rPr lang="en-GB" dirty="0" smtClean="0"/>
              <a:t>Value analysis of the service </a:t>
            </a:r>
            <a:r>
              <a:rPr lang="en-GB" smtClean="0"/>
              <a:t>or product</a:t>
            </a:r>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Value?</a:t>
            </a:r>
            <a:endParaRPr lang="en-GB" dirty="0"/>
          </a:p>
        </p:txBody>
      </p:sp>
      <p:sp>
        <p:nvSpPr>
          <p:cNvPr id="3" name="Content Placeholder 2"/>
          <p:cNvSpPr>
            <a:spLocks noGrp="1"/>
          </p:cNvSpPr>
          <p:nvPr>
            <p:ph idx="1"/>
          </p:nvPr>
        </p:nvSpPr>
        <p:spPr/>
        <p:txBody>
          <a:bodyPr/>
          <a:lstStyle/>
          <a:p>
            <a:pPr>
              <a:buNone/>
            </a:pPr>
            <a:r>
              <a:rPr lang="en-GB" dirty="0" smtClean="0"/>
              <a:t>	Value is only what the end user considers worthwhile and is willing to pay for.</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0</TotalTime>
  <Words>1077</Words>
  <Application>Microsoft Office PowerPoint</Application>
  <PresentationFormat>On-screen Show (4:3)</PresentationFormat>
  <Paragraphs>157</Paragraphs>
  <Slides>24</Slides>
  <Notes>4</Notes>
  <HiddenSlides>0</HiddenSlides>
  <MMClips>0</MMClips>
  <ScaleCrop>false</ScaleCrop>
  <HeadingPairs>
    <vt:vector size="6" baseType="variant">
      <vt:variant>
        <vt:lpstr>Theme</vt:lpstr>
      </vt:variant>
      <vt:variant>
        <vt:i4>1</vt:i4>
      </vt:variant>
      <vt:variant>
        <vt:lpstr>Embedded OLE Servers</vt:lpstr>
      </vt:variant>
      <vt:variant>
        <vt:i4>2</vt:i4>
      </vt:variant>
      <vt:variant>
        <vt:lpstr>Slide Titles</vt:lpstr>
      </vt:variant>
      <vt:variant>
        <vt:i4>24</vt:i4>
      </vt:variant>
    </vt:vector>
  </HeadingPairs>
  <TitlesOfParts>
    <vt:vector size="27" baseType="lpstr">
      <vt:lpstr>Flow</vt:lpstr>
      <vt:lpstr>Document</vt:lpstr>
      <vt:lpstr>Chart</vt:lpstr>
      <vt:lpstr>Delivering Customer Service</vt:lpstr>
      <vt:lpstr>Customer Service Condrums</vt:lpstr>
      <vt:lpstr>Attitudes to Customer Service</vt:lpstr>
      <vt:lpstr>Steps in Establishing Customer  Service Policy </vt:lpstr>
      <vt:lpstr>Customer Focus</vt:lpstr>
      <vt:lpstr>Principles of Customer Service</vt:lpstr>
      <vt:lpstr>Customer Service Requirements</vt:lpstr>
      <vt:lpstr>Customer Relationship Management</vt:lpstr>
      <vt:lpstr>Customer Retention</vt:lpstr>
      <vt:lpstr>Customer Retention Strategies</vt:lpstr>
      <vt:lpstr>Improve Customer Service</vt:lpstr>
      <vt:lpstr>Issues to Consider with Customer Service</vt:lpstr>
      <vt:lpstr>Handling Customer Complaints</vt:lpstr>
      <vt:lpstr>Effective Customer Complaints Handling Should</vt:lpstr>
      <vt:lpstr>Service Recovery</vt:lpstr>
      <vt:lpstr>Service Recovery</vt:lpstr>
      <vt:lpstr>Customer Loyalty</vt:lpstr>
      <vt:lpstr>Seven Steps to Customer Loyalty</vt:lpstr>
      <vt:lpstr>Concept of Value-Added Activity</vt:lpstr>
      <vt:lpstr>The Concept of Throughput</vt:lpstr>
      <vt:lpstr>Concept of Value-Added Activity</vt:lpstr>
      <vt:lpstr>Concept of Value-Added Activity</vt:lpstr>
      <vt:lpstr>Five Ways to Improve Added Value</vt:lpstr>
      <vt:lpstr>What is Value?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Andrew</dc:creator>
  <cp:lastModifiedBy>Andrew</cp:lastModifiedBy>
  <cp:revision>67</cp:revision>
  <dcterms:created xsi:type="dcterms:W3CDTF">2015-09-27T11:16:44Z</dcterms:created>
  <dcterms:modified xsi:type="dcterms:W3CDTF">2015-09-29T22:30:47Z</dcterms:modified>
</cp:coreProperties>
</file>