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1" r:id="rId4"/>
    <p:sldId id="260" r:id="rId5"/>
    <p:sldId id="262" r:id="rId6"/>
    <p:sldId id="263" r:id="rId7"/>
    <p:sldId id="264" r:id="rId8"/>
    <p:sldId id="265" r:id="rId9"/>
    <p:sldId id="267" r:id="rId10"/>
    <p:sldId id="268" r:id="rId11"/>
    <p:sldId id="270" r:id="rId12"/>
    <p:sldId id="271" r:id="rId13"/>
    <p:sldId id="272" r:id="rId14"/>
    <p:sldId id="274" r:id="rId15"/>
    <p:sldId id="275" r:id="rId16"/>
    <p:sldId id="290"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6E4CC28-BD23-F996-C28B-3D0BE9C36C7B}" name="Raghvir Dhaliwal" initials="RD" userId="ef1fd079aa91d9ea" providerId="Windows Live"/>
  <p188:author id="{528D9440-FA27-9227-E2CA-FC3020655718}" name="Janice Miller" initials="JM" userId="1fa0f6a53c3f1f5a"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8AB833"/>
    <a:srgbClr val="522A6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3" autoAdjust="0"/>
    <p:restoredTop sz="94633"/>
  </p:normalViewPr>
  <p:slideViewPr>
    <p:cSldViewPr snapToGrid="0">
      <p:cViewPr varScale="1">
        <p:scale>
          <a:sx n="90" d="100"/>
          <a:sy n="90" d="100"/>
        </p:scale>
        <p:origin x="8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microsoft.com/office/2018/10/relationships/authors" Target="author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2E1F47-4288-42A9-AE47-8E5D80A48121}" type="datetimeFigureOut">
              <a:rPr lang="en-GB" smtClean="0"/>
              <a:pPr/>
              <a:t>19/12/2024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01F01B-9BB7-401F-BFAE-208F96510F35}" type="slidenum">
              <a:rPr lang="en-GB" smtClean="0"/>
              <a:pPr/>
              <a:t>‹#›</a:t>
            </a:fld>
            <a:endParaRPr lang="en-GB"/>
          </a:p>
        </p:txBody>
      </p:sp>
    </p:spTree>
    <p:extLst>
      <p:ext uri="{BB962C8B-B14F-4D97-AF65-F5344CB8AC3E}">
        <p14:creationId xmlns:p14="http://schemas.microsoft.com/office/powerpoint/2010/main" val="64017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2E1F47-4288-42A9-AE47-8E5D80A48121}" type="datetimeFigureOut">
              <a:rPr lang="en-GB" smtClean="0"/>
              <a:t>19/12/2024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17811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B2E1F47-4288-42A9-AE47-8E5D80A48121}" type="datetimeFigureOut">
              <a:rPr lang="en-GB" smtClean="0"/>
              <a:t>19/12/2024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1145319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2E1F47-4288-42A9-AE47-8E5D80A48121}" type="datetimeFigureOut">
              <a:rPr lang="en-GB" smtClean="0"/>
              <a:t>19/12/2024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3212419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2E1F47-4288-42A9-AE47-8E5D80A48121}" type="datetimeFigureOut">
              <a:rPr lang="en-GB" smtClean="0"/>
              <a:t>19/12/2024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30717235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2E1F47-4288-42A9-AE47-8E5D80A48121}" type="datetimeFigureOut">
              <a:rPr lang="en-GB" smtClean="0"/>
              <a:t>19/12/2024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4080716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2E1F47-4288-42A9-AE47-8E5D80A48121}" type="datetimeFigureOut">
              <a:rPr lang="en-GB" smtClean="0"/>
              <a:t>19/12/2024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1610546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B2E1F47-4288-42A9-AE47-8E5D80A48121}" type="datetimeFigureOut">
              <a:rPr lang="en-GB" smtClean="0"/>
              <a:t>19/12/2024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282073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B2E1F47-4288-42A9-AE47-8E5D80A48121}" type="datetimeFigureOut">
              <a:rPr lang="en-GB" smtClean="0"/>
              <a:t>19/12/2024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2733931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2E1F47-4288-42A9-AE47-8E5D80A48121}" type="datetimeFigureOut">
              <a:rPr lang="en-GB" smtClean="0"/>
              <a:t>19/12/2024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1271022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2E1F47-4288-42A9-AE47-8E5D80A48121}" type="datetimeFigureOut">
              <a:rPr lang="en-GB" smtClean="0"/>
              <a:t>19/12/2024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01F01B-9BB7-401F-BFAE-208F96510F35}" type="slidenum">
              <a:rPr lang="en-GB" smtClean="0"/>
              <a:t>‹#›</a:t>
            </a:fld>
            <a:endParaRPr lang="en-GB"/>
          </a:p>
        </p:txBody>
      </p:sp>
    </p:spTree>
    <p:extLst>
      <p:ext uri="{BB962C8B-B14F-4D97-AF65-F5344CB8AC3E}">
        <p14:creationId xmlns:p14="http://schemas.microsoft.com/office/powerpoint/2010/main" val="2773091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2E1F47-4288-42A9-AE47-8E5D80A48121}" type="datetimeFigureOut">
              <a:rPr lang="en-GB" smtClean="0"/>
              <a:t>19/12/2024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701F01B-9BB7-401F-BFAE-208F96510F35}" type="slidenum">
              <a:rPr lang="en-GB" smtClean="0"/>
              <a:t>‹#›</a:t>
            </a:fld>
            <a:endParaRPr lang="en-GB"/>
          </a:p>
        </p:txBody>
      </p:sp>
    </p:spTree>
    <p:extLst>
      <p:ext uri="{BB962C8B-B14F-4D97-AF65-F5344CB8AC3E}">
        <p14:creationId xmlns:p14="http://schemas.microsoft.com/office/powerpoint/2010/main" val="19957345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oxfordreference-com.ezproxy.uwtsd.ac.uk/display/10.1093/acref/9780195123715.001.0001/acref-9780195123715-e-676"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SOl0BNY5iiY"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emocraticgreensocialist.wordpress.com/a-socialist-contribution-to-the-debate-on-environmental-sustainability/?cv=1" TargetMode="External"/><Relationship Id="rId2" Type="http://schemas.openxmlformats.org/officeDocument/2006/relationships/hyperlink" Target="https://www.socialistalternative.org/planning-green-growth/eco-socialism/"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sustain.org/about/what-is-a-sustainable-community/"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democraticgreensocialist.wordpress.com/a-socialist-contribution-to-the-debate-on-environmental-sustainability/?cv=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doi.org/10.2307/j.ctv1p3xjwp.9.%202024" TargetMode="External"/><Relationship Id="rId2" Type="http://schemas.openxmlformats.org/officeDocument/2006/relationships/hyperlink" Target="https://www-vlebooks-com.ezproxy.uwtsd.ac.uk/Product/Index/67348?page=0&amp;startBookmarkId=-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proquest.com/docview/2281684922?accountid=130472&amp;parentSessionId=V5eU1yILGV4XGCu08LmqNLfMwfockvKSX7HRkoyz1HQ%3D&amp;pq-origsite=primo&amp;sourcetype=Scholarly%20Journals" TargetMode="External"/><Relationship Id="rId2" Type="http://schemas.openxmlformats.org/officeDocument/2006/relationships/hyperlink" Target="https://www.proquest.com/docview/2081711774?accountid=130472&amp;parentSessionId=FrHmDvuVoAnMaDFa%2FJCPksnYbSOSbQE%2BUIgp%2B2091jE%3D&amp;pq-origsite=primo&amp;sourcetype=Scholarly%20Journals" TargetMode="External"/><Relationship Id="rId1" Type="http://schemas.openxmlformats.org/officeDocument/2006/relationships/slideLayout" Target="../slideLayouts/slideLayout2.xml"/><Relationship Id="rId6" Type="http://schemas.openxmlformats.org/officeDocument/2006/relationships/hyperlink" Target="https://www-oxfordreference-com.ezproxy.uwtsd.ac.uk/display/10.1093/acref/9780195123715.001.0001/acref-9780195123715-e-313?rskey=XwLo8O&amp;result=1" TargetMode="External"/><Relationship Id="rId5" Type="http://schemas.openxmlformats.org/officeDocument/2006/relationships/hyperlink" Target="https://antilogicalism.com/wp-content/uploads/2019/04/social-ecology.pdf" TargetMode="External"/><Relationship Id="rId4" Type="http://schemas.openxmlformats.org/officeDocument/2006/relationships/hyperlink" Target="https://theanarchistlibrary.org/library/murray-bookchin-what-is-social-ecology"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research-ebsco-com.ezproxy.uwtsd.ac.uk/c/onvpsy/viewer/pdf/sd2ihgx52b?route=details" TargetMode="External"/><Relationship Id="rId2" Type="http://schemas.openxmlformats.org/officeDocument/2006/relationships/hyperlink" Target="https://academic.oup.com/cdj/article/46/4/476/361308?login=true" TargetMode="External"/><Relationship Id="rId1" Type="http://schemas.openxmlformats.org/officeDocument/2006/relationships/slideLayout" Target="../slideLayouts/slideLayout2.xml"/><Relationship Id="rId4" Type="http://schemas.openxmlformats.org/officeDocument/2006/relationships/hyperlink" Target="https://www.cornellpress.cornell.edu/book/9780801446559/the-just-city/#bookTabs=1"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imagination.lancaster.ac.uk/project/liveable-cities/" TargetMode="External"/><Relationship Id="rId2" Type="http://schemas.openxmlformats.org/officeDocument/2006/relationships/hyperlink" Target="https://sustain.org/about/what-is-a-sustainable-community/" TargetMode="External"/><Relationship Id="rId1" Type="http://schemas.openxmlformats.org/officeDocument/2006/relationships/slideLayout" Target="../slideLayouts/slideLayout2.xml"/><Relationship Id="rId5" Type="http://schemas.openxmlformats.org/officeDocument/2006/relationships/hyperlink" Target="Is%20the%20regeneration%20of%20Elephant%20and%20Castle%20all%20that%20it&#8217;s%20cracked%20up%20to%20be%253F" TargetMode="External"/><Relationship Id="rId4" Type="http://schemas.openxmlformats.org/officeDocument/2006/relationships/hyperlink" Target="https://livablecity.or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oneplanetcouncil.org.uk/about-the-one-planet-council/" TargetMode="External"/><Relationship Id="rId2" Type="http://schemas.openxmlformats.org/officeDocument/2006/relationships/hyperlink" Target="https://link.springer.com/referenceworkentry/10.1007/1-4020-4494-1_109" TargetMode="External"/><Relationship Id="rId1" Type="http://schemas.openxmlformats.org/officeDocument/2006/relationships/slideLayout" Target="../slideLayouts/slideLayout2.xml"/><Relationship Id="rId6" Type="http://schemas.openxmlformats.org/officeDocument/2006/relationships/hyperlink" Target="https://sustainabledevelopment.un.org/content/documents/6569122-Pelenc-Weak%20Sustainability%20versus%20Strong%20Sustainability.pdf" TargetMode="External"/><Relationship Id="rId5" Type="http://schemas.openxmlformats.org/officeDocument/2006/relationships/hyperlink" Target="https://www-oxfordreference-com.ezproxy.uwtsd.ac.uk/display/10.1093/acref/9780191826320.001.0001/acref-9780191826320-e-2639?rskey=2LP1wu&amp;result=2" TargetMode="External"/><Relationship Id="rId4" Type="http://schemas.openxmlformats.org/officeDocument/2006/relationships/hyperlink" Target="https://www.youtube.com/watch?v=kKWln6iPXH8"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jstor-org.ezproxy.uwtsd.ac.uk/stable/4378423?sid=primo" TargetMode="External"/><Relationship Id="rId7" Type="http://schemas.openxmlformats.org/officeDocument/2006/relationships/hyperlink" Target="https://doi.org/10.1080/13549839.2012.678310" TargetMode="External"/><Relationship Id="rId2" Type="http://schemas.openxmlformats.org/officeDocument/2006/relationships/hyperlink" Target="https://doi.org/10.1057/s41299-021-00111-x" TargetMode="External"/><Relationship Id="rId1" Type="http://schemas.openxmlformats.org/officeDocument/2006/relationships/slideLayout" Target="../slideLayouts/slideLayout2.xml"/><Relationship Id="rId6" Type="http://schemas.openxmlformats.org/officeDocument/2006/relationships/hyperlink" Target="https://infed.org/mobi/sustainable-communities-and-neighbourhoods-theory-policy-and-practice/" TargetMode="External"/><Relationship Id="rId5" Type="http://schemas.openxmlformats.org/officeDocument/2006/relationships/hyperlink" Target="https://www.sustrans.org.uk/about-us/liveable-cities-and-towns-for-everyone/" TargetMode="External"/><Relationship Id="rId4" Type="http://schemas.openxmlformats.org/officeDocument/2006/relationships/hyperlink" Target="https://www.insidehousing.co.uk/news/khan-keen-for-elephant--castle-development-to-deliver-affordable-housing-58462"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google.co.uk/books/edition/Community_and_Society/mR4uDwAAQBAJ?hl=en&amp;gbpv=1&amp;dq=community+and+association+gemeinschaft+und+gesellschaft+by+tonnies&amp;printsec=frontcover" TargetMode="External"/><Relationship Id="rId2" Type="http://schemas.openxmlformats.org/officeDocument/2006/relationships/hyperlink" Target="https://www.tcpa.org.uk/wp-content/uploads/2021/11/final_20mnguide-compressed.pdf" TargetMode="External"/><Relationship Id="rId1" Type="http://schemas.openxmlformats.org/officeDocument/2006/relationships/slideLayout" Target="../slideLayouts/slideLayout2.xml"/><Relationship Id="rId4" Type="http://schemas.openxmlformats.org/officeDocument/2006/relationships/hyperlink" Target="http://www.transitionnetwork.org/"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ucl.ac.uk/steapp/liveable-cities" TargetMode="External"/><Relationship Id="rId7" Type="http://schemas.openxmlformats.org/officeDocument/2006/relationships/hyperlink" Target="https://research-ebsco-com.ezproxy.uwtsd.ac.uk/c/onvpsy/viewer/pdf/5str67bs45?route=details" TargetMode="External"/><Relationship Id="rId2" Type="http://schemas.openxmlformats.org/officeDocument/2006/relationships/hyperlink" Target="https://www.youtube.com/watch?v=SOl0BNY5iiY" TargetMode="External"/><Relationship Id="rId1" Type="http://schemas.openxmlformats.org/officeDocument/2006/relationships/slideLayout" Target="../slideLayouts/slideLayout2.xml"/><Relationship Id="rId6" Type="http://schemas.openxmlformats.org/officeDocument/2006/relationships/hyperlink" Target="https://sustainabledevelopment.un.org/content/documents/5987our-common-future.pdf" TargetMode="External"/><Relationship Id="rId5" Type="http://schemas.openxmlformats.org/officeDocument/2006/relationships/hyperlink" Target="https://files.libcom.org/files/BookchinCriticalAppraisal.pdf" TargetMode="External"/><Relationship Id="rId4" Type="http://schemas.openxmlformats.org/officeDocument/2006/relationships/hyperlink" Target="https://www.uncclearn.org/wp-content/uploads/library/liveablecities_3.pdf"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green-socialist.com/" TargetMode="External"/><Relationship Id="rId3" Type="http://schemas.openxmlformats.org/officeDocument/2006/relationships/hyperlink" Target="https://www.eon-uk.news/news/transforming-londons-elephant-park-a-sustainable-heat-network-for-a-thriving-community" TargetMode="External"/><Relationship Id="rId7" Type="http://schemas.openxmlformats.org/officeDocument/2006/relationships/hyperlink" Target="https://democraticgreensocialist.wordpress.com/a-socialist-contribution-to-the-debate-on-environmental-sustainability/?cv=1" TargetMode="External"/><Relationship Id="rId12" Type="http://schemas.openxmlformats.org/officeDocument/2006/relationships/hyperlink" Target="https://swlondoner.shorthandstories.com/Regeneration-of-EC/index.html" TargetMode="External"/><Relationship Id="rId2" Type="http://schemas.openxmlformats.org/officeDocument/2006/relationships/hyperlink" Target="https://climateandcapitalism.com/2020/11/13/the-return-of-nature-socialism-and-ecology/" TargetMode="External"/><Relationship Id="rId1" Type="http://schemas.openxmlformats.org/officeDocument/2006/relationships/slideLayout" Target="../slideLayouts/slideLayout2.xml"/><Relationship Id="rId6" Type="http://schemas.openxmlformats.org/officeDocument/2006/relationships/hyperlink" Target="https://www.socialistalternative.org/planning-green-growth/eco-socialism/" TargetMode="External"/><Relationship Id="rId11" Type="http://schemas.openxmlformats.org/officeDocument/2006/relationships/hyperlink" Target="https://www.youtube.com/watch?v=9GorqroigqM" TargetMode="External"/><Relationship Id="rId5" Type="http://schemas.openxmlformats.org/officeDocument/2006/relationships/hyperlink" Target="https://elephantandcastletowncentre.co.uk/news/get-living-shares-updated-plans-to-enhance-west-site-of-the-elephant/" TargetMode="External"/><Relationship Id="rId10" Type="http://schemas.openxmlformats.org/officeDocument/2006/relationships/hyperlink" Target="https://www.youtube.com/watch?v=SOl0BNY5iiY" TargetMode="External"/><Relationship Id="rId4" Type="http://schemas.openxmlformats.org/officeDocument/2006/relationships/hyperlink" Target="https://elephantandcastle.org.uk/whos-involved/" TargetMode="External"/><Relationship Id="rId9" Type="http://schemas.openxmlformats.org/officeDocument/2006/relationships/hyperlink" Target="https://infed.org/mobi/sustainable-communities-and-neighbourhoods-theory-policy-and-practice/"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stock.adobe.com/uk/search?filters%5Bcontent_type%3Aphoto%5D=1&amp;filters%5Bcontent_type%3Aillustration%5D=1&amp;filters%5Bcontent_type%3Azip_vector%5D=1&amp;filters%5Bcontent_type%3Avideo%5D=1&amp;filters%5Bcontent_type%3Atemplate%5D=1&amp;filters%5Bcontent_type%3A3d%5D=1&amp;filters%5Bcontent_type%3Aaudio%5D=0&amp;filters%5Bcontent_type%3Aimage%5D=1&amp;filters%5Binclude_stock_enterprise%5D=0&amp;filters%5Bis_editorial%5D=0&amp;k=people+planet+profit+circles+image&amp;order=relevance&amp;serie_id=&amp;model_id=&amp;native_visual_search=&amp;similar_content_id=470653022&amp;find_similar_by=all&amp;search_page=1&amp;search_type=details-find-similar&amp;get_facets=0&amp;asset_id=470653022" TargetMode="External"/><Relationship Id="rId2" Type="http://schemas.openxmlformats.org/officeDocument/2006/relationships/hyperlink" Target="https://climateandcapitalism.com/2020/11/13/the-return-of-nature-socialism-and-ecology/" TargetMode="External"/><Relationship Id="rId1" Type="http://schemas.openxmlformats.org/officeDocument/2006/relationships/slideLayout" Target="../slideLayouts/slideLayout2.xml"/><Relationship Id="rId4" Type="http://schemas.openxmlformats.org/officeDocument/2006/relationships/hyperlink" Target="https://www.alamy.com/stock-photo/economic-sustainability.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54976FF7-D60F-E3B2-B0BB-8F2AD0F896F8}"/>
              </a:ext>
            </a:extLst>
          </p:cNvPr>
          <p:cNvPicPr>
            <a:picLocks noChangeAspect="1"/>
          </p:cNvPicPr>
          <p:nvPr/>
        </p:nvPicPr>
        <p:blipFill>
          <a:blip r:embed="rId2"/>
          <a:srcRect t="8820" b="19335"/>
          <a:stretch/>
        </p:blipFill>
        <p:spPr>
          <a:xfrm>
            <a:off x="10" y="10"/>
            <a:ext cx="5097086" cy="3436674"/>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pic>
        <p:nvPicPr>
          <p:cNvPr id="28" name="Picture 27">
            <a:extLst>
              <a:ext uri="{FF2B5EF4-FFF2-40B4-BE49-F238E27FC236}">
                <a16:creationId xmlns:a16="http://schemas.microsoft.com/office/drawing/2014/main" id="{5692D1C5-23B4-40A5-86B2-1000AC5FE3E5}"/>
              </a:ext>
            </a:extLst>
          </p:cNvPr>
          <p:cNvPicPr>
            <a:picLocks noChangeAspect="1"/>
          </p:cNvPicPr>
          <p:nvPr/>
        </p:nvPicPr>
        <p:blipFill>
          <a:blip r:embed="rId3"/>
          <a:srcRect t="13790" r="-1" b="14131"/>
          <a:stretch/>
        </p:blipFill>
        <p:spPr>
          <a:xfrm>
            <a:off x="-7" y="3429000"/>
            <a:ext cx="5097087" cy="3429000"/>
          </a:xfrm>
          <a:prstGeom prst="rect">
            <a:avLst/>
          </a:prstGeom>
          <a:solidFill>
            <a:srgbClr val="FFFFFF">
              <a:shade val="85000"/>
            </a:srgbClr>
          </a:solidFill>
          <a:scene3d>
            <a:camera prst="orthographicFront"/>
            <a:lightRig rig="twoPt" dir="t">
              <a:rot lat="0" lon="0" rev="7200000"/>
            </a:lightRig>
          </a:scene3d>
          <a:sp3d>
            <a:bevelT w="25400" h="19050"/>
            <a:contourClr>
              <a:srgbClr val="FFFFFF"/>
            </a:contourClr>
          </a:sp3d>
        </p:spPr>
      </p:pic>
      <p:sp>
        <p:nvSpPr>
          <p:cNvPr id="35" name="Rectangle 34">
            <a:extLst>
              <a:ext uri="{FF2B5EF4-FFF2-40B4-BE49-F238E27FC236}">
                <a16:creationId xmlns:a16="http://schemas.microsoft.com/office/drawing/2014/main" id="{EC99CB2A-3A69-AFA0-E665-554D9C82A5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35407"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09FF8A8-5D30-15DA-70C7-FFA208117F8B}"/>
              </a:ext>
            </a:extLst>
          </p:cNvPr>
          <p:cNvSpPr txBox="1"/>
          <p:nvPr/>
        </p:nvSpPr>
        <p:spPr>
          <a:xfrm>
            <a:off x="5892800" y="914400"/>
            <a:ext cx="5887971" cy="3354765"/>
          </a:xfrm>
          <a:prstGeom prst="rect">
            <a:avLst/>
          </a:prstGeom>
          <a:noFill/>
        </p:spPr>
        <p:txBody>
          <a:bodyPr wrap="square" rtlCol="0">
            <a:spAutoFit/>
          </a:bodyPr>
          <a:lstStyle/>
          <a:p>
            <a:pPr lvl="0"/>
            <a:r>
              <a:rPr lang="en-US" sz="2800" b="1" dirty="0">
                <a:solidFill>
                  <a:srgbClr val="8AB833"/>
                </a:solidFill>
                <a:latin typeface="Calibri" panose="020F0502020204030204" pitchFamily="34" charset="0"/>
                <a:ea typeface="Calibri" panose="020F0502020204030204" pitchFamily="34" charset="0"/>
                <a:cs typeface="Calibri" panose="020F0502020204030204" pitchFamily="34" charset="0"/>
              </a:rPr>
              <a:t>Raghvir Dhaliwal  - 2124976</a:t>
            </a:r>
          </a:p>
          <a:p>
            <a:pPr lvl="0"/>
            <a:endParaRPr lang="en-US" sz="2000" b="1" dirty="0">
              <a:solidFill>
                <a:srgbClr val="522A6B"/>
              </a:solidFill>
              <a:latin typeface="Calibri" panose="020F0502020204030204" pitchFamily="34" charset="0"/>
              <a:ea typeface="Calibri" panose="020F0502020204030204" pitchFamily="34" charset="0"/>
              <a:cs typeface="Calibri" panose="020F0502020204030204" pitchFamily="34" charset="0"/>
            </a:endParaRPr>
          </a:p>
          <a:p>
            <a:r>
              <a:rPr lang="en-GB" sz="2400" dirty="0">
                <a:latin typeface="Calibri" panose="020F0502020204030204" pitchFamily="34" charset="0"/>
                <a:ea typeface="Calibri" panose="020F0502020204030204" pitchFamily="34" charset="0"/>
                <a:cs typeface="Calibri" panose="020F0502020204030204" pitchFamily="34" charset="0"/>
              </a:rPr>
              <a:t>Course: MA Equity and Diversity in Society </a:t>
            </a:r>
            <a:r>
              <a:rPr lang="en-US" sz="2400" dirty="0">
                <a:latin typeface="Calibri" panose="020F0502020204030204" pitchFamily="34" charset="0"/>
                <a:ea typeface="Calibri" panose="020F0502020204030204" pitchFamily="34" charset="0"/>
                <a:cs typeface="Calibri" panose="020F0502020204030204" pitchFamily="34" charset="0"/>
              </a:rPr>
              <a:t>​</a:t>
            </a:r>
            <a:r>
              <a:rPr lang="en-US" sz="2400" b="1" dirty="0">
                <a:latin typeface="Calibri" panose="020F0502020204030204" pitchFamily="34" charset="0"/>
                <a:ea typeface="Calibri" panose="020F0502020204030204" pitchFamily="34" charset="0"/>
                <a:cs typeface="Calibri" panose="020F0502020204030204" pitchFamily="34" charset="0"/>
              </a:rPr>
              <a:t> </a:t>
            </a:r>
          </a:p>
          <a:p>
            <a:r>
              <a:rPr lang="en-GB" sz="2400" dirty="0">
                <a:latin typeface="Calibri" panose="020F0502020204030204" pitchFamily="34" charset="0"/>
                <a:ea typeface="Calibri" panose="020F0502020204030204" pitchFamily="34" charset="0"/>
                <a:cs typeface="Calibri" panose="020F0502020204030204" pitchFamily="34" charset="0"/>
              </a:rPr>
              <a:t>Module: Sustainable Communities</a:t>
            </a:r>
          </a:p>
          <a:p>
            <a:r>
              <a:rPr lang="en-GB" sz="2400" dirty="0">
                <a:latin typeface="Calibri" panose="020F0502020204030204" pitchFamily="34" charset="0"/>
                <a:ea typeface="Calibri" panose="020F0502020204030204" pitchFamily="34" charset="0"/>
                <a:cs typeface="Calibri" panose="020F0502020204030204" pitchFamily="34" charset="0"/>
              </a:rPr>
              <a:t>Module Number: ECGE7007Q</a:t>
            </a:r>
          </a:p>
          <a:p>
            <a:r>
              <a:rPr lang="en-GB" sz="2400" dirty="0">
                <a:latin typeface="Calibri" panose="020F0502020204030204" pitchFamily="34" charset="0"/>
                <a:ea typeface="Calibri" panose="020F0502020204030204" pitchFamily="34" charset="0"/>
                <a:cs typeface="Calibri" panose="020F0502020204030204" pitchFamily="34" charset="0"/>
              </a:rPr>
              <a:t>Original submission date: 13</a:t>
            </a:r>
            <a:r>
              <a:rPr lang="en-GB" sz="2400" baseline="30000" dirty="0">
                <a:latin typeface="Calibri" panose="020F0502020204030204" pitchFamily="34" charset="0"/>
                <a:ea typeface="Calibri" panose="020F0502020204030204" pitchFamily="34" charset="0"/>
                <a:cs typeface="Calibri" panose="020F0502020204030204" pitchFamily="34" charset="0"/>
              </a:rPr>
              <a:t>th</a:t>
            </a:r>
            <a:r>
              <a:rPr lang="en-GB" sz="2400" dirty="0">
                <a:latin typeface="Calibri" panose="020F0502020204030204" pitchFamily="34" charset="0"/>
                <a:ea typeface="Calibri" panose="020F0502020204030204" pitchFamily="34" charset="0"/>
                <a:cs typeface="Calibri" panose="020F0502020204030204" pitchFamily="34" charset="0"/>
              </a:rPr>
              <a:t> December 2024 </a:t>
            </a:r>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GB" sz="2400" dirty="0">
                <a:latin typeface="Calibri" panose="020F0502020204030204" pitchFamily="34" charset="0"/>
                <a:ea typeface="Calibri" panose="020F0502020204030204" pitchFamily="34" charset="0"/>
                <a:cs typeface="Calibri" panose="020F0502020204030204" pitchFamily="34" charset="0"/>
              </a:rPr>
              <a:t>Deferential deadline : 20</a:t>
            </a:r>
            <a:r>
              <a:rPr lang="en-GB" sz="2400" baseline="30000" dirty="0">
                <a:latin typeface="Calibri" panose="020F0502020204030204" pitchFamily="34" charset="0"/>
                <a:ea typeface="Calibri" panose="020F0502020204030204" pitchFamily="34" charset="0"/>
                <a:cs typeface="Calibri" panose="020F0502020204030204" pitchFamily="34" charset="0"/>
              </a:rPr>
              <a:t>th</a:t>
            </a:r>
            <a:r>
              <a:rPr lang="en-GB" sz="2400" dirty="0">
                <a:latin typeface="Calibri" panose="020F0502020204030204" pitchFamily="34" charset="0"/>
                <a:ea typeface="Calibri" panose="020F0502020204030204" pitchFamily="34" charset="0"/>
                <a:cs typeface="Calibri" panose="020F0502020204030204" pitchFamily="34" charset="0"/>
              </a:rPr>
              <a:t>  December 2024</a:t>
            </a:r>
            <a:r>
              <a:rPr lang="en-US" sz="2400" dirty="0">
                <a:latin typeface="Calibri" panose="020F0502020204030204" pitchFamily="34" charset="0"/>
                <a:ea typeface="Calibri" panose="020F0502020204030204" pitchFamily="34" charset="0"/>
                <a:cs typeface="Calibri" panose="020F0502020204030204" pitchFamily="34" charset="0"/>
              </a:rPr>
              <a:t>​</a:t>
            </a:r>
          </a:p>
          <a:p>
            <a:pPr lvl="0"/>
            <a:endParaRPr lang="en-US" sz="2000" b="1" dirty="0">
              <a:solidFill>
                <a:srgbClr val="522A6B"/>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9016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568" name="Rectangle 6656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p:cNvSpPr>
            <a:spLocks noGrp="1" noChangeArrowheads="1"/>
          </p:cNvSpPr>
          <p:nvPr>
            <p:ph type="title"/>
          </p:nvPr>
        </p:nvSpPr>
        <p:spPr>
          <a:xfrm>
            <a:off x="841248" y="548640"/>
            <a:ext cx="3600860" cy="5431536"/>
          </a:xfrm>
        </p:spPr>
        <p:txBody>
          <a:bodyPr>
            <a:normAutofit/>
          </a:bodyPr>
          <a:lstStyle/>
          <a:p>
            <a:pPr>
              <a:spcBef>
                <a:spcPts val="600"/>
              </a:spcBef>
              <a:spcAft>
                <a:spcPts val="600"/>
              </a:spcAft>
            </a:pPr>
            <a:r>
              <a:rPr lang="en-US" sz="4000" dirty="0">
                <a:latin typeface="Calibri" panose="020F0502020204030204" pitchFamily="34" charset="0"/>
                <a:ea typeface="Calibri" panose="020F0502020204030204" pitchFamily="34" charset="0"/>
                <a:cs typeface="Calibri" panose="020F0502020204030204" pitchFamily="34" charset="0"/>
              </a:rPr>
              <a:t>Critically engage with </a:t>
            </a:r>
            <a:r>
              <a:rPr lang="en-US" sz="4000" b="1" u="sng" dirty="0">
                <a:latin typeface="Calibri" panose="020F0502020204030204" pitchFamily="34" charset="0"/>
                <a:ea typeface="Calibri" panose="020F0502020204030204" pitchFamily="34" charset="0"/>
                <a:cs typeface="Calibri" panose="020F0502020204030204" pitchFamily="34" charset="0"/>
              </a:rPr>
              <a:t>ONE</a:t>
            </a:r>
            <a:r>
              <a:rPr lang="en-US" sz="4000" dirty="0">
                <a:latin typeface="Calibri" panose="020F0502020204030204" pitchFamily="34" charset="0"/>
                <a:ea typeface="Calibri" panose="020F0502020204030204" pitchFamily="34" charset="0"/>
                <a:cs typeface="Calibri" panose="020F0502020204030204" pitchFamily="34" charset="0"/>
              </a:rPr>
              <a:t> model of a Sustainable Community.</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6657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63" name="Rectangle 3"/>
          <p:cNvSpPr>
            <a:spLocks noGrp="1" noChangeArrowheads="1"/>
          </p:cNvSpPr>
          <p:nvPr>
            <p:ph idx="1"/>
          </p:nvPr>
        </p:nvSpPr>
        <p:spPr>
          <a:xfrm>
            <a:off x="5126418" y="552091"/>
            <a:ext cx="6224335" cy="5431536"/>
          </a:xfrm>
        </p:spPr>
        <p:txBody>
          <a:bodyPr anchor="ctr">
            <a:normAutofit/>
          </a:bodyPr>
          <a:lstStyle/>
          <a:p>
            <a:endParaRPr lang="en-US" sz="2400"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A Critical engagement of Sustainable Communities: Livable Cities and Towns </a:t>
            </a:r>
          </a:p>
          <a:p>
            <a:pPr marL="0" indent="0">
              <a:buNone/>
            </a:pPr>
            <a:endParaRPr lang="en-GB" sz="2400"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Analysis of the Elephant &amp; Castle sustainable communities' project</a:t>
            </a: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898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56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2" name="Rectangle 1127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p:cNvSpPr>
            <a:spLocks noGrp="1" noChangeArrowheads="1"/>
          </p:cNvSpPr>
          <p:nvPr>
            <p:ph type="title"/>
          </p:nvPr>
        </p:nvSpPr>
        <p:spPr>
          <a:xfrm>
            <a:off x="841248" y="548640"/>
            <a:ext cx="3600860" cy="5431536"/>
          </a:xfrm>
        </p:spPr>
        <p:txBody>
          <a:bodyPr>
            <a:normAutofit/>
          </a:bodyPr>
          <a:lstStyle/>
          <a:p>
            <a:pPr>
              <a:spcAft>
                <a:spcPts val="800"/>
              </a:spcAft>
            </a:pPr>
            <a:r>
              <a:rPr lang="en-US" sz="4000" dirty="0">
                <a:latin typeface="Calibri" panose="020F0502020204030204" pitchFamily="34" charset="0"/>
                <a:ea typeface="Calibri" panose="020F0502020204030204" pitchFamily="34" charset="0"/>
                <a:cs typeface="Calibri" panose="020F0502020204030204" pitchFamily="34" charset="0"/>
              </a:rPr>
              <a:t>Definition of Community and Historical Context </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1127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7" name="Rectangle 3"/>
          <p:cNvSpPr>
            <a:spLocks noGrp="1" noChangeArrowheads="1"/>
          </p:cNvSpPr>
          <p:nvPr>
            <p:ph idx="1"/>
          </p:nvPr>
        </p:nvSpPr>
        <p:spPr>
          <a:xfrm>
            <a:off x="5283356" y="355600"/>
            <a:ext cx="6674761" cy="6146799"/>
          </a:xfrm>
        </p:spPr>
        <p:txBody>
          <a:bodyPr anchor="ctr">
            <a:noAutofit/>
          </a:bodyPr>
          <a:lstStyle/>
          <a:p>
            <a:r>
              <a:rPr lang="en-US" sz="1800" dirty="0">
                <a:latin typeface="Calibri" panose="020F0502020204030204" pitchFamily="34" charset="0"/>
                <a:ea typeface="Calibri" panose="020F0502020204030204" pitchFamily="34" charset="0"/>
                <a:cs typeface="Calibri" panose="020F0502020204030204" pitchFamily="34" charset="0"/>
              </a:rPr>
              <a:t>Community: “A community is a social unit that shares common values, geographic boundaries, and social connections, fostering a sense of belonging and collective identity among its members,” (</a:t>
            </a:r>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,(1887). </a:t>
            </a:r>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US" sz="1800" dirty="0">
                <a:latin typeface="Calibri" panose="020F0502020204030204" pitchFamily="34" charset="0"/>
                <a:ea typeface="Calibri" panose="020F0502020204030204" pitchFamily="34" charset="0"/>
                <a:cs typeface="Calibri" panose="020F0502020204030204" pitchFamily="34" charset="0"/>
              </a:rPr>
              <a:t>Historically, communities were often defined by geographic proximity and shared livelihoods. In the contemporary context, communities can also form around shared interests or identities, transcending geographical boundaries, such as online communities. </a:t>
            </a:r>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US" sz="1800" i="1" dirty="0">
                <a:latin typeface="Calibri" panose="020F0502020204030204" pitchFamily="34" charset="0"/>
                <a:ea typeface="Calibri" panose="020F0502020204030204" pitchFamily="34" charset="0"/>
                <a:cs typeface="Calibri" panose="020F0502020204030204" pitchFamily="34" charset="0"/>
              </a:rPr>
              <a:t>“In modern society, “individuals are brought together not merely by family connections or proximate living conditions, but by shared interests, values, and the complex social structures that bind them.” </a:t>
            </a:r>
            <a:r>
              <a:rPr lang="en-US" sz="1800" dirty="0">
                <a:latin typeface="Calibri" panose="020F0502020204030204" pitchFamily="34" charset="0"/>
                <a:ea typeface="Calibri" panose="020F0502020204030204" pitchFamily="34" charset="0"/>
                <a:cs typeface="Calibri" panose="020F0502020204030204" pitchFamily="34" charset="0"/>
              </a:rPr>
              <a:t>(</a:t>
            </a:r>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 (1887 [2017]) . Idea of </a:t>
            </a:r>
            <a:r>
              <a:rPr lang="en-US" sz="1800" u="sng" dirty="0">
                <a:latin typeface="Calibri" panose="020F0502020204030204" pitchFamily="34" charset="0"/>
                <a:ea typeface="Calibri" panose="020F0502020204030204" pitchFamily="34" charset="0"/>
                <a:cs typeface="Calibri" panose="020F0502020204030204" pitchFamily="34" charset="0"/>
                <a:hlinkClick r:id="rId2"/>
              </a:rPr>
              <a:t>gemeinschaft and gesellschaft)</a:t>
            </a:r>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US" sz="1800" dirty="0" err="1">
                <a:latin typeface="Calibri" panose="020F0502020204030204" pitchFamily="34" charset="0"/>
                <a:ea typeface="Calibri" panose="020F0502020204030204" pitchFamily="34" charset="0"/>
                <a:cs typeface="Calibri" panose="020F0502020204030204" pitchFamily="34" charset="0"/>
              </a:rPr>
              <a:t>Calhorn</a:t>
            </a:r>
            <a:r>
              <a:rPr lang="en-US" sz="1800" dirty="0">
                <a:latin typeface="Calibri" panose="020F0502020204030204" pitchFamily="34" charset="0"/>
                <a:ea typeface="Calibri" panose="020F0502020204030204" pitchFamily="34" charset="0"/>
                <a:cs typeface="Calibri" panose="020F0502020204030204" pitchFamily="34" charset="0"/>
              </a:rPr>
              <a:t> also argued and looked at the intersectionality and entwined nature and the</a:t>
            </a:r>
            <a:r>
              <a:rPr lang="en-GB" sz="1800" dirty="0">
                <a:latin typeface="Calibri" panose="020F0502020204030204" pitchFamily="34" charset="0"/>
                <a:ea typeface="Calibri" panose="020F0502020204030204" pitchFamily="34" charset="0"/>
                <a:cs typeface="Calibri" panose="020F0502020204030204" pitchFamily="34" charset="0"/>
              </a:rPr>
              <a:t> </a:t>
            </a:r>
            <a:r>
              <a:rPr lang="en-US" sz="1800" dirty="0">
                <a:latin typeface="Calibri" panose="020F0502020204030204" pitchFamily="34" charset="0"/>
                <a:ea typeface="Calibri" panose="020F0502020204030204" pitchFamily="34" charset="0"/>
                <a:cs typeface="Calibri" panose="020F0502020204030204" pitchFamily="34" charset="0"/>
              </a:rPr>
              <a:t>change in viewpoints that should be considered when viewing the ideal for required made urban ‘communities’ and the initial idea of urban ‘society’ or urban lifestyle started to be floated </a:t>
            </a:r>
            <a:r>
              <a:rPr lang="en-US" sz="1800" i="1" dirty="0">
                <a:latin typeface="Calibri" panose="020F0502020204030204" pitchFamily="34" charset="0"/>
                <a:ea typeface="Calibri" panose="020F0502020204030204" pitchFamily="34" charset="0"/>
                <a:cs typeface="Calibri" panose="020F0502020204030204" pitchFamily="34" charset="0"/>
              </a:rPr>
              <a:t>Gemeinschaft</a:t>
            </a:r>
            <a:r>
              <a:rPr lang="en-US" sz="1800" dirty="0">
                <a:latin typeface="Calibri" panose="020F0502020204030204" pitchFamily="34" charset="0"/>
                <a:ea typeface="Calibri" panose="020F0502020204030204" pitchFamily="34" charset="0"/>
                <a:cs typeface="Calibri" panose="020F0502020204030204" pitchFamily="34" charset="0"/>
              </a:rPr>
              <a:t> and </a:t>
            </a:r>
            <a:r>
              <a:rPr lang="en-US" sz="1800" i="1" dirty="0">
                <a:latin typeface="Calibri" panose="020F0502020204030204" pitchFamily="34" charset="0"/>
                <a:ea typeface="Calibri" panose="020F0502020204030204" pitchFamily="34" charset="0"/>
                <a:cs typeface="Calibri" panose="020F0502020204030204" pitchFamily="34" charset="0"/>
              </a:rPr>
              <a:t>Gesellschaft.</a:t>
            </a:r>
            <a:r>
              <a:rPr lang="en-US" sz="1800" dirty="0">
                <a:latin typeface="Calibri" panose="020F0502020204030204" pitchFamily="34" charset="0"/>
                <a:ea typeface="Calibri" panose="020F0502020204030204" pitchFamily="34" charset="0"/>
                <a:cs typeface="Calibri" panose="020F0502020204030204" pitchFamily="34" charset="0"/>
              </a:rPr>
              <a:t> Craig Calhoun (2002).</a:t>
            </a:r>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 argued, urban communities “tends to be much more fragmented and compartmentalized”. </a:t>
            </a:r>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 F. (2001).</a:t>
            </a:r>
            <a:endParaRPr lang="en-GB" sz="1800" dirty="0">
              <a:latin typeface="Calibri" panose="020F0502020204030204" pitchFamily="34" charset="0"/>
              <a:ea typeface="Calibri" panose="020F0502020204030204" pitchFamily="34" charset="0"/>
              <a:cs typeface="Calibri" panose="020F0502020204030204" pitchFamily="34" charset="0"/>
            </a:endParaRPr>
          </a:p>
          <a:p>
            <a:pPr marL="0" indent="0">
              <a:spcBef>
                <a:spcPts val="600"/>
              </a:spcBef>
              <a:spcAft>
                <a:spcPts val="600"/>
              </a:spcAft>
              <a:buNone/>
            </a:pPr>
            <a:endParaRPr lang="en-US" altLang="en-US" sz="17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8431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9640" name="Rectangle 6963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p:cNvSpPr>
            <a:spLocks noGrp="1" noChangeArrowheads="1"/>
          </p:cNvSpPr>
          <p:nvPr>
            <p:ph type="title"/>
          </p:nvPr>
        </p:nvSpPr>
        <p:spPr>
          <a:xfrm>
            <a:off x="841248" y="548640"/>
            <a:ext cx="3600860" cy="5431536"/>
          </a:xfrm>
        </p:spPr>
        <p:txBody>
          <a:bodyPr>
            <a:normAutofit/>
          </a:bodyPr>
          <a:lstStyle/>
          <a:p>
            <a:pPr eaLnBrk="1" hangingPunct="1"/>
            <a:r>
              <a:rPr lang="en-US" sz="4000" dirty="0">
                <a:latin typeface="Calibri" panose="020F0502020204030204" pitchFamily="34" charset="0"/>
                <a:ea typeface="Calibri" panose="020F0502020204030204" pitchFamily="34" charset="0"/>
                <a:cs typeface="Calibri" panose="020F0502020204030204" pitchFamily="34" charset="0"/>
              </a:rPr>
              <a:t>Definition of Sustainability and Historical Context </a:t>
            </a:r>
            <a:endParaRPr lang="en-US" altLang="en-US" sz="4000" b="1" dirty="0">
              <a:latin typeface="Calibri" panose="020F0502020204030204" pitchFamily="34" charset="0"/>
              <a:ea typeface="Calibri" panose="020F0502020204030204" pitchFamily="34" charset="0"/>
              <a:cs typeface="Calibri" panose="020F0502020204030204" pitchFamily="34" charset="0"/>
            </a:endParaRPr>
          </a:p>
        </p:txBody>
      </p:sp>
      <p:sp>
        <p:nvSpPr>
          <p:cNvPr id="6964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635" name="Rectangle 3"/>
          <p:cNvSpPr>
            <a:spLocks noGrp="1" noChangeArrowheads="1"/>
          </p:cNvSpPr>
          <p:nvPr>
            <p:ph idx="1"/>
          </p:nvPr>
        </p:nvSpPr>
        <p:spPr>
          <a:xfrm>
            <a:off x="5126418" y="552091"/>
            <a:ext cx="6556227" cy="5628576"/>
          </a:xfrm>
        </p:spPr>
        <p:txBody>
          <a:bodyPr anchor="ctr">
            <a:normAutofit/>
          </a:bodyPr>
          <a:lstStyle/>
          <a:p>
            <a:pPr marL="0" indent="0">
              <a:lnSpc>
                <a:spcPct val="100000"/>
              </a:lnSpc>
              <a:spcBef>
                <a:spcPts val="0"/>
              </a:spcBef>
              <a:buNone/>
            </a:pPr>
            <a:r>
              <a:rPr lang="en-US" sz="2000" i="1" dirty="0">
                <a:latin typeface="Calibri" panose="020F0502020204030204" pitchFamily="34" charset="0"/>
                <a:ea typeface="Calibri" panose="020F0502020204030204" pitchFamily="34" charset="0"/>
                <a:cs typeface="Calibri" panose="020F0502020204030204" pitchFamily="34" charset="0"/>
              </a:rPr>
              <a:t>“Sustainability is the capacity to endure in a relatively ongoing way across various domains of life.” (</a:t>
            </a:r>
            <a:r>
              <a:rPr lang="en-US" sz="2000" i="1" dirty="0" err="1">
                <a:latin typeface="Calibri" panose="020F0502020204030204" pitchFamily="34" charset="0"/>
                <a:ea typeface="Calibri" panose="020F0502020204030204" pitchFamily="34" charset="0"/>
                <a:cs typeface="Calibri" panose="020F0502020204030204" pitchFamily="34" charset="0"/>
              </a:rPr>
              <a:t>Bruntland</a:t>
            </a:r>
            <a:r>
              <a:rPr lang="en-US" sz="2000" i="1" dirty="0">
                <a:latin typeface="Calibri" panose="020F0502020204030204" pitchFamily="34" charset="0"/>
                <a:ea typeface="Calibri" panose="020F0502020204030204" pitchFamily="34" charset="0"/>
                <a:cs typeface="Calibri" panose="020F0502020204030204" pitchFamily="34" charset="0"/>
              </a:rPr>
              <a:t>, 1987).</a:t>
            </a:r>
          </a:p>
          <a:p>
            <a:pPr marL="0" indent="0">
              <a:lnSpc>
                <a:spcPct val="100000"/>
              </a:lnSpc>
              <a:spcBef>
                <a:spcPts val="0"/>
              </a:spcBef>
              <a:buNone/>
            </a:pPr>
            <a:endParaRPr lang="en-US" sz="2000" i="1"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r>
              <a:rPr lang="en-US" sz="2000" i="1" dirty="0">
                <a:latin typeface="Calibri" panose="020F0502020204030204" pitchFamily="34" charset="0"/>
                <a:ea typeface="Calibri" panose="020F0502020204030204" pitchFamily="34" charset="0"/>
                <a:cs typeface="Calibri" panose="020F0502020204030204" pitchFamily="34" charset="0"/>
              </a:rPr>
              <a:t>” It encompasses environmental integrity, economic viability, and social equity, ensuring that future generations can meet their own needs”.</a:t>
            </a:r>
            <a:r>
              <a:rPr lang="en-US" sz="2000" dirty="0">
                <a:latin typeface="Calibri" panose="020F0502020204030204" pitchFamily="34" charset="0"/>
                <a:ea typeface="Calibri" panose="020F0502020204030204" pitchFamily="34" charset="0"/>
                <a:cs typeface="Calibri" panose="020F0502020204030204" pitchFamily="34" charset="0"/>
              </a:rPr>
              <a:t>(Brundtland, 1987). </a:t>
            </a:r>
          </a:p>
          <a:p>
            <a:pPr marL="0" indent="0">
              <a:lnSpc>
                <a:spcPct val="100000"/>
              </a:lnSpc>
              <a:spcBef>
                <a:spcPts val="0"/>
              </a:spcBef>
              <a:buNone/>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r>
              <a:rPr lang="en-US" sz="2000" i="1" dirty="0">
                <a:latin typeface="Calibri" panose="020F0502020204030204" pitchFamily="34" charset="0"/>
                <a:ea typeface="Calibri" panose="020F0502020204030204" pitchFamily="34" charset="0"/>
                <a:cs typeface="Calibri" panose="020F0502020204030204" pitchFamily="34" charset="0"/>
              </a:rPr>
              <a:t>“Indian civilization has been distinctive in locating its sources of regeneration, material and intellectual, in the forest, not the city. India's best ideas have come when man was in communication with tress and rivers and lakes, away from the crowd”</a:t>
            </a:r>
            <a:r>
              <a:rPr lang="en-US" sz="2000" dirty="0">
                <a:latin typeface="Calibri" panose="020F0502020204030204" pitchFamily="34" charset="0"/>
                <a:ea typeface="Calibri" panose="020F0502020204030204" pitchFamily="34" charset="0"/>
                <a:cs typeface="Calibri" panose="020F0502020204030204" pitchFamily="34" charset="0"/>
              </a:rPr>
              <a:t> </a:t>
            </a:r>
            <a:r>
              <a:rPr lang="en-US" sz="2000" dirty="0" err="1">
                <a:latin typeface="Calibri" panose="020F0502020204030204" pitchFamily="34" charset="0"/>
                <a:ea typeface="Calibri" panose="020F0502020204030204" pitchFamily="34" charset="0"/>
                <a:cs typeface="Calibri" panose="020F0502020204030204" pitchFamily="34" charset="0"/>
              </a:rPr>
              <a:t>Rabindranth</a:t>
            </a:r>
            <a:r>
              <a:rPr lang="en-US" sz="2000" dirty="0">
                <a:latin typeface="Calibri" panose="020F0502020204030204" pitchFamily="34" charset="0"/>
                <a:ea typeface="Calibri" panose="020F0502020204030204" pitchFamily="34" charset="0"/>
                <a:cs typeface="Calibri" panose="020F0502020204030204" pitchFamily="34" charset="0"/>
              </a:rPr>
              <a:t> Tagore. </a:t>
            </a:r>
            <a:endParaRPr lang="en-US" altLang="en-US" sz="20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endParaRPr lang="en-US" sz="2000" u="sng" dirty="0">
              <a:latin typeface="Calibri" panose="020F0502020204030204" pitchFamily="34" charset="0"/>
              <a:ea typeface="Calibri" panose="020F0502020204030204" pitchFamily="34" charset="0"/>
              <a:cs typeface="Calibri" panose="020F0502020204030204" pitchFamily="34" charset="0"/>
              <a:hlinkClick r:id="rId2"/>
            </a:endParaRPr>
          </a:p>
          <a:p>
            <a:pPr marL="0" indent="0">
              <a:lnSpc>
                <a:spcPct val="100000"/>
              </a:lnSpc>
              <a:spcBef>
                <a:spcPts val="0"/>
              </a:spcBef>
              <a:buNone/>
            </a:pPr>
            <a:r>
              <a:rPr lang="en-US" sz="2000" u="sng" dirty="0">
                <a:latin typeface="Calibri" panose="020F0502020204030204" pitchFamily="34" charset="0"/>
                <a:ea typeface="Calibri" panose="020F0502020204030204" pitchFamily="34" charset="0"/>
                <a:cs typeface="Calibri" panose="020F0502020204030204" pitchFamily="34" charset="0"/>
                <a:hlinkClick r:id="rId2"/>
              </a:rPr>
              <a:t>(For Rabindranth Tagore see :Theroroes and Principles of sustainability) https://www.youtube.com/watch?v=SOl0BNY5iiY</a:t>
            </a:r>
            <a:r>
              <a:rPr lang="en-US" sz="2000" u="sng" dirty="0">
                <a:latin typeface="Calibri" panose="020F0502020204030204" pitchFamily="34" charset="0"/>
                <a:ea typeface="Calibri" panose="020F0502020204030204" pitchFamily="34" charset="0"/>
                <a:cs typeface="Calibri" panose="020F0502020204030204" pitchFamily="34" charset="0"/>
              </a:rPr>
              <a:t>)</a:t>
            </a:r>
            <a:endParaRPr lang="en-US" altLang="en-US"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5887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65916" y="694599"/>
            <a:ext cx="3047617" cy="4929346"/>
          </a:xfrm>
        </p:spPr>
        <p:txBody>
          <a:bodyPr>
            <a:noAutofit/>
          </a:bodyPr>
          <a:lstStyle/>
          <a:p>
            <a:pPr algn="l" rtl="0" fontAlgn="auto"/>
            <a:r>
              <a:rPr lang="en-GB" sz="4000" dirty="0">
                <a:latin typeface="Calibri" panose="020F0502020204030204" pitchFamily="34" charset="0"/>
                <a:ea typeface="Calibri" panose="020F0502020204030204" pitchFamily="34" charset="0"/>
                <a:cs typeface="Calibri" panose="020F0502020204030204" pitchFamily="34" charset="0"/>
              </a:rPr>
              <a:t>People, Planet &amp; Profit - Triple Bottomline</a:t>
            </a:r>
          </a:p>
        </p:txBody>
      </p:sp>
      <p:pic>
        <p:nvPicPr>
          <p:cNvPr id="2050" name="Picture 2" descr="The “three circles” model of ...">
            <a:extLst>
              <a:ext uri="{FF2B5EF4-FFF2-40B4-BE49-F238E27FC236}">
                <a16:creationId xmlns:a16="http://schemas.microsoft.com/office/drawing/2014/main" id="{18D09729-D455-5DCC-EEAE-54762ADE1B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5999" y="292008"/>
            <a:ext cx="3944311" cy="2508044"/>
          </a:xfrm>
          <a:prstGeom prst="rect">
            <a:avLst/>
          </a:prstGeom>
          <a:ln>
            <a:solidFill>
              <a:srgbClr val="8AB833"/>
            </a:solidFill>
          </a:ln>
        </p:spPr>
        <p:style>
          <a:lnRef idx="2">
            <a:schemeClr val="dk1"/>
          </a:lnRef>
          <a:fillRef idx="1">
            <a:schemeClr val="lt1"/>
          </a:fillRef>
          <a:effectRef idx="0">
            <a:schemeClr val="dk1"/>
          </a:effectRef>
          <a:fontRef idx="minor">
            <a:schemeClr val="dk1"/>
          </a:fontRef>
        </p:style>
      </p:pic>
      <p:sp>
        <p:nvSpPr>
          <p:cNvPr id="6" name="TextBox 5">
            <a:extLst>
              <a:ext uri="{FF2B5EF4-FFF2-40B4-BE49-F238E27FC236}">
                <a16:creationId xmlns:a16="http://schemas.microsoft.com/office/drawing/2014/main" id="{B6378720-1BA8-D8BC-40B6-1B93D554C511}"/>
              </a:ext>
            </a:extLst>
          </p:cNvPr>
          <p:cNvSpPr txBox="1"/>
          <p:nvPr/>
        </p:nvSpPr>
        <p:spPr>
          <a:xfrm>
            <a:off x="7879410" y="2816942"/>
            <a:ext cx="3944311" cy="830997"/>
          </a:xfrm>
          <a:prstGeom prst="rect">
            <a:avLst/>
          </a:prstGeom>
          <a:noFill/>
        </p:spPr>
        <p:txBody>
          <a:bodyPr wrap="square" rtlCol="0">
            <a:spAutoFit/>
          </a:bodyPr>
          <a:lstStyle/>
          <a:p>
            <a:r>
              <a:rPr lang="en-GB" sz="1200" dirty="0"/>
              <a:t>ResearchGate. Available from: https://</a:t>
            </a:r>
            <a:r>
              <a:rPr lang="en-GB" sz="1200" dirty="0" err="1"/>
              <a:t>www.researchgate.net</a:t>
            </a:r>
            <a:r>
              <a:rPr lang="en-GB" sz="1200" dirty="0"/>
              <a:t>/figure/The-three-circles-model-of-sustainable-development-with-overlaps-labeled_[accessed 8 Dec 2024]</a:t>
            </a:r>
          </a:p>
        </p:txBody>
      </p:sp>
      <p:pic>
        <p:nvPicPr>
          <p:cNvPr id="7" name="Picture 6">
            <a:extLst>
              <a:ext uri="{FF2B5EF4-FFF2-40B4-BE49-F238E27FC236}">
                <a16:creationId xmlns:a16="http://schemas.microsoft.com/office/drawing/2014/main" id="{5B481F4E-2684-CB05-1F18-07E9B80D5DBF}"/>
              </a:ext>
            </a:extLst>
          </p:cNvPr>
          <p:cNvPicPr>
            <a:picLocks noChangeAspect="1"/>
          </p:cNvPicPr>
          <p:nvPr/>
        </p:nvPicPr>
        <p:blipFill>
          <a:blip r:embed="rId3"/>
          <a:srcRect l="7572" r="5571"/>
          <a:stretch/>
        </p:blipFill>
        <p:spPr>
          <a:xfrm>
            <a:off x="7985113" y="3745735"/>
            <a:ext cx="4000255" cy="2410248"/>
          </a:xfrm>
          <a:prstGeom prst="rect">
            <a:avLst/>
          </a:prstGeom>
          <a:ln>
            <a:solidFill>
              <a:srgbClr val="8AB833"/>
            </a:solidFill>
          </a:ln>
        </p:spPr>
        <p:style>
          <a:lnRef idx="2">
            <a:schemeClr val="dk1"/>
          </a:lnRef>
          <a:fillRef idx="1">
            <a:schemeClr val="lt1"/>
          </a:fillRef>
          <a:effectRef idx="0">
            <a:schemeClr val="dk1"/>
          </a:effectRef>
          <a:fontRef idx="minor">
            <a:schemeClr val="dk1"/>
          </a:fontRef>
        </p:style>
      </p:pic>
      <p:sp>
        <p:nvSpPr>
          <p:cNvPr id="8" name="TextBox 7">
            <a:extLst>
              <a:ext uri="{FF2B5EF4-FFF2-40B4-BE49-F238E27FC236}">
                <a16:creationId xmlns:a16="http://schemas.microsoft.com/office/drawing/2014/main" id="{E0CF9425-7499-4DED-F096-493FE4D2C9DF}"/>
              </a:ext>
            </a:extLst>
          </p:cNvPr>
          <p:cNvSpPr txBox="1"/>
          <p:nvPr/>
        </p:nvSpPr>
        <p:spPr>
          <a:xfrm>
            <a:off x="7786295" y="6155983"/>
            <a:ext cx="4162567" cy="461665"/>
          </a:xfrm>
          <a:prstGeom prst="rect">
            <a:avLst/>
          </a:prstGeom>
          <a:noFill/>
        </p:spPr>
        <p:txBody>
          <a:bodyPr wrap="square" rtlCol="0">
            <a:spAutoFit/>
          </a:bodyPr>
          <a:lstStyle/>
          <a:p>
            <a:r>
              <a:rPr lang="en-GB" sz="1200" dirty="0">
                <a:latin typeface="Calibri" panose="020F0502020204030204" pitchFamily="34" charset="0"/>
                <a:ea typeface="Calibri" panose="020F0502020204030204" pitchFamily="34" charset="0"/>
                <a:cs typeface="Calibri" panose="020F0502020204030204" pitchFamily="34" charset="0"/>
              </a:rPr>
              <a:t>Image People, planet &amp; Profit- Triple bottom Line </a:t>
            </a:r>
            <a:r>
              <a:rPr lang="en-GB" sz="1200" dirty="0" err="1">
                <a:latin typeface="Calibri" panose="020F0502020204030204" pitchFamily="34" charset="0"/>
                <a:ea typeface="Calibri" panose="020F0502020204030204" pitchFamily="34" charset="0"/>
                <a:cs typeface="Calibri" panose="020F0502020204030204" pitchFamily="34" charset="0"/>
              </a:rPr>
              <a:t>Linkedin</a:t>
            </a:r>
            <a:r>
              <a:rPr lang="en-GB" sz="1200" dirty="0">
                <a:latin typeface="Calibri" panose="020F0502020204030204" pitchFamily="34" charset="0"/>
                <a:ea typeface="Calibri" panose="020F0502020204030204" pitchFamily="34" charset="0"/>
                <a:cs typeface="Calibri" panose="020F0502020204030204" pitchFamily="34" charset="0"/>
              </a:rPr>
              <a:t> 2020</a:t>
            </a:r>
          </a:p>
          <a:p>
            <a:r>
              <a:rPr lang="en-GB" sz="1200" dirty="0">
                <a:latin typeface="Calibri" panose="020F0502020204030204" pitchFamily="34" charset="0"/>
                <a:ea typeface="Calibri" panose="020F0502020204030204" pitchFamily="34" charset="0"/>
                <a:cs typeface="Calibri" panose="020F0502020204030204" pitchFamily="34" charset="0"/>
              </a:rPr>
              <a:t>[accessed 8 Dec 2024]</a:t>
            </a:r>
          </a:p>
        </p:txBody>
      </p:sp>
      <p:sp>
        <p:nvSpPr>
          <p:cNvPr id="9" name="TextBox 8">
            <a:extLst>
              <a:ext uri="{FF2B5EF4-FFF2-40B4-BE49-F238E27FC236}">
                <a16:creationId xmlns:a16="http://schemas.microsoft.com/office/drawing/2014/main" id="{AB71D9EA-AEBB-07DC-F8B8-A2C7706D286D}"/>
              </a:ext>
            </a:extLst>
          </p:cNvPr>
          <p:cNvSpPr txBox="1"/>
          <p:nvPr/>
        </p:nvSpPr>
        <p:spPr>
          <a:xfrm>
            <a:off x="5188209" y="1336119"/>
            <a:ext cx="2152384" cy="4185761"/>
          </a:xfrm>
          <a:prstGeom prst="rect">
            <a:avLst/>
          </a:prstGeom>
          <a:noFill/>
        </p:spPr>
        <p:txBody>
          <a:bodyPr wrap="square" rtlCol="0">
            <a:spAutoFit/>
          </a:bodyPr>
          <a:lstStyle/>
          <a:p>
            <a:endParaRPr lang="en-US" sz="1400" dirty="0">
              <a:latin typeface="Calibri" panose="020F0502020204030204" pitchFamily="34" charset="0"/>
              <a:ea typeface="Calibri" panose="020F0502020204030204" pitchFamily="34" charset="0"/>
              <a:cs typeface="Calibri" panose="020F0502020204030204" pitchFamily="34" charset="0"/>
            </a:endParaRPr>
          </a:p>
          <a:p>
            <a:r>
              <a:rPr lang="en-US" dirty="0">
                <a:latin typeface="Calibri" panose="020F0502020204030204" pitchFamily="34" charset="0"/>
                <a:ea typeface="Calibri" panose="020F0502020204030204" pitchFamily="34" charset="0"/>
                <a:cs typeface="Calibri" panose="020F0502020204030204" pitchFamily="34" charset="0"/>
              </a:rPr>
              <a:t>Elkington economist's viewpoint in 1998, the need for balance between the three aspects and the why, to achieve sustainable Growth, so now taking sustainability onto the growth and continuous aspect (1998).</a:t>
            </a:r>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62C79067-F85E-86D2-D39E-A1F72BFFE45D}"/>
              </a:ext>
            </a:extLst>
          </p:cNvPr>
          <p:cNvPicPr>
            <a:picLocks noChangeAspect="1"/>
          </p:cNvPicPr>
          <p:nvPr/>
        </p:nvPicPr>
        <p:blipFill>
          <a:blip r:embed="rId4"/>
          <a:srcRect l="1" r="6710" b="2857"/>
          <a:stretch/>
        </p:blipFill>
        <p:spPr>
          <a:xfrm>
            <a:off x="4548717" y="0"/>
            <a:ext cx="452941" cy="6742323"/>
          </a:xfrm>
          <a:prstGeom prst="rect">
            <a:avLst/>
          </a:prstGeom>
        </p:spPr>
      </p:pic>
    </p:spTree>
    <p:extLst>
      <p:ext uri="{BB962C8B-B14F-4D97-AF65-F5344CB8AC3E}">
        <p14:creationId xmlns:p14="http://schemas.microsoft.com/office/powerpoint/2010/main" val="220143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0" name="Rectangle 1331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4" name="Rectangle 2"/>
          <p:cNvSpPr>
            <a:spLocks noGrp="1" noChangeArrowheads="1"/>
          </p:cNvSpPr>
          <p:nvPr>
            <p:ph type="title"/>
          </p:nvPr>
        </p:nvSpPr>
        <p:spPr>
          <a:xfrm>
            <a:off x="841248" y="548640"/>
            <a:ext cx="3600860" cy="5431536"/>
          </a:xfrm>
        </p:spPr>
        <p:txBody>
          <a:bodyPr>
            <a:normAutofit/>
          </a:bodyPr>
          <a:lstStyle/>
          <a:p>
            <a:pPr eaLnBrk="1" hangingPunct="1"/>
            <a:r>
              <a:rPr lang="en-GB" sz="4000" dirty="0">
                <a:latin typeface="Calibri" panose="020F0502020204030204" pitchFamily="34" charset="0"/>
                <a:ea typeface="Calibri" panose="020F0502020204030204" pitchFamily="34" charset="0"/>
                <a:cs typeface="Calibri" panose="020F0502020204030204" pitchFamily="34" charset="0"/>
              </a:rPr>
              <a:t>People, Planet &amp; Profit –</a:t>
            </a:r>
            <a:br>
              <a:rPr lang="en-GB" sz="4000" dirty="0">
                <a:latin typeface="Calibri" panose="020F0502020204030204" pitchFamily="34" charset="0"/>
                <a:ea typeface="Calibri" panose="020F0502020204030204" pitchFamily="34" charset="0"/>
                <a:cs typeface="Calibri" panose="020F0502020204030204" pitchFamily="34" charset="0"/>
              </a:rPr>
            </a:br>
            <a:r>
              <a:rPr lang="en-GB" sz="4000" dirty="0">
                <a:latin typeface="Calibri" panose="020F0502020204030204" pitchFamily="34" charset="0"/>
                <a:ea typeface="Calibri" panose="020F0502020204030204" pitchFamily="34" charset="0"/>
                <a:cs typeface="Calibri" panose="020F0502020204030204" pitchFamily="34" charset="0"/>
              </a:rPr>
              <a:t>Triple Bottomline</a:t>
            </a:r>
            <a:endParaRPr lang="en-US" alt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1332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15" name="Rectangle 3"/>
          <p:cNvSpPr>
            <a:spLocks noGrp="1" noChangeArrowheads="1"/>
          </p:cNvSpPr>
          <p:nvPr>
            <p:ph idx="1"/>
          </p:nvPr>
        </p:nvSpPr>
        <p:spPr>
          <a:xfrm>
            <a:off x="5126418" y="338668"/>
            <a:ext cx="6720460" cy="6316132"/>
          </a:xfrm>
        </p:spPr>
        <p:txBody>
          <a:bodyPr anchor="ctr">
            <a:noAutofit/>
          </a:bodyPr>
          <a:lstStyle/>
          <a:p>
            <a:pPr marL="0"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rPr>
              <a:t>“John Elkington provided a framework  to measure sustainability, Srivastava (2021), ”suited to measure performance in the western corporate world an accounting framework, called the triple bottom line -TBL “ (</a:t>
            </a:r>
            <a:r>
              <a:rPr lang="en-US" sz="1700" dirty="0" err="1">
                <a:latin typeface="Calibri" panose="020F0502020204030204" pitchFamily="34" charset="0"/>
                <a:ea typeface="Calibri" panose="020F0502020204030204" pitchFamily="34" charset="0"/>
                <a:cs typeface="Calibri" panose="020F0502020204030204" pitchFamily="34" charset="0"/>
              </a:rPr>
              <a:t>Slaper</a:t>
            </a:r>
            <a:r>
              <a:rPr lang="en-US" sz="1700" dirty="0">
                <a:latin typeface="Calibri" panose="020F0502020204030204" pitchFamily="34" charset="0"/>
                <a:ea typeface="Calibri" panose="020F0502020204030204" pitchFamily="34" charset="0"/>
                <a:cs typeface="Calibri" panose="020F0502020204030204" pitchFamily="34" charset="0"/>
              </a:rPr>
              <a:t> and Hall 2011). See Srivastava. (2022).</a:t>
            </a:r>
          </a:p>
          <a:p>
            <a:pPr marL="0" indent="0">
              <a:lnSpc>
                <a:spcPct val="100000"/>
              </a:lnSpc>
              <a:spcBef>
                <a:spcPts val="0"/>
              </a:spcBef>
              <a:buNone/>
            </a:pPr>
            <a:endParaRPr lang="en-GB" sz="1700" dirty="0">
              <a:latin typeface="Calibri" panose="020F0502020204030204" pitchFamily="34" charset="0"/>
              <a:ea typeface="Calibri" panose="020F0502020204030204" pitchFamily="34" charset="0"/>
              <a:cs typeface="Calibri" panose="020F0502020204030204" pitchFamily="34" charset="0"/>
            </a:endParaRPr>
          </a:p>
          <a:p>
            <a:pPr marL="457200" lvl="1" indent="0">
              <a:lnSpc>
                <a:spcPct val="100000"/>
              </a:lnSpc>
              <a:spcBef>
                <a:spcPts val="0"/>
              </a:spcBef>
              <a:buNone/>
            </a:pPr>
            <a:r>
              <a:rPr lang="en-US" sz="1700" i="1" dirty="0">
                <a:latin typeface="Calibri" panose="020F0502020204030204" pitchFamily="34" charset="0"/>
                <a:ea typeface="Calibri" panose="020F0502020204030204" pitchFamily="34" charset="0"/>
                <a:cs typeface="Calibri" panose="020F0502020204030204" pitchFamily="34" charset="0"/>
              </a:rPr>
              <a:t>“Development that meets the needs of the present without compromising the ability of</a:t>
            </a:r>
            <a:r>
              <a:rPr lang="en-GB" sz="1700" i="1" dirty="0">
                <a:latin typeface="Calibri" panose="020F0502020204030204" pitchFamily="34" charset="0"/>
                <a:ea typeface="Calibri" panose="020F0502020204030204" pitchFamily="34" charset="0"/>
                <a:cs typeface="Calibri" panose="020F0502020204030204" pitchFamily="34" charset="0"/>
              </a:rPr>
              <a:t> </a:t>
            </a:r>
            <a:r>
              <a:rPr lang="en-US" sz="1700" i="1" dirty="0">
                <a:latin typeface="Calibri" panose="020F0502020204030204" pitchFamily="34" charset="0"/>
                <a:ea typeface="Calibri" panose="020F0502020204030204" pitchFamily="34" charset="0"/>
                <a:cs typeface="Calibri" panose="020F0502020204030204" pitchFamily="34" charset="0"/>
              </a:rPr>
              <a:t>future generations to meet their own needs.”  </a:t>
            </a:r>
            <a:r>
              <a:rPr lang="en-US" sz="1700" dirty="0">
                <a:latin typeface="Calibri" panose="020F0502020204030204" pitchFamily="34" charset="0"/>
                <a:ea typeface="Calibri" panose="020F0502020204030204" pitchFamily="34" charset="0"/>
                <a:cs typeface="Calibri" panose="020F0502020204030204" pitchFamily="34" charset="0"/>
              </a:rPr>
              <a:t>World Commission on Environment and</a:t>
            </a:r>
            <a:r>
              <a:rPr lang="en-GB" sz="1700" dirty="0">
                <a:latin typeface="Calibri" panose="020F0502020204030204" pitchFamily="34" charset="0"/>
                <a:ea typeface="Calibri" panose="020F0502020204030204" pitchFamily="34" charset="0"/>
                <a:cs typeface="Calibri" panose="020F0502020204030204" pitchFamily="34" charset="0"/>
              </a:rPr>
              <a:t> </a:t>
            </a:r>
            <a:r>
              <a:rPr lang="en-US" sz="1700" dirty="0">
                <a:latin typeface="Calibri" panose="020F0502020204030204" pitchFamily="34" charset="0"/>
                <a:ea typeface="Calibri" panose="020F0502020204030204" pitchFamily="34" charset="0"/>
                <a:cs typeface="Calibri" panose="020F0502020204030204" pitchFamily="34" charset="0"/>
              </a:rPr>
              <a:t>Development (1987).</a:t>
            </a:r>
          </a:p>
          <a:p>
            <a:pPr marL="457200" lvl="1" indent="0">
              <a:lnSpc>
                <a:spcPct val="100000"/>
              </a:lnSpc>
              <a:spcBef>
                <a:spcPts val="0"/>
              </a:spcBef>
              <a:buNone/>
            </a:pPr>
            <a:endParaRPr lang="en-GB" sz="17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rPr>
              <a:t>Srivastava, et al. 2022 argue: </a:t>
            </a:r>
            <a:endParaRPr lang="en-GB" sz="1700" dirty="0">
              <a:latin typeface="Calibri" panose="020F0502020204030204" pitchFamily="34" charset="0"/>
              <a:ea typeface="Calibri" panose="020F0502020204030204" pitchFamily="34" charset="0"/>
              <a:cs typeface="Calibri" panose="020F0502020204030204" pitchFamily="34" charset="0"/>
            </a:endParaRPr>
          </a:p>
          <a:p>
            <a:pPr marL="457200" lvl="1"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rPr>
              <a:t>“</a:t>
            </a:r>
            <a:r>
              <a:rPr lang="en-US" sz="1700" i="1" dirty="0">
                <a:latin typeface="Calibri" panose="020F0502020204030204" pitchFamily="34" charset="0"/>
                <a:ea typeface="Calibri" panose="020F0502020204030204" pitchFamily="34" charset="0"/>
                <a:cs typeface="Calibri" panose="020F0502020204030204" pitchFamily="34" charset="0"/>
              </a:rPr>
              <a:t>That societal and environmental issues cannot be put a figure on in the same way as financial data“</a:t>
            </a:r>
          </a:p>
          <a:p>
            <a:pPr marL="457200" lvl="1" indent="0">
              <a:lnSpc>
                <a:spcPct val="100000"/>
              </a:lnSpc>
              <a:spcBef>
                <a:spcPts val="0"/>
              </a:spcBef>
              <a:buNone/>
            </a:pPr>
            <a:endParaRPr lang="en-US" sz="1700" dirty="0">
              <a:latin typeface="Calibri" panose="020F0502020204030204" pitchFamily="34" charset="0"/>
              <a:ea typeface="Calibri" panose="020F0502020204030204" pitchFamily="34" charset="0"/>
              <a:cs typeface="Calibri" panose="020F0502020204030204" pitchFamily="34" charset="0"/>
            </a:endParaRPr>
          </a:p>
          <a:p>
            <a:pPr marL="457200" lvl="1"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rPr>
              <a:t>“</a:t>
            </a:r>
            <a:r>
              <a:rPr lang="en-US" sz="1700" i="1" dirty="0">
                <a:latin typeface="Calibri" panose="020F0502020204030204" pitchFamily="34" charset="0"/>
                <a:ea typeface="Calibri" panose="020F0502020204030204" pitchFamily="34" charset="0"/>
                <a:cs typeface="Calibri" panose="020F0502020204030204" pitchFamily="34" charset="0"/>
              </a:rPr>
              <a:t>its a philosophy which is not based on the real concept, it's not new or unique or innovative and, it only explains the already existing concept of corporate social responsibility</a:t>
            </a:r>
            <a:r>
              <a:rPr lang="en-US" sz="1700" dirty="0">
                <a:latin typeface="Calibri" panose="020F0502020204030204" pitchFamily="34" charset="0"/>
                <a:ea typeface="Calibri" panose="020F0502020204030204" pitchFamily="34" charset="0"/>
                <a:cs typeface="Calibri" panose="020F0502020204030204" pitchFamily="34" charset="0"/>
              </a:rPr>
              <a:t>” Srivastava, et al. (2022) </a:t>
            </a:r>
          </a:p>
          <a:p>
            <a:pPr marL="0" indent="0">
              <a:lnSpc>
                <a:spcPct val="100000"/>
              </a:lnSpc>
              <a:spcBef>
                <a:spcPts val="0"/>
              </a:spcBef>
              <a:buNone/>
            </a:pPr>
            <a:endParaRPr lang="en-US" sz="17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rPr>
              <a:t>This view is supported by Henriques et al. 2013 who argues the need for human behavior as a main factor when referring to TBL for economical business interests. </a:t>
            </a:r>
          </a:p>
          <a:p>
            <a:pPr marL="0" indent="0">
              <a:lnSpc>
                <a:spcPct val="100000"/>
              </a:lnSpc>
              <a:spcBef>
                <a:spcPts val="0"/>
              </a:spcBef>
              <a:buNone/>
            </a:pPr>
            <a:endParaRPr lang="en-US" sz="17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r>
              <a:rPr lang="en-US" sz="1700" i="1" dirty="0">
                <a:latin typeface="Calibri" panose="020F0502020204030204" pitchFamily="34" charset="0"/>
                <a:ea typeface="Calibri" panose="020F0502020204030204" pitchFamily="34" charset="0"/>
                <a:cs typeface="Calibri" panose="020F0502020204030204" pitchFamily="34" charset="0"/>
              </a:rPr>
              <a:t>‘’ The process of maintaining sustainability in the TBL is undoubtedly facilitated by the citizenship behavior of companies” </a:t>
            </a:r>
            <a:r>
              <a:rPr lang="en-US" sz="1700" dirty="0">
                <a:latin typeface="Calibri" panose="020F0502020204030204" pitchFamily="34" charset="0"/>
                <a:ea typeface="Calibri" panose="020F0502020204030204" pitchFamily="34" charset="0"/>
                <a:cs typeface="Calibri" panose="020F0502020204030204" pitchFamily="34" charset="0"/>
              </a:rPr>
              <a:t>Henriques et al. (2013).</a:t>
            </a:r>
            <a:endParaRPr lang="en-US" altLang="en-US" sz="17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86099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4" name="Rectangle 14343">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8" name="Rectangle 2"/>
          <p:cNvSpPr>
            <a:spLocks noGrp="1" noChangeArrowheads="1"/>
          </p:cNvSpPr>
          <p:nvPr>
            <p:ph type="title"/>
          </p:nvPr>
        </p:nvSpPr>
        <p:spPr>
          <a:xfrm>
            <a:off x="841248" y="548640"/>
            <a:ext cx="3600860" cy="5431536"/>
          </a:xfrm>
        </p:spPr>
        <p:txBody>
          <a:bodyPr>
            <a:normAutofit/>
          </a:bodyPr>
          <a:lstStyle/>
          <a:p>
            <a:pPr>
              <a:spcAft>
                <a:spcPts val="800"/>
              </a:spcAft>
            </a:pPr>
            <a:r>
              <a:rPr lang="en-US" sz="4000" dirty="0">
                <a:latin typeface="Calibri" panose="020F0502020204030204" pitchFamily="34" charset="0"/>
                <a:ea typeface="Calibri" panose="020F0502020204030204" pitchFamily="34" charset="0"/>
                <a:cs typeface="Calibri" panose="020F0502020204030204" pitchFamily="34" charset="0"/>
              </a:rPr>
              <a:t>Ideological stances taken by Sustainable Communities </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14346"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39" name="Rectangle 3"/>
          <p:cNvSpPr>
            <a:spLocks noGrp="1" noChangeArrowheads="1"/>
          </p:cNvSpPr>
          <p:nvPr>
            <p:ph idx="1"/>
          </p:nvPr>
        </p:nvSpPr>
        <p:spPr>
          <a:xfrm>
            <a:off x="5126418" y="552091"/>
            <a:ext cx="6782816" cy="6035996"/>
          </a:xfrm>
        </p:spPr>
        <p:txBody>
          <a:bodyPr anchor="ctr">
            <a:normAutofit fontScale="92500" lnSpcReduction="20000"/>
          </a:bodyPr>
          <a:lstStyle/>
          <a:p>
            <a:pPr marL="0" indent="0">
              <a:lnSpc>
                <a:spcPct val="110000"/>
              </a:lnSpc>
              <a:spcBef>
                <a:spcPts val="0"/>
              </a:spcBef>
              <a:buNone/>
            </a:pPr>
            <a:r>
              <a:rPr lang="en-US" sz="1800" b="1" dirty="0">
                <a:latin typeface="Calibri" panose="020F0502020204030204" pitchFamily="34" charset="0"/>
                <a:ea typeface="Calibri" panose="020F0502020204030204" pitchFamily="34" charset="0"/>
                <a:cs typeface="Calibri" panose="020F0502020204030204" pitchFamily="34" charset="0"/>
              </a:rPr>
              <a:t>Environmentalism</a:t>
            </a:r>
          </a:p>
          <a:p>
            <a:pPr marL="0" indent="0">
              <a:lnSpc>
                <a:spcPct val="110000"/>
              </a:lnSpc>
              <a:spcBef>
                <a:spcPts val="0"/>
              </a:spcBef>
              <a:buNone/>
            </a:pPr>
            <a:endParaRPr lang="en-GB" sz="1800" u="sng"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r>
              <a:rPr lang="en-US" sz="1800" i="1" dirty="0">
                <a:latin typeface="Calibri" panose="020F0502020204030204" pitchFamily="34" charset="0"/>
                <a:ea typeface="Calibri" panose="020F0502020204030204" pitchFamily="34" charset="0"/>
                <a:cs typeface="Calibri" panose="020F0502020204030204" pitchFamily="34" charset="0"/>
              </a:rPr>
              <a:t>“Park &amp; </a:t>
            </a:r>
            <a:r>
              <a:rPr lang="en-US" sz="1800" i="1" dirty="0" err="1">
                <a:latin typeface="Calibri" panose="020F0502020204030204" pitchFamily="34" charset="0"/>
                <a:ea typeface="Calibri" panose="020F0502020204030204" pitchFamily="34" charset="0"/>
                <a:cs typeface="Calibri" panose="020F0502020204030204" pitchFamily="34" charset="0"/>
              </a:rPr>
              <a:t>Allaby</a:t>
            </a:r>
            <a:r>
              <a:rPr lang="en-US" sz="1800" i="1" dirty="0">
                <a:latin typeface="Calibri" panose="020F0502020204030204" pitchFamily="34" charset="0"/>
                <a:ea typeface="Calibri" panose="020F0502020204030204" pitchFamily="34" charset="0"/>
                <a:cs typeface="Calibri" panose="020F0502020204030204" pitchFamily="34" charset="0"/>
              </a:rPr>
              <a:t> (2017) ‘the political beliefs that motivate an organized social movement of people who share a concern about solving problems of environmental pollution and natural resources”</a:t>
            </a:r>
            <a:r>
              <a:rPr lang="en-US" sz="1800" dirty="0">
                <a:latin typeface="Calibri" panose="020F0502020204030204" pitchFamily="34" charset="0"/>
                <a:ea typeface="Calibri" panose="020F0502020204030204" pitchFamily="34" charset="0"/>
                <a:cs typeface="Calibri" panose="020F0502020204030204" pitchFamily="34" charset="0"/>
              </a:rPr>
              <a:t>. </a:t>
            </a:r>
            <a:endParaRPr lang="en-GB"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endParaRPr lang="en-US"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r>
              <a:rPr lang="en-US" sz="1800" dirty="0">
                <a:latin typeface="Calibri" panose="020F0502020204030204" pitchFamily="34" charset="0"/>
                <a:ea typeface="Calibri" panose="020F0502020204030204" pitchFamily="34" charset="0"/>
                <a:cs typeface="Calibri" panose="020F0502020204030204" pitchFamily="34" charset="0"/>
              </a:rPr>
              <a:t>Xiong (2014) argue that shallow environmentalism treats environmental and ecological destruction by addressing immediate physical symptoms but refuses to reflect critically on the underlying cultural, political, and ideological matters.</a:t>
            </a:r>
          </a:p>
          <a:p>
            <a:pPr marL="0" indent="0">
              <a:lnSpc>
                <a:spcPct val="110000"/>
              </a:lnSpc>
              <a:spcBef>
                <a:spcPts val="0"/>
              </a:spcBef>
              <a:buNone/>
            </a:pPr>
            <a:endParaRPr lang="en-US"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r>
              <a:rPr lang="en-US" sz="1800" b="1" dirty="0">
                <a:latin typeface="Calibri" panose="020F0502020204030204" pitchFamily="34" charset="0"/>
                <a:ea typeface="Calibri" panose="020F0502020204030204" pitchFamily="34" charset="0"/>
                <a:cs typeface="Calibri" panose="020F0502020204030204" pitchFamily="34" charset="0"/>
              </a:rPr>
              <a:t>Strong sustainability </a:t>
            </a:r>
            <a:r>
              <a:rPr lang="en-US" sz="1800" dirty="0">
                <a:latin typeface="Calibri" panose="020F0502020204030204" pitchFamily="34" charset="0"/>
                <a:ea typeface="Calibri" panose="020F0502020204030204" pitchFamily="34" charset="0"/>
                <a:cs typeface="Calibri" panose="020F0502020204030204" pitchFamily="34" charset="0"/>
              </a:rPr>
              <a:t>– Is lasting, good practice and a good quality life experience  with a focus on health, safety and wellbeing. All living things are considered and not harmed. An understanding of how to work in unison with nature and, focus on people and planet. </a:t>
            </a:r>
          </a:p>
          <a:p>
            <a:pPr marL="0" indent="0">
              <a:lnSpc>
                <a:spcPct val="110000"/>
              </a:lnSpc>
              <a:spcBef>
                <a:spcPts val="0"/>
              </a:spcBef>
              <a:buNone/>
            </a:pPr>
            <a:endParaRPr lang="en-US"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r>
              <a:rPr lang="en-US" sz="1800" b="1" dirty="0">
                <a:latin typeface="Calibri" panose="020F0502020204030204" pitchFamily="34" charset="0"/>
                <a:ea typeface="Calibri" panose="020F0502020204030204" pitchFamily="34" charset="0"/>
                <a:cs typeface="Calibri" panose="020F0502020204030204" pitchFamily="34" charset="0"/>
              </a:rPr>
              <a:t>Eco-centric approaches </a:t>
            </a:r>
            <a:r>
              <a:rPr lang="en-US" sz="1800" dirty="0">
                <a:latin typeface="Calibri" panose="020F0502020204030204" pitchFamily="34" charset="0"/>
                <a:ea typeface="Calibri" panose="020F0502020204030204" pitchFamily="34" charset="0"/>
                <a:cs typeface="Calibri" panose="020F0502020204030204" pitchFamily="34" charset="0"/>
              </a:rPr>
              <a:t>- Social Ecology, Eco- Socialism, Eco Feminism</a:t>
            </a:r>
            <a:endParaRPr lang="en-GB"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r>
              <a:rPr lang="en-US" sz="1800" dirty="0">
                <a:latin typeface="Calibri" panose="020F0502020204030204" pitchFamily="34" charset="0"/>
                <a:ea typeface="Calibri" panose="020F0502020204030204" pitchFamily="34" charset="0"/>
                <a:cs typeface="Calibri" panose="020F0502020204030204" pitchFamily="34" charset="0"/>
              </a:rPr>
              <a:t>&amp; Deep Ecology. Approaches with sole focus is people and planet.</a:t>
            </a:r>
            <a:endParaRPr lang="en-GB" sz="1800" dirty="0">
              <a:latin typeface="Calibri" panose="020F0502020204030204" pitchFamily="34" charset="0"/>
              <a:ea typeface="Calibri" panose="020F0502020204030204" pitchFamily="34" charset="0"/>
              <a:cs typeface="Calibri" panose="020F0502020204030204" pitchFamily="34" charset="0"/>
            </a:endParaRPr>
          </a:p>
          <a:p>
            <a:pPr marL="0" indent="0">
              <a:lnSpc>
                <a:spcPct val="110000"/>
              </a:lnSpc>
              <a:spcBef>
                <a:spcPts val="0"/>
              </a:spcBef>
              <a:buNone/>
            </a:pPr>
            <a:r>
              <a:rPr lang="en-US" sz="1800" dirty="0">
                <a:latin typeface="Calibri" panose="020F0502020204030204" pitchFamily="34" charset="0"/>
                <a:ea typeface="Calibri" panose="020F0502020204030204" pitchFamily="34" charset="0"/>
                <a:cs typeface="Calibri" panose="020F0502020204030204" pitchFamily="34" charset="0"/>
              </a:rPr>
              <a:t>Social Ecology – strongly opposes the capitalist views and aims to connect and link  people and planet again profit is not considered as important. </a:t>
            </a:r>
          </a:p>
          <a:p>
            <a:pPr marL="0" indent="0">
              <a:lnSpc>
                <a:spcPct val="110000"/>
              </a:lnSpc>
              <a:spcBef>
                <a:spcPts val="0"/>
              </a:spcBef>
              <a:buNone/>
            </a:pPr>
            <a:r>
              <a:rPr lang="en-US" sz="1800" dirty="0">
                <a:latin typeface="Calibri" panose="020F0502020204030204" pitchFamily="34" charset="0"/>
                <a:ea typeface="Calibri" panose="020F0502020204030204" pitchFamily="34" charset="0"/>
                <a:cs typeface="Calibri" panose="020F0502020204030204" pitchFamily="34" charset="0"/>
              </a:rPr>
              <a:t>					</a:t>
            </a:r>
          </a:p>
          <a:p>
            <a:pPr marL="0" indent="0">
              <a:lnSpc>
                <a:spcPct val="110000"/>
              </a:lnSpc>
              <a:spcBef>
                <a:spcPts val="0"/>
              </a:spcBef>
              <a:buNone/>
            </a:pPr>
            <a:r>
              <a:rPr lang="en-US" sz="1800" dirty="0">
                <a:latin typeface="Calibri" panose="020F0502020204030204" pitchFamily="34" charset="0"/>
                <a:ea typeface="Calibri" panose="020F0502020204030204" pitchFamily="34" charset="0"/>
                <a:cs typeface="Calibri" panose="020F0502020204030204" pitchFamily="34" charset="0"/>
              </a:rPr>
              <a:t>Henriques et al. (2013)</a:t>
            </a:r>
          </a:p>
          <a:p>
            <a:pPr marL="0" indent="0">
              <a:lnSpc>
                <a:spcPct val="110000"/>
              </a:lnSpc>
              <a:spcBef>
                <a:spcPts val="0"/>
              </a:spcBef>
              <a:buNone/>
            </a:pPr>
            <a:r>
              <a:rPr lang="en-GB" sz="1800" dirty="0">
                <a:latin typeface="Calibri" panose="020F0502020204030204" pitchFamily="34" charset="0"/>
                <a:ea typeface="Calibri" panose="020F0502020204030204" pitchFamily="34" charset="0"/>
                <a:cs typeface="Calibri" panose="020F0502020204030204" pitchFamily="34" charset="0"/>
              </a:rPr>
              <a:t>Lynn White Jr. (2008) </a:t>
            </a:r>
          </a:p>
          <a:p>
            <a:pPr marL="0" indent="0">
              <a:lnSpc>
                <a:spcPct val="110000"/>
              </a:lnSpc>
              <a:spcBef>
                <a:spcPts val="0"/>
              </a:spcBef>
              <a:buNone/>
            </a:pPr>
            <a:endParaRPr lang="en-GB" sz="1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65202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idx="1"/>
          </p:nvPr>
        </p:nvSpPr>
        <p:spPr>
          <a:xfrm>
            <a:off x="4830729" y="1521929"/>
            <a:ext cx="3915628" cy="3814141"/>
          </a:xfrm>
        </p:spPr>
        <p:txBody>
          <a:bodyPr>
            <a:normAutofit/>
          </a:bodyPr>
          <a:lstStyle/>
          <a:p>
            <a:r>
              <a:rPr lang="en-US" sz="1800" dirty="0">
                <a:latin typeface="Calibri" panose="020F0502020204030204" pitchFamily="34" charset="0"/>
                <a:ea typeface="Calibri" panose="020F0502020204030204" pitchFamily="34" charset="0"/>
                <a:cs typeface="Calibri" panose="020F0502020204030204" pitchFamily="34" charset="0"/>
              </a:rPr>
              <a:t>Social Ecology integrates social ecological and stances, social justice, community involvement, and responsible environmental stewardship.</a:t>
            </a:r>
            <a:endParaRPr lang="en-US" altLang="en-US" sz="1800" dirty="0">
              <a:latin typeface="Calibri" panose="020F0502020204030204" pitchFamily="34" charset="0"/>
              <a:ea typeface="Calibri" panose="020F0502020204030204" pitchFamily="34" charset="0"/>
              <a:cs typeface="Calibri" panose="020F0502020204030204" pitchFamily="34" charset="0"/>
            </a:endParaRPr>
          </a:p>
          <a:p>
            <a:r>
              <a:rPr lang="en-US" sz="1800" dirty="0">
                <a:latin typeface="Calibri" panose="020F0502020204030204" pitchFamily="34" charset="0"/>
                <a:ea typeface="Calibri" panose="020F0502020204030204" pitchFamily="34" charset="0"/>
                <a:cs typeface="Calibri" panose="020F0502020204030204" pitchFamily="34" charset="0"/>
              </a:rPr>
              <a:t>The model emphasizes the interconnectedness of social systems and ecological health.</a:t>
            </a:r>
          </a:p>
          <a:p>
            <a:r>
              <a:rPr lang="en-US" sz="1800" u="sng" dirty="0">
                <a:latin typeface="Calibri" panose="020F0502020204030204" pitchFamily="34" charset="0"/>
                <a:ea typeface="Calibri" panose="020F0502020204030204" pitchFamily="34" charset="0"/>
                <a:cs typeface="Calibri" panose="020F0502020204030204" pitchFamily="34" charset="0"/>
                <a:hlinkClick r:id="rId2"/>
              </a:rPr>
              <a:t>Socialist Alternative</a:t>
            </a:r>
            <a:r>
              <a:rPr lang="en-US" sz="1800" dirty="0">
                <a:latin typeface="Calibri" panose="020F0502020204030204" pitchFamily="34" charset="0"/>
                <a:ea typeface="Calibri" panose="020F0502020204030204" pitchFamily="34" charset="0"/>
                <a:cs typeface="Calibri" panose="020F0502020204030204" pitchFamily="34" charset="0"/>
              </a:rPr>
              <a:t> a marginalized green movement and they refer to eco socialists share many of the criticisms made of  market-led environmentalism. </a:t>
            </a:r>
            <a:r>
              <a:rPr lang="en-US" sz="1800" dirty="0">
                <a:latin typeface="Calibri" panose="020F0502020204030204" pitchFamily="34" charset="0"/>
                <a:ea typeface="Calibri" panose="020F0502020204030204" pitchFamily="34" charset="0"/>
                <a:cs typeface="Calibri" panose="020F0502020204030204" pitchFamily="34" charset="0"/>
                <a:hlinkClick r:id="rId3"/>
              </a:rPr>
              <a:t>Democratic Green Socialist </a:t>
            </a:r>
            <a:endParaRPr lang="en-US" altLang="en-US" sz="1800" dirty="0">
              <a:latin typeface="Calibri" panose="020F0502020204030204" pitchFamily="34" charset="0"/>
              <a:ea typeface="Calibri" panose="020F0502020204030204" pitchFamily="34" charset="0"/>
              <a:cs typeface="Calibri" panose="020F0502020204030204" pitchFamily="34" charset="0"/>
            </a:endParaRPr>
          </a:p>
        </p:txBody>
      </p:sp>
      <p:pic>
        <p:nvPicPr>
          <p:cNvPr id="2" name="Picture 1">
            <a:extLst>
              <a:ext uri="{FF2B5EF4-FFF2-40B4-BE49-F238E27FC236}">
                <a16:creationId xmlns:a16="http://schemas.microsoft.com/office/drawing/2014/main" id="{1CD2CC63-DC21-E3E5-F3D2-F68DF0555B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34680" y="1895474"/>
            <a:ext cx="3127974" cy="2944478"/>
          </a:xfrm>
          <a:prstGeom prst="rect">
            <a:avLst/>
          </a:prstGeom>
        </p:spPr>
      </p:pic>
      <p:sp>
        <p:nvSpPr>
          <p:cNvPr id="4" name="TextBox 3">
            <a:extLst>
              <a:ext uri="{FF2B5EF4-FFF2-40B4-BE49-F238E27FC236}">
                <a16:creationId xmlns:a16="http://schemas.microsoft.com/office/drawing/2014/main" id="{2B2D42B2-17F7-FDCC-9C29-269FBDE5FECB}"/>
              </a:ext>
            </a:extLst>
          </p:cNvPr>
          <p:cNvSpPr txBox="1"/>
          <p:nvPr/>
        </p:nvSpPr>
        <p:spPr>
          <a:xfrm>
            <a:off x="8115195" y="5441567"/>
            <a:ext cx="3848307" cy="1077218"/>
          </a:xfrm>
          <a:prstGeom prst="rect">
            <a:avLst/>
          </a:prstGeom>
          <a:noFill/>
        </p:spPr>
        <p:txBody>
          <a:bodyPr wrap="square">
            <a:spAutoFit/>
          </a:bodyPr>
          <a:lstStyle/>
          <a:p>
            <a:pPr algn="r"/>
            <a:r>
              <a:rPr lang="en-GB" sz="1600" dirty="0">
                <a:solidFill>
                  <a:srgbClr val="000000"/>
                </a:solidFill>
                <a:latin typeface="Helvetica" pitchFamily="2" charset="0"/>
              </a:rPr>
              <a:t>Bookchin in White (2008)</a:t>
            </a:r>
          </a:p>
          <a:p>
            <a:pPr algn="r"/>
            <a:r>
              <a:rPr lang="en-GB" sz="1600" dirty="0">
                <a:solidFill>
                  <a:srgbClr val="000000"/>
                </a:solidFill>
                <a:latin typeface="Helvetica" pitchFamily="2" charset="0"/>
              </a:rPr>
              <a:t>Paulson 2016</a:t>
            </a:r>
          </a:p>
          <a:p>
            <a:pPr algn="r"/>
            <a:r>
              <a:rPr lang="en-GB" sz="1600" dirty="0">
                <a:solidFill>
                  <a:srgbClr val="000000"/>
                </a:solidFill>
                <a:latin typeface="Helvetica" pitchFamily="2" charset="0"/>
              </a:rPr>
              <a:t>Attfield 2003</a:t>
            </a:r>
          </a:p>
          <a:p>
            <a:pPr algn="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sp>
        <p:nvSpPr>
          <p:cNvPr id="5" name="Rectangle 3">
            <a:extLst>
              <a:ext uri="{FF2B5EF4-FFF2-40B4-BE49-F238E27FC236}">
                <a16:creationId xmlns:a16="http://schemas.microsoft.com/office/drawing/2014/main" id="{079FC82C-3D90-C3C7-E8A9-A751FC7C6F35}"/>
              </a:ext>
            </a:extLst>
          </p:cNvPr>
          <p:cNvSpPr txBox="1">
            <a:spLocks noChangeArrowheads="1"/>
          </p:cNvSpPr>
          <p:nvPr/>
        </p:nvSpPr>
        <p:spPr>
          <a:xfrm>
            <a:off x="5049471" y="4866929"/>
            <a:ext cx="7013183" cy="10382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1800" dirty="0">
              <a:latin typeface="Calibri" panose="020F0502020204030204" pitchFamily="34" charset="0"/>
              <a:ea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3A74A3A8-AA24-8AFB-5FEE-95B48B6A6BD4}"/>
              </a:ext>
            </a:extLst>
          </p:cNvPr>
          <p:cNvSpPr txBox="1">
            <a:spLocks noChangeArrowheads="1"/>
          </p:cNvSpPr>
          <p:nvPr/>
        </p:nvSpPr>
        <p:spPr>
          <a:xfrm>
            <a:off x="841248" y="548640"/>
            <a:ext cx="3600860" cy="54315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800"/>
              </a:spcAft>
            </a:pPr>
            <a:r>
              <a:rPr lang="en-US" sz="4000" dirty="0">
                <a:latin typeface="Calibri" panose="020F0502020204030204" pitchFamily="34" charset="0"/>
                <a:ea typeface="Calibri" panose="020F0502020204030204" pitchFamily="34" charset="0"/>
                <a:cs typeface="Calibri" panose="020F0502020204030204" pitchFamily="34" charset="0"/>
              </a:rPr>
              <a:t>Ideological stances  - Social Ecology</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683C3E91-78CF-E343-800B-F00D95D3E39F}"/>
              </a:ext>
            </a:extLst>
          </p:cNvPr>
          <p:cNvPicPr>
            <a:picLocks noChangeAspect="1"/>
          </p:cNvPicPr>
          <p:nvPr/>
        </p:nvPicPr>
        <p:blipFill>
          <a:blip r:embed="rId5"/>
          <a:srcRect l="1" r="6710" b="2857"/>
          <a:stretch/>
        </p:blipFill>
        <p:spPr>
          <a:xfrm>
            <a:off x="4548717" y="0"/>
            <a:ext cx="359131" cy="6742323"/>
          </a:xfrm>
          <a:prstGeom prst="rect">
            <a:avLst/>
          </a:prstGeom>
        </p:spPr>
      </p:pic>
    </p:spTree>
    <p:extLst>
      <p:ext uri="{BB962C8B-B14F-4D97-AF65-F5344CB8AC3E}">
        <p14:creationId xmlns:p14="http://schemas.microsoft.com/office/powerpoint/2010/main" val="30021366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16" name="Rectangle 17415">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0" name="Rectangle 2"/>
          <p:cNvSpPr>
            <a:spLocks noGrp="1" noChangeArrowheads="1"/>
          </p:cNvSpPr>
          <p:nvPr>
            <p:ph type="title"/>
          </p:nvPr>
        </p:nvSpPr>
        <p:spPr>
          <a:xfrm>
            <a:off x="841248" y="548640"/>
            <a:ext cx="3600860" cy="5431536"/>
          </a:xfrm>
        </p:spPr>
        <p:txBody>
          <a:bodyPr>
            <a:normAutofit/>
          </a:bodyPr>
          <a:lstStyle/>
          <a:p>
            <a:pPr eaLnBrk="1" hangingPunct="1"/>
            <a:r>
              <a:rPr lang="en-US" altLang="en-US" sz="4000" dirty="0">
                <a:latin typeface="Calibri" panose="020F0502020204030204" pitchFamily="34" charset="0"/>
                <a:ea typeface="Calibri" panose="020F0502020204030204" pitchFamily="34" charset="0"/>
                <a:cs typeface="Calibri" panose="020F0502020204030204" pitchFamily="34" charset="0"/>
              </a:rPr>
              <a:t>Social Ecology continued</a:t>
            </a:r>
          </a:p>
        </p:txBody>
      </p:sp>
      <p:sp>
        <p:nvSpPr>
          <p:cNvPr id="17418"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11" name="Rectangle 3"/>
          <p:cNvSpPr>
            <a:spLocks noGrp="1" noChangeArrowheads="1"/>
          </p:cNvSpPr>
          <p:nvPr>
            <p:ph idx="1"/>
          </p:nvPr>
        </p:nvSpPr>
        <p:spPr>
          <a:xfrm>
            <a:off x="5126418" y="552091"/>
            <a:ext cx="6224335" cy="5431536"/>
          </a:xfrm>
        </p:spPr>
        <p:txBody>
          <a:bodyPr anchor="ctr">
            <a:normAutofit/>
          </a:bodyPr>
          <a:lstStyle/>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“Social ecology – The environmental issues are deeply rooted in social hierarchies and inequalities.” Bookchin (2008)</a:t>
            </a:r>
          </a:p>
          <a:p>
            <a:pPr marL="0" indent="0">
              <a:buNone/>
            </a:pPr>
            <a:endParaRPr lang="en-US" altLang="en-US" sz="20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“A socially just community is vital for ecological sustainability; one cannot exist without the other”. Agyeman (2005)</a:t>
            </a:r>
          </a:p>
          <a:p>
            <a:pPr marL="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Social perspectives, with social justice, social structures that embedded equality with a recognition of marginalized voices in planning.</a:t>
            </a:r>
            <a:endParaRPr lang="en-GB" sz="2000"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Responsible environmental stewardship democratic engagement in fostering sustainability.</a:t>
            </a:r>
            <a:endParaRPr lang="en-GB" sz="20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GB" sz="2000" dirty="0">
                <a:latin typeface="Calibri" panose="020F0502020204030204" pitchFamily="34" charset="0"/>
                <a:ea typeface="Calibri" panose="020F0502020204030204" pitchFamily="34" charset="0"/>
                <a:cs typeface="Calibri" panose="020F0502020204030204" pitchFamily="34" charset="0"/>
              </a:rPr>
              <a:t>Bookchin in White (2008)  Max Ali (2001)</a:t>
            </a:r>
            <a:endParaRPr lang="en-US" alt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2" name="Rectangle 3">
            <a:extLst>
              <a:ext uri="{FF2B5EF4-FFF2-40B4-BE49-F238E27FC236}">
                <a16:creationId xmlns:a16="http://schemas.microsoft.com/office/drawing/2014/main" id="{15386073-A65F-DE01-E4EF-FA02FD7BD936}"/>
              </a:ext>
            </a:extLst>
          </p:cNvPr>
          <p:cNvSpPr txBox="1">
            <a:spLocks noChangeArrowheads="1"/>
          </p:cNvSpPr>
          <p:nvPr/>
        </p:nvSpPr>
        <p:spPr>
          <a:xfrm>
            <a:off x="1974376" y="2737514"/>
            <a:ext cx="8064974" cy="8131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dirty="0"/>
          </a:p>
        </p:txBody>
      </p:sp>
      <p:sp>
        <p:nvSpPr>
          <p:cNvPr id="3" name="Rectangle 3">
            <a:extLst>
              <a:ext uri="{FF2B5EF4-FFF2-40B4-BE49-F238E27FC236}">
                <a16:creationId xmlns:a16="http://schemas.microsoft.com/office/drawing/2014/main" id="{FB2E5B69-6AE1-0A3E-63E3-DC230DF63657}"/>
              </a:ext>
            </a:extLst>
          </p:cNvPr>
          <p:cNvSpPr txBox="1">
            <a:spLocks noChangeArrowheads="1"/>
          </p:cNvSpPr>
          <p:nvPr/>
        </p:nvSpPr>
        <p:spPr>
          <a:xfrm>
            <a:off x="1826525" y="3885633"/>
            <a:ext cx="8064974" cy="8131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altLang="en-US" sz="4800" dirty="0"/>
          </a:p>
        </p:txBody>
      </p:sp>
      <p:sp>
        <p:nvSpPr>
          <p:cNvPr id="5" name="Rectangle 3">
            <a:extLst>
              <a:ext uri="{FF2B5EF4-FFF2-40B4-BE49-F238E27FC236}">
                <a16:creationId xmlns:a16="http://schemas.microsoft.com/office/drawing/2014/main" id="{C536BB70-9458-6786-9D90-618A85F018A9}"/>
              </a:ext>
            </a:extLst>
          </p:cNvPr>
          <p:cNvSpPr txBox="1">
            <a:spLocks noChangeArrowheads="1"/>
          </p:cNvSpPr>
          <p:nvPr/>
        </p:nvSpPr>
        <p:spPr>
          <a:xfrm>
            <a:off x="1974376" y="3538061"/>
            <a:ext cx="8064974" cy="9706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400" dirty="0"/>
          </a:p>
        </p:txBody>
      </p:sp>
    </p:spTree>
    <p:extLst>
      <p:ext uri="{BB962C8B-B14F-4D97-AF65-F5344CB8AC3E}">
        <p14:creationId xmlns:p14="http://schemas.microsoft.com/office/powerpoint/2010/main" val="79686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7411">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nodePh="1">
                                  <p:stCondLst>
                                    <p:cond delay="0"/>
                                  </p:stCondLst>
                                  <p:endCondLst>
                                    <p:cond evt="begin" delay="0">
                                      <p:tn val="25"/>
                                    </p:cond>
                                  </p:endCondLst>
                                  <p:childTnLst>
                                    <p:set>
                                      <p:cBhvr>
                                        <p:cTn id="2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nodePh="1">
                                  <p:stCondLst>
                                    <p:cond delay="0"/>
                                  </p:stCondLst>
                                  <p:endCondLst>
                                    <p:cond evt="begin" delay="0">
                                      <p:tn val="29"/>
                                    </p:cond>
                                  </p:endCondLst>
                                  <p:childTnLst>
                                    <p:set>
                                      <p:cBhvr>
                                        <p:cTn id="3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nodePh="1">
                                  <p:stCondLst>
                                    <p:cond delay="0"/>
                                  </p:stCondLst>
                                  <p:endCondLst>
                                    <p:cond evt="begin" delay="0">
                                      <p:tn val="33"/>
                                    </p:cond>
                                  </p:endCondLst>
                                  <p:childTnLst>
                                    <p:set>
                                      <p:cBhvr>
                                        <p:cTn id="3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P spid="2" grpId="0" build="p"/>
      <p:bldP spid="3" grpId="0" build="p"/>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0" name="Rectangle 18439">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p:cNvSpPr>
            <a:spLocks noGrp="1" noChangeArrowheads="1"/>
          </p:cNvSpPr>
          <p:nvPr>
            <p:ph type="title"/>
          </p:nvPr>
        </p:nvSpPr>
        <p:spPr>
          <a:xfrm>
            <a:off x="841248" y="548640"/>
            <a:ext cx="3600860" cy="5431536"/>
          </a:xfrm>
        </p:spPr>
        <p:txBody>
          <a:bodyPr>
            <a:normAutofit/>
          </a:bodyPr>
          <a:lstStyle/>
          <a:p>
            <a:pPr>
              <a:spcBef>
                <a:spcPts val="1200"/>
              </a:spcBef>
              <a:spcAft>
                <a:spcPts val="1200"/>
              </a:spcAft>
            </a:pPr>
            <a:r>
              <a:rPr lang="en-US" sz="4000" dirty="0">
                <a:latin typeface="Calibri" panose="020F0502020204030204" pitchFamily="34" charset="0"/>
                <a:ea typeface="Calibri" panose="020F0502020204030204" pitchFamily="34" charset="0"/>
                <a:cs typeface="Calibri" panose="020F0502020204030204" pitchFamily="34" charset="0"/>
              </a:rPr>
              <a:t>Social Ecology Model adopted by Sustainable Communities</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18442"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5" name="Rectangle 3"/>
          <p:cNvSpPr>
            <a:spLocks noGrp="1" noChangeArrowheads="1"/>
          </p:cNvSpPr>
          <p:nvPr>
            <p:ph idx="1"/>
          </p:nvPr>
        </p:nvSpPr>
        <p:spPr>
          <a:xfrm>
            <a:off x="5126418" y="552091"/>
            <a:ext cx="6224335" cy="5431536"/>
          </a:xfrm>
        </p:spPr>
        <p:txBody>
          <a:bodyPr anchor="ctr">
            <a:normAutofit/>
          </a:bodyPr>
          <a:lstStyle/>
          <a:p>
            <a:r>
              <a:rPr lang="en-GB" sz="2200" dirty="0">
                <a:latin typeface="Calibri" panose="020F0502020204030204" pitchFamily="34" charset="0"/>
                <a:ea typeface="Calibri" panose="020F0502020204030204" pitchFamily="34" charset="0"/>
                <a:cs typeface="Calibri" panose="020F0502020204030204" pitchFamily="34" charset="0"/>
              </a:rPr>
              <a:t>A sustainable community manages its human, natural, and financial capital to meet current needs while ensuring that adequate resources are available for future generations.’</a:t>
            </a:r>
            <a:r>
              <a:rPr lang="en-US" sz="2200" dirty="0">
                <a:latin typeface="Calibri" panose="020F0502020204030204" pitchFamily="34" charset="0"/>
                <a:ea typeface="Calibri" panose="020F0502020204030204" pitchFamily="34" charset="0"/>
                <a:cs typeface="Calibri" panose="020F0502020204030204" pitchFamily="34" charset="0"/>
              </a:rPr>
              <a:t> </a:t>
            </a:r>
            <a:r>
              <a:rPr lang="en-US" sz="22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Institute of Sustainable Communities</a:t>
            </a:r>
            <a:r>
              <a:rPr lang="en-US" sz="2200" dirty="0">
                <a:latin typeface="Calibri" panose="020F0502020204030204" pitchFamily="34" charset="0"/>
                <a:ea typeface="Calibri" panose="020F0502020204030204" pitchFamily="34" charset="0"/>
                <a:cs typeface="Calibri" panose="020F0502020204030204" pitchFamily="34" charset="0"/>
              </a:rPr>
              <a:t> (2024)</a:t>
            </a:r>
          </a:p>
          <a:p>
            <a:r>
              <a:rPr lang="en-US" sz="2200" dirty="0">
                <a:latin typeface="Calibri" panose="020F0502020204030204" pitchFamily="34" charset="0"/>
                <a:ea typeface="Calibri" panose="020F0502020204030204" pitchFamily="34" charset="0"/>
                <a:cs typeface="Calibri" panose="020F0502020204030204" pitchFamily="34" charset="0"/>
              </a:rPr>
              <a:t>A Sustainable Community encompasses– social well-being, equity, healthy  ecosystems economic viability, participation, personal and community safety and security. Overall a good quality of life.</a:t>
            </a:r>
          </a:p>
          <a:p>
            <a:pPr marL="0" indent="0">
              <a:buNone/>
            </a:pPr>
            <a:endParaRPr lang="en-US" sz="2200" dirty="0">
              <a:latin typeface="Calibri" panose="020F0502020204030204" pitchFamily="34" charset="0"/>
              <a:ea typeface="Calibri" panose="020F0502020204030204" pitchFamily="34" charset="0"/>
              <a:cs typeface="Calibri" panose="020F0502020204030204" pitchFamily="34" charset="0"/>
            </a:endParaRPr>
          </a:p>
          <a:p>
            <a:pPr marL="0" indent="0">
              <a:buNone/>
            </a:pPr>
            <a:endParaRPr lang="en-US" sz="22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2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Institute of Sustainable Communities </a:t>
            </a:r>
            <a:r>
              <a:rPr lang="en-US" sz="2200" u="sng" dirty="0">
                <a:latin typeface="Calibri" panose="020F0502020204030204" pitchFamily="34" charset="0"/>
                <a:ea typeface="Calibri" panose="020F0502020204030204" pitchFamily="34" charset="0"/>
                <a:cs typeface="Calibri" panose="020F0502020204030204" pitchFamily="34" charset="0"/>
              </a:rPr>
              <a:t>(2024)</a:t>
            </a:r>
          </a:p>
        </p:txBody>
      </p:sp>
    </p:spTree>
    <p:extLst>
      <p:ext uri="{BB962C8B-B14F-4D97-AF65-F5344CB8AC3E}">
        <p14:creationId xmlns:p14="http://schemas.microsoft.com/office/powerpoint/2010/main" val="4193052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noChangeArrowheads="1"/>
          </p:cNvSpPr>
          <p:nvPr>
            <p:ph idx="1"/>
          </p:nvPr>
        </p:nvSpPr>
        <p:spPr>
          <a:xfrm>
            <a:off x="5420299" y="2068160"/>
            <a:ext cx="5827922" cy="2392496"/>
          </a:xfrm>
        </p:spPr>
        <p:txBody>
          <a:bodyPr>
            <a:normAutofit/>
          </a:bodyPr>
          <a:lstStyle/>
          <a:p>
            <a:pPr fontAlgn="base"/>
            <a:r>
              <a:rPr lang="en-US" sz="2000" dirty="0">
                <a:latin typeface="Calibri" panose="020F0502020204030204" pitchFamily="34" charset="0"/>
                <a:ea typeface="Calibri" panose="020F0502020204030204" pitchFamily="34" charset="0"/>
                <a:cs typeface="Calibri" panose="020F0502020204030204" pitchFamily="34" charset="0"/>
              </a:rPr>
              <a:t>Models of  Urban 20-minute:  </a:t>
            </a:r>
          </a:p>
          <a:p>
            <a:pPr fontAlgn="base"/>
            <a:r>
              <a:rPr lang="en-US" sz="2000" dirty="0">
                <a:latin typeface="Calibri" panose="020F0502020204030204" pitchFamily="34" charset="0"/>
                <a:ea typeface="Calibri" panose="020F0502020204030204" pitchFamily="34" charset="0"/>
                <a:cs typeface="Calibri" panose="020F0502020204030204" pitchFamily="34" charset="0"/>
              </a:rPr>
              <a:t>Transition Towns </a:t>
            </a:r>
          </a:p>
          <a:p>
            <a:pPr fontAlgn="base"/>
            <a:r>
              <a:rPr lang="en-US" sz="2000" dirty="0">
                <a:latin typeface="Calibri" panose="020F0502020204030204" pitchFamily="34" charset="0"/>
                <a:ea typeface="Calibri" panose="020F0502020204030204" pitchFamily="34" charset="0"/>
                <a:cs typeface="Calibri" panose="020F0502020204030204" pitchFamily="34" charset="0"/>
              </a:rPr>
              <a:t>20-minute neighborhoods  </a:t>
            </a:r>
          </a:p>
          <a:p>
            <a:pPr fontAlgn="base"/>
            <a:r>
              <a:rPr lang="en-US" sz="2000" u="sng" dirty="0">
                <a:latin typeface="Calibri" panose="020F0502020204030204" pitchFamily="34" charset="0"/>
                <a:ea typeface="Calibri" panose="020F0502020204030204" pitchFamily="34" charset="0"/>
                <a:cs typeface="Calibri" panose="020F0502020204030204" pitchFamily="34" charset="0"/>
              </a:rPr>
              <a:t>Livable Towns and Cities.</a:t>
            </a:r>
            <a:r>
              <a:rPr lang="en-US" sz="2000" dirty="0">
                <a:latin typeface="Calibri" panose="020F0502020204030204" pitchFamily="34" charset="0"/>
                <a:ea typeface="Calibri" panose="020F0502020204030204" pitchFamily="34" charset="0"/>
                <a:cs typeface="Calibri" panose="020F0502020204030204" pitchFamily="34" charset="0"/>
              </a:rPr>
              <a:t> </a:t>
            </a:r>
          </a:p>
          <a:p>
            <a:pPr fontAlgn="base"/>
            <a:r>
              <a:rPr lang="en-US" sz="2000" dirty="0">
                <a:latin typeface="Calibri" panose="020F0502020204030204" pitchFamily="34" charset="0"/>
                <a:ea typeface="Calibri" panose="020F0502020204030204" pitchFamily="34" charset="0"/>
                <a:cs typeface="Calibri" panose="020F0502020204030204" pitchFamily="34" charset="0"/>
              </a:rPr>
              <a:t>London Battersea Regeneration program </a:t>
            </a:r>
            <a:endParaRPr lang="en-US" alt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2" name="Rectangle 2">
            <a:extLst>
              <a:ext uri="{FF2B5EF4-FFF2-40B4-BE49-F238E27FC236}">
                <a16:creationId xmlns:a16="http://schemas.microsoft.com/office/drawing/2014/main" id="{2826D9B2-68CD-3FBB-755E-26A4266723BA}"/>
              </a:ext>
            </a:extLst>
          </p:cNvPr>
          <p:cNvSpPr txBox="1">
            <a:spLocks noChangeArrowheads="1"/>
          </p:cNvSpPr>
          <p:nvPr/>
        </p:nvSpPr>
        <p:spPr>
          <a:xfrm>
            <a:off x="841248" y="548640"/>
            <a:ext cx="3600860" cy="543153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dirty="0">
                <a:solidFill>
                  <a:srgbClr val="000000"/>
                </a:solidFill>
                <a:latin typeface="Calibri" panose="020F0502020204030204" pitchFamily="34" charset="0"/>
                <a:ea typeface="Calibri" panose="020F0502020204030204" pitchFamily="34" charset="0"/>
                <a:cs typeface="Calibri" panose="020F0502020204030204" pitchFamily="34" charset="0"/>
              </a:rPr>
              <a:t>Urban sustainable communities models </a:t>
            </a:r>
            <a:endParaRPr lang="en-US" altLang="en-US" sz="4000" b="1" dirty="0">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9070A57E-6F91-8A81-3998-3A1162F47E73}"/>
              </a:ext>
            </a:extLst>
          </p:cNvPr>
          <p:cNvPicPr>
            <a:picLocks noChangeAspect="1"/>
          </p:cNvPicPr>
          <p:nvPr/>
        </p:nvPicPr>
        <p:blipFill>
          <a:blip r:embed="rId2"/>
          <a:srcRect l="1" r="6710" b="2857"/>
          <a:stretch/>
        </p:blipFill>
        <p:spPr>
          <a:xfrm>
            <a:off x="4548717" y="0"/>
            <a:ext cx="452941" cy="6742323"/>
          </a:xfrm>
          <a:prstGeom prst="rect">
            <a:avLst/>
          </a:prstGeom>
        </p:spPr>
      </p:pic>
    </p:spTree>
    <p:extLst>
      <p:ext uri="{BB962C8B-B14F-4D97-AF65-F5344CB8AC3E}">
        <p14:creationId xmlns:p14="http://schemas.microsoft.com/office/powerpoint/2010/main" val="4060068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 calcmode="lin" valueType="num">
                                      <p:cBhvr>
                                        <p:cTn id="7" dur="1000" fill="hold"/>
                                        <p:tgtEl>
                                          <p:spTgt spid="7373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7373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7373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73731">
                                            <p:txEl>
                                              <p:pRg st="1" end="1"/>
                                            </p:txEl>
                                          </p:spTgt>
                                        </p:tgtEl>
                                        <p:attrNameLst>
                                          <p:attrName>style.visibility</p:attrName>
                                        </p:attrNameLst>
                                      </p:cBhvr>
                                      <p:to>
                                        <p:strVal val="visible"/>
                                      </p:to>
                                    </p:set>
                                    <p:anim calcmode="lin" valueType="num">
                                      <p:cBhvr>
                                        <p:cTn id="14" dur="1000" fill="hold"/>
                                        <p:tgtEl>
                                          <p:spTgt spid="73731">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73731">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7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08" name="Rectangle 2560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2" name="Rectangle 2"/>
          <p:cNvSpPr>
            <a:spLocks noGrp="1" noChangeArrowheads="1"/>
          </p:cNvSpPr>
          <p:nvPr>
            <p:ph type="title"/>
          </p:nvPr>
        </p:nvSpPr>
        <p:spPr>
          <a:xfrm>
            <a:off x="841248" y="548640"/>
            <a:ext cx="3600860" cy="5431536"/>
          </a:xfrm>
        </p:spPr>
        <p:txBody>
          <a:bodyPr>
            <a:normAutofit/>
          </a:bodyPr>
          <a:lstStyle/>
          <a:p>
            <a:pPr eaLnBrk="1" hangingPunct="1"/>
            <a:r>
              <a:rPr lang="en-US" sz="4000" dirty="0">
                <a:latin typeface="Calibri" panose="020F0502020204030204" pitchFamily="34" charset="0"/>
                <a:ea typeface="Calibri" panose="020F0502020204030204" pitchFamily="34" charset="0"/>
                <a:cs typeface="Calibri" panose="020F0502020204030204" pitchFamily="34" charset="0"/>
              </a:rPr>
              <a:t>Livable Towns / Cities</a:t>
            </a:r>
            <a:endParaRPr lang="en-US" altLang="en-US" sz="4000" dirty="0">
              <a:latin typeface="Calibri" panose="020F0502020204030204" pitchFamily="34" charset="0"/>
              <a:ea typeface="Calibri" panose="020F0502020204030204" pitchFamily="34" charset="0"/>
              <a:cs typeface="Calibri" panose="020F0502020204030204" pitchFamily="34" charset="0"/>
            </a:endParaRPr>
          </a:p>
        </p:txBody>
      </p:sp>
      <p:sp>
        <p:nvSpPr>
          <p:cNvPr id="256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3" name="Rectangle 3"/>
          <p:cNvSpPr>
            <a:spLocks noGrp="1" noChangeArrowheads="1"/>
          </p:cNvSpPr>
          <p:nvPr>
            <p:ph idx="1"/>
          </p:nvPr>
        </p:nvSpPr>
        <p:spPr>
          <a:xfrm>
            <a:off x="5126418" y="552091"/>
            <a:ext cx="6224335" cy="5431536"/>
          </a:xfrm>
        </p:spPr>
        <p:txBody>
          <a:bodyPr anchor="ctr">
            <a:normAutofit/>
          </a:bodyPr>
          <a:lstStyle/>
          <a:p>
            <a:pPr eaLnBrk="1" hangingPunct="1">
              <a:buFont typeface="Symbol" panose="05050102010706020507" pitchFamily="18" charset="2"/>
              <a:buNone/>
            </a:pPr>
            <a:endParaRPr lang="en-US" altLang="en-US" sz="1800" b="1" dirty="0">
              <a:latin typeface="Calibri" panose="020F0502020204030204" pitchFamily="34" charset="0"/>
              <a:ea typeface="Calibri" panose="020F0502020204030204" pitchFamily="34" charset="0"/>
              <a:cs typeface="Calibri" panose="020F0502020204030204" pitchFamily="34" charset="0"/>
            </a:endParaRPr>
          </a:p>
          <a:p>
            <a:pPr eaLnBrk="1" hangingPunct="1"/>
            <a:r>
              <a:rPr lang="en-US" sz="1800" dirty="0">
                <a:latin typeface="Calibri" panose="020F0502020204030204" pitchFamily="34" charset="0"/>
                <a:ea typeface="Calibri" panose="020F0502020204030204" pitchFamily="34" charset="0"/>
                <a:cs typeface="Calibri" panose="020F0502020204030204" pitchFamily="34" charset="0"/>
              </a:rPr>
              <a:t>Livable Towns / Cities planning includes projection methods referred to as “Backcasting”.</a:t>
            </a:r>
          </a:p>
          <a:p>
            <a:pPr eaLnBrk="1" hangingPunct="1"/>
            <a:r>
              <a:rPr lang="en-US" sz="1800" dirty="0">
                <a:latin typeface="Calibri" panose="020F0502020204030204" pitchFamily="34" charset="0"/>
                <a:ea typeface="Calibri" panose="020F0502020204030204" pitchFamily="34" charset="0"/>
                <a:cs typeface="Calibri" panose="020F0502020204030204" pitchFamily="34" charset="0"/>
              </a:rPr>
              <a:t>Backcasting, is a process that starts with the ” to be ” sometimes referred to as the desired future state and then plan backwards from that point looking at gaps, synergies and what needs to be built on as good practice.  </a:t>
            </a:r>
          </a:p>
          <a:p>
            <a:pPr eaLnBrk="1" hangingPunct="1"/>
            <a:r>
              <a:rPr lang="en-US" sz="1800" dirty="0">
                <a:latin typeface="Calibri" panose="020F0502020204030204" pitchFamily="34" charset="0"/>
                <a:ea typeface="Calibri" panose="020F0502020204030204" pitchFamily="34" charset="0"/>
                <a:cs typeface="Calibri" panose="020F0502020204030204" pitchFamily="34" charset="0"/>
              </a:rPr>
              <a:t>Criteria that doesn’t comprise the environmental, social or economic goals of sustainable development, and, enables the tripartite model.  R Roseland M  (1997)  and Harvey [2011</a:t>
            </a:r>
          </a:p>
          <a:p>
            <a:pPr eaLnBrk="1" hangingPunct="1"/>
            <a:r>
              <a:rPr lang="en-US" sz="1800" dirty="0">
                <a:latin typeface="Calibri" panose="020F0502020204030204" pitchFamily="34" charset="0"/>
                <a:ea typeface="Calibri" panose="020F0502020204030204" pitchFamily="34" charset="0"/>
                <a:cs typeface="Calibri" panose="020F0502020204030204" pitchFamily="34" charset="0"/>
              </a:rPr>
              <a:t>R Roseland M  (1997)  and Harvey [2011] describe an ideal “eco-city” as a city that Operates on a self-contained local economy that obtains resources locally through maximizing resources through efficiency and conservation.  </a:t>
            </a:r>
          </a:p>
          <a:p>
            <a:pPr eaLnBrk="1" hangingPunct="1"/>
            <a:endParaRPr lang="en-US" altLang="en-US" sz="1800" b="1"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1800" dirty="0">
                <a:latin typeface="Calibri" panose="020F0502020204030204" pitchFamily="34" charset="0"/>
                <a:ea typeface="Calibri" panose="020F0502020204030204" pitchFamily="34" charset="0"/>
                <a:cs typeface="Calibri" panose="020F0502020204030204" pitchFamily="34" charset="0"/>
              </a:rPr>
              <a:t>(see </a:t>
            </a:r>
            <a:r>
              <a:rPr lang="en-US" sz="1800" dirty="0" err="1">
                <a:latin typeface="Calibri" panose="020F0502020204030204" pitchFamily="34" charset="0"/>
                <a:ea typeface="Calibri" panose="020F0502020204030204" pitchFamily="34" charset="0"/>
                <a:cs typeface="Calibri" panose="020F0502020204030204" pitchFamily="34" charset="0"/>
              </a:rPr>
              <a:t>Bibri</a:t>
            </a:r>
            <a:r>
              <a:rPr lang="en-US" sz="1800" dirty="0">
                <a:latin typeface="Calibri" panose="020F0502020204030204" pitchFamily="34" charset="0"/>
                <a:ea typeface="Calibri" panose="020F0502020204030204" pitchFamily="34" charset="0"/>
                <a:cs typeface="Calibri" panose="020F0502020204030204" pitchFamily="34" charset="0"/>
              </a:rPr>
              <a:t>, S.E. and </a:t>
            </a:r>
            <a:r>
              <a:rPr lang="en-US" sz="1800" dirty="0" err="1">
                <a:latin typeface="Calibri" panose="020F0502020204030204" pitchFamily="34" charset="0"/>
                <a:ea typeface="Calibri" panose="020F0502020204030204" pitchFamily="34" charset="0"/>
                <a:cs typeface="Calibri" panose="020F0502020204030204" pitchFamily="34" charset="0"/>
              </a:rPr>
              <a:t>Krogstie</a:t>
            </a:r>
            <a:r>
              <a:rPr lang="en-US" sz="1800" dirty="0">
                <a:latin typeface="Calibri" panose="020F0502020204030204" pitchFamily="34" charset="0"/>
                <a:ea typeface="Calibri" panose="020F0502020204030204" pitchFamily="34" charset="0"/>
                <a:cs typeface="Calibri" panose="020F0502020204030204" pitchFamily="34" charset="0"/>
              </a:rPr>
              <a:t>, J. (2019b)p11) </a:t>
            </a:r>
          </a:p>
          <a:p>
            <a:pPr marL="0" indent="0">
              <a:buNone/>
            </a:pPr>
            <a:r>
              <a:rPr lang="en-US" sz="1800" dirty="0">
                <a:latin typeface="Calibri" panose="020F0502020204030204" pitchFamily="34" charset="0"/>
                <a:ea typeface="Calibri" panose="020F0502020204030204" pitchFamily="34" charset="0"/>
                <a:cs typeface="Calibri" panose="020F0502020204030204" pitchFamily="34" charset="0"/>
              </a:rPr>
              <a:t>(Livable Cities San Francisco, 2021)</a:t>
            </a:r>
            <a:endParaRPr lang="en-GB" sz="1800" dirty="0">
              <a:latin typeface="Calibri" panose="020F0502020204030204" pitchFamily="34" charset="0"/>
              <a:ea typeface="Calibri" panose="020F0502020204030204" pitchFamily="34" charset="0"/>
              <a:cs typeface="Calibri" panose="020F0502020204030204" pitchFamily="34" charset="0"/>
            </a:endParaRPr>
          </a:p>
          <a:p>
            <a:endParaRPr lang="en-GB" sz="1800" dirty="0">
              <a:latin typeface="Calibri" panose="020F0502020204030204" pitchFamily="34" charset="0"/>
              <a:ea typeface="Calibri" panose="020F0502020204030204" pitchFamily="34" charset="0"/>
              <a:cs typeface="Calibri" panose="020F0502020204030204" pitchFamily="34" charset="0"/>
            </a:endParaRPr>
          </a:p>
          <a:p>
            <a:pPr eaLnBrk="1" hangingPunct="1"/>
            <a:endParaRPr lang="en-US" altLang="en-US" sz="1800"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14915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08" name="Rectangle 2560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2" name="Rectangle 2"/>
          <p:cNvSpPr>
            <a:spLocks noGrp="1" noChangeArrowheads="1"/>
          </p:cNvSpPr>
          <p:nvPr>
            <p:ph type="title"/>
          </p:nvPr>
        </p:nvSpPr>
        <p:spPr>
          <a:xfrm>
            <a:off x="841248" y="548640"/>
            <a:ext cx="3600860" cy="5431536"/>
          </a:xfrm>
        </p:spPr>
        <p:txBody>
          <a:bodyPr>
            <a:normAutofit/>
          </a:bodyPr>
          <a:lstStyle/>
          <a:p>
            <a:pPr eaLnBrk="1" hangingPunct="1"/>
            <a:r>
              <a:rPr lang="en-US" sz="4000" dirty="0">
                <a:latin typeface="Calibri" panose="020F0502020204030204" pitchFamily="34" charset="0"/>
                <a:cs typeface="Calibri" panose="020F0502020204030204" pitchFamily="34" charset="0"/>
              </a:rPr>
              <a:t>Livable Towns / Cities</a:t>
            </a:r>
            <a:endParaRPr lang="en-US" altLang="en-US" sz="4000" dirty="0">
              <a:latin typeface="Calibri" panose="020F0502020204030204" pitchFamily="34" charset="0"/>
              <a:cs typeface="Calibri" panose="020F0502020204030204" pitchFamily="34" charset="0"/>
            </a:endParaRPr>
          </a:p>
        </p:txBody>
      </p:sp>
      <p:sp>
        <p:nvSpPr>
          <p:cNvPr id="256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603" name="Rectangle 3"/>
          <p:cNvSpPr>
            <a:spLocks noGrp="1" noChangeArrowheads="1"/>
          </p:cNvSpPr>
          <p:nvPr>
            <p:ph idx="1"/>
          </p:nvPr>
        </p:nvSpPr>
        <p:spPr>
          <a:xfrm>
            <a:off x="5126418" y="552091"/>
            <a:ext cx="6698427" cy="6190232"/>
          </a:xfrm>
        </p:spPr>
        <p:txBody>
          <a:bodyPr anchor="ctr">
            <a:normAutofit/>
          </a:bodyPr>
          <a:lstStyle/>
          <a:p>
            <a:pPr rtl="0" fontAlgn="base">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Urban Design: Promotes mixed-use developments and public spaces. Studies show that cities with diverse land use see a 25% increase in social interaction (UN Habitat, 2016). </a:t>
            </a:r>
          </a:p>
          <a:p>
            <a:pPr rtl="0" fontAlgn="base">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Green Spaces - Access to parks and recreational areas contributes to mental health and reduces urban heat. For example, one study found that urban green spaces can reduce heat by up to 5°C (</a:t>
            </a:r>
            <a:r>
              <a:rPr lang="en-US" sz="1700" dirty="0" err="1">
                <a:latin typeface="Calibri" panose="020F0502020204030204" pitchFamily="34" charset="0"/>
                <a:ea typeface="Calibri" panose="020F0502020204030204" pitchFamily="34" charset="0"/>
                <a:cs typeface="Calibri" panose="020F0502020204030204" pitchFamily="34" charset="0"/>
              </a:rPr>
              <a:t>Tzoulas</a:t>
            </a:r>
            <a:r>
              <a:rPr lang="en-US" sz="1700" dirty="0">
                <a:latin typeface="Calibri" panose="020F0502020204030204" pitchFamily="34" charset="0"/>
                <a:ea typeface="Calibri" panose="020F0502020204030204" pitchFamily="34" charset="0"/>
                <a:cs typeface="Calibri" panose="020F0502020204030204" pitchFamily="34" charset="0"/>
              </a:rPr>
              <a:t> et al., 2007). </a:t>
            </a:r>
          </a:p>
          <a:p>
            <a:pPr rtl="0" fontAlgn="base">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 Public Transport: Improved transport options can reduce car usage by 30%, leading to lower emissions and enhanced air quality (Transport for London, 2020). </a:t>
            </a:r>
          </a:p>
          <a:p>
            <a:pPr rtl="0" fontAlgn="base">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 “Livability encompasses the environmental, social, and economic dimensions of urban life, creating spaces where people thrive. "Lloyd et al. (2017)  </a:t>
            </a:r>
            <a:r>
              <a:rPr lang="en-US" sz="1600" dirty="0">
                <a:latin typeface="Calibri" panose="020F0502020204030204" pitchFamily="34" charset="0"/>
                <a:ea typeface="Calibri" panose="020F0502020204030204" pitchFamily="34" charset="0"/>
                <a:cs typeface="Calibri" panose="020F0502020204030204" pitchFamily="34" charset="0"/>
              </a:rPr>
              <a:t>(see </a:t>
            </a:r>
            <a:r>
              <a:rPr lang="en-US" sz="1600" dirty="0" err="1">
                <a:latin typeface="Calibri" panose="020F0502020204030204" pitchFamily="34" charset="0"/>
                <a:ea typeface="Calibri" panose="020F0502020204030204" pitchFamily="34" charset="0"/>
                <a:cs typeface="Calibri" panose="020F0502020204030204" pitchFamily="34" charset="0"/>
              </a:rPr>
              <a:t>Bibri</a:t>
            </a:r>
            <a:r>
              <a:rPr lang="en-US" sz="1600" dirty="0">
                <a:latin typeface="Calibri" panose="020F0502020204030204" pitchFamily="34" charset="0"/>
                <a:ea typeface="Calibri" panose="020F0502020204030204" pitchFamily="34" charset="0"/>
                <a:cs typeface="Calibri" panose="020F0502020204030204" pitchFamily="34" charset="0"/>
              </a:rPr>
              <a:t>, S.E. and </a:t>
            </a:r>
            <a:r>
              <a:rPr lang="en-US" sz="1600" dirty="0" err="1">
                <a:latin typeface="Calibri" panose="020F0502020204030204" pitchFamily="34" charset="0"/>
                <a:ea typeface="Calibri" panose="020F0502020204030204" pitchFamily="34" charset="0"/>
                <a:cs typeface="Calibri" panose="020F0502020204030204" pitchFamily="34" charset="0"/>
              </a:rPr>
              <a:t>Krogstie</a:t>
            </a:r>
            <a:r>
              <a:rPr lang="en-US" sz="1600" dirty="0">
                <a:latin typeface="Calibri" panose="020F0502020204030204" pitchFamily="34" charset="0"/>
                <a:ea typeface="Calibri" panose="020F0502020204030204" pitchFamily="34" charset="0"/>
                <a:cs typeface="Calibri" panose="020F0502020204030204" pitchFamily="34" charset="0"/>
              </a:rPr>
              <a:t>, J.)</a:t>
            </a:r>
            <a:r>
              <a:rPr lang="en-US" sz="1700" dirty="0">
                <a:latin typeface="Calibri" panose="020F0502020204030204" pitchFamily="34" charset="0"/>
                <a:ea typeface="Calibri" panose="020F0502020204030204" pitchFamily="34" charset="0"/>
                <a:cs typeface="Calibri" panose="020F0502020204030204" pitchFamily="34" charset="0"/>
              </a:rPr>
              <a:t> </a:t>
            </a:r>
          </a:p>
          <a:p>
            <a:pPr rtl="0" fontAlgn="base">
              <a:lnSpc>
                <a:spcPct val="100000"/>
              </a:lnSpc>
              <a:spcBef>
                <a:spcPts val="0"/>
              </a:spcBef>
            </a:pPr>
            <a:endParaRPr lang="en-US" sz="1700" dirty="0">
              <a:latin typeface="Calibri" panose="020F0502020204030204" pitchFamily="34" charset="0"/>
              <a:ea typeface="Calibri" panose="020F0502020204030204" pitchFamily="34" charset="0"/>
              <a:cs typeface="Calibri" panose="020F0502020204030204" pitchFamily="34" charset="0"/>
            </a:endParaRPr>
          </a:p>
          <a:p>
            <a:pPr marL="0"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rPr>
              <a:t>“ small steady state market economy is what these projects aim for which is against the capitalist system government…….. A small, steady state market economy, …. absolute need will always be there for it to grow and break out of any controls on economic expansion that might be imposed by a green government.” </a:t>
            </a:r>
          </a:p>
          <a:p>
            <a:pPr marL="0" indent="0">
              <a:lnSpc>
                <a:spcPct val="100000"/>
              </a:lnSpc>
              <a:spcBef>
                <a:spcPts val="0"/>
              </a:spcBef>
              <a:buNone/>
            </a:pPr>
            <a:r>
              <a:rPr lang="en-US" sz="1700" dirty="0">
                <a:latin typeface="Calibri" panose="020F0502020204030204" pitchFamily="34" charset="0"/>
                <a:ea typeface="Calibri" panose="020F0502020204030204" pitchFamily="34" charset="0"/>
                <a:cs typeface="Calibri" panose="020F0502020204030204" pitchFamily="34" charset="0"/>
                <a:hlinkClick r:id="rId2"/>
              </a:rPr>
              <a:t>(Democraticgreensocialist</a:t>
            </a:r>
            <a:r>
              <a:rPr lang="en-US" sz="1700" dirty="0">
                <a:latin typeface="Calibri" panose="020F0502020204030204" pitchFamily="34" charset="0"/>
                <a:ea typeface="Calibri" panose="020F0502020204030204" pitchFamily="34" charset="0"/>
                <a:cs typeface="Calibri" panose="020F0502020204030204" pitchFamily="34" charset="0"/>
              </a:rPr>
              <a:t>)</a:t>
            </a:r>
            <a:endParaRPr lang="en-US" altLang="en-US" sz="1700" b="1" dirty="0">
              <a:latin typeface="Calibri" panose="020F0502020204030204" pitchFamily="34" charset="0"/>
              <a:ea typeface="Calibri" panose="020F0502020204030204" pitchFamily="34" charset="0"/>
              <a:cs typeface="Calibri" panose="020F0502020204030204" pitchFamily="34" charset="0"/>
            </a:endParaRPr>
          </a:p>
        </p:txBody>
      </p:sp>
      <p:sp>
        <p:nvSpPr>
          <p:cNvPr id="2" name="Rectangle 3">
            <a:extLst>
              <a:ext uri="{FF2B5EF4-FFF2-40B4-BE49-F238E27FC236}">
                <a16:creationId xmlns:a16="http://schemas.microsoft.com/office/drawing/2014/main" id="{9B9523A7-EFD7-5A0F-D248-CFF11DED30EB}"/>
              </a:ext>
            </a:extLst>
          </p:cNvPr>
          <p:cNvSpPr txBox="1">
            <a:spLocks noChangeArrowheads="1"/>
          </p:cNvSpPr>
          <p:nvPr/>
        </p:nvSpPr>
        <p:spPr>
          <a:xfrm>
            <a:off x="1805059" y="3991971"/>
            <a:ext cx="8118427" cy="17742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 typeface="Symbol" panose="05050102010706020507" pitchFamily="18" charset="2"/>
              <a:buNone/>
            </a:pPr>
            <a:endParaRPr lang="en-US" altLang="en-US" sz="1600" b="1" dirty="0"/>
          </a:p>
        </p:txBody>
      </p:sp>
    </p:spTree>
    <p:extLst>
      <p:ext uri="{BB962C8B-B14F-4D97-AF65-F5344CB8AC3E}">
        <p14:creationId xmlns:p14="http://schemas.microsoft.com/office/powerpoint/2010/main" val="704453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1DE41-9312-B611-2749-59128B55C68E}"/>
              </a:ext>
            </a:extLst>
          </p:cNvPr>
          <p:cNvSpPr>
            <a:spLocks noGrp="1"/>
          </p:cNvSpPr>
          <p:nvPr>
            <p:ph type="title"/>
          </p:nvPr>
        </p:nvSpPr>
        <p:spPr>
          <a:xfrm>
            <a:off x="2049015" y="365125"/>
            <a:ext cx="7886701" cy="1127742"/>
          </a:xfrm>
        </p:spPr>
        <p:txBody>
          <a:bodyPr>
            <a:normAutofit fontScale="90000"/>
          </a:bodyPr>
          <a:lstStyle/>
          <a:p>
            <a:r>
              <a:rPr lang="en-US" b="0" i="0" dirty="0">
                <a:effectLst/>
                <a:latin typeface="Calibri" panose="020F0502020204030204" pitchFamily="34" charset="0"/>
                <a:cs typeface="Calibri" panose="020F0502020204030204" pitchFamily="34" charset="0"/>
              </a:rPr>
              <a:t>Case Study: The Elephant and Castle Regeneration Project, London</a:t>
            </a:r>
            <a:endParaRPr lang="en-GB" dirty="0">
              <a:latin typeface="Calibri" panose="020F0502020204030204" pitchFamily="34" charset="0"/>
              <a:cs typeface="Calibri" panose="020F0502020204030204" pitchFamily="34" charset="0"/>
            </a:endParaRPr>
          </a:p>
        </p:txBody>
      </p:sp>
      <p:pic>
        <p:nvPicPr>
          <p:cNvPr id="3074" name="Picture 2" descr="Elephant and Castle 9">
            <a:extLst>
              <a:ext uri="{FF2B5EF4-FFF2-40B4-BE49-F238E27FC236}">
                <a16:creationId xmlns:a16="http://schemas.microsoft.com/office/drawing/2014/main" id="{7A482E1B-5651-7E61-4FC5-BBEE07AC271F}"/>
              </a:ext>
            </a:extLst>
          </p:cNvPr>
          <p:cNvPicPr>
            <a:picLocks noGrp="1" noChangeAspect="1" noChangeArrowheads="1"/>
          </p:cNvPicPr>
          <p:nvPr>
            <p:ph idx="1"/>
          </p:nvPr>
        </p:nvPicPr>
        <p:blipFill>
          <a:blip r:embed="rId2">
            <a:alphaModFix amt="50000"/>
            <a:extLst>
              <a:ext uri="{28A0092B-C50C-407E-A947-70E740481C1C}">
                <a14:useLocalDpi xmlns:a14="http://schemas.microsoft.com/office/drawing/2010/main" val="0"/>
              </a:ext>
            </a:extLst>
          </a:blip>
          <a:srcRect/>
          <a:stretch>
            <a:fillRect/>
          </a:stretch>
        </p:blipFill>
        <p:spPr bwMode="auto">
          <a:xfrm>
            <a:off x="2049015" y="1492867"/>
            <a:ext cx="7886701" cy="44321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31E7EC2-4676-97CC-D3F0-3E56D74802A5}"/>
              </a:ext>
            </a:extLst>
          </p:cNvPr>
          <p:cNvSpPr txBox="1"/>
          <p:nvPr/>
        </p:nvSpPr>
        <p:spPr>
          <a:xfrm>
            <a:off x="2152651" y="1618101"/>
            <a:ext cx="7783064" cy="1415772"/>
          </a:xfrm>
          <a:prstGeom prst="rect">
            <a:avLst/>
          </a:prstGeom>
          <a:solidFill>
            <a:schemeClr val="lt1">
              <a:alpha val="51000"/>
            </a:schemeClr>
          </a:solidFill>
        </p:spPr>
        <p:style>
          <a:lnRef idx="2">
            <a:schemeClr val="accent3"/>
          </a:lnRef>
          <a:fillRef idx="1">
            <a:schemeClr val="lt1"/>
          </a:fillRef>
          <a:effectRef idx="0">
            <a:schemeClr val="accent3"/>
          </a:effectRef>
          <a:fontRef idx="minor">
            <a:schemeClr val="dk1"/>
          </a:fontRef>
        </p:style>
        <p:txBody>
          <a:bodyPr wrap="square">
            <a:spAutoFit/>
          </a:bodyPr>
          <a:lstStyle/>
          <a:p>
            <a:pPr algn="l" rtl="0" fontAlgn="base"/>
            <a:r>
              <a:rPr lang="en-US" dirty="0">
                <a:solidFill>
                  <a:schemeClr val="tx1"/>
                </a:solidFill>
              </a:rPr>
              <a:t>The vision:</a:t>
            </a:r>
          </a:p>
          <a:p>
            <a:pPr algn="l" rtl="0" fontAlgn="base"/>
            <a:r>
              <a:rPr lang="en-US" dirty="0">
                <a:solidFill>
                  <a:schemeClr val="tx1"/>
                </a:solidFill>
              </a:rPr>
              <a:t>-  To create a thriving neighborhood that would set new standards for urban development </a:t>
            </a:r>
          </a:p>
          <a:p>
            <a:pPr marL="285750" indent="-285750" algn="l" rtl="0" fontAlgn="base">
              <a:buFontTx/>
              <a:buChar char="-"/>
            </a:pPr>
            <a:r>
              <a:rPr lang="en-US" dirty="0">
                <a:solidFill>
                  <a:schemeClr val="tx1"/>
                </a:solidFill>
              </a:rPr>
              <a:t>Transforming A sustainable heat network for a thriving community </a:t>
            </a:r>
          </a:p>
          <a:p>
            <a:pPr algn="l" rtl="0" fontAlgn="base"/>
            <a:r>
              <a:rPr lang="en-US" sz="1400" dirty="0">
                <a:solidFill>
                  <a:schemeClr val="tx1"/>
                </a:solidFill>
              </a:rPr>
              <a:t>													Eon-</a:t>
            </a:r>
            <a:r>
              <a:rPr lang="en-US" sz="1400" dirty="0" err="1">
                <a:solidFill>
                  <a:schemeClr val="tx1"/>
                </a:solidFill>
              </a:rPr>
              <a:t>uk.news</a:t>
            </a:r>
            <a:r>
              <a:rPr lang="en-US" sz="1400" dirty="0">
                <a:solidFill>
                  <a:schemeClr val="tx1"/>
                </a:solidFill>
              </a:rPr>
              <a:t>  (2024)</a:t>
            </a:r>
          </a:p>
        </p:txBody>
      </p:sp>
      <p:sp>
        <p:nvSpPr>
          <p:cNvPr id="6" name="TextBox 5">
            <a:extLst>
              <a:ext uri="{FF2B5EF4-FFF2-40B4-BE49-F238E27FC236}">
                <a16:creationId xmlns:a16="http://schemas.microsoft.com/office/drawing/2014/main" id="{C7D4267C-A0C1-40E0-D7F2-402A76EADC43}"/>
              </a:ext>
            </a:extLst>
          </p:cNvPr>
          <p:cNvSpPr txBox="1"/>
          <p:nvPr/>
        </p:nvSpPr>
        <p:spPr>
          <a:xfrm>
            <a:off x="6728491" y="4322910"/>
            <a:ext cx="3207224" cy="1600438"/>
          </a:xfrm>
          <a:prstGeom prst="rect">
            <a:avLst/>
          </a:prstGeom>
          <a:solidFill>
            <a:schemeClr val="lt1">
              <a:alpha val="46000"/>
            </a:schemeClr>
          </a:solidFill>
        </p:spPr>
        <p:style>
          <a:lnRef idx="2">
            <a:schemeClr val="accent3"/>
          </a:lnRef>
          <a:fillRef idx="1">
            <a:schemeClr val="lt1"/>
          </a:fillRef>
          <a:effectRef idx="0">
            <a:schemeClr val="accent3"/>
          </a:effectRef>
          <a:fontRef idx="minor">
            <a:schemeClr val="dk1"/>
          </a:fontRef>
        </p:style>
        <p:txBody>
          <a:bodyPr wrap="square">
            <a:spAutoFit/>
          </a:bodyPr>
          <a:lstStyle/>
          <a:p>
            <a:pPr algn="l" rtl="0" fontAlgn="base"/>
            <a:r>
              <a:rPr lang="en-US" sz="1400" dirty="0">
                <a:solidFill>
                  <a:schemeClr val="tx1"/>
                </a:solidFill>
              </a:rPr>
              <a:t>Key Objectives </a:t>
            </a:r>
          </a:p>
          <a:p>
            <a:pPr algn="l" rtl="0" fontAlgn="base"/>
            <a:r>
              <a:rPr lang="en-US" sz="1400" dirty="0">
                <a:solidFill>
                  <a:schemeClr val="tx1"/>
                </a:solidFill>
              </a:rPr>
              <a:t>-Deliver 3000 new homes, including affordable housing options. </a:t>
            </a:r>
          </a:p>
          <a:p>
            <a:pPr algn="l" rtl="0" fontAlgn="base"/>
            <a:r>
              <a:rPr lang="en-US" sz="1400" dirty="0">
                <a:solidFill>
                  <a:schemeClr val="tx1"/>
                </a:solidFill>
              </a:rPr>
              <a:t>-Create vibrant public spaces and improve transportation links. </a:t>
            </a:r>
          </a:p>
          <a:p>
            <a:pPr algn="l" rtl="0" fontAlgn="base"/>
            <a:r>
              <a:rPr lang="en-US" sz="1400" dirty="0">
                <a:solidFill>
                  <a:schemeClr val="tx1"/>
                </a:solidFill>
              </a:rPr>
              <a:t>-Preserve and promote local culture and businesses. </a:t>
            </a:r>
          </a:p>
        </p:txBody>
      </p:sp>
    </p:spTree>
    <p:extLst>
      <p:ext uri="{BB962C8B-B14F-4D97-AF65-F5344CB8AC3E}">
        <p14:creationId xmlns:p14="http://schemas.microsoft.com/office/powerpoint/2010/main" val="2364742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8255F0-197F-4978-8B48-04F6731BEE6E}"/>
              </a:ext>
            </a:extLst>
          </p:cNvPr>
          <p:cNvSpPr>
            <a:spLocks noGrp="1"/>
          </p:cNvSpPr>
          <p:nvPr>
            <p:ph type="title"/>
          </p:nvPr>
        </p:nvSpPr>
        <p:spPr>
          <a:xfrm>
            <a:off x="841248" y="548640"/>
            <a:ext cx="3600860" cy="5431536"/>
          </a:xfrm>
        </p:spPr>
        <p:txBody>
          <a:bodyPr>
            <a:normAutofit/>
          </a:bodyPr>
          <a:lstStyle/>
          <a:p>
            <a:r>
              <a:rPr lang="en-GB" sz="4000" b="0" i="0" dirty="0">
                <a:effectLst/>
                <a:latin typeface="Calibri" panose="020F0502020204030204" pitchFamily="34" charset="0"/>
                <a:ea typeface="Calibri" panose="020F0502020204030204" pitchFamily="34" charset="0"/>
                <a:cs typeface="Calibri" panose="020F0502020204030204" pitchFamily="34" charset="0"/>
              </a:rPr>
              <a:t>Elephant and Castle </a:t>
            </a:r>
            <a:r>
              <a:rPr lang="en-GB" sz="4000" b="0" i="0" dirty="0" err="1">
                <a:effectLst/>
                <a:latin typeface="Calibri" panose="020F0502020204030204" pitchFamily="34" charset="0"/>
                <a:ea typeface="Calibri" panose="020F0502020204030204" pitchFamily="34" charset="0"/>
                <a:cs typeface="Calibri" panose="020F0502020204030204" pitchFamily="34" charset="0"/>
              </a:rPr>
              <a:t>Livable</a:t>
            </a:r>
            <a:r>
              <a:rPr lang="en-GB" sz="4000" b="0" i="0" dirty="0">
                <a:effectLst/>
                <a:latin typeface="Calibri" panose="020F0502020204030204" pitchFamily="34" charset="0"/>
                <a:ea typeface="Calibri" panose="020F0502020204030204" pitchFamily="34" charset="0"/>
                <a:cs typeface="Calibri" panose="020F0502020204030204" pitchFamily="34" charset="0"/>
              </a:rPr>
              <a:t> Town </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2351AE-E73B-2804-3C54-A4C4D98A4211}"/>
              </a:ext>
            </a:extLst>
          </p:cNvPr>
          <p:cNvSpPr>
            <a:spLocks noGrp="1"/>
          </p:cNvSpPr>
          <p:nvPr>
            <p:ph idx="1"/>
          </p:nvPr>
        </p:nvSpPr>
        <p:spPr>
          <a:xfrm>
            <a:off x="5126418" y="552091"/>
            <a:ext cx="6224335" cy="5431536"/>
          </a:xfrm>
        </p:spPr>
        <p:txBody>
          <a:bodyPr anchor="ctr">
            <a:normAutofit/>
          </a:bodyPr>
          <a:lstStyle/>
          <a:p>
            <a:pPr marL="0" indent="0" rtl="0" fontAlgn="base">
              <a:lnSpc>
                <a:spcPct val="110000"/>
              </a:lnSpc>
              <a:spcBef>
                <a:spcPts val="0"/>
              </a:spcBef>
              <a:buNone/>
            </a:pPr>
            <a:r>
              <a:rPr lang="en-US" sz="1800" b="1" u="sng" dirty="0">
                <a:latin typeface="Calibri" panose="020F0502020204030204" pitchFamily="34" charset="0"/>
                <a:ea typeface="Calibri" panose="020F0502020204030204" pitchFamily="34" charset="0"/>
                <a:cs typeface="Calibri" panose="020F0502020204030204" pitchFamily="34" charset="0"/>
              </a:rPr>
              <a:t>INNOVATION </a:t>
            </a:r>
          </a:p>
          <a:p>
            <a:pPr rtl="0" fontAlgn="base">
              <a:lnSpc>
                <a:spcPct val="11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“state-of-the-art </a:t>
            </a:r>
            <a:r>
              <a:rPr lang="en-US" sz="1800" u="sng" dirty="0">
                <a:latin typeface="Calibri" panose="020F0502020204030204" pitchFamily="34" charset="0"/>
                <a:ea typeface="Calibri" panose="020F0502020204030204" pitchFamily="34" charset="0"/>
                <a:cs typeface="Calibri" panose="020F0502020204030204" pitchFamily="34" charset="0"/>
              </a:rPr>
              <a:t>district heating network, </a:t>
            </a:r>
            <a:r>
              <a:rPr lang="en-US" sz="1800" dirty="0">
                <a:latin typeface="Calibri" panose="020F0502020204030204" pitchFamily="34" charset="0"/>
                <a:ea typeface="Calibri" panose="020F0502020204030204" pitchFamily="34" charset="0"/>
                <a:cs typeface="Calibri" panose="020F0502020204030204" pitchFamily="34" charset="0"/>
              </a:rPr>
              <a:t>a scheme that will not only meet the community's energy needs but also contribute to a greener future” </a:t>
            </a:r>
            <a:r>
              <a:rPr lang="en-US" sz="1800" dirty="0" err="1">
                <a:latin typeface="Calibri" panose="020F0502020204030204" pitchFamily="34" charset="0"/>
                <a:ea typeface="Calibri" panose="020F0502020204030204" pitchFamily="34" charset="0"/>
                <a:cs typeface="Calibri" panose="020F0502020204030204" pitchFamily="34" charset="0"/>
              </a:rPr>
              <a:t>e.on</a:t>
            </a:r>
            <a:r>
              <a:rPr lang="en-US" sz="1800" dirty="0">
                <a:latin typeface="Calibri" panose="020F0502020204030204" pitchFamily="34" charset="0"/>
                <a:ea typeface="Calibri" panose="020F0502020204030204" pitchFamily="34" charset="0"/>
                <a:cs typeface="Calibri" panose="020F0502020204030204" pitchFamily="34" charset="0"/>
              </a:rPr>
              <a:t> (2024). </a:t>
            </a:r>
          </a:p>
          <a:p>
            <a:pPr marL="0" indent="0" rtl="0" fontAlgn="base">
              <a:lnSpc>
                <a:spcPct val="110000"/>
              </a:lnSpc>
              <a:spcBef>
                <a:spcPts val="0"/>
              </a:spcBef>
              <a:buNone/>
            </a:pPr>
            <a:endParaRPr lang="en-US" sz="1800" dirty="0">
              <a:latin typeface="Calibri" panose="020F0502020204030204" pitchFamily="34" charset="0"/>
              <a:ea typeface="Calibri" panose="020F0502020204030204" pitchFamily="34" charset="0"/>
              <a:cs typeface="Calibri" panose="020F0502020204030204" pitchFamily="34" charset="0"/>
            </a:endParaRPr>
          </a:p>
          <a:p>
            <a:pPr marL="0" indent="0" rtl="0" fontAlgn="base">
              <a:lnSpc>
                <a:spcPct val="110000"/>
              </a:lnSpc>
              <a:spcBef>
                <a:spcPts val="0"/>
              </a:spcBef>
              <a:buNone/>
            </a:pPr>
            <a:r>
              <a:rPr lang="en-US" sz="1800" b="1" u="sng" dirty="0">
                <a:latin typeface="Calibri" panose="020F0502020204030204" pitchFamily="34" charset="0"/>
                <a:ea typeface="Calibri" panose="020F0502020204030204" pitchFamily="34" charset="0"/>
                <a:cs typeface="Calibri" panose="020F0502020204030204" pitchFamily="34" charset="0"/>
              </a:rPr>
              <a:t>LIVABILITY IN COMTEMPORTARY URBAN LONDON.</a:t>
            </a:r>
            <a:endParaRPr lang="en-US" sz="1800" b="1" i="0" u="sng" dirty="0">
              <a:effectLst/>
              <a:latin typeface="Calibri" panose="020F0502020204030204" pitchFamily="34" charset="0"/>
              <a:ea typeface="Calibri" panose="020F0502020204030204" pitchFamily="34" charset="0"/>
              <a:cs typeface="Calibri" panose="020F0502020204030204" pitchFamily="34" charset="0"/>
            </a:endParaRPr>
          </a:p>
          <a:p>
            <a:pPr rtl="0" fontAlgn="base">
              <a:lnSpc>
                <a:spcPct val="11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Urban regeneration can rejuvenate communities, improve living conditions, and foster economic growth if </a:t>
            </a:r>
            <a:r>
              <a:rPr lang="en-US" sz="1800" u="sng" dirty="0">
                <a:latin typeface="Calibri" panose="020F0502020204030204" pitchFamily="34" charset="0"/>
                <a:ea typeface="Calibri" panose="020F0502020204030204" pitchFamily="34" charset="0"/>
                <a:cs typeface="Calibri" panose="020F0502020204030204" pitchFamily="34" charset="0"/>
              </a:rPr>
              <a:t>designed with inclusivity in mind”*</a:t>
            </a:r>
            <a:r>
              <a:rPr lang="en-US" sz="1800" dirty="0">
                <a:latin typeface="Calibri" panose="020F0502020204030204" pitchFamily="34" charset="0"/>
                <a:ea typeface="Calibri" panose="020F0502020204030204" pitchFamily="34" charset="0"/>
                <a:cs typeface="Calibri" panose="020F0502020204030204" pitchFamily="34" charset="0"/>
              </a:rPr>
              <a:t> (</a:t>
            </a:r>
            <a:r>
              <a:rPr lang="en-US" sz="1800" dirty="0" err="1">
                <a:latin typeface="Calibri" panose="020F0502020204030204" pitchFamily="34" charset="0"/>
                <a:ea typeface="Calibri" panose="020F0502020204030204" pitchFamily="34" charset="0"/>
                <a:cs typeface="Calibri" panose="020F0502020204030204" pitchFamily="34" charset="0"/>
              </a:rPr>
              <a:t>Tiesdell</a:t>
            </a:r>
            <a:r>
              <a:rPr lang="en-US" sz="1800" dirty="0">
                <a:latin typeface="Calibri" panose="020F0502020204030204" pitchFamily="34" charset="0"/>
                <a:ea typeface="Calibri" panose="020F0502020204030204" pitchFamily="34" charset="0"/>
                <a:cs typeface="Calibri" panose="020F0502020204030204" pitchFamily="34" charset="0"/>
              </a:rPr>
              <a:t> &amp; Oc,2016).  </a:t>
            </a:r>
          </a:p>
          <a:p>
            <a:pPr marL="0" indent="0" rtl="0" fontAlgn="base">
              <a:lnSpc>
                <a:spcPct val="110000"/>
              </a:lnSpc>
              <a:spcBef>
                <a:spcPts val="0"/>
              </a:spcBef>
              <a:buNone/>
            </a:pPr>
            <a:endParaRPr lang="en-US" sz="1800" b="0" i="0" dirty="0">
              <a:effectLst/>
              <a:latin typeface="Calibri" panose="020F0502020204030204" pitchFamily="34" charset="0"/>
              <a:ea typeface="Calibri" panose="020F0502020204030204" pitchFamily="34" charset="0"/>
              <a:cs typeface="Calibri" panose="020F0502020204030204" pitchFamily="34" charset="0"/>
            </a:endParaRPr>
          </a:p>
          <a:p>
            <a:pPr rtl="0" fontAlgn="base">
              <a:lnSpc>
                <a:spcPct val="110000"/>
              </a:lnSpc>
              <a:spcBef>
                <a:spcPts val="0"/>
              </a:spcBef>
            </a:pPr>
            <a:r>
              <a:rPr lang="en-US" sz="1800" i="1" dirty="0">
                <a:latin typeface="Calibri" panose="020F0502020204030204" pitchFamily="34" charset="0"/>
                <a:ea typeface="Calibri" panose="020F0502020204030204" pitchFamily="34" charset="0"/>
                <a:cs typeface="Calibri" panose="020F0502020204030204" pitchFamily="34" charset="0"/>
              </a:rPr>
              <a:t>“Successful urban renewal requires the active participation of local residents to ensure that the development meets their needs”</a:t>
            </a:r>
            <a:r>
              <a:rPr lang="en-US" sz="1800" dirty="0">
                <a:latin typeface="Calibri" panose="020F0502020204030204" pitchFamily="34" charset="0"/>
                <a:ea typeface="Calibri" panose="020F0502020204030204" pitchFamily="34" charset="0"/>
                <a:cs typeface="Calibri" panose="020F0502020204030204" pitchFamily="34" charset="0"/>
              </a:rPr>
              <a:t> (Cuthill, 2003).  </a:t>
            </a:r>
          </a:p>
          <a:p>
            <a:pPr marL="0" indent="0">
              <a:lnSpc>
                <a:spcPct val="110000"/>
              </a:lnSpc>
              <a:spcBef>
                <a:spcPts val="0"/>
              </a:spcBef>
              <a:buNone/>
            </a:pPr>
            <a:endParaRPr lang="en-GB" sz="1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5994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F6044B-49C7-3B41-139B-9A1CF70F618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F1D2214-BCDB-6367-7F49-B6D8EB9C4C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47C960-E068-B43F-8D42-1CCE73BAF67C}"/>
              </a:ext>
            </a:extLst>
          </p:cNvPr>
          <p:cNvSpPr>
            <a:spLocks noGrp="1"/>
          </p:cNvSpPr>
          <p:nvPr>
            <p:ph type="title"/>
          </p:nvPr>
        </p:nvSpPr>
        <p:spPr>
          <a:xfrm>
            <a:off x="841248" y="548640"/>
            <a:ext cx="3600860" cy="5431536"/>
          </a:xfrm>
        </p:spPr>
        <p:txBody>
          <a:bodyPr>
            <a:normAutofit/>
          </a:bodyPr>
          <a:lstStyle/>
          <a:p>
            <a:r>
              <a:rPr lang="en-GB" sz="4000" b="0" i="0" dirty="0">
                <a:effectLst/>
                <a:latin typeface="Calibri" panose="020F0502020204030204" pitchFamily="34" charset="0"/>
                <a:ea typeface="Calibri" panose="020F0502020204030204" pitchFamily="34" charset="0"/>
                <a:cs typeface="Calibri" panose="020F0502020204030204" pitchFamily="34" charset="0"/>
              </a:rPr>
              <a:t>Elephant and Castle </a:t>
            </a:r>
            <a:r>
              <a:rPr lang="en-GB" sz="4000" b="0" i="0" dirty="0" err="1">
                <a:effectLst/>
                <a:latin typeface="Calibri" panose="020F0502020204030204" pitchFamily="34" charset="0"/>
                <a:ea typeface="Calibri" panose="020F0502020204030204" pitchFamily="34" charset="0"/>
                <a:cs typeface="Calibri" panose="020F0502020204030204" pitchFamily="34" charset="0"/>
              </a:rPr>
              <a:t>Livable</a:t>
            </a:r>
            <a:r>
              <a:rPr lang="en-GB" sz="4000" b="0" i="0" dirty="0">
                <a:effectLst/>
                <a:latin typeface="Calibri" panose="020F0502020204030204" pitchFamily="34" charset="0"/>
                <a:ea typeface="Calibri" panose="020F0502020204030204" pitchFamily="34" charset="0"/>
                <a:cs typeface="Calibri" panose="020F0502020204030204" pitchFamily="34" charset="0"/>
              </a:rPr>
              <a:t> Town </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10" name="sketch line">
            <a:extLst>
              <a:ext uri="{FF2B5EF4-FFF2-40B4-BE49-F238E27FC236}">
                <a16:creationId xmlns:a16="http://schemas.microsoft.com/office/drawing/2014/main" id="{096168D0-5885-E6BE-5010-9AAB6A814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03ABF5-C3CD-3168-F066-A8F4B71A373B}"/>
              </a:ext>
            </a:extLst>
          </p:cNvPr>
          <p:cNvSpPr>
            <a:spLocks noGrp="1"/>
          </p:cNvSpPr>
          <p:nvPr>
            <p:ph idx="1"/>
          </p:nvPr>
        </p:nvSpPr>
        <p:spPr>
          <a:xfrm>
            <a:off x="4884848" y="548641"/>
            <a:ext cx="6999643" cy="5431536"/>
          </a:xfrm>
        </p:spPr>
        <p:txBody>
          <a:bodyPr anchor="ctr">
            <a:normAutofit/>
          </a:bodyPr>
          <a:lstStyle/>
          <a:p>
            <a:pPr marL="0" indent="0" rtl="0" fontAlgn="base">
              <a:lnSpc>
                <a:spcPct val="110000"/>
              </a:lnSpc>
              <a:spcBef>
                <a:spcPts val="0"/>
              </a:spcBef>
              <a:buNone/>
            </a:pPr>
            <a:r>
              <a:rPr lang="en-US" sz="1800" b="1" i="0" u="sng" dirty="0">
                <a:effectLst/>
                <a:latin typeface="Calibri" panose="020F0502020204030204" pitchFamily="34" charset="0"/>
                <a:ea typeface="Calibri" panose="020F0502020204030204" pitchFamily="34" charset="0"/>
                <a:cs typeface="Calibri" panose="020F0502020204030204" pitchFamily="34" charset="0"/>
              </a:rPr>
              <a:t>GOOD/ BEST PRACTICE </a:t>
            </a:r>
          </a:p>
          <a:p>
            <a:pPr rtl="0" fontAlgn="base">
              <a:lnSpc>
                <a:spcPct val="11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Public consultation involved Over 200 members who feedback further developed plans  in response to their opinions and voices.  </a:t>
            </a:r>
            <a:endParaRPr lang="en-US" sz="1800" b="0" i="0" dirty="0">
              <a:effectLst/>
              <a:latin typeface="Calibri" panose="020F0502020204030204" pitchFamily="34" charset="0"/>
              <a:ea typeface="Calibri" panose="020F0502020204030204" pitchFamily="34" charset="0"/>
              <a:cs typeface="Calibri" panose="020F0502020204030204" pitchFamily="34" charset="0"/>
            </a:endParaRPr>
          </a:p>
          <a:p>
            <a:pPr rtl="0" fontAlgn="base">
              <a:lnSpc>
                <a:spcPct val="11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Partnerships with local authorities, Universities, Housing Bodies, Transport providers and development partners. </a:t>
            </a:r>
            <a:endParaRPr lang="en-US" sz="1800" b="0" i="0" dirty="0">
              <a:effectLst/>
              <a:latin typeface="Calibri" panose="020F0502020204030204" pitchFamily="34" charset="0"/>
              <a:ea typeface="Calibri" panose="020F0502020204030204" pitchFamily="34" charset="0"/>
              <a:cs typeface="Calibri" panose="020F0502020204030204" pitchFamily="34" charset="0"/>
            </a:endParaRPr>
          </a:p>
          <a:p>
            <a:pPr rtl="0" fontAlgn="base">
              <a:lnSpc>
                <a:spcPct val="11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Balancing urban development with community needs and environmental sustainability. </a:t>
            </a:r>
          </a:p>
          <a:p>
            <a:pPr marL="0" indent="0" rtl="0" fontAlgn="base">
              <a:lnSpc>
                <a:spcPct val="110000"/>
              </a:lnSpc>
              <a:spcBef>
                <a:spcPts val="0"/>
              </a:spcBef>
              <a:buNone/>
            </a:pPr>
            <a:endParaRPr lang="en-US" sz="1900" u="sng" dirty="0">
              <a:latin typeface="Calibri" panose="020F0502020204030204" pitchFamily="34" charset="0"/>
              <a:ea typeface="Calibri" panose="020F0502020204030204" pitchFamily="34" charset="0"/>
              <a:cs typeface="Calibri" panose="020F0502020204030204" pitchFamily="34" charset="0"/>
            </a:endParaRPr>
          </a:p>
          <a:p>
            <a:pPr marL="0" indent="0" fontAlgn="base">
              <a:lnSpc>
                <a:spcPct val="110000"/>
              </a:lnSpc>
              <a:spcBef>
                <a:spcPts val="0"/>
              </a:spcBef>
              <a:buNone/>
            </a:pPr>
            <a:r>
              <a:rPr lang="en-GB" sz="1900" b="1" u="sng" dirty="0">
                <a:solidFill>
                  <a:srgbClr val="3F3F3F"/>
                </a:solidFill>
                <a:effectLst/>
                <a:latin typeface="Calibri" panose="020F0502020204030204" pitchFamily="34" charset="0"/>
                <a:cs typeface="Calibri" panose="020F0502020204030204" pitchFamily="34" charset="0"/>
              </a:rPr>
              <a:t>UNIQUE IDEAS</a:t>
            </a:r>
            <a:endParaRPr lang="en-GB" sz="1900" u="sng" dirty="0">
              <a:solidFill>
                <a:srgbClr val="3F3F3F"/>
              </a:solidFill>
              <a:effectLst/>
              <a:latin typeface="Calibri" panose="020F0502020204030204" pitchFamily="34" charset="0"/>
              <a:cs typeface="Calibri" panose="020F0502020204030204" pitchFamily="34" charset="0"/>
            </a:endParaRPr>
          </a:p>
          <a:p>
            <a:pPr fontAlgn="base">
              <a:lnSpc>
                <a:spcPct val="110000"/>
              </a:lnSpc>
              <a:spcBef>
                <a:spcPts val="0"/>
              </a:spcBef>
            </a:pPr>
            <a:r>
              <a:rPr lang="en-GB" sz="1800" dirty="0">
                <a:solidFill>
                  <a:srgbClr val="3F3F3F"/>
                </a:solidFill>
                <a:effectLst/>
                <a:latin typeface="Calibri" panose="020F0502020204030204" pitchFamily="34" charset="0"/>
                <a:cs typeface="Calibri" panose="020F0502020204030204" pitchFamily="34" charset="0"/>
              </a:rPr>
              <a:t>Private and local  companies providing key services</a:t>
            </a:r>
          </a:p>
          <a:p>
            <a:pPr fontAlgn="base">
              <a:lnSpc>
                <a:spcPct val="110000"/>
              </a:lnSpc>
              <a:spcBef>
                <a:spcPts val="0"/>
              </a:spcBef>
            </a:pPr>
            <a:r>
              <a:rPr lang="en-US" sz="1800" b="0" i="0" dirty="0">
                <a:effectLst/>
                <a:latin typeface="Calibri" panose="020F0502020204030204" pitchFamily="34" charset="0"/>
                <a:ea typeface="Calibri" panose="020F0502020204030204" pitchFamily="34" charset="0"/>
                <a:cs typeface="Calibri" panose="020F0502020204030204" pitchFamily="34" charset="0"/>
              </a:rPr>
              <a:t>Income generation a major consideration </a:t>
            </a:r>
          </a:p>
          <a:p>
            <a:pPr marL="0" indent="0" fontAlgn="base">
              <a:lnSpc>
                <a:spcPct val="110000"/>
              </a:lnSpc>
              <a:spcBef>
                <a:spcPts val="0"/>
              </a:spcBef>
              <a:buNone/>
            </a:pPr>
            <a:endParaRPr lang="en-US" sz="1800" b="0" i="0" dirty="0">
              <a:effectLst/>
              <a:latin typeface="Calibri" panose="020F0502020204030204" pitchFamily="34" charset="0"/>
              <a:ea typeface="Calibri" panose="020F0502020204030204" pitchFamily="34" charset="0"/>
              <a:cs typeface="Calibri" panose="020F0502020204030204" pitchFamily="34" charset="0"/>
            </a:endParaRPr>
          </a:p>
          <a:p>
            <a:pPr rtl="0" fontAlgn="base">
              <a:lnSpc>
                <a:spcPct val="11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The Elephant and Castle regeneration communities local voices were heard , “it was recognised  the concerns raised by local residents and the traders in the center, which is why the council pushed the developers to increase the genuinely affordable housing and guarantee more retail space is affordable. Johnson Situ (2018).  </a:t>
            </a:r>
            <a:endParaRPr lang="en-US" sz="1800" b="0" i="0" dirty="0">
              <a:effectLst/>
              <a:latin typeface="Calibri" panose="020F0502020204030204" pitchFamily="34" charset="0"/>
              <a:ea typeface="Calibri" panose="020F0502020204030204" pitchFamily="34" charset="0"/>
              <a:cs typeface="Calibri" panose="020F0502020204030204" pitchFamily="34" charset="0"/>
            </a:endParaRPr>
          </a:p>
          <a:p>
            <a:pPr>
              <a:lnSpc>
                <a:spcPct val="110000"/>
              </a:lnSpc>
              <a:spcBef>
                <a:spcPts val="0"/>
              </a:spcBef>
            </a:pPr>
            <a:endParaRPr lang="en-GB" sz="1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861426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54667D-B556-22FC-2A30-36C4885C340F}"/>
              </a:ext>
            </a:extLst>
          </p:cNvPr>
          <p:cNvSpPr>
            <a:spLocks noGrp="1"/>
          </p:cNvSpPr>
          <p:nvPr>
            <p:ph type="title"/>
          </p:nvPr>
        </p:nvSpPr>
        <p:spPr>
          <a:xfrm>
            <a:off x="841248" y="548640"/>
            <a:ext cx="3600860" cy="5431536"/>
          </a:xfrm>
        </p:spPr>
        <p:txBody>
          <a:bodyPr>
            <a:normAutofit/>
          </a:bodyPr>
          <a:lstStyle/>
          <a:p>
            <a:r>
              <a:rPr lang="en-US" sz="4000" dirty="0">
                <a:latin typeface="Calibri" panose="020F0502020204030204" pitchFamily="34" charset="0"/>
                <a:ea typeface="Calibri" panose="020F0502020204030204" pitchFamily="34" charset="0"/>
                <a:cs typeface="Calibri" panose="020F0502020204030204" pitchFamily="34" charset="0"/>
              </a:rPr>
              <a:t>Critique of Livability - Regeneration Projects  Like Elephant &amp; Castle</a:t>
            </a:r>
            <a:endParaRPr lang="en-GB" sz="4000" dirty="0">
              <a:latin typeface="Calibri" panose="020F0502020204030204" pitchFamily="34" charset="0"/>
              <a:ea typeface="Calibri" panose="020F0502020204030204" pitchFamily="34" charset="0"/>
              <a:cs typeface="Calibri" panose="020F0502020204030204" pitchFamily="34" charset="0"/>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2FA5CE-11F9-121A-F7EF-5B56DEFCB2B1}"/>
              </a:ext>
            </a:extLst>
          </p:cNvPr>
          <p:cNvSpPr>
            <a:spLocks noGrp="1"/>
          </p:cNvSpPr>
          <p:nvPr>
            <p:ph idx="1"/>
          </p:nvPr>
        </p:nvSpPr>
        <p:spPr>
          <a:xfrm>
            <a:off x="5126418" y="552091"/>
            <a:ext cx="6224335" cy="5431536"/>
          </a:xfrm>
        </p:spPr>
        <p:txBody>
          <a:bodyPr anchor="ctr">
            <a:normAutofit fontScale="92500" lnSpcReduction="10000"/>
          </a:bodyPr>
          <a:lstStyle/>
          <a:p>
            <a:r>
              <a:rPr lang="en-GB" sz="1800" dirty="0">
                <a:latin typeface="Calibri" panose="020F0502020204030204" pitchFamily="34" charset="0"/>
                <a:ea typeface="Calibri" panose="020F0502020204030204" pitchFamily="34" charset="0"/>
                <a:cs typeface="Calibri" panose="020F0502020204030204" pitchFamily="34" charset="0"/>
              </a:rPr>
              <a:t>Controversial and fears from local settled communities </a:t>
            </a:r>
          </a:p>
          <a:p>
            <a:r>
              <a:rPr lang="en-GB" sz="1800" dirty="0">
                <a:latin typeface="Calibri" panose="020F0502020204030204" pitchFamily="34" charset="0"/>
                <a:ea typeface="Calibri" panose="020F0502020204030204" pitchFamily="34" charset="0"/>
                <a:cs typeface="Calibri" panose="020F0502020204030204" pitchFamily="34" charset="0"/>
              </a:rPr>
              <a:t>Major concerns including and regarded as the most impactful is the </a:t>
            </a:r>
            <a:r>
              <a:rPr lang="en-GB" sz="1800" b="1" dirty="0">
                <a:latin typeface="Calibri" panose="020F0502020204030204" pitchFamily="34" charset="0"/>
                <a:ea typeface="Calibri" panose="020F0502020204030204" pitchFamily="34" charset="0"/>
                <a:cs typeface="Calibri" panose="020F0502020204030204" pitchFamily="34" charset="0"/>
              </a:rPr>
              <a:t>gentrification risk!</a:t>
            </a:r>
            <a:r>
              <a:rPr lang="en-GB" sz="1800" dirty="0">
                <a:latin typeface="Calibri" panose="020F0502020204030204" pitchFamily="34" charset="0"/>
                <a:ea typeface="Calibri" panose="020F0502020204030204" pitchFamily="34" charset="0"/>
                <a:cs typeface="Calibri" panose="020F0502020204030204" pitchFamily="34" charset="0"/>
              </a:rPr>
              <a:t> </a:t>
            </a:r>
          </a:p>
          <a:p>
            <a:r>
              <a:rPr lang="en-GB" sz="1800" dirty="0">
                <a:latin typeface="Calibri" panose="020F0502020204030204" pitchFamily="34" charset="0"/>
                <a:ea typeface="Calibri" panose="020F0502020204030204" pitchFamily="34" charset="0"/>
                <a:cs typeface="Calibri" panose="020F0502020204030204" pitchFamily="34" charset="0"/>
              </a:rPr>
              <a:t>High possibility of born and breed locals having to leave the area due to affordability. </a:t>
            </a:r>
          </a:p>
          <a:p>
            <a:r>
              <a:rPr lang="en-GB" sz="1800" dirty="0">
                <a:latin typeface="Calibri" panose="020F0502020204030204" pitchFamily="34" charset="0"/>
                <a:ea typeface="Calibri" panose="020F0502020204030204" pitchFamily="34" charset="0"/>
                <a:cs typeface="Calibri" panose="020F0502020204030204" pitchFamily="34" charset="0"/>
              </a:rPr>
              <a:t>Urban development will see large increases in property prices and rents, making the area unaffordable for the current settled community.</a:t>
            </a:r>
          </a:p>
          <a:p>
            <a:r>
              <a:rPr lang="en-US" sz="1800" dirty="0">
                <a:latin typeface="Calibri" panose="020F0502020204030204" pitchFamily="34" charset="0"/>
                <a:ea typeface="Calibri" panose="020F0502020204030204" pitchFamily="34" charset="0"/>
                <a:cs typeface="Calibri" panose="020F0502020204030204" pitchFamily="34" charset="0"/>
              </a:rPr>
              <a:t>“The pursuit of livability can sometimes overshadow the need for social equity, leading to gentrification and exclusion. "Cameron (2014)  </a:t>
            </a:r>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GB" sz="1800" dirty="0">
                <a:latin typeface="Calibri" panose="020F0502020204030204" pitchFamily="34" charset="0"/>
                <a:ea typeface="Calibri" panose="020F0502020204030204" pitchFamily="34" charset="0"/>
                <a:cs typeface="Calibri" panose="020F0502020204030204" pitchFamily="34" charset="0"/>
              </a:rPr>
              <a:t>The complex nature of balancing the long term needs  of diverse communities, integrating </a:t>
            </a:r>
            <a:r>
              <a:rPr lang="en-GB" sz="1800" b="1" dirty="0">
                <a:latin typeface="Calibri" panose="020F0502020204030204" pitchFamily="34" charset="0"/>
                <a:ea typeface="Calibri" panose="020F0502020204030204" pitchFamily="34" charset="0"/>
                <a:cs typeface="Calibri" panose="020F0502020204030204" pitchFamily="34" charset="0"/>
              </a:rPr>
              <a:t>social justice,</a:t>
            </a:r>
            <a:r>
              <a:rPr lang="en-GB" sz="1800" dirty="0">
                <a:latin typeface="Calibri" panose="020F0502020204030204" pitchFamily="34" charset="0"/>
                <a:ea typeface="Calibri" panose="020F0502020204030204" pitchFamily="34" charset="0"/>
                <a:cs typeface="Calibri" panose="020F0502020204030204" pitchFamily="34" charset="0"/>
              </a:rPr>
              <a:t> </a:t>
            </a:r>
            <a:r>
              <a:rPr lang="en-GB" sz="1800" b="1" dirty="0">
                <a:latin typeface="Calibri" panose="020F0502020204030204" pitchFamily="34" charset="0"/>
                <a:ea typeface="Calibri" panose="020F0502020204030204" pitchFamily="34" charset="0"/>
                <a:cs typeface="Calibri" panose="020F0502020204030204" pitchFamily="34" charset="0"/>
              </a:rPr>
              <a:t>public consultation</a:t>
            </a:r>
            <a:r>
              <a:rPr lang="en-GB" sz="1800" dirty="0">
                <a:latin typeface="Calibri" panose="020F0502020204030204" pitchFamily="34" charset="0"/>
                <a:ea typeface="Calibri" panose="020F0502020204030204" pitchFamily="34" charset="0"/>
                <a:cs typeface="Calibri" panose="020F0502020204030204" pitchFamily="34" charset="0"/>
              </a:rPr>
              <a:t>, responsible governance for good quality, provisions like schools and other facilities a strong sustainable community requires </a:t>
            </a:r>
            <a:r>
              <a:rPr lang="en-US" sz="1800" dirty="0">
                <a:latin typeface="Calibri" panose="020F0502020204030204" pitchFamily="34" charset="0"/>
                <a:ea typeface="Calibri" panose="020F0502020204030204" pitchFamily="34" charset="0"/>
                <a:cs typeface="Calibri" panose="020F0502020204030204" pitchFamily="34" charset="0"/>
              </a:rPr>
              <a:t>Harris, P. (2018). Mensah, S. (2011) </a:t>
            </a:r>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US" sz="1800" dirty="0">
                <a:latin typeface="Calibri" panose="020F0502020204030204" pitchFamily="34" charset="0"/>
                <a:ea typeface="Calibri" panose="020F0502020204030204" pitchFamily="34" charset="0"/>
                <a:cs typeface="Calibri" panose="020F0502020204030204" pitchFamily="34" charset="0"/>
              </a:rPr>
              <a:t>“The notion that all community members will engage equally in governance is often unrealistic, leading to disparities in representation.” Bickerstaff &amp; Walker (2001)</a:t>
            </a:r>
          </a:p>
          <a:p>
            <a:r>
              <a:rPr lang="en-US" sz="1800" dirty="0">
                <a:latin typeface="Calibri" panose="020F0502020204030204" pitchFamily="34" charset="0"/>
                <a:ea typeface="Calibri" panose="020F0502020204030204" pitchFamily="34" charset="0"/>
                <a:cs typeface="Calibri" panose="020F0502020204030204" pitchFamily="34" charset="0"/>
              </a:rPr>
              <a:t> “Improving </a:t>
            </a:r>
            <a:r>
              <a:rPr lang="en-US" sz="1800" dirty="0" err="1">
                <a:latin typeface="Calibri" panose="020F0502020204030204" pitchFamily="34" charset="0"/>
                <a:ea typeface="Calibri" panose="020F0502020204030204" pitchFamily="34" charset="0"/>
                <a:cs typeface="Calibri" panose="020F0502020204030204" pitchFamily="34" charset="0"/>
              </a:rPr>
              <a:t>liveability</a:t>
            </a:r>
            <a:r>
              <a:rPr lang="en-US" sz="1800" dirty="0">
                <a:latin typeface="Calibri" panose="020F0502020204030204" pitchFamily="34" charset="0"/>
                <a:ea typeface="Calibri" panose="020F0502020204030204" pitchFamily="34" charset="0"/>
                <a:cs typeface="Calibri" panose="020F0502020204030204" pitchFamily="34" charset="0"/>
              </a:rPr>
              <a:t> without addressing social equity can lead to the exclusion of vulnerable populations.” </a:t>
            </a:r>
            <a:r>
              <a:rPr lang="en-US" sz="1800" dirty="0" err="1">
                <a:latin typeface="Calibri" panose="020F0502020204030204" pitchFamily="34" charset="0"/>
                <a:ea typeface="Calibri" panose="020F0502020204030204" pitchFamily="34" charset="0"/>
                <a:cs typeface="Calibri" panose="020F0502020204030204" pitchFamily="34" charset="0"/>
              </a:rPr>
              <a:t>Teghtsoonian</a:t>
            </a:r>
            <a:r>
              <a:rPr lang="en-US" sz="1800" dirty="0">
                <a:latin typeface="Calibri" panose="020F0502020204030204" pitchFamily="34" charset="0"/>
                <a:ea typeface="Calibri" panose="020F0502020204030204" pitchFamily="34" charset="0"/>
                <a:cs typeface="Calibri" panose="020F0502020204030204" pitchFamily="34" charset="0"/>
              </a:rPr>
              <a:t> (2009)</a:t>
            </a:r>
            <a:endParaRPr lang="en-GB" sz="1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518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AB6924-4AD1-52A0-7AE6-E8F3F3168318}"/>
              </a:ext>
            </a:extLst>
          </p:cNvPr>
          <p:cNvSpPr>
            <a:spLocks noGrp="1"/>
          </p:cNvSpPr>
          <p:nvPr>
            <p:ph type="title"/>
          </p:nvPr>
        </p:nvSpPr>
        <p:spPr>
          <a:xfrm>
            <a:off x="841248" y="548640"/>
            <a:ext cx="3600860" cy="5431536"/>
          </a:xfrm>
        </p:spPr>
        <p:txBody>
          <a:bodyPr>
            <a:normAutofit/>
          </a:bodyPr>
          <a:lstStyle/>
          <a:p>
            <a:r>
              <a:rPr lang="en-GB" sz="4000" b="0" i="0" dirty="0">
                <a:effectLst/>
                <a:latin typeface="Calibri" panose="020F0502020204030204" pitchFamily="34" charset="0"/>
                <a:ea typeface="Calibri" panose="020F0502020204030204" pitchFamily="34" charset="0"/>
                <a:cs typeface="Calibri" panose="020F0502020204030204" pitchFamily="34" charset="0"/>
              </a:rPr>
              <a:t>Conclusion</a:t>
            </a:r>
            <a:br>
              <a:rPr lang="en-GB" sz="4000" b="0" i="0" dirty="0">
                <a:effectLst/>
                <a:latin typeface="Calibri" panose="020F0502020204030204" pitchFamily="34" charset="0"/>
                <a:ea typeface="Calibri" panose="020F0502020204030204" pitchFamily="34" charset="0"/>
                <a:cs typeface="Calibri" panose="020F0502020204030204" pitchFamily="34" charset="0"/>
              </a:rPr>
            </a:br>
            <a:endParaRPr lang="en-GB" sz="4000" dirty="0">
              <a:highlight>
                <a:srgbClr val="FFFF00"/>
              </a:highlight>
              <a:latin typeface="Calibri" panose="020F0502020204030204" pitchFamily="34" charset="0"/>
              <a:ea typeface="Calibri" panose="020F0502020204030204" pitchFamily="34" charset="0"/>
              <a:cs typeface="Calibri" panose="020F0502020204030204" pitchFamily="34" charset="0"/>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2482236-53B2-EB13-D7A2-8C7CDC805840}"/>
              </a:ext>
            </a:extLst>
          </p:cNvPr>
          <p:cNvSpPr>
            <a:spLocks noGrp="1"/>
          </p:cNvSpPr>
          <p:nvPr>
            <p:ph idx="1"/>
          </p:nvPr>
        </p:nvSpPr>
        <p:spPr>
          <a:xfrm>
            <a:off x="5126418" y="552091"/>
            <a:ext cx="6224335" cy="5431536"/>
          </a:xfrm>
        </p:spPr>
        <p:txBody>
          <a:bodyPr anchor="ctr">
            <a:normAutofit/>
          </a:bodyPr>
          <a:lstStyle/>
          <a:p>
            <a:pPr rtl="0" fontAlgn="base"/>
            <a:r>
              <a:rPr lang="en-US" sz="2000" dirty="0">
                <a:latin typeface="Calibri" panose="020F0502020204030204" pitchFamily="34" charset="0"/>
                <a:ea typeface="Calibri" panose="020F0502020204030204" pitchFamily="34" charset="0"/>
                <a:cs typeface="Calibri" panose="020F0502020204030204" pitchFamily="34" charset="0"/>
              </a:rPr>
              <a:t>The Social Ecology model provides a robust framework for understanding the relationship between social justice and environmental sustainability. However, when contrasted with the livability model, it reveals potential contradictions in urban planning priorities and real complexities. </a:t>
            </a:r>
            <a:endParaRPr lang="en-US" sz="2000" b="0" i="0" dirty="0">
              <a:effectLst/>
              <a:latin typeface="Calibri" panose="020F0502020204030204" pitchFamily="34" charset="0"/>
              <a:ea typeface="Calibri" panose="020F0502020204030204" pitchFamily="34" charset="0"/>
              <a:cs typeface="Calibri" panose="020F0502020204030204" pitchFamily="34" charset="0"/>
            </a:endParaRPr>
          </a:p>
          <a:p>
            <a:pPr rtl="0" fontAlgn="base"/>
            <a:r>
              <a:rPr lang="en-US" sz="2000" dirty="0">
                <a:latin typeface="Calibri" panose="020F0502020204030204" pitchFamily="34" charset="0"/>
                <a:ea typeface="Calibri" panose="020F0502020204030204" pitchFamily="34" charset="0"/>
                <a:cs typeface="Calibri" panose="020F0502020204030204" pitchFamily="34" charset="0"/>
              </a:rPr>
              <a:t>Although both are sustainable and beneficial approaches a combination that truly encapsulates the strengths of both Social Ecology principles and livability models will be the way to greater inclusivity and sustainable urban environments. </a:t>
            </a:r>
            <a:endParaRPr lang="en-US" sz="2000" b="0" i="0" dirty="0">
              <a:effectLst/>
              <a:latin typeface="Calibri" panose="020F0502020204030204" pitchFamily="34" charset="0"/>
              <a:ea typeface="Calibri" panose="020F0502020204030204" pitchFamily="34" charset="0"/>
              <a:cs typeface="Calibri" panose="020F0502020204030204" pitchFamily="34" charset="0"/>
            </a:endParaRPr>
          </a:p>
          <a:p>
            <a:pPr marL="0" indent="0" rtl="0" fontAlgn="base">
              <a:buNone/>
            </a:pPr>
            <a:r>
              <a:rPr lang="en-US" sz="2000" dirty="0">
                <a:latin typeface="Calibri" panose="020F0502020204030204" pitchFamily="34" charset="0"/>
                <a:ea typeface="Calibri" panose="020F0502020204030204" pitchFamily="34" charset="0"/>
                <a:cs typeface="Calibri" panose="020F0502020204030204" pitchFamily="34" charset="0"/>
              </a:rPr>
              <a:t>“The best communities will emerge from a synthesis of ecological responsibility and a commitment to social justice.” Agyeman et al. (2016)  </a:t>
            </a:r>
            <a:endParaRPr lang="en-US" sz="2000" b="0" i="0" dirty="0">
              <a:effectLst/>
              <a:latin typeface="Calibri" panose="020F0502020204030204" pitchFamily="34" charset="0"/>
              <a:ea typeface="Calibri" panose="020F0502020204030204" pitchFamily="34" charset="0"/>
              <a:cs typeface="Calibri" panose="020F0502020204030204" pitchFamily="34" charset="0"/>
            </a:endParaRPr>
          </a:p>
          <a:p>
            <a:r>
              <a:rPr lang="en-US" sz="2000" dirty="0">
                <a:latin typeface="Calibri" panose="020F0502020204030204" pitchFamily="34" charset="0"/>
                <a:ea typeface="Calibri" panose="020F0502020204030204" pitchFamily="34" charset="0"/>
                <a:cs typeface="Calibri" panose="020F0502020204030204" pitchFamily="34" charset="0"/>
              </a:rPr>
              <a:t>This forward-looking statement emphasizes the potential for a holistic approach to community development. </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5752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C8DBD4-F006-B1C0-4926-5184A41FBD72}"/>
              </a:ext>
            </a:extLst>
          </p:cNvPr>
          <p:cNvSpPr>
            <a:spLocks noGrp="1"/>
          </p:cNvSpPr>
          <p:nvPr>
            <p:ph type="title"/>
          </p:nvPr>
        </p:nvSpPr>
        <p:spPr>
          <a:xfrm>
            <a:off x="841248" y="548640"/>
            <a:ext cx="3600860" cy="5431536"/>
          </a:xfrm>
        </p:spPr>
        <p:txBody>
          <a:bodyPr>
            <a:normAutofit/>
          </a:bodyPr>
          <a:lstStyle/>
          <a:p>
            <a:r>
              <a:rPr lang="en-GB" sz="4000" dirty="0">
                <a:latin typeface="Calibri" panose="020F0502020204030204" pitchFamily="34" charset="0"/>
                <a:ea typeface="Calibri" panose="020F0502020204030204" pitchFamily="34" charset="0"/>
                <a:cs typeface="Calibri" panose="020F0502020204030204" pitchFamily="34" charset="0"/>
              </a:rPr>
              <a:t>Conclusion</a:t>
            </a:r>
            <a:endParaRPr lang="en-GB" sz="4000" dirty="0">
              <a:highlight>
                <a:srgbClr val="FFFF00"/>
              </a:highlight>
              <a:latin typeface="Calibri" panose="020F0502020204030204" pitchFamily="34" charset="0"/>
              <a:ea typeface="Calibri" panose="020F0502020204030204" pitchFamily="34" charset="0"/>
              <a:cs typeface="Calibri" panose="020F0502020204030204" pitchFamily="34" charset="0"/>
            </a:endParaRP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70C7A68-4419-D046-AAEF-08B6DAAABA13}"/>
              </a:ext>
            </a:extLst>
          </p:cNvPr>
          <p:cNvSpPr>
            <a:spLocks noGrp="1"/>
          </p:cNvSpPr>
          <p:nvPr>
            <p:ph idx="1"/>
          </p:nvPr>
        </p:nvSpPr>
        <p:spPr>
          <a:xfrm>
            <a:off x="5126418" y="552091"/>
            <a:ext cx="6224335" cy="5431536"/>
          </a:xfrm>
        </p:spPr>
        <p:txBody>
          <a:bodyPr anchor="ctr">
            <a:normAutofit lnSpcReduction="10000"/>
          </a:bodyPr>
          <a:lstStyle/>
          <a:p>
            <a:r>
              <a:rPr lang="en-GB" sz="2200" dirty="0">
                <a:latin typeface="Calibri" panose="020F0502020204030204" pitchFamily="34" charset="0"/>
                <a:ea typeface="Calibri" panose="020F0502020204030204" pitchFamily="34" charset="0"/>
                <a:cs typeface="Calibri" panose="020F0502020204030204" pitchFamily="34" charset="0"/>
              </a:rPr>
              <a:t>The </a:t>
            </a:r>
            <a:r>
              <a:rPr lang="en-GB" sz="2200" b="1" dirty="0">
                <a:latin typeface="Calibri" panose="020F0502020204030204" pitchFamily="34" charset="0"/>
                <a:ea typeface="Calibri" panose="020F0502020204030204" pitchFamily="34" charset="0"/>
                <a:cs typeface="Calibri" panose="020F0502020204030204" pitchFamily="34" charset="0"/>
              </a:rPr>
              <a:t>Elephant and Castle regeneration project</a:t>
            </a:r>
            <a:r>
              <a:rPr lang="en-GB" sz="2200" dirty="0">
                <a:latin typeface="Calibri" panose="020F0502020204030204" pitchFamily="34" charset="0"/>
                <a:ea typeface="Calibri" panose="020F0502020204030204" pitchFamily="34" charset="0"/>
                <a:cs typeface="Calibri" panose="020F0502020204030204" pitchFamily="34" charset="0"/>
              </a:rPr>
              <a:t> embodies the principles of </a:t>
            </a:r>
            <a:r>
              <a:rPr lang="en-GB" sz="2200" b="1" dirty="0">
                <a:latin typeface="Calibri" panose="020F0502020204030204" pitchFamily="34" charset="0"/>
                <a:ea typeface="Calibri" panose="020F0502020204030204" pitchFamily="34" charset="0"/>
                <a:cs typeface="Calibri" panose="020F0502020204030204" pitchFamily="34" charset="0"/>
              </a:rPr>
              <a:t>liveable towns and cities</a:t>
            </a:r>
            <a:r>
              <a:rPr lang="en-GB" sz="2200" dirty="0">
                <a:latin typeface="Calibri" panose="020F0502020204030204" pitchFamily="34" charset="0"/>
                <a:ea typeface="Calibri" panose="020F0502020204030204" pitchFamily="34" charset="0"/>
                <a:cs typeface="Calibri" panose="020F0502020204030204" pitchFamily="34" charset="0"/>
              </a:rPr>
              <a:t> by integrating ecological sustainability, social inclusivity, and economic opportunity. Which we are also known as  the 3 P’s, Tripartite or 3 pillars</a:t>
            </a:r>
          </a:p>
          <a:p>
            <a:r>
              <a:rPr lang="en-GB" sz="2200" dirty="0">
                <a:latin typeface="Calibri" panose="020F0502020204030204" pitchFamily="34" charset="0"/>
                <a:ea typeface="Calibri" panose="020F0502020204030204" pitchFamily="34" charset="0"/>
                <a:cs typeface="Calibri" panose="020F0502020204030204" pitchFamily="34" charset="0"/>
              </a:rPr>
              <a:t>The project’s commitment to mixed-use development, improved public spaces, sustainable architecture, and community engagement reflects an approach to urban renewal that is rooted in contemporary ideas of </a:t>
            </a:r>
            <a:r>
              <a:rPr lang="en-GB" sz="2200" b="1" dirty="0">
                <a:latin typeface="Calibri" panose="020F0502020204030204" pitchFamily="34" charset="0"/>
                <a:ea typeface="Calibri" panose="020F0502020204030204" pitchFamily="34" charset="0"/>
                <a:cs typeface="Calibri" panose="020F0502020204030204" pitchFamily="34" charset="0"/>
              </a:rPr>
              <a:t>liveability</a:t>
            </a:r>
            <a:r>
              <a:rPr lang="en-GB" sz="2200" dirty="0">
                <a:latin typeface="Calibri" panose="020F0502020204030204" pitchFamily="34" charset="0"/>
                <a:ea typeface="Calibri" panose="020F0502020204030204" pitchFamily="34" charset="0"/>
                <a:cs typeface="Calibri" panose="020F0502020204030204" pitchFamily="34" charset="0"/>
              </a:rPr>
              <a:t>. </a:t>
            </a:r>
          </a:p>
          <a:p>
            <a:r>
              <a:rPr lang="en-GB" sz="2200" dirty="0">
                <a:latin typeface="Calibri" panose="020F0502020204030204" pitchFamily="34" charset="0"/>
                <a:ea typeface="Calibri" panose="020F0502020204030204" pitchFamily="34" charset="0"/>
                <a:cs typeface="Calibri" panose="020F0502020204030204" pitchFamily="34" charset="0"/>
              </a:rPr>
              <a:t>While challenges remain, particularly regarding social inclusion and the risk of displacement, the project represents a significant step toward creating a more sustainable, and equitable, urban future for South London.</a:t>
            </a:r>
          </a:p>
          <a:p>
            <a:r>
              <a:rPr lang="en-GB" sz="2200" dirty="0">
                <a:latin typeface="Calibri" panose="020F0502020204030204" pitchFamily="34" charset="0"/>
                <a:ea typeface="Calibri" panose="020F0502020204030204" pitchFamily="34" charset="0"/>
                <a:cs typeface="Calibri" panose="020F0502020204030204" pitchFamily="34" charset="0"/>
              </a:rPr>
              <a:t>The economic factors lead by the need for social inclusion and equity could be regarded as the projects biggest USP.</a:t>
            </a:r>
          </a:p>
        </p:txBody>
      </p:sp>
    </p:spTree>
    <p:extLst>
      <p:ext uri="{BB962C8B-B14F-4D97-AF65-F5344CB8AC3E}">
        <p14:creationId xmlns:p14="http://schemas.microsoft.com/office/powerpoint/2010/main" val="40150050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EA78EB-5DAE-1812-CE31-D97FF57F3698}"/>
              </a:ext>
            </a:extLst>
          </p:cNvPr>
          <p:cNvSpPr>
            <a:spLocks noGrp="1"/>
          </p:cNvSpPr>
          <p:nvPr>
            <p:ph idx="1"/>
          </p:nvPr>
        </p:nvSpPr>
        <p:spPr>
          <a:xfrm>
            <a:off x="838200" y="1719539"/>
            <a:ext cx="10597308" cy="4773336"/>
          </a:xfrm>
        </p:spPr>
        <p:txBody>
          <a:bodyPr>
            <a:normAutofit/>
          </a:bodyPr>
          <a:lstStyle/>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Adams W.M. Green Development (2001) (2nd edition) London: Routledge.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Full details and actions for Green Development: Environment and Sustainability in a Developing World</a:t>
            </a:r>
            <a:r>
              <a:rPr lang="en-US" sz="1700" dirty="0">
                <a:latin typeface="Calibri" panose="020F0502020204030204" pitchFamily="34" charset="0"/>
                <a:ea typeface="Calibri" panose="020F0502020204030204" pitchFamily="34" charset="0"/>
                <a:cs typeface="Calibri" panose="020F0502020204030204" pitchFamily="34" charset="0"/>
              </a:rPr>
              <a:t> (Accessed 21/11/2024)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Agyeman, J. (2005). “Sustainable Communities and the Challenge of Social Justice.” Cambridge University Press. (Accessed 12/11/2024)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Agyeman, J., Evans, T., &amp; Lang, J. (2016). “The Role of Social Justice in Sustainable Community Development.” Sustainability, 8(8), pp.781.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Attfield, Robin, (2003). Environmental Ethics Oxford: Polity.10.21001.(Accessed 12/10/2024)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Ajl</a:t>
            </a:r>
            <a:r>
              <a:rPr lang="en-US" sz="1700" dirty="0">
                <a:latin typeface="Calibri" panose="020F0502020204030204" pitchFamily="34" charset="0"/>
                <a:ea typeface="Calibri" panose="020F0502020204030204" pitchFamily="34" charset="0"/>
                <a:cs typeface="Calibri" panose="020F0502020204030204" pitchFamily="34" charset="0"/>
              </a:rPr>
              <a:t>, Max. “Green Social Democracy or Eco-Socialism?” </a:t>
            </a:r>
            <a:r>
              <a:rPr lang="en-US" sz="1700" i="1" dirty="0">
                <a:latin typeface="Calibri" panose="020F0502020204030204" pitchFamily="34" charset="0"/>
                <a:ea typeface="Calibri" panose="020F0502020204030204" pitchFamily="34" charset="0"/>
                <a:cs typeface="Calibri" panose="020F0502020204030204" pitchFamily="34" charset="0"/>
              </a:rPr>
              <a:t>A People’s Green New Deal</a:t>
            </a:r>
            <a:r>
              <a:rPr lang="en-US" sz="1700" dirty="0">
                <a:latin typeface="Calibri" panose="020F0502020204030204" pitchFamily="34" charset="0"/>
                <a:ea typeface="Calibri" panose="020F0502020204030204" pitchFamily="34" charset="0"/>
                <a:cs typeface="Calibri" panose="020F0502020204030204" pitchFamily="34" charset="0"/>
              </a:rPr>
              <a:t>, Pluto Press, 2021, pp. 75–96. </a:t>
            </a:r>
            <a:r>
              <a:rPr lang="en-US" sz="1700" i="1" dirty="0">
                <a:latin typeface="Calibri" panose="020F0502020204030204" pitchFamily="34" charset="0"/>
                <a:ea typeface="Calibri" panose="020F0502020204030204" pitchFamily="34" charset="0"/>
                <a:cs typeface="Calibri" panose="020F0502020204030204" pitchFamily="34" charset="0"/>
              </a:rPr>
              <a:t>JSTOR</a:t>
            </a:r>
            <a:r>
              <a:rPr lang="en-US" sz="1700" dirty="0">
                <a:latin typeface="Calibri" panose="020F0502020204030204" pitchFamily="34" charset="0"/>
                <a:ea typeface="Calibri" panose="020F0502020204030204" pitchFamily="34" charset="0"/>
                <a:cs typeface="Calibri" panose="020F0502020204030204" pitchFamily="34" charset="0"/>
              </a:rPr>
              <a:t>,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https://doi.org/10.2307/j.ctv1p3xjwp.9. 2024</a:t>
            </a:r>
            <a:r>
              <a:rPr lang="en-US" sz="1700" dirty="0">
                <a:latin typeface="Calibri" panose="020F0502020204030204" pitchFamily="34" charset="0"/>
                <a:ea typeface="Calibri" panose="020F0502020204030204" pitchFamily="34" charset="0"/>
                <a:cs typeface="Calibri" panose="020F0502020204030204" pitchFamily="34" charset="0"/>
              </a:rPr>
              <a:t>[Accessed 1/12/2024]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Bickerstaff, K., &amp; Walker, G. (2001).“Risk, Responsibility and the Governance of Uncertainty in the UK.” Environment and Planning C: Government and Policy,19(2), pp.139-160.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Bulkeley</a:t>
            </a:r>
            <a:r>
              <a:rPr lang="en-US" sz="1700" dirty="0">
                <a:latin typeface="Calibri" panose="020F0502020204030204" pitchFamily="34" charset="0"/>
                <a:ea typeface="Calibri" panose="020F0502020204030204" pitchFamily="34" charset="0"/>
                <a:cs typeface="Calibri" panose="020F0502020204030204" pitchFamily="34" charset="0"/>
              </a:rPr>
              <a:t>, H. (2010). Cities and Climate Change: Urban Sustainability and Global Environmental Governance. Routledge.</a:t>
            </a:r>
            <a:endParaRPr lang="en-GB" sz="1700" dirty="0">
              <a:latin typeface="Calibri" panose="020F0502020204030204" pitchFamily="34" charset="0"/>
              <a:ea typeface="Calibri" panose="020F0502020204030204" pitchFamily="34" charset="0"/>
              <a:cs typeface="Calibri" panose="020F0502020204030204" pitchFamily="34" charset="0"/>
            </a:endParaRPr>
          </a:p>
          <a:p>
            <a:pPr>
              <a:spcBef>
                <a:spcPts val="0"/>
              </a:spcBef>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5AC6832F-D611-3C9D-AF03-FF49F49D8F90}"/>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17076913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860DE8-BF2A-B00D-1D25-C1E0A77770DF}"/>
              </a:ext>
            </a:extLst>
          </p:cNvPr>
          <p:cNvSpPr>
            <a:spLocks noGrp="1"/>
          </p:cNvSpPr>
          <p:nvPr>
            <p:ph idx="1"/>
          </p:nvPr>
        </p:nvSpPr>
        <p:spPr>
          <a:xfrm>
            <a:off x="838200" y="1406473"/>
            <a:ext cx="11126118" cy="4391331"/>
          </a:xfrm>
        </p:spPr>
        <p:txBody>
          <a:bodyPr>
            <a:noAutofit/>
          </a:bodyPr>
          <a:lstStyle/>
          <a:p>
            <a:pPr>
              <a:lnSpc>
                <a:spcPct val="120000"/>
              </a:lnSpc>
              <a:spcBef>
                <a:spcPts val="0"/>
              </a:spcBef>
            </a:pPr>
            <a:r>
              <a:rPr lang="en-GB" sz="1650" dirty="0" err="1">
                <a:latin typeface="Calibri" panose="020F0502020204030204" pitchFamily="34" charset="0"/>
                <a:ea typeface="Calibri" panose="020F0502020204030204" pitchFamily="34" charset="0"/>
                <a:cs typeface="Calibri" panose="020F0502020204030204" pitchFamily="34" charset="0"/>
              </a:rPr>
              <a:t>Bibri</a:t>
            </a:r>
            <a:r>
              <a:rPr lang="en-GB" sz="1650" dirty="0">
                <a:latin typeface="Calibri" panose="020F0502020204030204" pitchFamily="34" charset="0"/>
                <a:ea typeface="Calibri" panose="020F0502020204030204" pitchFamily="34" charset="0"/>
                <a:cs typeface="Calibri" panose="020F0502020204030204" pitchFamily="34" charset="0"/>
              </a:rPr>
              <a:t>, S.E. (2018) ‘</a:t>
            </a:r>
            <a:r>
              <a:rPr lang="en-GB" sz="1650" dirty="0" err="1">
                <a:latin typeface="Calibri" panose="020F0502020204030204" pitchFamily="34" charset="0"/>
                <a:ea typeface="Calibri" panose="020F0502020204030204" pitchFamily="34" charset="0"/>
                <a:cs typeface="Calibri" panose="020F0502020204030204" pitchFamily="34" charset="0"/>
              </a:rPr>
              <a:t>Backcasting</a:t>
            </a:r>
            <a:r>
              <a:rPr lang="en-GB" sz="1650" dirty="0">
                <a:latin typeface="Calibri" panose="020F0502020204030204" pitchFamily="34" charset="0"/>
                <a:ea typeface="Calibri" panose="020F0502020204030204" pitchFamily="34" charset="0"/>
                <a:cs typeface="Calibri" panose="020F0502020204030204" pitchFamily="34" charset="0"/>
              </a:rPr>
              <a:t> in futures studies: a synthesized scholarly and planning approach to strategic smart sustainable city development’, European journal of futures research, 6(1), pp. 1–27. Available at: </a:t>
            </a:r>
            <a:r>
              <a:rPr lang="en-GB" sz="165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Backcasting in futures studies: a synthesized scholarly and planning approach to strategic smart sustainable city development – ProQuest</a:t>
            </a:r>
            <a:r>
              <a:rPr lang="en-GB" sz="1650" dirty="0">
                <a:latin typeface="Calibri" panose="020F0502020204030204" pitchFamily="34" charset="0"/>
                <a:ea typeface="Calibri" panose="020F0502020204030204" pitchFamily="34" charset="0"/>
                <a:cs typeface="Calibri" panose="020F0502020204030204" pitchFamily="34" charset="0"/>
              </a:rPr>
              <a:t> (Accessed 22/11/2024)</a:t>
            </a:r>
          </a:p>
          <a:p>
            <a:pPr>
              <a:lnSpc>
                <a:spcPct val="120000"/>
              </a:lnSpc>
              <a:spcBef>
                <a:spcPts val="0"/>
              </a:spcBef>
            </a:pPr>
            <a:r>
              <a:rPr lang="en-GB" sz="1650" dirty="0" err="1">
                <a:latin typeface="Calibri" panose="020F0502020204030204" pitchFamily="34" charset="0"/>
                <a:ea typeface="Calibri" panose="020F0502020204030204" pitchFamily="34" charset="0"/>
                <a:cs typeface="Calibri" panose="020F0502020204030204" pitchFamily="34" charset="0"/>
              </a:rPr>
              <a:t>Bibri</a:t>
            </a:r>
            <a:r>
              <a:rPr lang="en-GB" sz="1650" dirty="0">
                <a:latin typeface="Calibri" panose="020F0502020204030204" pitchFamily="34" charset="0"/>
                <a:ea typeface="Calibri" panose="020F0502020204030204" pitchFamily="34" charset="0"/>
                <a:cs typeface="Calibri" panose="020F0502020204030204" pitchFamily="34" charset="0"/>
              </a:rPr>
              <a:t>, S.E. and </a:t>
            </a:r>
            <a:r>
              <a:rPr lang="en-GB" sz="1650" dirty="0" err="1">
                <a:latin typeface="Calibri" panose="020F0502020204030204" pitchFamily="34" charset="0"/>
                <a:ea typeface="Calibri" panose="020F0502020204030204" pitchFamily="34" charset="0"/>
                <a:cs typeface="Calibri" panose="020F0502020204030204" pitchFamily="34" charset="0"/>
              </a:rPr>
              <a:t>Krogstie</a:t>
            </a:r>
            <a:r>
              <a:rPr lang="en-GB" sz="1650" dirty="0">
                <a:latin typeface="Calibri" panose="020F0502020204030204" pitchFamily="34" charset="0"/>
                <a:ea typeface="Calibri" panose="020F0502020204030204" pitchFamily="34" charset="0"/>
                <a:cs typeface="Calibri" panose="020F0502020204030204" pitchFamily="34" charset="0"/>
              </a:rPr>
              <a:t>, J. (2019a) ‘Generating a vision for smart sustainable cities of the future: a scholarly </a:t>
            </a:r>
            <a:r>
              <a:rPr lang="en-GB" sz="1650" dirty="0" err="1">
                <a:latin typeface="Calibri" panose="020F0502020204030204" pitchFamily="34" charset="0"/>
                <a:ea typeface="Calibri" panose="020F0502020204030204" pitchFamily="34" charset="0"/>
                <a:cs typeface="Calibri" panose="020F0502020204030204" pitchFamily="34" charset="0"/>
              </a:rPr>
              <a:t>backcasting</a:t>
            </a:r>
            <a:r>
              <a:rPr lang="en-GB" sz="1650" dirty="0">
                <a:latin typeface="Calibri" panose="020F0502020204030204" pitchFamily="34" charset="0"/>
                <a:ea typeface="Calibri" panose="020F0502020204030204" pitchFamily="34" charset="0"/>
                <a:cs typeface="Calibri" panose="020F0502020204030204" pitchFamily="34" charset="0"/>
              </a:rPr>
              <a:t> approach’, European journal of futures research, 7(1), pp. 1–20. Available at: </a:t>
            </a:r>
            <a:r>
              <a:rPr lang="en-GB" sz="165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Generating a vision for smart sustainable cities of the future: a scholarly backcasting approach – ProQuest</a:t>
            </a:r>
            <a:r>
              <a:rPr lang="en-GB" sz="1650" dirty="0">
                <a:latin typeface="Calibri" panose="020F0502020204030204" pitchFamily="34" charset="0"/>
                <a:ea typeface="Calibri" panose="020F0502020204030204" pitchFamily="34" charset="0"/>
                <a:cs typeface="Calibri" panose="020F0502020204030204" pitchFamily="34" charset="0"/>
              </a:rPr>
              <a:t> [Accessed 22/11/2024]</a:t>
            </a:r>
          </a:p>
          <a:p>
            <a:pPr>
              <a:lnSpc>
                <a:spcPct val="120000"/>
              </a:lnSpc>
              <a:spcBef>
                <a:spcPts val="0"/>
              </a:spcBef>
            </a:pPr>
            <a:r>
              <a:rPr lang="en-GB" sz="1650" dirty="0">
                <a:latin typeface="Calibri" panose="020F0502020204030204" pitchFamily="34" charset="0"/>
                <a:ea typeface="Calibri" panose="020F0502020204030204" pitchFamily="34" charset="0"/>
                <a:cs typeface="Calibri" panose="020F0502020204030204" pitchFamily="34" charset="0"/>
              </a:rPr>
              <a:t>Bookchin, M. (1993) What is Social Ecology? The Anarchist Library Available at: </a:t>
            </a:r>
            <a:r>
              <a:rPr lang="en-GB" sz="165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What is Social Ecology? | The Anarchist Library</a:t>
            </a:r>
            <a:r>
              <a:rPr lang="en-GB" sz="1650" dirty="0">
                <a:latin typeface="Calibri" panose="020F0502020204030204" pitchFamily="34" charset="0"/>
                <a:ea typeface="Calibri" panose="020F0502020204030204" pitchFamily="34" charset="0"/>
                <a:cs typeface="Calibri" panose="020F0502020204030204" pitchFamily="34" charset="0"/>
              </a:rPr>
              <a:t> [Accessed 12/11/2024]</a:t>
            </a:r>
          </a:p>
          <a:p>
            <a:pPr>
              <a:lnSpc>
                <a:spcPct val="120000"/>
              </a:lnSpc>
              <a:spcBef>
                <a:spcPts val="0"/>
              </a:spcBef>
            </a:pPr>
            <a:r>
              <a:rPr lang="en-US" sz="1650" dirty="0">
                <a:latin typeface="Calibri" panose="020F0502020204030204" pitchFamily="34" charset="0"/>
                <a:ea typeface="Calibri" panose="020F0502020204030204" pitchFamily="34" charset="0"/>
                <a:cs typeface="Calibri" panose="020F0502020204030204" pitchFamily="34" charset="0"/>
              </a:rPr>
              <a:t>Bookchin, M. (1996). Social Ecology and Communalism. AK Press. </a:t>
            </a:r>
            <a:r>
              <a:rPr lang="en-GB" sz="1650" dirty="0">
                <a:latin typeface="Calibri" panose="020F0502020204030204" pitchFamily="34" charset="0"/>
                <a:ea typeface="Calibri" panose="020F0502020204030204" pitchFamily="34" charset="0"/>
                <a:cs typeface="Calibri" panose="020F0502020204030204" pitchFamily="34" charset="0"/>
              </a:rPr>
              <a:t>Available at: </a:t>
            </a:r>
            <a:r>
              <a:rPr lang="en-US" sz="1650" u="sng"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Social Ecology and Communalism.</a:t>
            </a:r>
            <a:r>
              <a:rPr lang="en-US" sz="1650" dirty="0">
                <a:latin typeface="Calibri" panose="020F0502020204030204" pitchFamily="34" charset="0"/>
                <a:ea typeface="Calibri" panose="020F0502020204030204" pitchFamily="34" charset="0"/>
                <a:cs typeface="Calibri" panose="020F0502020204030204" pitchFamily="34" charset="0"/>
              </a:rPr>
              <a:t> Accessed 16/10/2024    </a:t>
            </a:r>
            <a:endParaRPr lang="en-GB" sz="165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50" dirty="0">
                <a:latin typeface="Calibri" panose="020F0502020204030204" pitchFamily="34" charset="0"/>
                <a:ea typeface="Calibri" panose="020F0502020204030204" pitchFamily="34" charset="0"/>
                <a:cs typeface="Calibri" panose="020F0502020204030204" pitchFamily="34" charset="0"/>
              </a:rPr>
              <a:t>Cameron, S. (2014). “The </a:t>
            </a:r>
            <a:r>
              <a:rPr lang="en-US" sz="1650" dirty="0" err="1">
                <a:latin typeface="Calibri" panose="020F0502020204030204" pitchFamily="34" charset="0"/>
                <a:ea typeface="Calibri" panose="020F0502020204030204" pitchFamily="34" charset="0"/>
                <a:cs typeface="Calibri" panose="020F0502020204030204" pitchFamily="34" charset="0"/>
              </a:rPr>
              <a:t>Liveability</a:t>
            </a:r>
            <a:r>
              <a:rPr lang="en-US" sz="1650" dirty="0">
                <a:latin typeface="Calibri" panose="020F0502020204030204" pitchFamily="34" charset="0"/>
                <a:ea typeface="Calibri" panose="020F0502020204030204" pitchFamily="34" charset="0"/>
                <a:cs typeface="Calibri" panose="020F0502020204030204" pitchFamily="34" charset="0"/>
              </a:rPr>
              <a:t> Debate: A Critical Review.” *Journal of Urban Studies*, 51(9), pp.1724-1737.  </a:t>
            </a:r>
            <a:endParaRPr lang="en-GB" sz="165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GB" sz="1650" dirty="0">
                <a:latin typeface="Calibri" panose="020F0502020204030204" pitchFamily="34" charset="0"/>
                <a:ea typeface="Calibri" panose="020F0502020204030204" pitchFamily="34" charset="0"/>
                <a:cs typeface="Calibri" panose="020F0502020204030204" pitchFamily="34" charset="0"/>
              </a:rPr>
              <a:t>Cuthill, M. (2003). "Building community capacity: A resource for local government." </a:t>
            </a:r>
            <a:r>
              <a:rPr lang="en-GB" sz="1650" i="1" dirty="0">
                <a:latin typeface="Calibri" panose="020F0502020204030204" pitchFamily="34" charset="0"/>
                <a:ea typeface="Calibri" panose="020F0502020204030204" pitchFamily="34" charset="0"/>
                <a:cs typeface="Calibri" panose="020F0502020204030204" pitchFamily="34" charset="0"/>
              </a:rPr>
              <a:t>Urban Policy and Research</a:t>
            </a:r>
            <a:r>
              <a:rPr lang="en-GB" sz="1650" dirty="0">
                <a:latin typeface="Calibri" panose="020F0502020204030204" pitchFamily="34" charset="0"/>
                <a:ea typeface="Calibri" panose="020F0502020204030204" pitchFamily="34" charset="0"/>
                <a:cs typeface="Calibri" panose="020F0502020204030204" pitchFamily="34" charset="0"/>
              </a:rPr>
              <a:t>, 21(4), pp.291-304. DOI: 10.1080/0811114032000151306.(Accessed 4/11/2024)</a:t>
            </a:r>
          </a:p>
          <a:p>
            <a:pPr>
              <a:lnSpc>
                <a:spcPct val="120000"/>
              </a:lnSpc>
              <a:spcBef>
                <a:spcPts val="0"/>
              </a:spcBef>
            </a:pPr>
            <a:r>
              <a:rPr lang="en-GB" sz="1650" dirty="0">
                <a:latin typeface="Calibri" panose="020F0502020204030204" pitchFamily="34" charset="0"/>
                <a:ea typeface="Calibri" panose="020F0502020204030204" pitchFamily="34" charset="0"/>
                <a:cs typeface="Calibri" panose="020F0502020204030204" pitchFamily="34" charset="0"/>
              </a:rPr>
              <a:t>Calhoun, C.J. (2002) </a:t>
            </a:r>
            <a:r>
              <a:rPr lang="en-GB" sz="1650" i="1" dirty="0">
                <a:latin typeface="Calibri" panose="020F0502020204030204" pitchFamily="34" charset="0"/>
                <a:ea typeface="Calibri" panose="020F0502020204030204" pitchFamily="34" charset="0"/>
                <a:cs typeface="Calibri" panose="020F0502020204030204" pitchFamily="34" charset="0"/>
              </a:rPr>
              <a:t>Dictionary of the social sciences</a:t>
            </a:r>
            <a:r>
              <a:rPr lang="en-GB" sz="1650" dirty="0">
                <a:latin typeface="Calibri" panose="020F0502020204030204" pitchFamily="34" charset="0"/>
                <a:ea typeface="Calibri" panose="020F0502020204030204" pitchFamily="34" charset="0"/>
                <a:cs typeface="Calibri" panose="020F0502020204030204" pitchFamily="34" charset="0"/>
              </a:rPr>
              <a:t>. Oxford: Oxford University Press. Available at: </a:t>
            </a:r>
            <a:r>
              <a:rPr lang="en-GB" sz="165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https://www-oxfordreference-com.ezproxy.uwtsd.ac.uk/display/10.1093/acref/9780195123715.001.0001/acref-9780195123715-e-313?rskey=XwLo8O&amp;result=1</a:t>
            </a:r>
            <a:r>
              <a:rPr lang="en-US" sz="1650" dirty="0">
                <a:latin typeface="Calibri" panose="020F0502020204030204" pitchFamily="34" charset="0"/>
                <a:ea typeface="Calibri" panose="020F0502020204030204" pitchFamily="34" charset="0"/>
                <a:cs typeface="Calibri" panose="020F0502020204030204" pitchFamily="34" charset="0"/>
              </a:rPr>
              <a:t> </a:t>
            </a:r>
            <a:r>
              <a:rPr lang="en-GB" sz="1650" dirty="0">
                <a:latin typeface="Calibri" panose="020F0502020204030204" pitchFamily="34" charset="0"/>
                <a:ea typeface="Calibri" panose="020F0502020204030204" pitchFamily="34" charset="0"/>
                <a:cs typeface="Calibri" panose="020F0502020204030204" pitchFamily="34" charset="0"/>
              </a:rPr>
              <a:t>(Accessed 1/12/2024)</a:t>
            </a:r>
          </a:p>
        </p:txBody>
      </p:sp>
      <p:sp>
        <p:nvSpPr>
          <p:cNvPr id="6" name="Title 1">
            <a:extLst>
              <a:ext uri="{FF2B5EF4-FFF2-40B4-BE49-F238E27FC236}">
                <a16:creationId xmlns:a16="http://schemas.microsoft.com/office/drawing/2014/main" id="{2F406E4C-F5A2-B5A2-5A75-4CE138D490F4}"/>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33519908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CB4FF0-5CDF-97F7-C75A-C4FF37E6B8ED}"/>
              </a:ext>
            </a:extLst>
          </p:cNvPr>
          <p:cNvSpPr>
            <a:spLocks noGrp="1"/>
          </p:cNvSpPr>
          <p:nvPr>
            <p:ph idx="1"/>
          </p:nvPr>
        </p:nvSpPr>
        <p:spPr>
          <a:xfrm>
            <a:off x="838200" y="1522909"/>
            <a:ext cx="10685443" cy="4524841"/>
          </a:xfrm>
        </p:spPr>
        <p:txBody>
          <a:bodyPr>
            <a:noAutofit/>
          </a:bodyPr>
          <a:lstStyle/>
          <a:p>
            <a:pPr>
              <a:lnSpc>
                <a:spcPct val="100000"/>
              </a:lnSpc>
              <a:spcBef>
                <a:spcPts val="0"/>
              </a:spcBef>
            </a:pPr>
            <a:r>
              <a:rPr lang="en-GB" sz="1700" dirty="0">
                <a:latin typeface="Calibri" panose="020F0502020204030204" pitchFamily="34" charset="0"/>
                <a:ea typeface="Calibri" panose="020F0502020204030204" pitchFamily="34" charset="0"/>
                <a:cs typeface="Calibri" panose="020F0502020204030204" pitchFamily="34" charset="0"/>
              </a:rPr>
              <a:t>Dale, A. &amp; Sparkes, J. (2010) ‘The 'agency' of sustainable community development’ in </a:t>
            </a:r>
            <a:r>
              <a:rPr lang="en-GB" sz="1700" i="1" dirty="0">
                <a:latin typeface="Calibri" panose="020F0502020204030204" pitchFamily="34" charset="0"/>
                <a:ea typeface="Calibri" panose="020F0502020204030204" pitchFamily="34" charset="0"/>
                <a:cs typeface="Calibri" panose="020F0502020204030204" pitchFamily="34" charset="0"/>
              </a:rPr>
              <a:t>Community Development Journal</a:t>
            </a:r>
            <a:r>
              <a:rPr lang="en-GB" sz="1700" dirty="0">
                <a:latin typeface="Calibri" panose="020F0502020204030204" pitchFamily="34" charset="0"/>
                <a:ea typeface="Calibri" panose="020F0502020204030204" pitchFamily="34" charset="0"/>
                <a:cs typeface="Calibri" panose="020F0502020204030204" pitchFamily="34" charset="0"/>
              </a:rPr>
              <a:t> 46(4): pp. 476-492 Available at: The </a:t>
            </a:r>
            <a:r>
              <a:rPr lang="en-GB" sz="17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‘agency’ of sustainable community development | Community Development Journal | Oxford Academic</a:t>
            </a:r>
            <a:r>
              <a:rPr lang="en-US" sz="1700" dirty="0">
                <a:latin typeface="Calibri" panose="020F0502020204030204" pitchFamily="34" charset="0"/>
                <a:ea typeface="Calibri" panose="020F0502020204030204" pitchFamily="34" charset="0"/>
                <a:cs typeface="Calibri" panose="020F0502020204030204" pitchFamily="34" charset="0"/>
              </a:rPr>
              <a:t> </a:t>
            </a:r>
            <a:r>
              <a:rPr lang="en-GB" sz="1700" dirty="0">
                <a:latin typeface="Calibri" panose="020F0502020204030204" pitchFamily="34" charset="0"/>
                <a:ea typeface="Calibri" panose="020F0502020204030204" pitchFamily="34" charset="0"/>
                <a:cs typeface="Calibri" panose="020F0502020204030204" pitchFamily="34" charset="0"/>
              </a:rPr>
              <a:t>(Accessed 01/12/2024)</a:t>
            </a: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Davis, M. (2015). “</a:t>
            </a:r>
            <a:r>
              <a:rPr lang="en-US" sz="1700" dirty="0" err="1">
                <a:latin typeface="Calibri" panose="020F0502020204030204" pitchFamily="34" charset="0"/>
                <a:ea typeface="Calibri" panose="020F0502020204030204" pitchFamily="34" charset="0"/>
                <a:cs typeface="Calibri" panose="020F0502020204030204" pitchFamily="34" charset="0"/>
              </a:rPr>
              <a:t>EcoVillage</a:t>
            </a:r>
            <a:r>
              <a:rPr lang="en-US" sz="1700" dirty="0">
                <a:latin typeface="Calibri" panose="020F0502020204030204" pitchFamily="34" charset="0"/>
                <a:ea typeface="Calibri" panose="020F0502020204030204" pitchFamily="34" charset="0"/>
                <a:cs typeface="Calibri" panose="020F0502020204030204" pitchFamily="34" charset="0"/>
              </a:rPr>
              <a:t> as a Model for Sustainable Living.” Journal of Environmental Psychology, 45, pp.60-72. (Accessed 16/10/2024)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Elkington, J. (1998). Partnerships from cannibals with forks: The triple bottom line of 21</a:t>
            </a:r>
            <a:r>
              <a:rPr lang="en-US" sz="1700" baseline="30000" dirty="0">
                <a:latin typeface="Calibri" panose="020F0502020204030204" pitchFamily="34" charset="0"/>
                <a:ea typeface="Calibri" panose="020F0502020204030204" pitchFamily="34" charset="0"/>
                <a:cs typeface="Calibri" panose="020F0502020204030204" pitchFamily="34" charset="0"/>
              </a:rPr>
              <a:t>st</a:t>
            </a:r>
            <a:r>
              <a:rPr lang="en-US" sz="1700" dirty="0">
                <a:latin typeface="Calibri" panose="020F0502020204030204" pitchFamily="34" charset="0"/>
                <a:ea typeface="Calibri" panose="020F0502020204030204" pitchFamily="34" charset="0"/>
                <a:cs typeface="Calibri" panose="020F0502020204030204" pitchFamily="34" charset="0"/>
              </a:rPr>
              <a:t>century business. Environmental Quality Management, 8(1), 37-51.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Partnerships from Cannibals with Forks: The Triple Bottom Line of 21st-Century Business. - EBSCO</a:t>
            </a:r>
            <a:r>
              <a:rPr lang="en-US" sz="1700" dirty="0">
                <a:latin typeface="Calibri" panose="020F0502020204030204" pitchFamily="34" charset="0"/>
                <a:ea typeface="Calibri" panose="020F0502020204030204" pitchFamily="34" charset="0"/>
                <a:cs typeface="Calibri" panose="020F0502020204030204" pitchFamily="34" charset="0"/>
              </a:rPr>
              <a:t>    [Accessed 24/11/2024]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Fainstein</a:t>
            </a:r>
            <a:r>
              <a:rPr lang="en-US" sz="1700" dirty="0">
                <a:latin typeface="Calibri" panose="020F0502020204030204" pitchFamily="34" charset="0"/>
                <a:ea typeface="Calibri" panose="020F0502020204030204" pitchFamily="34" charset="0"/>
                <a:cs typeface="Calibri" panose="020F0502020204030204" pitchFamily="34" charset="0"/>
              </a:rPr>
              <a:t>, S. S. (2010). “The Just City.” </a:t>
            </a:r>
            <a:r>
              <a:rPr lang="en-US" sz="1700" dirty="0" err="1">
                <a:latin typeface="Calibri" panose="020F0502020204030204" pitchFamily="34" charset="0"/>
                <a:ea typeface="Calibri" panose="020F0502020204030204" pitchFamily="34" charset="0"/>
                <a:cs typeface="Calibri" panose="020F0502020204030204" pitchFamily="34" charset="0"/>
              </a:rPr>
              <a:t>Avalible</a:t>
            </a:r>
            <a:r>
              <a:rPr lang="en-US" sz="1700" dirty="0">
                <a:latin typeface="Calibri" panose="020F0502020204030204" pitchFamily="34" charset="0"/>
                <a:ea typeface="Calibri" panose="020F0502020204030204" pitchFamily="34" charset="0"/>
                <a:cs typeface="Calibri" panose="020F0502020204030204" pitchFamily="34" charset="0"/>
              </a:rPr>
              <a:t> at: </a:t>
            </a:r>
            <a:r>
              <a:rPr lang="en-US" sz="17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“The Just City.”</a:t>
            </a:r>
            <a:r>
              <a:rPr lang="en-US" sz="1700" dirty="0">
                <a:latin typeface="Calibri" panose="020F0502020204030204" pitchFamily="34" charset="0"/>
                <a:ea typeface="Calibri" panose="020F0502020204030204" pitchFamily="34" charset="0"/>
                <a:cs typeface="Calibri" panose="020F0502020204030204" pitchFamily="34" charset="0"/>
              </a:rPr>
              <a:t> Cornell University Press. (Accessed 16/10/2024)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Harris, P. (2018). “Urban Regeneration and Social Equity: The Case of Elephant and Castle.” London Housing Studies, 34(2), pp.101-118.</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Harvey F (2011) Green vision: the search for the ideal eco-city. Financial Times, London but I didn’t look at this this was in the </a:t>
            </a:r>
            <a:r>
              <a:rPr lang="en-US" sz="1700" dirty="0" err="1">
                <a:latin typeface="Calibri" panose="020F0502020204030204" pitchFamily="34" charset="0"/>
                <a:ea typeface="Calibri" panose="020F0502020204030204" pitchFamily="34" charset="0"/>
                <a:cs typeface="Calibri" panose="020F0502020204030204" pitchFamily="34" charset="0"/>
              </a:rPr>
              <a:t>Bibri</a:t>
            </a:r>
            <a:r>
              <a:rPr lang="en-US" sz="1700" dirty="0">
                <a:latin typeface="Calibri" panose="020F0502020204030204" pitchFamily="34" charset="0"/>
                <a:ea typeface="Calibri" panose="020F0502020204030204" pitchFamily="34" charset="0"/>
                <a:cs typeface="Calibri" panose="020F0502020204030204" pitchFamily="34" charset="0"/>
              </a:rPr>
              <a:t>, S.E. 2019b reference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Henriques, A., and J. Richardson, eds. (2013). </a:t>
            </a:r>
            <a:r>
              <a:rPr lang="en-US" sz="1700" i="1" dirty="0">
                <a:latin typeface="Calibri" panose="020F0502020204030204" pitchFamily="34" charset="0"/>
                <a:ea typeface="Calibri" panose="020F0502020204030204" pitchFamily="34" charset="0"/>
                <a:cs typeface="Calibri" panose="020F0502020204030204" pitchFamily="34" charset="0"/>
              </a:rPr>
              <a:t>The triple bottom line: Does it all add up</a:t>
            </a:r>
            <a:r>
              <a:rPr lang="en-US" sz="1700" dirty="0">
                <a:latin typeface="Calibri" panose="020F0502020204030204" pitchFamily="34" charset="0"/>
                <a:ea typeface="Calibri" panose="020F0502020204030204" pitchFamily="34" charset="0"/>
                <a:cs typeface="Calibri" panose="020F0502020204030204" pitchFamily="34" charset="0"/>
              </a:rPr>
              <a:t>. Routledge, London.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Hodson, M., &amp; Marvin, S. (2010). “Urban Transitions: The Multi-level Governance of Climate Change.” *Journal of Urban Technology, 17(1), pp.109-127.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544FE815-4E27-1CDA-127C-1CA2AE43EB0F}"/>
              </a:ext>
            </a:extLst>
          </p:cNvPr>
          <p:cNvSpPr txBox="1">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226011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9515FF5-FD27-2598-230F-F362CCA014FB}"/>
              </a:ext>
            </a:extLst>
          </p:cNvPr>
          <p:cNvSpPr>
            <a:spLocks noGrp="1"/>
          </p:cNvSpPr>
          <p:nvPr>
            <p:ph idx="1"/>
          </p:nvPr>
        </p:nvSpPr>
        <p:spPr>
          <a:xfrm>
            <a:off x="838200" y="1635854"/>
            <a:ext cx="10641375" cy="4001549"/>
          </a:xfrm>
        </p:spPr>
        <p:txBody>
          <a:bodyPr>
            <a:noAutofit/>
          </a:bodyPr>
          <a:lstStyle/>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Institute of Sustainable Communities (2024) </a:t>
            </a:r>
            <a:r>
              <a:rPr lang="en-US" sz="17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https://sustain.org/about/what-is-a-sustainable-community/</a:t>
            </a:r>
            <a:r>
              <a:rPr lang="en-US" sz="1700" dirty="0">
                <a:latin typeface="Calibri" panose="020F0502020204030204" pitchFamily="34" charset="0"/>
                <a:ea typeface="Calibri" panose="020F0502020204030204" pitchFamily="34" charset="0"/>
                <a:cs typeface="Calibri" panose="020F0502020204030204" pitchFamily="34" charset="0"/>
              </a:rPr>
              <a:t>  </a:t>
            </a:r>
            <a:r>
              <a:rPr lang="en-GB" sz="1700" dirty="0">
                <a:latin typeface="Calibri" panose="020F0502020204030204" pitchFamily="34" charset="0"/>
                <a:ea typeface="Calibri" panose="020F0502020204030204" pitchFamily="34" charset="0"/>
                <a:cs typeface="Calibri" panose="020F0502020204030204" pitchFamily="34" charset="0"/>
              </a:rPr>
              <a:t>[Accessed 20/11/2024]</a:t>
            </a:r>
          </a:p>
          <a:p>
            <a:pPr>
              <a:lnSpc>
                <a:spcPct val="100000"/>
              </a:lnSpc>
              <a:spcBef>
                <a:spcPts val="0"/>
              </a:spcBef>
            </a:pPr>
            <a:r>
              <a:rPr lang="en-GB" sz="1700" dirty="0">
                <a:latin typeface="Calibri" panose="020F0502020204030204" pitchFamily="34" charset="0"/>
                <a:ea typeface="Calibri" panose="020F0502020204030204" pitchFamily="34" charset="0"/>
                <a:cs typeface="Calibri" panose="020F0502020204030204" pitchFamily="34" charset="0"/>
              </a:rPr>
              <a:t>Lancaster University (2023) </a:t>
            </a:r>
            <a:r>
              <a:rPr lang="en-GB" sz="1700" i="1" dirty="0">
                <a:latin typeface="Calibri" panose="020F0502020204030204" pitchFamily="34" charset="0"/>
                <a:ea typeface="Calibri" panose="020F0502020204030204" pitchFamily="34" charset="0"/>
                <a:cs typeface="Calibri" panose="020F0502020204030204" pitchFamily="34" charset="0"/>
              </a:rPr>
              <a:t>Liveable Cities: Transforming the Engineering of Cities for Global and Societal Wellbeing</a:t>
            </a:r>
            <a:r>
              <a:rPr lang="en-GB" sz="1700" dirty="0">
                <a:latin typeface="Calibri" panose="020F0502020204030204" pitchFamily="34" charset="0"/>
                <a:ea typeface="Calibri" panose="020F0502020204030204" pitchFamily="34" charset="0"/>
                <a:cs typeface="Calibri" panose="020F0502020204030204" pitchFamily="34" charset="0"/>
              </a:rPr>
              <a:t> 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http://imagination.lancaster.ac.uk/project/liveable-cities/</a:t>
            </a:r>
            <a:r>
              <a:rPr lang="en-US" sz="1700" dirty="0">
                <a:latin typeface="Calibri" panose="020F0502020204030204" pitchFamily="34" charset="0"/>
                <a:ea typeface="Calibri" panose="020F0502020204030204" pitchFamily="34" charset="0"/>
                <a:cs typeface="Calibri" panose="020F0502020204030204" pitchFamily="34" charset="0"/>
              </a:rPr>
              <a:t> </a:t>
            </a:r>
            <a:r>
              <a:rPr lang="en-GB" sz="1700" dirty="0">
                <a:latin typeface="Calibri" panose="020F0502020204030204" pitchFamily="34" charset="0"/>
                <a:ea typeface="Calibri" panose="020F0502020204030204" pitchFamily="34" charset="0"/>
                <a:cs typeface="Calibri" panose="020F0502020204030204" pitchFamily="34" charset="0"/>
              </a:rPr>
              <a:t>(Accessed 9/12/2024)</a:t>
            </a:r>
          </a:p>
          <a:p>
            <a:pPr>
              <a:lnSpc>
                <a:spcPct val="100000"/>
              </a:lnSpc>
              <a:spcBef>
                <a:spcPts val="0"/>
              </a:spcBef>
            </a:pPr>
            <a:r>
              <a:rPr lang="en-GB" sz="1700" dirty="0" err="1">
                <a:latin typeface="Calibri" panose="020F0502020204030204" pitchFamily="34" charset="0"/>
                <a:ea typeface="Calibri" panose="020F0502020204030204" pitchFamily="34" charset="0"/>
                <a:cs typeface="Calibri" panose="020F0502020204030204" pitchFamily="34" charset="0"/>
              </a:rPr>
              <a:t>Livable</a:t>
            </a:r>
            <a:r>
              <a:rPr lang="en-GB" sz="1700" dirty="0">
                <a:latin typeface="Calibri" panose="020F0502020204030204" pitchFamily="34" charset="0"/>
                <a:ea typeface="Calibri" panose="020F0502020204030204" pitchFamily="34" charset="0"/>
                <a:cs typeface="Calibri" panose="020F0502020204030204" pitchFamily="34" charset="0"/>
              </a:rPr>
              <a:t> City (sic) (2021) </a:t>
            </a:r>
            <a:r>
              <a:rPr lang="en-GB" sz="1700" i="1" dirty="0" err="1">
                <a:latin typeface="Calibri" panose="020F0502020204030204" pitchFamily="34" charset="0"/>
                <a:ea typeface="Calibri" panose="020F0502020204030204" pitchFamily="34" charset="0"/>
                <a:cs typeface="Calibri" panose="020F0502020204030204" pitchFamily="34" charset="0"/>
              </a:rPr>
              <a:t>Livable</a:t>
            </a:r>
            <a:r>
              <a:rPr lang="en-GB" sz="1700" i="1" dirty="0">
                <a:latin typeface="Calibri" panose="020F0502020204030204" pitchFamily="34" charset="0"/>
                <a:ea typeface="Calibri" panose="020F0502020204030204" pitchFamily="34" charset="0"/>
                <a:cs typeface="Calibri" panose="020F0502020204030204" pitchFamily="34" charset="0"/>
              </a:rPr>
              <a:t> City Goals </a:t>
            </a:r>
            <a:r>
              <a:rPr lang="en-GB" sz="1700" dirty="0">
                <a:latin typeface="Calibri" panose="020F0502020204030204" pitchFamily="34" charset="0"/>
                <a:ea typeface="Calibri" panose="020F0502020204030204" pitchFamily="34" charset="0"/>
                <a:cs typeface="Calibri" panose="020F0502020204030204" pitchFamily="34" charset="0"/>
              </a:rPr>
              <a:t>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Home - Livable City </a:t>
            </a:r>
            <a:r>
              <a:rPr lang="en-US" sz="1700" dirty="0">
                <a:latin typeface="Calibri" panose="020F0502020204030204" pitchFamily="34" charset="0"/>
                <a:ea typeface="Calibri" panose="020F0502020204030204" pitchFamily="34" charset="0"/>
                <a:cs typeface="Calibri" panose="020F0502020204030204" pitchFamily="34" charset="0"/>
              </a:rPr>
              <a:t> </a:t>
            </a:r>
            <a:r>
              <a:rPr lang="en-GB" sz="1700" dirty="0">
                <a:latin typeface="Calibri" panose="020F0502020204030204" pitchFamily="34" charset="0"/>
                <a:ea typeface="Calibri" panose="020F0502020204030204" pitchFamily="34" charset="0"/>
                <a:cs typeface="Calibri" panose="020F0502020204030204" pitchFamily="34" charset="0"/>
              </a:rPr>
              <a:t>[Accessed 19/11/2024]</a:t>
            </a: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Lloyd, S., et al. (2017). “</a:t>
            </a:r>
            <a:r>
              <a:rPr lang="en-US" sz="1700" dirty="0" err="1">
                <a:latin typeface="Calibri" panose="020F0502020204030204" pitchFamily="34" charset="0"/>
                <a:ea typeface="Calibri" panose="020F0502020204030204" pitchFamily="34" charset="0"/>
                <a:cs typeface="Calibri" panose="020F0502020204030204" pitchFamily="34" charset="0"/>
              </a:rPr>
              <a:t>Liveable</a:t>
            </a:r>
            <a:r>
              <a:rPr lang="en-US" sz="1700" dirty="0">
                <a:latin typeface="Calibri" panose="020F0502020204030204" pitchFamily="34" charset="0"/>
                <a:ea typeface="Calibri" panose="020F0502020204030204" pitchFamily="34" charset="0"/>
                <a:cs typeface="Calibri" panose="020F0502020204030204" pitchFamily="34" charset="0"/>
              </a:rPr>
              <a:t> Cities: A Comparative </a:t>
            </a:r>
            <a:r>
              <a:rPr lang="en-US" sz="1700" dirty="0" err="1">
                <a:latin typeface="Calibri" panose="020F0502020204030204" pitchFamily="34" charset="0"/>
                <a:ea typeface="Calibri" panose="020F0502020204030204" pitchFamily="34" charset="0"/>
                <a:cs typeface="Calibri" panose="020F0502020204030204" pitchFamily="34" charset="0"/>
              </a:rPr>
              <a:t>Analysis.”Urban</a:t>
            </a:r>
            <a:r>
              <a:rPr lang="en-US" sz="1700" dirty="0">
                <a:latin typeface="Calibri" panose="020F0502020204030204" pitchFamily="34" charset="0"/>
                <a:ea typeface="Calibri" panose="020F0502020204030204" pitchFamily="34" charset="0"/>
                <a:cs typeface="Calibri" panose="020F0502020204030204" pitchFamily="34" charset="0"/>
              </a:rPr>
              <a:t> Studies, 54(8), 1889-1905.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Roseland M (1997) Dimensions of the eco-city. Cities 14(4): pp.197 –202 but I didn’t look at this this was in the </a:t>
            </a:r>
            <a:r>
              <a:rPr lang="en-US" sz="1700" dirty="0" err="1">
                <a:latin typeface="Calibri" panose="020F0502020204030204" pitchFamily="34" charset="0"/>
                <a:ea typeface="Calibri" panose="020F0502020204030204" pitchFamily="34" charset="0"/>
                <a:cs typeface="Calibri" panose="020F0502020204030204" pitchFamily="34" charset="0"/>
              </a:rPr>
              <a:t>Bibri</a:t>
            </a:r>
            <a:r>
              <a:rPr lang="en-US" sz="1700" dirty="0">
                <a:latin typeface="Calibri" panose="020F0502020204030204" pitchFamily="34" charset="0"/>
                <a:ea typeface="Calibri" panose="020F0502020204030204" pitchFamily="34" charset="0"/>
                <a:cs typeface="Calibri" panose="020F0502020204030204" pitchFamily="34" charset="0"/>
              </a:rPr>
              <a:t>, S.E. 2019b reference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McKellar, S. (2018). “Edinburgh’s </a:t>
            </a:r>
            <a:r>
              <a:rPr lang="en-US" sz="1700" dirty="0" err="1">
                <a:latin typeface="Calibri" panose="020F0502020204030204" pitchFamily="34" charset="0"/>
                <a:ea typeface="Calibri" panose="020F0502020204030204" pitchFamily="34" charset="0"/>
                <a:cs typeface="Calibri" panose="020F0502020204030204" pitchFamily="34" charset="0"/>
              </a:rPr>
              <a:t>Liveable</a:t>
            </a:r>
            <a:r>
              <a:rPr lang="en-US" sz="1700" dirty="0">
                <a:latin typeface="Calibri" panose="020F0502020204030204" pitchFamily="34" charset="0"/>
                <a:ea typeface="Calibri" panose="020F0502020204030204" pitchFamily="34" charset="0"/>
                <a:cs typeface="Calibri" panose="020F0502020204030204" pitchFamily="34" charset="0"/>
              </a:rPr>
              <a:t> Neighborhoods: A Step Towards Sustainable Urban Futures.” Sustainable Cities and Society, 38, pp. 250-259. (Accessed 24/11/2024)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Mensah, S. (2011) </a:t>
            </a:r>
            <a:r>
              <a:rPr lang="en-GB" sz="1700" dirty="0">
                <a:latin typeface="Calibri" panose="020F0502020204030204" pitchFamily="34" charset="0"/>
                <a:ea typeface="Calibri" panose="020F0502020204030204" pitchFamily="34" charset="0"/>
                <a:cs typeface="Calibri" panose="020F0502020204030204" pitchFamily="34" charset="0"/>
              </a:rPr>
              <a:t>“Is the regeneration of Elephant and Castle all that it’s cracked up to be?” 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Is the regeneration of Elephant and Castle all that it’s cracked up to be?</a:t>
            </a:r>
            <a:r>
              <a:rPr lang="en-GB" sz="1700" dirty="0">
                <a:latin typeface="Calibri" panose="020F0502020204030204" pitchFamily="34" charset="0"/>
                <a:ea typeface="Calibri" panose="020F0502020204030204" pitchFamily="34" charset="0"/>
                <a:cs typeface="Calibri" panose="020F0502020204030204" pitchFamily="34" charset="0"/>
              </a:rPr>
              <a:t> </a:t>
            </a:r>
            <a:r>
              <a:rPr lang="en-US" sz="1700" dirty="0">
                <a:latin typeface="Calibri" panose="020F0502020204030204" pitchFamily="34" charset="0"/>
                <a:ea typeface="Calibri" panose="020F0502020204030204" pitchFamily="34" charset="0"/>
                <a:cs typeface="Calibri" panose="020F0502020204030204" pitchFamily="34" charset="0"/>
              </a:rPr>
              <a:t>.(</a:t>
            </a:r>
            <a:r>
              <a:rPr lang="en-GB" sz="1700" dirty="0">
                <a:latin typeface="Calibri" panose="020F0502020204030204" pitchFamily="34" charset="0"/>
                <a:ea typeface="Calibri" panose="020F0502020204030204" pitchFamily="34" charset="0"/>
                <a:cs typeface="Calibri" panose="020F0502020204030204" pitchFamily="34" charset="0"/>
              </a:rPr>
              <a:t>Accessed 1/12/2024)</a:t>
            </a:r>
          </a:p>
          <a:p>
            <a:pPr>
              <a:lnSpc>
                <a:spcPct val="100000"/>
              </a:lnSpc>
              <a:spcBef>
                <a:spcPts val="0"/>
              </a:spcBef>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
        <p:nvSpPr>
          <p:cNvPr id="4" name="Title 1">
            <a:extLst>
              <a:ext uri="{FF2B5EF4-FFF2-40B4-BE49-F238E27FC236}">
                <a16:creationId xmlns:a16="http://schemas.microsoft.com/office/drawing/2014/main" id="{D5552442-0851-7956-4177-FB81A0D41766}"/>
              </a:ext>
            </a:extLst>
          </p:cNvPr>
          <p:cNvSpPr txBox="1">
            <a:spLocks/>
          </p:cNvSpPr>
          <p:nvPr/>
        </p:nvSpPr>
        <p:spPr>
          <a:xfrm>
            <a:off x="838200" y="31029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1438419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F213DF-8ADD-468A-6C44-1B26EF4212F1}"/>
              </a:ext>
            </a:extLst>
          </p:cNvPr>
          <p:cNvSpPr>
            <a:spLocks noGrp="1"/>
          </p:cNvSpPr>
          <p:nvPr>
            <p:ph idx="1"/>
          </p:nvPr>
        </p:nvSpPr>
        <p:spPr>
          <a:xfrm>
            <a:off x="838200" y="1325460"/>
            <a:ext cx="10693400" cy="4618139"/>
          </a:xfrm>
        </p:spPr>
        <p:txBody>
          <a:bodyPr>
            <a:noAutofit/>
          </a:bodyPr>
          <a:lstStyle/>
          <a:p>
            <a:pPr>
              <a:lnSpc>
                <a:spcPct val="10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O'Riordan</a:t>
            </a:r>
            <a:r>
              <a:rPr lang="en-US" sz="1700" dirty="0">
                <a:latin typeface="Calibri" panose="020F0502020204030204" pitchFamily="34" charset="0"/>
                <a:ea typeface="Calibri" panose="020F0502020204030204" pitchFamily="34" charset="0"/>
                <a:cs typeface="Calibri" panose="020F0502020204030204" pitchFamily="34" charset="0"/>
              </a:rPr>
              <a:t>, T. (1999). Environment and environmentalism. In: Environmental Geology. Encyclopedia of Earth Science. Springer, Dordrecht. </a:t>
            </a:r>
            <a:r>
              <a:rPr lang="en-US" sz="17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Environment and environmentalism | SpringerLink</a:t>
            </a:r>
            <a:r>
              <a:rPr lang="en-US" sz="1700" dirty="0">
                <a:latin typeface="Calibri" panose="020F0502020204030204" pitchFamily="34" charset="0"/>
                <a:ea typeface="Calibri" panose="020F0502020204030204" pitchFamily="34" charset="0"/>
                <a:cs typeface="Calibri" panose="020F0502020204030204" pitchFamily="34" charset="0"/>
              </a:rPr>
              <a:t> (Accessed 24/11/2024)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One Planet Council (No date) </a:t>
            </a:r>
            <a:r>
              <a:rPr lang="en-US" sz="1700" i="1" dirty="0">
                <a:latin typeface="Calibri" panose="020F0502020204030204" pitchFamily="34" charset="0"/>
                <a:ea typeface="Calibri" panose="020F0502020204030204" pitchFamily="34" charset="0"/>
                <a:cs typeface="Calibri" panose="020F0502020204030204" pitchFamily="34" charset="0"/>
              </a:rPr>
              <a:t>The One Planet Council</a:t>
            </a:r>
            <a:r>
              <a:rPr lang="en-US" sz="1700" dirty="0">
                <a:latin typeface="Calibri" panose="020F0502020204030204" pitchFamily="34" charset="0"/>
                <a:ea typeface="Calibri" panose="020F0502020204030204" pitchFamily="34" charset="0"/>
                <a:cs typeface="Calibri" panose="020F0502020204030204" pitchFamily="34" charset="0"/>
              </a:rPr>
              <a:t>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https://www.oneplanetcouncil.org.uk/about-the-one-planet-council/</a:t>
            </a:r>
            <a:r>
              <a:rPr lang="en-US" sz="1700" dirty="0">
                <a:latin typeface="Calibri" panose="020F0502020204030204" pitchFamily="34" charset="0"/>
                <a:ea typeface="Calibri" panose="020F0502020204030204" pitchFamily="34" charset="0"/>
                <a:cs typeface="Calibri" panose="020F0502020204030204" pitchFamily="34" charset="0"/>
              </a:rPr>
              <a:t> </a:t>
            </a:r>
            <a:r>
              <a:rPr lang="en-GB" sz="1700" dirty="0">
                <a:latin typeface="Calibri" panose="020F0502020204030204" pitchFamily="34" charset="0"/>
                <a:ea typeface="Calibri" panose="020F0502020204030204" pitchFamily="34" charset="0"/>
                <a:cs typeface="Calibri" panose="020F0502020204030204" pitchFamily="34" charset="0"/>
              </a:rPr>
              <a:t>(Accessed 17/11/2024)</a:t>
            </a: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 “Our Common Future” World Commission on Environment and Development WCED Oxford University Press. Brundtland (1987)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Paulson, N (2016) ‘Old Ideas, New Knowledge, Sustainable Communities’ TED Talks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Old Ideas, New Knowledge, Sustainable Communities | Nels Paulson | TEDxUWStout</a:t>
            </a:r>
            <a:r>
              <a:rPr lang="en-US" sz="1700" dirty="0">
                <a:latin typeface="Calibri" panose="020F0502020204030204" pitchFamily="34" charset="0"/>
                <a:ea typeface="Calibri" panose="020F0502020204030204" pitchFamily="34" charset="0"/>
                <a:cs typeface="Calibri" panose="020F0502020204030204" pitchFamily="34" charset="0"/>
              </a:rPr>
              <a:t>   [Accessed 22/11/2024]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Park, C. &amp; </a:t>
            </a:r>
            <a:r>
              <a:rPr lang="en-US" sz="1700" dirty="0" err="1">
                <a:latin typeface="Calibri" panose="020F0502020204030204" pitchFamily="34" charset="0"/>
                <a:ea typeface="Calibri" panose="020F0502020204030204" pitchFamily="34" charset="0"/>
                <a:cs typeface="Calibri" panose="020F0502020204030204" pitchFamily="34" charset="0"/>
              </a:rPr>
              <a:t>Allaby</a:t>
            </a:r>
            <a:r>
              <a:rPr lang="en-US" sz="1700" dirty="0">
                <a:latin typeface="Calibri" panose="020F0502020204030204" pitchFamily="34" charset="0"/>
                <a:ea typeface="Calibri" panose="020F0502020204030204" pitchFamily="34" charset="0"/>
                <a:cs typeface="Calibri" panose="020F0502020204030204" pitchFamily="34" charset="0"/>
              </a:rPr>
              <a:t>, M. [eds.] (2017) A Dictionary of Environment and Conservation (3 ed.) Oxford: OUP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Environmentalism - Oxford Reference</a:t>
            </a:r>
            <a:r>
              <a:rPr lang="en-US" sz="1700" dirty="0">
                <a:latin typeface="Calibri" panose="020F0502020204030204" pitchFamily="34" charset="0"/>
                <a:ea typeface="Calibri" panose="020F0502020204030204" pitchFamily="34" charset="0"/>
                <a:cs typeface="Calibri" panose="020F0502020204030204" pitchFamily="34" charset="0"/>
              </a:rPr>
              <a:t> (Accessed 22/11/2024)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Pelenc</a:t>
            </a:r>
            <a:r>
              <a:rPr lang="en-US" sz="1700" dirty="0">
                <a:latin typeface="Calibri" panose="020F0502020204030204" pitchFamily="34" charset="0"/>
                <a:ea typeface="Calibri" panose="020F0502020204030204" pitchFamily="34" charset="0"/>
                <a:cs typeface="Calibri" panose="020F0502020204030204" pitchFamily="34" charset="0"/>
              </a:rPr>
              <a:t>, J. (2015) Weak Sustainability versus Strong Sustainability: Brief for GDSR 2015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Microsoft Word - 122-Pelenc-Weak Sustainability versus Strong Sustainability</a:t>
            </a:r>
            <a:r>
              <a:rPr lang="en-US" sz="1700" dirty="0">
                <a:latin typeface="Calibri" panose="020F0502020204030204" pitchFamily="34" charset="0"/>
                <a:ea typeface="Calibri" panose="020F0502020204030204" pitchFamily="34" charset="0"/>
                <a:cs typeface="Calibri" panose="020F0502020204030204" pitchFamily="34" charset="0"/>
              </a:rPr>
              <a:t> (Accessed 24/11/2024).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Pretty, J. (1995). "Participatory Learning for Sustainable Agriculture." </a:t>
            </a:r>
            <a:r>
              <a:rPr lang="en-US" sz="1700" i="1" dirty="0">
                <a:latin typeface="Calibri" panose="020F0502020204030204" pitchFamily="34" charset="0"/>
                <a:ea typeface="Calibri" panose="020F0502020204030204" pitchFamily="34" charset="0"/>
                <a:cs typeface="Calibri" panose="020F0502020204030204" pitchFamily="34" charset="0"/>
              </a:rPr>
              <a:t>World Development</a:t>
            </a:r>
            <a:r>
              <a:rPr lang="en-US" sz="1700" dirty="0">
                <a:latin typeface="Calibri" panose="020F0502020204030204" pitchFamily="34" charset="0"/>
                <a:ea typeface="Calibri" panose="020F0502020204030204" pitchFamily="34" charset="0"/>
                <a:cs typeface="Calibri" panose="020F0502020204030204" pitchFamily="34" charset="0"/>
              </a:rPr>
              <a:t>, 23(8), pp. 1247-1263. DOI: 10.1016/0305-750X(95)00046-F. (Accessed 9/11/2024).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Raworth, K. (2021). </a:t>
            </a:r>
            <a:r>
              <a:rPr lang="en-US" sz="1700" i="1" dirty="0">
                <a:latin typeface="Calibri" panose="020F0502020204030204" pitchFamily="34" charset="0"/>
                <a:ea typeface="Calibri" panose="020F0502020204030204" pitchFamily="34" charset="0"/>
                <a:cs typeface="Calibri" panose="020F0502020204030204" pitchFamily="34" charset="0"/>
              </a:rPr>
              <a:t>Doughnut Economics: Seven Ways to Think Like a 21st-Century Economist.</a:t>
            </a:r>
            <a:r>
              <a:rPr lang="en-US" sz="1700" dirty="0">
                <a:latin typeface="Calibri" panose="020F0502020204030204" pitchFamily="34" charset="0"/>
                <a:ea typeface="Calibri" panose="020F0502020204030204" pitchFamily="34" charset="0"/>
                <a:cs typeface="Calibri" panose="020F0502020204030204" pitchFamily="34" charset="0"/>
              </a:rPr>
              <a:t> Random House.(Accessed 9/11/2024).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
        <p:nvSpPr>
          <p:cNvPr id="4" name="Title 1">
            <a:extLst>
              <a:ext uri="{FF2B5EF4-FFF2-40B4-BE49-F238E27FC236}">
                <a16:creationId xmlns:a16="http://schemas.microsoft.com/office/drawing/2014/main" id="{264CCD36-079C-AF02-26B6-CFE24ADB2BFB}"/>
              </a:ext>
            </a:extLst>
          </p:cNvPr>
          <p:cNvSpPr txBox="1">
            <a:spLocks/>
          </p:cNvSpPr>
          <p:nvPr/>
        </p:nvSpPr>
        <p:spPr>
          <a:xfrm>
            <a:off x="838200" y="79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26301030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3214EA-C54C-613D-D1A0-CFDBBD370CAC}"/>
              </a:ext>
            </a:extLst>
          </p:cNvPr>
          <p:cNvSpPr>
            <a:spLocks noGrp="1"/>
          </p:cNvSpPr>
          <p:nvPr>
            <p:ph idx="1"/>
          </p:nvPr>
        </p:nvSpPr>
        <p:spPr>
          <a:xfrm>
            <a:off x="838199" y="1400961"/>
            <a:ext cx="10964334" cy="4982906"/>
          </a:xfrm>
        </p:spPr>
        <p:txBody>
          <a:bodyPr>
            <a:noAutofit/>
          </a:bodyPr>
          <a:lstStyle/>
          <a:p>
            <a:r>
              <a:rPr lang="en-GB" sz="1700" dirty="0">
                <a:solidFill>
                  <a:srgbClr val="3F3F3F"/>
                </a:solidFill>
                <a:effectLst/>
                <a:latin typeface="Calibri" panose="020F0502020204030204" pitchFamily="34" charset="0"/>
                <a:cs typeface="Calibri" panose="020F0502020204030204" pitchFamily="34" charset="0"/>
              </a:rPr>
              <a:t>Srivastava, A.K., Dixit, S. &amp; Srivastava, A.A. Criticism of Triple Bottom Line: TBL (With Special Reference to Sustainability). Corp Reputation Rev 25, 50–61 (2022). </a:t>
            </a:r>
            <a:r>
              <a:rPr lang="en-GB" sz="1700" dirty="0">
                <a:solidFill>
                  <a:srgbClr val="3F3F3F"/>
                </a:solidFill>
                <a:effectLst/>
                <a:latin typeface="Calibri" panose="020F0502020204030204" pitchFamily="34" charset="0"/>
                <a:cs typeface="Calibri" panose="020F0502020204030204" pitchFamily="34" charset="0"/>
                <a:hlinkClick r:id="rId2"/>
              </a:rPr>
              <a:t>https://doi.org/10.1057/s41299-021-00111-x</a:t>
            </a:r>
            <a:r>
              <a:rPr lang="en-GB" sz="1700" dirty="0">
                <a:solidFill>
                  <a:srgbClr val="3F3F3F"/>
                </a:solidFill>
                <a:latin typeface="Calibri" panose="020F0502020204030204" pitchFamily="34" charset="0"/>
                <a:cs typeface="Calibri" panose="020F0502020204030204" pitchFamily="34" charset="0"/>
              </a:rPr>
              <a:t>. </a:t>
            </a:r>
            <a:r>
              <a:rPr lang="en-GB" sz="1700" dirty="0">
                <a:solidFill>
                  <a:srgbClr val="3F3F3F"/>
                </a:solidFill>
                <a:effectLst/>
                <a:latin typeface="Calibri" panose="020F0502020204030204" pitchFamily="34" charset="0"/>
                <a:cs typeface="Calibri" panose="020F0502020204030204" pitchFamily="34" charset="0"/>
              </a:rPr>
              <a:t>Published</a:t>
            </a:r>
            <a:r>
              <a:rPr lang="en-GB" sz="1700" dirty="0">
                <a:solidFill>
                  <a:srgbClr val="3F3F3F"/>
                </a:solidFill>
                <a:latin typeface="Calibri" panose="020F0502020204030204" pitchFamily="34" charset="0"/>
                <a:cs typeface="Calibri" panose="020F0502020204030204" pitchFamily="34" charset="0"/>
              </a:rPr>
              <a:t>, </a:t>
            </a:r>
            <a:r>
              <a:rPr lang="en-GB" sz="1700" dirty="0">
                <a:solidFill>
                  <a:srgbClr val="3F3F3F"/>
                </a:solidFill>
                <a:effectLst/>
                <a:latin typeface="Calibri" panose="020F0502020204030204" pitchFamily="34" charset="0"/>
                <a:cs typeface="Calibri" panose="020F0502020204030204" pitchFamily="34" charset="0"/>
              </a:rPr>
              <a:t>22 March 2021, Issue Date February 2022. DOI https://</a:t>
            </a:r>
            <a:r>
              <a:rPr lang="en-GB" sz="1700" dirty="0" err="1">
                <a:solidFill>
                  <a:srgbClr val="3F3F3F"/>
                </a:solidFill>
                <a:effectLst/>
                <a:latin typeface="Calibri" panose="020F0502020204030204" pitchFamily="34" charset="0"/>
                <a:cs typeface="Calibri" panose="020F0502020204030204" pitchFamily="34" charset="0"/>
              </a:rPr>
              <a:t>doi.org</a:t>
            </a:r>
            <a:r>
              <a:rPr lang="en-GB" sz="1700" dirty="0">
                <a:solidFill>
                  <a:srgbClr val="3F3F3F"/>
                </a:solidFill>
                <a:effectLst/>
                <a:latin typeface="Calibri" panose="020F0502020204030204" pitchFamily="34" charset="0"/>
                <a:cs typeface="Calibri" panose="020F0502020204030204" pitchFamily="34" charset="0"/>
              </a:rPr>
              <a:t>/10.1057/s41299-021-00111-x</a:t>
            </a:r>
            <a:r>
              <a:rPr lang="en-US" sz="1700" dirty="0">
                <a:latin typeface="Calibri" panose="020F0502020204030204" pitchFamily="34" charset="0"/>
                <a:ea typeface="Calibri" panose="020F0502020204030204" pitchFamily="34" charset="0"/>
                <a:cs typeface="Calibri" panose="020F0502020204030204" pitchFamily="34" charset="0"/>
              </a:rPr>
              <a:t>		</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Shiva, V. (1988a) ‘Geopolitics of Food: America’s Use of Food as a Weapon’, Economic and political weekly, 23(18), pp. 881–882.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Geopolitics of Food: America's Use of Food as a Weapon on JSTOR</a:t>
            </a:r>
            <a:r>
              <a:rPr lang="en-US" sz="1700" dirty="0">
                <a:latin typeface="Calibri" panose="020F0502020204030204" pitchFamily="34" charset="0"/>
                <a:ea typeface="Calibri" panose="020F0502020204030204" pitchFamily="34" charset="0"/>
                <a:cs typeface="Calibri" panose="020F0502020204030204" pitchFamily="34" charset="0"/>
              </a:rPr>
              <a:t> [Accessed 2/12/2024]</a:t>
            </a:r>
          </a:p>
          <a:p>
            <a:pPr>
              <a:lnSpc>
                <a:spcPct val="100000"/>
              </a:lnSpc>
              <a:spcBef>
                <a:spcPts val="0"/>
              </a:spcBef>
            </a:pPr>
            <a:r>
              <a:rPr lang="en-US" sz="1800" dirty="0">
                <a:latin typeface="Calibri" panose="020F0502020204030204" pitchFamily="34" charset="0"/>
                <a:ea typeface="Calibri" panose="020F0502020204030204" pitchFamily="34" charset="0"/>
                <a:cs typeface="Calibri" panose="020F0502020204030204" pitchFamily="34" charset="0"/>
              </a:rPr>
              <a:t>Situ 2018</a:t>
            </a:r>
            <a:r>
              <a:rPr lang="en-GB" sz="1800" dirty="0">
                <a:latin typeface="Calibri" panose="020F0502020204030204" pitchFamily="34" charset="0"/>
                <a:ea typeface="Calibri" panose="020F0502020204030204" pitchFamily="34" charset="0"/>
                <a:cs typeface="Calibri" panose="020F0502020204030204" pitchFamily="34" charset="0"/>
              </a:rPr>
              <a:t>.</a:t>
            </a:r>
            <a:r>
              <a:rPr lang="en-US" sz="18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https://www.insidehousing.co.uk/news/khan-keen-for-elephant--castle-development-to-deliver-affordable-housing-58462</a:t>
            </a:r>
            <a:r>
              <a:rPr lang="en-US" sz="1800" dirty="0">
                <a:latin typeface="Calibri" panose="020F0502020204030204" pitchFamily="34" charset="0"/>
                <a:ea typeface="Calibri" panose="020F0502020204030204" pitchFamily="34" charset="0"/>
                <a:cs typeface="Calibri" panose="020F0502020204030204" pitchFamily="34" charset="0"/>
              </a:rPr>
              <a:t> 2018 Inside housing accessed online (Accessed 13/11/2024)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Slaper</a:t>
            </a:r>
            <a:r>
              <a:rPr lang="en-US" sz="1700" dirty="0">
                <a:latin typeface="Calibri" panose="020F0502020204030204" pitchFamily="34" charset="0"/>
                <a:ea typeface="Calibri" panose="020F0502020204030204" pitchFamily="34" charset="0"/>
                <a:cs typeface="Calibri" panose="020F0502020204030204" pitchFamily="34" charset="0"/>
              </a:rPr>
              <a:t>, T.F., and T.J. Hall. 2011. The triple bottom line: What is it and how does it work. </a:t>
            </a:r>
            <a:r>
              <a:rPr lang="en-US" sz="1700" i="1" dirty="0">
                <a:latin typeface="Calibri" panose="020F0502020204030204" pitchFamily="34" charset="0"/>
                <a:ea typeface="Calibri" panose="020F0502020204030204" pitchFamily="34" charset="0"/>
                <a:cs typeface="Calibri" panose="020F0502020204030204" pitchFamily="34" charset="0"/>
              </a:rPr>
              <a:t>Indiana business review </a:t>
            </a:r>
            <a:r>
              <a:rPr lang="en-US" sz="1700" dirty="0">
                <a:latin typeface="Calibri" panose="020F0502020204030204" pitchFamily="34" charset="0"/>
                <a:ea typeface="Calibri" panose="020F0502020204030204" pitchFamily="34" charset="0"/>
                <a:cs typeface="Calibri" panose="020F0502020204030204" pitchFamily="34" charset="0"/>
              </a:rPr>
              <a:t>86 (1): 4–8. </a:t>
            </a:r>
          </a:p>
          <a:p>
            <a:pPr>
              <a:lnSpc>
                <a:spcPct val="100000"/>
              </a:lnSpc>
              <a:spcBef>
                <a:spcPts val="0"/>
              </a:spcBef>
            </a:pPr>
            <a:r>
              <a:rPr lang="en-GB" sz="1700" dirty="0" err="1">
                <a:latin typeface="Calibri" panose="020F0502020204030204" pitchFamily="34" charset="0"/>
                <a:ea typeface="Calibri" panose="020F0502020204030204" pitchFamily="34" charset="0"/>
                <a:cs typeface="Calibri" panose="020F0502020204030204" pitchFamily="34" charset="0"/>
              </a:rPr>
              <a:t>Sustrans</a:t>
            </a:r>
            <a:r>
              <a:rPr lang="en-GB" sz="1700" dirty="0">
                <a:latin typeface="Calibri" panose="020F0502020204030204" pitchFamily="34" charset="0"/>
                <a:ea typeface="Calibri" panose="020F0502020204030204" pitchFamily="34" charset="0"/>
                <a:cs typeface="Calibri" panose="020F0502020204030204" pitchFamily="34" charset="0"/>
              </a:rPr>
              <a:t> (No Date) </a:t>
            </a:r>
            <a:r>
              <a:rPr lang="en-GB" sz="1700" i="1" dirty="0">
                <a:latin typeface="Calibri" panose="020F0502020204030204" pitchFamily="34" charset="0"/>
                <a:ea typeface="Calibri" panose="020F0502020204030204" pitchFamily="34" charset="0"/>
                <a:cs typeface="Calibri" panose="020F0502020204030204" pitchFamily="34" charset="0"/>
              </a:rPr>
              <a:t>Liveable cities and towns for everyone </a:t>
            </a:r>
            <a:r>
              <a:rPr lang="en-GB" sz="1700" dirty="0">
                <a:latin typeface="Calibri" panose="020F0502020204030204" pitchFamily="34" charset="0"/>
                <a:ea typeface="Calibri" panose="020F0502020204030204" pitchFamily="34" charset="0"/>
                <a:cs typeface="Calibri" panose="020F0502020204030204" pitchFamily="34" charset="0"/>
              </a:rPr>
              <a:t>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Liveable cities and towns for everyone - Sustrans.org.uk</a:t>
            </a:r>
            <a:r>
              <a:rPr lang="en-GB" sz="1700" dirty="0">
                <a:latin typeface="Calibri" panose="020F0502020204030204" pitchFamily="34" charset="0"/>
                <a:ea typeface="Calibri" panose="020F0502020204030204" pitchFamily="34" charset="0"/>
                <a:cs typeface="Calibri" panose="020F0502020204030204" pitchFamily="34" charset="0"/>
              </a:rPr>
              <a:t> [Accessed 16/11/2024]</a:t>
            </a: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Smith, Mark K. (2008) 'Sustainable communities and </a:t>
            </a:r>
            <a:r>
              <a:rPr lang="en-US" sz="1700" dirty="0" err="1">
                <a:latin typeface="Calibri" panose="020F0502020204030204" pitchFamily="34" charset="0"/>
                <a:ea typeface="Calibri" panose="020F0502020204030204" pitchFamily="34" charset="0"/>
                <a:cs typeface="Calibri" panose="020F0502020204030204" pitchFamily="34" charset="0"/>
              </a:rPr>
              <a:t>neighbourhoods</a:t>
            </a:r>
            <a:r>
              <a:rPr lang="en-US" sz="1700" dirty="0">
                <a:latin typeface="Calibri" panose="020F0502020204030204" pitchFamily="34" charset="0"/>
                <a:ea typeface="Calibri" panose="020F0502020204030204" pitchFamily="34" charset="0"/>
                <a:cs typeface="Calibri" panose="020F0502020204030204" pitchFamily="34" charset="0"/>
              </a:rPr>
              <a:t>. Theory, policy and practice', </a:t>
            </a:r>
            <a:r>
              <a:rPr lang="en-US" sz="1700" i="1" dirty="0">
                <a:latin typeface="Calibri" panose="020F0502020204030204" pitchFamily="34" charset="0"/>
                <a:ea typeface="Calibri" panose="020F0502020204030204" pitchFamily="34" charset="0"/>
                <a:cs typeface="Calibri" panose="020F0502020204030204" pitchFamily="34" charset="0"/>
              </a:rPr>
              <a:t>the </a:t>
            </a:r>
            <a:r>
              <a:rPr lang="en-US" sz="1700" i="1" dirty="0" err="1">
                <a:latin typeface="Calibri" panose="020F0502020204030204" pitchFamily="34" charset="0"/>
                <a:ea typeface="Calibri" panose="020F0502020204030204" pitchFamily="34" charset="0"/>
                <a:cs typeface="Calibri" panose="020F0502020204030204" pitchFamily="34" charset="0"/>
              </a:rPr>
              <a:t>Encyclopaedia</a:t>
            </a:r>
            <a:r>
              <a:rPr lang="en-US" sz="1700" i="1" dirty="0">
                <a:latin typeface="Calibri" panose="020F0502020204030204" pitchFamily="34" charset="0"/>
                <a:ea typeface="Calibri" panose="020F0502020204030204" pitchFamily="34" charset="0"/>
                <a:cs typeface="Calibri" panose="020F0502020204030204" pitchFamily="34" charset="0"/>
              </a:rPr>
              <a:t> of informal education</a:t>
            </a:r>
            <a:r>
              <a:rPr lang="en-US" sz="1700" dirty="0">
                <a:latin typeface="Calibri" panose="020F0502020204030204" pitchFamily="34" charset="0"/>
                <a:ea typeface="Calibri" panose="020F0502020204030204" pitchFamily="34" charset="0"/>
                <a:cs typeface="Calibri" panose="020F0502020204030204" pitchFamily="34" charset="0"/>
              </a:rPr>
              <a:t>. Available From: </a:t>
            </a:r>
            <a:r>
              <a:rPr lang="en-US" sz="17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https://infed.org/mobi/sustainable-communities-and-neighbourhoods-theory-policy-and-practice/</a:t>
            </a:r>
            <a:r>
              <a:rPr lang="en-US" sz="1700" dirty="0">
                <a:latin typeface="Calibri" panose="020F0502020204030204" pitchFamily="34" charset="0"/>
                <a:ea typeface="Calibri" panose="020F0502020204030204" pitchFamily="34" charset="0"/>
                <a:cs typeface="Calibri" panose="020F0502020204030204" pitchFamily="34" charset="0"/>
              </a:rPr>
              <a:t> (Accessed 9/12/2024)</a:t>
            </a:r>
          </a:p>
          <a:p>
            <a:pPr>
              <a:lnSpc>
                <a:spcPct val="116000"/>
              </a:lnSpc>
              <a:spcBef>
                <a:spcPts val="0"/>
              </a:spcBef>
            </a:pPr>
            <a:r>
              <a:rPr lang="en-GB" sz="1700" dirty="0">
                <a:latin typeface="Calibri" panose="020F0502020204030204" pitchFamily="34" charset="0"/>
                <a:ea typeface="Calibri" panose="020F0502020204030204" pitchFamily="34" charset="0"/>
                <a:cs typeface="Calibri" panose="020F0502020204030204" pitchFamily="34" charset="0"/>
              </a:rPr>
              <a:t>Taylor, P.J. (2012) ‘Transition towns and world cities: towards green networks of cities’, Local environment, 17(4), pp. 495–508. 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https://doi.org/10.1080/13549839.2012.678310</a:t>
            </a:r>
            <a:r>
              <a:rPr lang="en-GB" sz="1700" dirty="0">
                <a:latin typeface="Calibri" panose="020F0502020204030204" pitchFamily="34" charset="0"/>
                <a:ea typeface="Calibri" panose="020F0502020204030204" pitchFamily="34" charset="0"/>
                <a:cs typeface="Calibri" panose="020F0502020204030204" pitchFamily="34" charset="0"/>
              </a:rPr>
              <a:t>  [Accessed 17/11/2024)</a:t>
            </a:r>
          </a:p>
          <a:p>
            <a:pPr>
              <a:lnSpc>
                <a:spcPct val="116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Teghtsoonian</a:t>
            </a:r>
            <a:r>
              <a:rPr lang="en-US" sz="1700" dirty="0">
                <a:latin typeface="Calibri" panose="020F0502020204030204" pitchFamily="34" charset="0"/>
                <a:ea typeface="Calibri" panose="020F0502020204030204" pitchFamily="34" charset="0"/>
                <a:cs typeface="Calibri" panose="020F0502020204030204" pitchFamily="34" charset="0"/>
              </a:rPr>
              <a:t>, K. (2009). “Sustainable Urban Development:” The Challenge of Gentrification.” Environment and Urbanization”, 21(2), 243-258</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
        <p:nvSpPr>
          <p:cNvPr id="4" name="Title 1">
            <a:extLst>
              <a:ext uri="{FF2B5EF4-FFF2-40B4-BE49-F238E27FC236}">
                <a16:creationId xmlns:a16="http://schemas.microsoft.com/office/drawing/2014/main" id="{FBA07964-809C-3DAB-5B48-BB2969D24CE1}"/>
              </a:ext>
            </a:extLst>
          </p:cNvPr>
          <p:cNvSpPr txBox="1">
            <a:spLocks/>
          </p:cNvSpPr>
          <p:nvPr/>
        </p:nvSpPr>
        <p:spPr>
          <a:xfrm>
            <a:off x="838200" y="79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1616893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CBC4F2-FEFC-5C5A-A839-2D7D6CAE47C7}"/>
              </a:ext>
            </a:extLst>
          </p:cNvPr>
          <p:cNvSpPr>
            <a:spLocks noGrp="1"/>
          </p:cNvSpPr>
          <p:nvPr>
            <p:ph idx="1"/>
          </p:nvPr>
        </p:nvSpPr>
        <p:spPr>
          <a:xfrm>
            <a:off x="838200" y="1510018"/>
            <a:ext cx="10751545" cy="4597168"/>
          </a:xfrm>
        </p:spPr>
        <p:txBody>
          <a:bodyPr>
            <a:noAutofit/>
          </a:bodyPr>
          <a:lstStyle/>
          <a:p>
            <a:pPr>
              <a:lnSpc>
                <a:spcPct val="116000"/>
              </a:lnSpc>
              <a:spcBef>
                <a:spcPts val="0"/>
              </a:spcBef>
            </a:pPr>
            <a:r>
              <a:rPr lang="en-GB" sz="1800" dirty="0">
                <a:latin typeface="Calibri" panose="020F0502020204030204" pitchFamily="34" charset="0"/>
                <a:ea typeface="Calibri" panose="020F0502020204030204" pitchFamily="34" charset="0"/>
                <a:cs typeface="Calibri" panose="020F0502020204030204" pitchFamily="34" charset="0"/>
              </a:rPr>
              <a:t>TCPA (Town &amp; County Planning Association) (2021) </a:t>
            </a:r>
            <a:r>
              <a:rPr lang="en-GB" sz="1800" i="1" dirty="0">
                <a:latin typeface="Calibri" panose="020F0502020204030204" pitchFamily="34" charset="0"/>
                <a:ea typeface="Calibri" panose="020F0502020204030204" pitchFamily="34" charset="0"/>
                <a:cs typeface="Calibri" panose="020F0502020204030204" pitchFamily="34" charset="0"/>
              </a:rPr>
              <a:t>20-Minute Neighbourhoods: Creating Healthier, Active, Prosperous Communities - An Introduction for Council Planners in England</a:t>
            </a:r>
            <a:r>
              <a:rPr lang="en-GB" sz="1800" dirty="0">
                <a:latin typeface="Calibri" panose="020F0502020204030204" pitchFamily="34" charset="0"/>
                <a:ea typeface="Calibri" panose="020F0502020204030204" pitchFamily="34" charset="0"/>
                <a:cs typeface="Calibri" panose="020F0502020204030204" pitchFamily="34" charset="0"/>
              </a:rPr>
              <a:t> Available at : </a:t>
            </a:r>
            <a:r>
              <a:rPr lang="en-GB" sz="18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20MN_Main.qxd</a:t>
            </a:r>
            <a:r>
              <a:rPr lang="en-US" sz="1800" dirty="0">
                <a:latin typeface="Calibri" panose="020F0502020204030204" pitchFamily="34" charset="0"/>
                <a:ea typeface="Calibri" panose="020F0502020204030204" pitchFamily="34" charset="0"/>
                <a:cs typeface="Calibri" panose="020F0502020204030204" pitchFamily="34" charset="0"/>
              </a:rPr>
              <a:t> </a:t>
            </a:r>
            <a:r>
              <a:rPr lang="en-GB" sz="1800" dirty="0">
                <a:latin typeface="Calibri" panose="020F0502020204030204" pitchFamily="34" charset="0"/>
                <a:ea typeface="Calibri" panose="020F0502020204030204" pitchFamily="34" charset="0"/>
                <a:cs typeface="Calibri" panose="020F0502020204030204" pitchFamily="34" charset="0"/>
              </a:rPr>
              <a:t>[Accessed 13/11/2024]</a:t>
            </a:r>
          </a:p>
          <a:p>
            <a:pPr>
              <a:lnSpc>
                <a:spcPct val="116000"/>
              </a:lnSpc>
              <a:spcBef>
                <a:spcPts val="0"/>
              </a:spcBef>
            </a:pPr>
            <a:r>
              <a:rPr lang="en-US" sz="1800" dirty="0" err="1">
                <a:latin typeface="Calibri" panose="020F0502020204030204" pitchFamily="34" charset="0"/>
                <a:ea typeface="Calibri" panose="020F0502020204030204" pitchFamily="34" charset="0"/>
                <a:cs typeface="Calibri" panose="020F0502020204030204" pitchFamily="34" charset="0"/>
              </a:rPr>
              <a:t>Tiesdell</a:t>
            </a:r>
            <a:r>
              <a:rPr lang="en-US" sz="1800" dirty="0">
                <a:latin typeface="Calibri" panose="020F0502020204030204" pitchFamily="34" charset="0"/>
                <a:ea typeface="Calibri" panose="020F0502020204030204" pitchFamily="34" charset="0"/>
                <a:cs typeface="Calibri" panose="020F0502020204030204" pitchFamily="34" charset="0"/>
              </a:rPr>
              <a:t>, S., &amp; </a:t>
            </a:r>
            <a:r>
              <a:rPr lang="en-US" sz="1800" dirty="0" err="1">
                <a:latin typeface="Calibri" panose="020F0502020204030204" pitchFamily="34" charset="0"/>
                <a:ea typeface="Calibri" panose="020F0502020204030204" pitchFamily="34" charset="0"/>
                <a:cs typeface="Calibri" panose="020F0502020204030204" pitchFamily="34" charset="0"/>
              </a:rPr>
              <a:t>Oc</a:t>
            </a:r>
            <a:r>
              <a:rPr lang="en-US" sz="1800" dirty="0">
                <a:latin typeface="Calibri" panose="020F0502020204030204" pitchFamily="34" charset="0"/>
                <a:ea typeface="Calibri" panose="020F0502020204030204" pitchFamily="34" charset="0"/>
                <a:cs typeface="Calibri" panose="020F0502020204030204" pitchFamily="34" charset="0"/>
              </a:rPr>
              <a:t>, T. (2016). </a:t>
            </a:r>
            <a:r>
              <a:rPr lang="en-US" sz="1800" i="1" dirty="0">
                <a:latin typeface="Calibri" panose="020F0502020204030204" pitchFamily="34" charset="0"/>
                <a:ea typeface="Calibri" panose="020F0502020204030204" pitchFamily="34" charset="0"/>
                <a:cs typeface="Calibri" panose="020F0502020204030204" pitchFamily="34" charset="0"/>
              </a:rPr>
              <a:t>Urban Regeneration: A Handbook for Decision-Makers.</a:t>
            </a:r>
            <a:r>
              <a:rPr lang="en-US" sz="1800" dirty="0">
                <a:latin typeface="Calibri" panose="020F0502020204030204" pitchFamily="34" charset="0"/>
                <a:ea typeface="Calibri" panose="020F0502020204030204" pitchFamily="34" charset="0"/>
                <a:cs typeface="Calibri" panose="020F0502020204030204" pitchFamily="34" charset="0"/>
              </a:rPr>
              <a:t> Routledge. </a:t>
            </a:r>
            <a:endParaRPr lang="en-GB" sz="1800" dirty="0">
              <a:latin typeface="Calibri" panose="020F0502020204030204" pitchFamily="34" charset="0"/>
              <a:ea typeface="Calibri" panose="020F0502020204030204" pitchFamily="34" charset="0"/>
              <a:cs typeface="Calibri" panose="020F0502020204030204" pitchFamily="34" charset="0"/>
            </a:endParaRPr>
          </a:p>
          <a:p>
            <a:pPr>
              <a:lnSpc>
                <a:spcPct val="116000"/>
              </a:lnSpc>
              <a:spcBef>
                <a:spcPts val="0"/>
              </a:spcBef>
            </a:pPr>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 F. (2001). Community and Society (C. P. Loomis, Trans.). New Brunswick, NJ: Transaction Publishers. but in the 2001 edition translated by Charles P. Loomis, pages 22-30.(Accessed 19/11/2024) </a:t>
            </a:r>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 F. (1887 (2017) </a:t>
            </a:r>
            <a:r>
              <a:rPr lang="en-US" sz="1800" i="1" dirty="0">
                <a:latin typeface="Calibri" panose="020F0502020204030204" pitchFamily="34" charset="0"/>
                <a:ea typeface="Calibri" panose="020F0502020204030204" pitchFamily="34" charset="0"/>
                <a:cs typeface="Calibri" panose="020F0502020204030204" pitchFamily="34" charset="0"/>
              </a:rPr>
              <a:t>Community and Society</a:t>
            </a:r>
            <a:r>
              <a:rPr lang="en-US" sz="1800" dirty="0">
                <a:latin typeface="Calibri" panose="020F0502020204030204" pitchFamily="34" charset="0"/>
                <a:ea typeface="Calibri" panose="020F0502020204030204" pitchFamily="34" charset="0"/>
                <a:cs typeface="Calibri" panose="020F0502020204030204" pitchFamily="34" charset="0"/>
              </a:rPr>
              <a:t> Taylor &amp; Francis Available at: </a:t>
            </a:r>
            <a:r>
              <a:rPr lang="en-US" sz="18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Community and Society - Google Books </a:t>
            </a:r>
            <a:r>
              <a:rPr lang="de-DE" sz="1800" dirty="0">
                <a:latin typeface="Calibri" panose="020F0502020204030204" pitchFamily="34" charset="0"/>
                <a:ea typeface="Calibri" panose="020F0502020204030204" pitchFamily="34" charset="0"/>
                <a:cs typeface="Calibri" panose="020F0502020204030204" pitchFamily="34" charset="0"/>
              </a:rPr>
              <a:t>(Gemeinschaft und Gesellschaft).</a:t>
            </a:r>
            <a:r>
              <a:rPr lang="en-US" sz="1800" dirty="0">
                <a:latin typeface="Calibri" panose="020F0502020204030204" pitchFamily="34" charset="0"/>
                <a:ea typeface="Calibri" panose="020F0502020204030204" pitchFamily="34" charset="0"/>
                <a:cs typeface="Calibri" panose="020F0502020204030204" pitchFamily="34" charset="0"/>
              </a:rPr>
              <a:t>(Accessed 9/12/2024) </a:t>
            </a:r>
            <a:endParaRPr lang="en-GB" sz="1800" dirty="0">
              <a:latin typeface="Calibri" panose="020F0502020204030204" pitchFamily="34" charset="0"/>
              <a:ea typeface="Calibri" panose="020F0502020204030204" pitchFamily="34" charset="0"/>
              <a:cs typeface="Calibri" panose="020F0502020204030204" pitchFamily="34" charset="0"/>
            </a:endParaRPr>
          </a:p>
          <a:p>
            <a:pPr>
              <a:lnSpc>
                <a:spcPct val="116000"/>
              </a:lnSpc>
              <a:spcBef>
                <a:spcPts val="0"/>
              </a:spcBef>
            </a:pPr>
            <a:r>
              <a:rPr lang="en-US" sz="1800" dirty="0" err="1">
                <a:latin typeface="Calibri" panose="020F0502020204030204" pitchFamily="34" charset="0"/>
                <a:ea typeface="Calibri" panose="020F0502020204030204" pitchFamily="34" charset="0"/>
                <a:cs typeface="Calibri" panose="020F0502020204030204" pitchFamily="34" charset="0"/>
              </a:rPr>
              <a:t>Tönnies</a:t>
            </a:r>
            <a:r>
              <a:rPr lang="en-US" sz="1800" dirty="0">
                <a:latin typeface="Calibri" panose="020F0502020204030204" pitchFamily="34" charset="0"/>
                <a:ea typeface="Calibri" panose="020F0502020204030204" pitchFamily="34" charset="0"/>
                <a:cs typeface="Calibri" panose="020F0502020204030204" pitchFamily="34" charset="0"/>
              </a:rPr>
              <a:t>, F. (1887 (2017) </a:t>
            </a:r>
            <a:r>
              <a:rPr lang="en-US" sz="1800" i="1" dirty="0">
                <a:latin typeface="Calibri" panose="020F0502020204030204" pitchFamily="34" charset="0"/>
                <a:ea typeface="Calibri" panose="020F0502020204030204" pitchFamily="34" charset="0"/>
                <a:cs typeface="Calibri" panose="020F0502020204030204" pitchFamily="34" charset="0"/>
              </a:rPr>
              <a:t>Community and Society</a:t>
            </a:r>
            <a:r>
              <a:rPr lang="en-US" sz="1800" dirty="0">
                <a:latin typeface="Calibri" panose="020F0502020204030204" pitchFamily="34" charset="0"/>
                <a:ea typeface="Calibri" panose="020F0502020204030204" pitchFamily="34" charset="0"/>
                <a:cs typeface="Calibri" panose="020F0502020204030204" pitchFamily="34" charset="0"/>
              </a:rPr>
              <a:t> Taylor &amp; Francis Available at: </a:t>
            </a:r>
            <a:r>
              <a:rPr lang="en-US" sz="18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Community and Society - Google Books </a:t>
            </a:r>
            <a:r>
              <a:rPr lang="de-DE" sz="1800" dirty="0">
                <a:latin typeface="Calibri" panose="020F0502020204030204" pitchFamily="34" charset="0"/>
                <a:ea typeface="Calibri" panose="020F0502020204030204" pitchFamily="34" charset="0"/>
                <a:cs typeface="Calibri" panose="020F0502020204030204" pitchFamily="34" charset="0"/>
              </a:rPr>
              <a:t>(Gemeinschaft und Gesellschaft).</a:t>
            </a:r>
            <a:r>
              <a:rPr lang="en-US" sz="1800" dirty="0">
                <a:latin typeface="Calibri" panose="020F0502020204030204" pitchFamily="34" charset="0"/>
                <a:ea typeface="Calibri" panose="020F0502020204030204" pitchFamily="34" charset="0"/>
                <a:cs typeface="Calibri" panose="020F0502020204030204" pitchFamily="34" charset="0"/>
              </a:rPr>
              <a:t>(Accessed 9/12/2024) Transport for London. (2020). “Annual Report on Public Transport </a:t>
            </a:r>
            <a:r>
              <a:rPr lang="en-US" sz="1800" dirty="0" err="1">
                <a:latin typeface="Calibri" panose="020F0502020204030204" pitchFamily="34" charset="0"/>
                <a:ea typeface="Calibri" panose="020F0502020204030204" pitchFamily="34" charset="0"/>
                <a:cs typeface="Calibri" panose="020F0502020204030204" pitchFamily="34" charset="0"/>
              </a:rPr>
              <a:t>Use.”Available</a:t>
            </a:r>
            <a:r>
              <a:rPr lang="en-US" sz="1800" dirty="0">
                <a:latin typeface="Calibri" panose="020F0502020204030204" pitchFamily="34" charset="0"/>
                <a:ea typeface="Calibri" panose="020F0502020204030204" pitchFamily="34" charset="0"/>
                <a:cs typeface="Calibri" panose="020F0502020204030204" pitchFamily="34" charset="0"/>
              </a:rPr>
              <a:t> </a:t>
            </a:r>
            <a:r>
              <a:rPr lang="en-US" sz="1800" dirty="0" err="1">
                <a:latin typeface="Calibri" panose="020F0502020204030204" pitchFamily="34" charset="0"/>
                <a:ea typeface="Calibri" panose="020F0502020204030204" pitchFamily="34" charset="0"/>
                <a:cs typeface="Calibri" panose="020F0502020204030204" pitchFamily="34" charset="0"/>
              </a:rPr>
              <a:t>at:https</a:t>
            </a:r>
            <a:r>
              <a:rPr lang="en-US" sz="1800" dirty="0">
                <a:latin typeface="Calibri" panose="020F0502020204030204" pitchFamily="34" charset="0"/>
                <a:ea typeface="Calibri" panose="020F0502020204030204" pitchFamily="34" charset="0"/>
                <a:cs typeface="Calibri" panose="020F0502020204030204" pitchFamily="34" charset="0"/>
              </a:rPr>
              <a:t>://</a:t>
            </a:r>
            <a:r>
              <a:rPr lang="en-US" sz="1800" dirty="0" err="1">
                <a:latin typeface="Calibri" panose="020F0502020204030204" pitchFamily="34" charset="0"/>
                <a:ea typeface="Calibri" panose="020F0502020204030204" pitchFamily="34" charset="0"/>
                <a:cs typeface="Calibri" panose="020F0502020204030204" pitchFamily="34" charset="0"/>
              </a:rPr>
              <a:t>tfl.gov.uk</a:t>
            </a:r>
            <a:r>
              <a:rPr lang="en-US" sz="1800" dirty="0">
                <a:latin typeface="Calibri" panose="020F0502020204030204" pitchFamily="34" charset="0"/>
                <a:ea typeface="Calibri" panose="020F0502020204030204" pitchFamily="34" charset="0"/>
                <a:cs typeface="Calibri" panose="020F0502020204030204" pitchFamily="34" charset="0"/>
              </a:rPr>
              <a:t>.(Accessed 12/11/2024)Transition Network (2023)</a:t>
            </a:r>
            <a:r>
              <a:rPr lang="en-US" sz="1800" i="1" dirty="0">
                <a:latin typeface="Calibri" panose="020F0502020204030204" pitchFamily="34" charset="0"/>
                <a:ea typeface="Calibri" panose="020F0502020204030204" pitchFamily="34" charset="0"/>
                <a:cs typeface="Calibri" panose="020F0502020204030204" pitchFamily="34" charset="0"/>
              </a:rPr>
              <a:t>Principles</a:t>
            </a:r>
            <a:r>
              <a:rPr lang="en-US" sz="1800" dirty="0">
                <a:latin typeface="Calibri" panose="020F0502020204030204" pitchFamily="34" charset="0"/>
                <a:ea typeface="Calibri" panose="020F0502020204030204" pitchFamily="34" charset="0"/>
                <a:cs typeface="Calibri" panose="020F0502020204030204" pitchFamily="34" charset="0"/>
              </a:rPr>
              <a:t> Available at: </a:t>
            </a:r>
            <a:r>
              <a:rPr lang="en-US" sz="18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http://www.transitionnetwork.org/</a:t>
            </a:r>
            <a:r>
              <a:rPr lang="en-US" sz="1800" dirty="0">
                <a:latin typeface="Calibri" panose="020F0502020204030204" pitchFamily="34" charset="0"/>
                <a:ea typeface="Calibri" panose="020F0502020204030204" pitchFamily="34" charset="0"/>
                <a:cs typeface="Calibri" panose="020F0502020204030204" pitchFamily="34" charset="0"/>
              </a:rPr>
              <a:t> </a:t>
            </a:r>
            <a:r>
              <a:rPr lang="en-GB" sz="1800" dirty="0">
                <a:latin typeface="Calibri" panose="020F0502020204030204" pitchFamily="34" charset="0"/>
                <a:ea typeface="Calibri" panose="020F0502020204030204" pitchFamily="34" charset="0"/>
                <a:cs typeface="Calibri" panose="020F0502020204030204" pitchFamily="34" charset="0"/>
              </a:rPr>
              <a:t>[Accessed 13/11/2024]</a:t>
            </a:r>
            <a:r>
              <a:rPr lang="en-US" sz="1800" dirty="0">
                <a:latin typeface="Calibri" panose="020F0502020204030204" pitchFamily="34" charset="0"/>
                <a:ea typeface="Calibri" panose="020F0502020204030204" pitchFamily="34" charset="0"/>
                <a:cs typeface="Calibri" panose="020F0502020204030204" pitchFamily="34" charset="0"/>
              </a:rPr>
              <a:t>Transition Movement: </a:t>
            </a:r>
            <a:r>
              <a:rPr lang="en-US" sz="18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http://www.transitionnetwork.org/</a:t>
            </a:r>
            <a:r>
              <a:rPr lang="en-GB" sz="1800" dirty="0">
                <a:latin typeface="Calibri" panose="020F0502020204030204" pitchFamily="34" charset="0"/>
                <a:ea typeface="Calibri" panose="020F0502020204030204" pitchFamily="34" charset="0"/>
                <a:cs typeface="Calibri" panose="020F0502020204030204" pitchFamily="34" charset="0"/>
              </a:rPr>
              <a:t> [Accessed 9/11/2024]</a:t>
            </a:r>
          </a:p>
        </p:txBody>
      </p:sp>
      <p:sp>
        <p:nvSpPr>
          <p:cNvPr id="6" name="Title 1">
            <a:extLst>
              <a:ext uri="{FF2B5EF4-FFF2-40B4-BE49-F238E27FC236}">
                <a16:creationId xmlns:a16="http://schemas.microsoft.com/office/drawing/2014/main" id="{5581A5D7-A577-D26A-BABE-ED71F9CC44CC}"/>
              </a:ext>
            </a:extLst>
          </p:cNvPr>
          <p:cNvSpPr txBox="1">
            <a:spLocks/>
          </p:cNvSpPr>
          <p:nvPr/>
        </p:nvSpPr>
        <p:spPr>
          <a:xfrm>
            <a:off x="838200" y="79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3143929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500461-8318-1313-2AA0-9B912B56C657}"/>
              </a:ext>
            </a:extLst>
          </p:cNvPr>
          <p:cNvSpPr>
            <a:spLocks noGrp="1"/>
          </p:cNvSpPr>
          <p:nvPr>
            <p:ph idx="1"/>
          </p:nvPr>
        </p:nvSpPr>
        <p:spPr>
          <a:xfrm>
            <a:off x="541867" y="1168400"/>
            <a:ext cx="11108267" cy="5232401"/>
          </a:xfrm>
        </p:spPr>
        <p:txBody>
          <a:bodyPr>
            <a:noAutofit/>
          </a:bodyPr>
          <a:lstStyle/>
          <a:p>
            <a:pPr>
              <a:lnSpc>
                <a:spcPct val="12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Tzoulas</a:t>
            </a:r>
            <a:r>
              <a:rPr lang="en-US" sz="1700" dirty="0">
                <a:latin typeface="Calibri" panose="020F0502020204030204" pitchFamily="34" charset="0"/>
                <a:ea typeface="Calibri" panose="020F0502020204030204" pitchFamily="34" charset="0"/>
                <a:cs typeface="Calibri" panose="020F0502020204030204" pitchFamily="34" charset="0"/>
              </a:rPr>
              <a:t>, K., et al. (2007). “Promoting Ecosystem and Human Health in Urban Areas Using Green Infrastructure: A Literature Review.” Landscape and Urban Planning, 81(3), 167-178. (Accessed 19/11/2024)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err="1">
                <a:latin typeface="Calibri" panose="020F0502020204030204" pitchFamily="34" charset="0"/>
                <a:ea typeface="Calibri" panose="020F0502020204030204" pitchFamily="34" charset="0"/>
                <a:cs typeface="Calibri" panose="020F0502020204030204" pitchFamily="34" charset="0"/>
              </a:rPr>
              <a:t>Topovan</a:t>
            </a:r>
            <a:r>
              <a:rPr lang="en-US" sz="1700" dirty="0">
                <a:latin typeface="Calibri" panose="020F0502020204030204" pitchFamily="34" charset="0"/>
                <a:ea typeface="Calibri" panose="020F0502020204030204" pitchFamily="34" charset="0"/>
                <a:cs typeface="Calibri" panose="020F0502020204030204" pitchFamily="34" charset="0"/>
              </a:rPr>
              <a:t> – Rabindranath Tagore ( no year) </a:t>
            </a:r>
            <a:r>
              <a:rPr lang="en-US" sz="1700" u="sng" dirty="0">
                <a:latin typeface="Calibri" panose="020F0502020204030204" pitchFamily="34" charset="0"/>
                <a:ea typeface="Calibri" panose="020F0502020204030204" pitchFamily="34" charset="0"/>
                <a:cs typeface="Calibri" panose="020F0502020204030204" pitchFamily="34" charset="0"/>
                <a:hlinkClick r:id="rId2"/>
              </a:rPr>
              <a:t>Theroroes and Principles of sustainability) </a:t>
            </a:r>
            <a:r>
              <a:rPr lang="en-US" sz="1700" u="sng" dirty="0">
                <a:latin typeface="Calibri" panose="020F0502020204030204" pitchFamily="34" charset="0"/>
                <a:ea typeface="Calibri" panose="020F0502020204030204" pitchFamily="34" charset="0"/>
                <a:cs typeface="Calibri" panose="020F0502020204030204" pitchFamily="34" charset="0"/>
                <a:hlinkClick r:id="rId2"/>
              </a:rPr>
              <a:t>https://www.youtube.com/watch?v=SOl0BNY5iiY</a:t>
            </a:r>
            <a:r>
              <a:rPr lang="en-US" sz="1700" u="sng" dirty="0">
                <a:latin typeface="Calibri" panose="020F0502020204030204" pitchFamily="34" charset="0"/>
                <a:ea typeface="Calibri" panose="020F0502020204030204" pitchFamily="34" charset="0"/>
                <a:cs typeface="Calibri" panose="020F0502020204030204" pitchFamily="34" charset="0"/>
              </a:rPr>
              <a:t> (Accessed 10/11/2024)</a:t>
            </a:r>
            <a:endParaRPr lang="en-US" sz="1700" dirty="0">
              <a:highlight>
                <a:srgbClr val="FFFF00"/>
              </a:highlight>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GB" sz="1700" dirty="0">
                <a:latin typeface="Calibri" panose="020F0502020204030204" pitchFamily="34" charset="0"/>
                <a:ea typeface="Calibri" panose="020F0502020204030204" pitchFamily="34" charset="0"/>
                <a:cs typeface="Calibri" panose="020F0502020204030204" pitchFamily="34" charset="0"/>
              </a:rPr>
              <a:t>University College London (2023) </a:t>
            </a:r>
            <a:r>
              <a:rPr lang="en-GB" sz="1700" i="1" dirty="0">
                <a:latin typeface="Calibri" panose="020F0502020204030204" pitchFamily="34" charset="0"/>
                <a:ea typeface="Calibri" panose="020F0502020204030204" pitchFamily="34" charset="0"/>
                <a:cs typeface="Calibri" panose="020F0502020204030204" pitchFamily="34" charset="0"/>
              </a:rPr>
              <a:t>Liveable Cities </a:t>
            </a:r>
            <a:r>
              <a:rPr lang="en-GB" sz="1700" dirty="0">
                <a:latin typeface="Calibri" panose="020F0502020204030204" pitchFamily="34" charset="0"/>
                <a:ea typeface="Calibri" panose="020F0502020204030204" pitchFamily="34" charset="0"/>
                <a:cs typeface="Calibri" panose="020F0502020204030204" pitchFamily="34" charset="0"/>
              </a:rPr>
              <a:t>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Liveable Cities | UCL Department of Science, Technology, Engineering and Public Policy - UCL – University College London </a:t>
            </a:r>
            <a:r>
              <a:rPr lang="en-GB" sz="1700" dirty="0">
                <a:latin typeface="Calibri" panose="020F0502020204030204" pitchFamily="34" charset="0"/>
                <a:ea typeface="Calibri" panose="020F0502020204030204" pitchFamily="34" charset="0"/>
                <a:cs typeface="Calibri" panose="020F0502020204030204" pitchFamily="34" charset="0"/>
              </a:rPr>
              <a:t>(Accessed 14/11/2024)</a:t>
            </a: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UN Habitat, </a:t>
            </a:r>
            <a:r>
              <a:rPr lang="en-GB" sz="1700" dirty="0">
                <a:latin typeface="Calibri" panose="020F0502020204030204" pitchFamily="34" charset="0"/>
                <a:ea typeface="Calibri" panose="020F0502020204030204" pitchFamily="34" charset="0"/>
                <a:cs typeface="Calibri" panose="020F0502020204030204" pitchFamily="34" charset="0"/>
              </a:rPr>
              <a:t>United Nations Climate Change Learning Partnership (2007) </a:t>
            </a:r>
            <a:r>
              <a:rPr lang="en-GB" sz="1700" i="1" dirty="0">
                <a:latin typeface="Calibri" panose="020F0502020204030204" pitchFamily="34" charset="0"/>
                <a:ea typeface="Calibri" panose="020F0502020204030204" pitchFamily="34" charset="0"/>
                <a:cs typeface="Calibri" panose="020F0502020204030204" pitchFamily="34" charset="0"/>
              </a:rPr>
              <a:t>Liveable cities: the benefits of urban environmental planning</a:t>
            </a:r>
            <a:r>
              <a:rPr lang="en-GB" sz="1700" dirty="0">
                <a:latin typeface="Calibri" panose="020F0502020204030204" pitchFamily="34" charset="0"/>
                <a:ea typeface="Calibri" panose="020F0502020204030204" pitchFamily="34" charset="0"/>
                <a:cs typeface="Calibri" panose="020F0502020204030204" pitchFamily="34" charset="0"/>
              </a:rPr>
              <a:t> Available at:  </a:t>
            </a:r>
            <a:r>
              <a:rPr lang="en-GB" sz="17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liveablecities_3.pdf</a:t>
            </a:r>
            <a:r>
              <a:rPr lang="en-US" sz="1700" dirty="0">
                <a:latin typeface="Calibri" panose="020F0502020204030204" pitchFamily="34" charset="0"/>
                <a:ea typeface="Calibri" panose="020F0502020204030204" pitchFamily="34" charset="0"/>
                <a:cs typeface="Calibri" panose="020F0502020204030204" pitchFamily="34" charset="0"/>
              </a:rPr>
              <a:t> </a:t>
            </a:r>
            <a:r>
              <a:rPr lang="en-GB" sz="1700" dirty="0">
                <a:latin typeface="Calibri" panose="020F0502020204030204" pitchFamily="34" charset="0"/>
                <a:ea typeface="Calibri" panose="020F0502020204030204" pitchFamily="34" charset="0"/>
                <a:cs typeface="Calibri" panose="020F0502020204030204" pitchFamily="34" charset="0"/>
              </a:rPr>
              <a:t>(Accessed 9/11/</a:t>
            </a:r>
            <a:r>
              <a:rPr lang="en-US" sz="1700" dirty="0">
                <a:latin typeface="Calibri" panose="020F0502020204030204" pitchFamily="34" charset="0"/>
                <a:ea typeface="Calibri" panose="020F0502020204030204" pitchFamily="34" charset="0"/>
                <a:cs typeface="Calibri" panose="020F0502020204030204" pitchFamily="34" charset="0"/>
              </a:rPr>
              <a:t>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0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UN Habitat. (2016). “Urbanization and Development: Emerging Futures.” World Cities Report.</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White, D.F. (2008) Bookchin a critical appraisal. London: Pluto Press. Available at: </a:t>
            </a:r>
            <a:r>
              <a:rPr lang="en-GB" sz="1600" dirty="0">
                <a:solidFill>
                  <a:srgbClr val="3F3F3F"/>
                </a:solidFill>
                <a:effectLst/>
                <a:latin typeface="Helvetica" pitchFamily="2" charset="0"/>
              </a:rPr>
              <a:t>https://</a:t>
            </a:r>
            <a:r>
              <a:rPr lang="en-GB" sz="1600" dirty="0" err="1">
                <a:solidFill>
                  <a:srgbClr val="3F3F3F"/>
                </a:solidFill>
                <a:effectLst/>
                <a:latin typeface="Helvetica" pitchFamily="2" charset="0"/>
              </a:rPr>
              <a:t>files.libcom.org</a:t>
            </a:r>
            <a:r>
              <a:rPr lang="en-GB" sz="1600" dirty="0">
                <a:solidFill>
                  <a:srgbClr val="3F3F3F"/>
                </a:solidFill>
                <a:effectLst/>
                <a:latin typeface="Helvetica" pitchFamily="2" charset="0"/>
              </a:rPr>
              <a:t>/files/</a:t>
            </a:r>
            <a:r>
              <a:rPr lang="en-GB" sz="1600" dirty="0" err="1">
                <a:solidFill>
                  <a:srgbClr val="3F3F3F"/>
                </a:solidFill>
                <a:effectLst/>
                <a:latin typeface="Helvetica" pitchFamily="2" charset="0"/>
              </a:rPr>
              <a:t>BookchinCriticalAppraisal.pdf</a:t>
            </a:r>
            <a:r>
              <a:rPr lang="en-US" sz="1600" dirty="0">
                <a:latin typeface="Calibri" panose="020F0502020204030204" pitchFamily="34" charset="0"/>
                <a:ea typeface="Calibri" panose="020F0502020204030204" pitchFamily="34" charset="0"/>
                <a:cs typeface="Calibri" panose="020F0502020204030204" pitchFamily="34" charset="0"/>
              </a:rPr>
              <a:t> </a:t>
            </a:r>
            <a:r>
              <a:rPr lang="en-US" sz="1700" u="sng"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Bookchin : a Critical Appraisal</a:t>
            </a:r>
            <a:r>
              <a:rPr lang="en-US" sz="1700" dirty="0">
                <a:latin typeface="Calibri" panose="020F0502020204030204" pitchFamily="34" charset="0"/>
                <a:ea typeface="Calibri" panose="020F0502020204030204" pitchFamily="34" charset="0"/>
                <a:cs typeface="Calibri" panose="020F0502020204030204" pitchFamily="34" charset="0"/>
              </a:rPr>
              <a:t> [Accessed 19/11/2024]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World Commission of Environment and Development, (1987) </a:t>
            </a:r>
            <a:r>
              <a:rPr lang="en-US" sz="1700" i="1" dirty="0">
                <a:latin typeface="Calibri" panose="020F0502020204030204" pitchFamily="34" charset="0"/>
                <a:ea typeface="Calibri" panose="020F0502020204030204" pitchFamily="34" charset="0"/>
                <a:cs typeface="Calibri" panose="020F0502020204030204" pitchFamily="34" charset="0"/>
              </a:rPr>
              <a:t>Our Common Future </a:t>
            </a:r>
            <a:r>
              <a:rPr lang="en-US" sz="1700" dirty="0">
                <a:latin typeface="Calibri" panose="020F0502020204030204" pitchFamily="34" charset="0"/>
                <a:ea typeface="Calibri" panose="020F0502020204030204" pitchFamily="34" charset="0"/>
                <a:cs typeface="Calibri" panose="020F0502020204030204" pitchFamily="34" charset="0"/>
              </a:rPr>
              <a:t>New York: United Nations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Our Common Future: Report of the World Commission on Environment and Development</a:t>
            </a:r>
            <a:r>
              <a:rPr lang="en-US" sz="1700" dirty="0">
                <a:latin typeface="Calibri" panose="020F0502020204030204" pitchFamily="34" charset="0"/>
                <a:ea typeface="Calibri" panose="020F0502020204030204" pitchFamily="34" charset="0"/>
                <a:cs typeface="Calibri" panose="020F0502020204030204" pitchFamily="34" charset="0"/>
              </a:rPr>
              <a:t> [Accessed 25/10/2024]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700" dirty="0">
                <a:latin typeface="Calibri" panose="020F0502020204030204" pitchFamily="34" charset="0"/>
                <a:ea typeface="Calibri" panose="020F0502020204030204" pitchFamily="34" charset="0"/>
                <a:cs typeface="Calibri" panose="020F0502020204030204" pitchFamily="34" charset="0"/>
              </a:rPr>
              <a:t>Xiong (2014) Xiong, T. (2014) ‘Shallow Environmentalism: A Preliminary Eco-Critical Discourse Analysis of Secondary School English as a Foreign Language (EFL) Texts in China’, </a:t>
            </a:r>
            <a:r>
              <a:rPr lang="en-US" sz="1700" i="1" dirty="0">
                <a:latin typeface="Calibri" panose="020F0502020204030204" pitchFamily="34" charset="0"/>
                <a:ea typeface="Calibri" panose="020F0502020204030204" pitchFamily="34" charset="0"/>
                <a:cs typeface="Calibri" panose="020F0502020204030204" pitchFamily="34" charset="0"/>
              </a:rPr>
              <a:t>The Journal of environmental education</a:t>
            </a:r>
            <a:r>
              <a:rPr lang="en-US" sz="1700" dirty="0">
                <a:latin typeface="Calibri" panose="020F0502020204030204" pitchFamily="34" charset="0"/>
                <a:ea typeface="Calibri" panose="020F0502020204030204" pitchFamily="34" charset="0"/>
                <a:cs typeface="Calibri" panose="020F0502020204030204" pitchFamily="34" charset="0"/>
              </a:rPr>
              <a:t>, 45(4), pp. 232–242. Available at: </a:t>
            </a:r>
            <a:r>
              <a:rPr lang="en-US" sz="1700" u="sng" dirty="0">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Shallow Environmentalism: A Preliminary Eco-Critical Discourse Analysis of Secondary School English as a Foreign Language (EFL) Texts in China. – EBSCO</a:t>
            </a:r>
            <a:r>
              <a:rPr lang="en-US" sz="1700" dirty="0">
                <a:latin typeface="Calibri" panose="020F0502020204030204" pitchFamily="34" charset="0"/>
                <a:ea typeface="Calibri" panose="020F0502020204030204" pitchFamily="34" charset="0"/>
                <a:cs typeface="Calibri" panose="020F0502020204030204" pitchFamily="34" charset="0"/>
              </a:rPr>
              <a:t> (Accessed 19/11/2024)</a:t>
            </a:r>
            <a:endParaRPr lang="en-GB" sz="1700" dirty="0">
              <a:latin typeface="Calibri" panose="020F0502020204030204" pitchFamily="34" charset="0"/>
              <a:ea typeface="Calibri" panose="020F0502020204030204" pitchFamily="34" charset="0"/>
              <a:cs typeface="Calibri" panose="020F0502020204030204" pitchFamily="34" charset="0"/>
            </a:endParaRPr>
          </a:p>
          <a:p>
            <a:pPr marL="0" indent="0">
              <a:lnSpc>
                <a:spcPct val="120000"/>
              </a:lnSpc>
              <a:spcBef>
                <a:spcPts val="0"/>
              </a:spcBef>
              <a:buNone/>
            </a:pPr>
            <a:endParaRPr lang="en-GB" sz="1700" dirty="0">
              <a:latin typeface="Calibri" panose="020F0502020204030204" pitchFamily="34" charset="0"/>
              <a:ea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C63734C3-49A0-D5D1-D623-A4AA6C3E50D7}"/>
              </a:ext>
            </a:extLst>
          </p:cNvPr>
          <p:cNvSpPr txBox="1">
            <a:spLocks/>
          </p:cNvSpPr>
          <p:nvPr/>
        </p:nvSpPr>
        <p:spPr>
          <a:xfrm>
            <a:off x="838200" y="79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Bibliography</a:t>
            </a:r>
          </a:p>
        </p:txBody>
      </p:sp>
    </p:spTree>
    <p:extLst>
      <p:ext uri="{BB962C8B-B14F-4D97-AF65-F5344CB8AC3E}">
        <p14:creationId xmlns:p14="http://schemas.microsoft.com/office/powerpoint/2010/main" val="12871475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779252-FBC5-24C1-55EB-78D8D4173ABD}"/>
              </a:ext>
            </a:extLst>
          </p:cNvPr>
          <p:cNvSpPr>
            <a:spLocks noGrp="1"/>
          </p:cNvSpPr>
          <p:nvPr>
            <p:ph idx="1"/>
          </p:nvPr>
        </p:nvSpPr>
        <p:spPr>
          <a:xfrm>
            <a:off x="152401" y="1185333"/>
            <a:ext cx="11514666" cy="6248399"/>
          </a:xfrm>
        </p:spPr>
        <p:txBody>
          <a:bodyPr>
            <a:noAutofit/>
          </a:bodyPr>
          <a:lstStyle/>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Climateandcapitalism. https://climateandcapitalism.com/2020/11/13/the-return-of-nature-socialism-and-ecology/</a:t>
            </a:r>
            <a:r>
              <a:rPr lang="en-US" sz="1600" dirty="0">
                <a:latin typeface="Calibri" panose="020F0502020204030204" pitchFamily="34" charset="0"/>
                <a:ea typeface="Calibri" panose="020F0502020204030204" pitchFamily="34" charset="0"/>
                <a:cs typeface="Calibri" panose="020F0502020204030204" pitchFamily="34" charset="0"/>
              </a:rPr>
              <a:t> (Accessed 24/11/2024) </a:t>
            </a:r>
            <a:endParaRPr lang="en-US" sz="16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endParaRP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Elephantandcastle.org.uk/whos-involved </a:t>
            </a:r>
            <a:r>
              <a:rPr lang="en-US" sz="16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https://elephantandcastle.org.uk/whos-involved/</a:t>
            </a:r>
            <a:r>
              <a:rPr lang="en-US" sz="1600" dirty="0">
                <a:latin typeface="Calibri" panose="020F0502020204030204" pitchFamily="34" charset="0"/>
                <a:ea typeface="Calibri" panose="020F0502020204030204" pitchFamily="34" charset="0"/>
                <a:cs typeface="Calibri" panose="020F0502020204030204" pitchFamily="34" charset="0"/>
              </a:rPr>
              <a:t> (Accessed  13/11/2024) </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https://elephantandcastletowncentre.co.uk/news/get-living-shares-updated-plans-to-enhance-west-site-of-the-elephant/</a:t>
            </a:r>
            <a:r>
              <a:rPr lang="en-US" sz="1600" dirty="0">
                <a:latin typeface="Calibri" panose="020F0502020204030204" pitchFamily="34" charset="0"/>
                <a:ea typeface="Calibri" panose="020F0502020204030204" pitchFamily="34" charset="0"/>
                <a:cs typeface="Calibri" panose="020F0502020204030204" pitchFamily="34" charset="0"/>
              </a:rPr>
              <a:t> (Accessed  13/11/2024)</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https://www.socialistalternative.org/planning-green-growth/eco-socialism/</a:t>
            </a:r>
            <a:r>
              <a:rPr lang="en-US" sz="1600" dirty="0">
                <a:latin typeface="Calibri" panose="020F0502020204030204" pitchFamily="34" charset="0"/>
                <a:ea typeface="Calibri" panose="020F0502020204030204" pitchFamily="34" charset="0"/>
                <a:cs typeface="Calibri" panose="020F0502020204030204" pitchFamily="34" charset="0"/>
              </a:rPr>
              <a:t> This is a description of what ECO socialism is. (Accessed 24/11/2024)</a:t>
            </a:r>
          </a:p>
          <a:p>
            <a:pPr>
              <a:lnSpc>
                <a:spcPct val="120000"/>
              </a:lnSpc>
              <a:spcBef>
                <a:spcPts val="0"/>
              </a:spcBef>
            </a:pPr>
            <a:r>
              <a:rPr lang="en-US" sz="1600" dirty="0">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https://democraticgreensocialist.wordpress.com/a-socialist-contribution-to-the-debate-on-environmental-sustainability/?cv=1</a:t>
            </a:r>
            <a:r>
              <a:rPr lang="en-US" sz="1600" dirty="0">
                <a:latin typeface="Calibri" panose="020F0502020204030204" pitchFamily="34" charset="0"/>
                <a:ea typeface="Calibri" panose="020F0502020204030204" pitchFamily="34" charset="0"/>
                <a:cs typeface="Calibri" panose="020F0502020204030204" pitchFamily="34" charset="0"/>
              </a:rPr>
              <a:t> (Accessed 13/12/2024) </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https://green-socialist.com/</a:t>
            </a:r>
            <a:r>
              <a:rPr lang="en-US" sz="1600" dirty="0">
                <a:latin typeface="Calibri" panose="020F0502020204030204" pitchFamily="34" charset="0"/>
                <a:ea typeface="Calibri" panose="020F0502020204030204" pitchFamily="34" charset="0"/>
                <a:cs typeface="Calibri" panose="020F0502020204030204" pitchFamily="34" charset="0"/>
              </a:rPr>
              <a:t> (Accessed 24/11/2024)</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https://www.socialistalternative.org/planning-green-growth/eco-socialism/</a:t>
            </a:r>
            <a:r>
              <a:rPr lang="en-US" sz="1600" dirty="0">
                <a:latin typeface="Calibri" panose="020F0502020204030204" pitchFamily="34" charset="0"/>
                <a:ea typeface="Calibri" panose="020F0502020204030204" pitchFamily="34" charset="0"/>
                <a:cs typeface="Calibri" panose="020F0502020204030204" pitchFamily="34" charset="0"/>
              </a:rPr>
              <a:t>(Accessed 24/11/2024) </a:t>
            </a: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9">
                  <a:extLst>
                    <a:ext uri="{A12FA001-AC4F-418D-AE19-62706E023703}">
                      <ahyp:hlinkClr xmlns:ahyp="http://schemas.microsoft.com/office/drawing/2018/hyperlinkcolor" val="tx"/>
                    </a:ext>
                  </a:extLst>
                </a:hlinkClick>
              </a:rPr>
              <a:t>sustainable-communities-and-neighbourhoods-theory-policy-and-practice https://infed.org/mobi/sustainable-communities-and-neighbourhoods-theory-policy-and-practice/</a:t>
            </a:r>
            <a:r>
              <a:rPr lang="en-US" sz="1600" dirty="0">
                <a:latin typeface="Calibri" panose="020F0502020204030204" pitchFamily="34" charset="0"/>
                <a:ea typeface="Calibri" panose="020F0502020204030204" pitchFamily="34" charset="0"/>
                <a:cs typeface="Calibri" panose="020F0502020204030204" pitchFamily="34" charset="0"/>
              </a:rPr>
              <a:t> </a:t>
            </a:r>
            <a:r>
              <a:rPr lang="en-GB" sz="1600" dirty="0">
                <a:latin typeface="Calibri" panose="020F0502020204030204" pitchFamily="34" charset="0"/>
                <a:ea typeface="Calibri" panose="020F0502020204030204" pitchFamily="34" charset="0"/>
                <a:cs typeface="Calibri" panose="020F0502020204030204" pitchFamily="34" charset="0"/>
              </a:rPr>
              <a:t>[Accessed 11/11/2024]</a:t>
            </a: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Transforming-londons-elephant-park-a-sustainable-heat-network-for-a-thriving-community https://www.eon-uk.news/news/transforming-londons-elephant-park-a-sustainable-heat-network-for-a-thriving-community</a:t>
            </a:r>
            <a:r>
              <a:rPr lang="en-US" sz="1600" dirty="0">
                <a:latin typeface="Calibri" panose="020F0502020204030204" pitchFamily="34" charset="0"/>
                <a:ea typeface="Calibri" panose="020F0502020204030204" pitchFamily="34" charset="0"/>
                <a:cs typeface="Calibri" panose="020F0502020204030204" pitchFamily="34" charset="0"/>
              </a:rPr>
              <a:t>”eON (2024).(Accessed  13/11/2024)</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00" dirty="0">
                <a:latin typeface="Calibri" panose="020F0502020204030204" pitchFamily="34" charset="0"/>
                <a:ea typeface="Calibri" panose="020F0502020204030204" pitchFamily="34" charset="0"/>
                <a:cs typeface="Calibri" panose="020F0502020204030204" pitchFamily="34" charset="0"/>
              </a:rPr>
              <a:t>Theories  and principles of sustainability do I reference this here Available at:</a:t>
            </a:r>
            <a:r>
              <a:rPr lang="en-US" sz="1600" u="sng" dirty="0">
                <a:latin typeface="Calibri" panose="020F0502020204030204" pitchFamily="34" charset="0"/>
                <a:ea typeface="Calibri" panose="020F0502020204030204" pitchFamily="34" charset="0"/>
                <a:cs typeface="Calibri" panose="020F0502020204030204" pitchFamily="34" charset="0"/>
                <a:hlinkClick r:id="rId10"/>
              </a:rPr>
              <a:t> Theroroes and Principles of sustainability) https://www.youtube.com/watch?v=SOl0BNY5iiY</a:t>
            </a:r>
            <a:r>
              <a:rPr lang="en-US" sz="1600" u="sng" dirty="0">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(Accessed on 4/11/2024)</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rPr>
              <a:t>The story of stuff. Available at:  </a:t>
            </a:r>
            <a:r>
              <a:rPr lang="en-US" sz="1600" u="sng" dirty="0">
                <a:latin typeface="Calibri" panose="020F0502020204030204" pitchFamily="34" charset="0"/>
                <a:ea typeface="Calibri" panose="020F0502020204030204" pitchFamily="34" charset="0"/>
                <a:cs typeface="Calibri" panose="020F0502020204030204" pitchFamily="34" charset="0"/>
                <a:hlinkClick r:id="rId11">
                  <a:extLst>
                    <a:ext uri="{A12FA001-AC4F-418D-AE19-62706E023703}">
                      <ahyp:hlinkClr xmlns:ahyp="http://schemas.microsoft.com/office/drawing/2018/hyperlinkcolor" val="tx"/>
                    </a:ext>
                  </a:extLst>
                </a:hlinkClick>
              </a:rPr>
              <a:t>https://www.youtube.com/watch?v=9GorqroigqM</a:t>
            </a:r>
            <a:r>
              <a:rPr lang="en-US" sz="1600" u="sng" dirty="0">
                <a:latin typeface="Calibri" panose="020F0502020204030204" pitchFamily="34" charset="0"/>
                <a:ea typeface="Calibri" panose="020F0502020204030204" pitchFamily="34" charset="0"/>
                <a:cs typeface="Calibri" panose="020F0502020204030204" pitchFamily="34" charset="0"/>
              </a:rPr>
              <a:t>.</a:t>
            </a:r>
            <a:r>
              <a:rPr lang="en-US" sz="1600" dirty="0">
                <a:latin typeface="Calibri" panose="020F0502020204030204" pitchFamily="34" charset="0"/>
                <a:ea typeface="Calibri" panose="020F0502020204030204" pitchFamily="34" charset="0"/>
                <a:cs typeface="Calibri" panose="020F0502020204030204" pitchFamily="34" charset="0"/>
              </a:rPr>
              <a:t> (Accessed 2/11/2024)</a:t>
            </a:r>
          </a:p>
          <a:p>
            <a:pPr>
              <a:lnSpc>
                <a:spcPct val="120000"/>
              </a:lnSpc>
              <a:spcBef>
                <a:spcPts val="0"/>
              </a:spcBef>
            </a:pPr>
            <a:r>
              <a:rPr lang="en-US" sz="1600" u="sng" dirty="0">
                <a:latin typeface="Calibri" panose="020F0502020204030204" pitchFamily="34" charset="0"/>
                <a:ea typeface="Calibri" panose="020F0502020204030204" pitchFamily="34" charset="0"/>
                <a:cs typeface="Calibri" panose="020F0502020204030204" pitchFamily="34" charset="0"/>
                <a:hlinkClick r:id="rId12">
                  <a:extLst>
                    <a:ext uri="{A12FA001-AC4F-418D-AE19-62706E023703}">
                      <ahyp:hlinkClr xmlns:ahyp="http://schemas.microsoft.com/office/drawing/2018/hyperlinkcolor" val="tx"/>
                    </a:ext>
                  </a:extLst>
                </a:hlinkClick>
              </a:rPr>
              <a:t>https://swlondoner.shorthandstories.com/Regeneration-of-EC/index.html</a:t>
            </a:r>
            <a:r>
              <a:rPr lang="en-US" sz="1600" u="sng" dirty="0">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revitalized neighborhoods and those at risk of gentrification. (Accessed  13/11/2024)</a:t>
            </a:r>
            <a:endParaRPr lang="en-GB" sz="1600" dirty="0">
              <a:latin typeface="Calibri" panose="020F0502020204030204" pitchFamily="34" charset="0"/>
              <a:ea typeface="Calibri" panose="020F0502020204030204" pitchFamily="34" charset="0"/>
              <a:cs typeface="Calibri" panose="020F0502020204030204" pitchFamily="34" charset="0"/>
            </a:endParaRPr>
          </a:p>
          <a:p>
            <a:pPr>
              <a:lnSpc>
                <a:spcPct val="120000"/>
              </a:lnSpc>
              <a:spcBef>
                <a:spcPts val="0"/>
              </a:spcBef>
            </a:pPr>
            <a:endParaRPr lang="en-GB" sz="1600" dirty="0">
              <a:latin typeface="Calibri" panose="020F0502020204030204" pitchFamily="34" charset="0"/>
              <a:ea typeface="Calibri" panose="020F0502020204030204" pitchFamily="34" charset="0"/>
              <a:cs typeface="Calibri" panose="020F0502020204030204" pitchFamily="34" charset="0"/>
            </a:endParaRPr>
          </a:p>
        </p:txBody>
      </p:sp>
      <p:sp>
        <p:nvSpPr>
          <p:cNvPr id="4" name="Title 1">
            <a:extLst>
              <a:ext uri="{FF2B5EF4-FFF2-40B4-BE49-F238E27FC236}">
                <a16:creationId xmlns:a16="http://schemas.microsoft.com/office/drawing/2014/main" id="{87A07427-A7AC-931A-3B1F-44B618CD75AA}"/>
              </a:ext>
            </a:extLst>
          </p:cNvPr>
          <p:cNvSpPr txBox="1">
            <a:spLocks/>
          </p:cNvSpPr>
          <p:nvPr/>
        </p:nvSpPr>
        <p:spPr>
          <a:xfrm>
            <a:off x="838200" y="79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Biography websites /videos/news articles</a:t>
            </a:r>
          </a:p>
        </p:txBody>
      </p:sp>
    </p:spTree>
    <p:extLst>
      <p:ext uri="{BB962C8B-B14F-4D97-AF65-F5344CB8AC3E}">
        <p14:creationId xmlns:p14="http://schemas.microsoft.com/office/powerpoint/2010/main" val="23206816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CD06DC-8AC2-0369-2D2C-39498195C7A4}"/>
              </a:ext>
            </a:extLst>
          </p:cNvPr>
          <p:cNvSpPr>
            <a:spLocks noGrp="1"/>
          </p:cNvSpPr>
          <p:nvPr>
            <p:ph idx="1"/>
          </p:nvPr>
        </p:nvSpPr>
        <p:spPr>
          <a:xfrm>
            <a:off x="838200" y="1813337"/>
            <a:ext cx="10289754" cy="4127382"/>
          </a:xfrm>
        </p:spPr>
        <p:txBody>
          <a:bodyPr>
            <a:normAutofit/>
          </a:bodyPr>
          <a:lstStyle/>
          <a:p>
            <a:pPr marL="0" indent="0">
              <a:lnSpc>
                <a:spcPct val="150000"/>
              </a:lnSpc>
              <a:spcBef>
                <a:spcPts val="0"/>
              </a:spcBef>
              <a:buNone/>
            </a:pPr>
            <a:r>
              <a:rPr lang="en-US" sz="2300" b="1" u="sng" dirty="0">
                <a:latin typeface="Calibri" panose="020F0502020204030204" pitchFamily="34" charset="0"/>
                <a:ea typeface="Calibri" panose="020F0502020204030204" pitchFamily="34" charset="0"/>
                <a:cs typeface="Calibri" panose="020F0502020204030204" pitchFamily="34" charset="0"/>
              </a:rPr>
              <a:t>Images </a:t>
            </a:r>
            <a:endParaRPr lang="en-GB" sz="2300" b="1" u="sng" dirty="0">
              <a:latin typeface="Calibri" panose="020F0502020204030204" pitchFamily="34" charset="0"/>
              <a:ea typeface="Calibri" panose="020F0502020204030204" pitchFamily="34" charset="0"/>
              <a:cs typeface="Calibri" panose="020F0502020204030204" pitchFamily="34" charset="0"/>
            </a:endParaRPr>
          </a:p>
          <a:p>
            <a:pPr>
              <a:lnSpc>
                <a:spcPct val="150000"/>
              </a:lnSpc>
              <a:spcBef>
                <a:spcPts val="0"/>
              </a:spcBef>
            </a:pPr>
            <a:r>
              <a:rPr lang="en-US" sz="2000" dirty="0">
                <a:latin typeface="Calibri" panose="020F0502020204030204" pitchFamily="34" charset="0"/>
                <a:ea typeface="Calibri" panose="020F0502020204030204" pitchFamily="34" charset="0"/>
                <a:cs typeface="Calibri" panose="020F0502020204030204" pitchFamily="34" charset="0"/>
              </a:rPr>
              <a:t>People planet, profit wheel </a:t>
            </a:r>
            <a:r>
              <a:rPr lang="en-US" sz="2000" u="sng" dirty="0">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https://climateandcapitalism.com/2020/11/13/the-return-of-nature-socialism-and-ecology/</a:t>
            </a:r>
            <a:r>
              <a:rPr lang="en-US" sz="2000" u="sng" dirty="0">
                <a:latin typeface="Calibri" panose="020F0502020204030204" pitchFamily="34" charset="0"/>
                <a:ea typeface="Calibri" panose="020F0502020204030204" pitchFamily="34" charset="0"/>
                <a:cs typeface="Calibri" panose="020F0502020204030204" pitchFamily="34" charset="0"/>
              </a:rPr>
              <a:t> (Accessed 12/11/2024)</a:t>
            </a:r>
            <a:endParaRPr lang="en-GB" sz="2000" dirty="0">
              <a:latin typeface="Calibri" panose="020F0502020204030204" pitchFamily="34" charset="0"/>
              <a:ea typeface="Calibri" panose="020F0502020204030204" pitchFamily="34" charset="0"/>
              <a:cs typeface="Calibri" panose="020F0502020204030204" pitchFamily="34" charset="0"/>
            </a:endParaRPr>
          </a:p>
          <a:p>
            <a:pPr>
              <a:lnSpc>
                <a:spcPct val="150000"/>
              </a:lnSpc>
              <a:spcBef>
                <a:spcPts val="0"/>
              </a:spcBef>
            </a:pPr>
            <a:r>
              <a:rPr lang="en-US" sz="2000" u="sng"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Image of people, planet &amp; profit</a:t>
            </a:r>
            <a:r>
              <a:rPr lang="en-US" sz="2000" u="sng" dirty="0">
                <a:latin typeface="Calibri" panose="020F0502020204030204" pitchFamily="34" charset="0"/>
                <a:ea typeface="Calibri" panose="020F0502020204030204" pitchFamily="34" charset="0"/>
                <a:cs typeface="Calibri" panose="020F0502020204030204" pitchFamily="34" charset="0"/>
              </a:rPr>
              <a:t>, </a:t>
            </a:r>
            <a:r>
              <a:rPr lang="en-US" sz="2000" dirty="0">
                <a:latin typeface="Calibri" panose="020F0502020204030204" pitchFamily="34" charset="0"/>
                <a:ea typeface="Calibri" panose="020F0502020204030204" pitchFamily="34" charset="0"/>
                <a:cs typeface="Calibri" panose="020F0502020204030204" pitchFamily="34" charset="0"/>
              </a:rPr>
              <a:t>image of sustainability wheel(Accessed 12/11/2024)</a:t>
            </a:r>
            <a:endParaRPr lang="en-GB" sz="2000" dirty="0">
              <a:latin typeface="Calibri" panose="020F0502020204030204" pitchFamily="34" charset="0"/>
              <a:ea typeface="Calibri" panose="020F0502020204030204" pitchFamily="34" charset="0"/>
              <a:cs typeface="Calibri" panose="020F0502020204030204" pitchFamily="34" charset="0"/>
            </a:endParaRPr>
          </a:p>
          <a:p>
            <a:pPr>
              <a:lnSpc>
                <a:spcPct val="150000"/>
              </a:lnSpc>
              <a:spcBef>
                <a:spcPts val="0"/>
              </a:spcBef>
            </a:pPr>
            <a:r>
              <a:rPr lang="en-US" sz="2000" u="sng"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https://www.alamy.com/stock-photo/economic-sustainability.html</a:t>
            </a:r>
            <a:r>
              <a:rPr lang="en-US" sz="2000" u="sng" dirty="0">
                <a:latin typeface="Calibri" panose="020F0502020204030204" pitchFamily="34" charset="0"/>
                <a:ea typeface="Calibri" panose="020F0502020204030204" pitchFamily="34" charset="0"/>
                <a:cs typeface="Calibri" panose="020F0502020204030204" pitchFamily="34" charset="0"/>
              </a:rPr>
              <a:t> (</a:t>
            </a:r>
            <a:r>
              <a:rPr lang="en-US" sz="2000" dirty="0">
                <a:latin typeface="Calibri" panose="020F0502020204030204" pitchFamily="34" charset="0"/>
                <a:ea typeface="Calibri" panose="020F0502020204030204" pitchFamily="34" charset="0"/>
                <a:cs typeface="Calibri" panose="020F0502020204030204" pitchFamily="34" charset="0"/>
              </a:rPr>
              <a:t>Accessed 12/11/2024)</a:t>
            </a:r>
          </a:p>
          <a:p>
            <a:pPr marL="0" indent="0">
              <a:lnSpc>
                <a:spcPct val="150000"/>
              </a:lnSpc>
              <a:spcBef>
                <a:spcPts val="0"/>
              </a:spcBef>
              <a:buNone/>
            </a:pP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6" name="Title 1">
            <a:extLst>
              <a:ext uri="{FF2B5EF4-FFF2-40B4-BE49-F238E27FC236}">
                <a16:creationId xmlns:a16="http://schemas.microsoft.com/office/drawing/2014/main" id="{177EA1D0-431E-3B5B-F4B6-58C3A7401650}"/>
              </a:ext>
            </a:extLst>
          </p:cNvPr>
          <p:cNvSpPr txBox="1">
            <a:spLocks/>
          </p:cNvSpPr>
          <p:nvPr/>
        </p:nvSpPr>
        <p:spPr>
          <a:xfrm>
            <a:off x="838200" y="79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Biography</a:t>
            </a:r>
          </a:p>
        </p:txBody>
      </p:sp>
    </p:spTree>
    <p:extLst>
      <p:ext uri="{BB962C8B-B14F-4D97-AF65-F5344CB8AC3E}">
        <p14:creationId xmlns:p14="http://schemas.microsoft.com/office/powerpoint/2010/main" val="3020417114"/>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2013 - 2022 Theme</Template>
  <TotalTime>1329</TotalTime>
  <Words>4783</Words>
  <Application>Microsoft Macintosh PowerPoint</Application>
  <PresentationFormat>Widescreen</PresentationFormat>
  <Paragraphs>235</Paragraphs>
  <Slides>29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Aptos</vt:lpstr>
      <vt:lpstr>Aptos Display</vt:lpstr>
      <vt:lpstr>Arial</vt:lpstr>
      <vt:lpstr>Calibri</vt:lpstr>
      <vt:lpstr>Helvetica</vt:lpstr>
      <vt:lpstr>Symbol</vt:lpstr>
      <vt:lpstr>Office Theme</vt:lpstr>
      <vt:lpstr>PowerPoint Presentation</vt:lpstr>
      <vt:lpstr>Critically engage with ONE model of a Sustainable Community.</vt:lpstr>
      <vt:lpstr>Definition of Community and Historical Context </vt:lpstr>
      <vt:lpstr>Definition of Sustainability and Historical Context </vt:lpstr>
      <vt:lpstr>People, Planet &amp; Profit - Triple Bottomline</vt:lpstr>
      <vt:lpstr>People, Planet &amp; Profit – Triple Bottomline</vt:lpstr>
      <vt:lpstr>Ideological stances taken by Sustainable Communities </vt:lpstr>
      <vt:lpstr>PowerPoint Presentation</vt:lpstr>
      <vt:lpstr>Social Ecology continued</vt:lpstr>
      <vt:lpstr>Social Ecology Model adopted by Sustainable Communities</vt:lpstr>
      <vt:lpstr>PowerPoint Presentation</vt:lpstr>
      <vt:lpstr>Livable Towns / Cities</vt:lpstr>
      <vt:lpstr>Livable Towns / Cities</vt:lpstr>
      <vt:lpstr>Case Study: The Elephant and Castle Regeneration Project, London</vt:lpstr>
      <vt:lpstr>Elephant and Castle Livable Town </vt:lpstr>
      <vt:lpstr>Elephant and Castle Livable Town </vt:lpstr>
      <vt:lpstr>Critique of Livability - Regeneration Projects  Like Elephant &amp; Castle</vt:lpstr>
      <vt:lpstr>Conclusion </vt:lpstr>
      <vt:lpstr>Conclusion</vt:lpstr>
      <vt:lpstr>Bibliography</vt:lpstr>
      <vt:lpstr>Bibliography</vt:lpstr>
      <vt:lpstr>Bibliography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Arabella Shewry</dc:creator>
  <cp:lastModifiedBy>Raghvir Dhaliwal</cp:lastModifiedBy>
  <cp:revision>8</cp:revision>
  <dcterms:created xsi:type="dcterms:W3CDTF">2024-12-17T12:54:19Z</dcterms:created>
  <dcterms:modified xsi:type="dcterms:W3CDTF">2024-12-20T13:24:16Z</dcterms:modified>
</cp:coreProperties>
</file>