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_rels/slideMaster1.xml.rels" ContentType="application/vnd.openxmlformats-package.relationships+xml"/>
  <Override PartName="/ppt/slideMasters/_rels/slideMaster2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_rels/slideLayout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4.xml.rels" ContentType="application/vnd.openxmlformats-package.relationships+xml"/>
  <Override PartName="/ppt/_rels/presentation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21.xml" ContentType="application/vnd.openxmlformats-officedocument.presentationml.slide+xml"/>
  <Override PartName="/ppt/slides/slide4.xml" ContentType="application/vnd.openxmlformats-officedocument.presentationml.slide+xml"/>
  <Override PartName="/ppt/slides/slide22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23.xml" ContentType="application/vnd.openxmlformats-officedocument.presentationml.slide+xml"/>
  <Override PartName="/ppt/slides/slide7.xml" ContentType="application/vnd.openxmlformats-officedocument.presentationml.slide+xml"/>
  <Override PartName="/ppt/slides/slide24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_rels/slide1.xml.rels" ContentType="application/vnd.openxmlformats-package.relationships+xml"/>
  <Override PartName="/ppt/slides/_rels/slide22.xml.rels" ContentType="application/vnd.openxmlformats-package.relationships+xml"/>
  <Override PartName="/ppt/slides/_rels/slide2.xml.rels" ContentType="application/vnd.openxmlformats-package.relationships+xml"/>
  <Override PartName="/ppt/slides/_rels/slide20.xml.rels" ContentType="application/vnd.openxmlformats-package.relationships+xml"/>
  <Override PartName="/ppt/slides/_rels/slide3.xml.rels" ContentType="application/vnd.openxmlformats-package.relationships+xml"/>
  <Override PartName="/ppt/slides/_rels/slide21.xml.rels" ContentType="application/vnd.openxmlformats-package.relationships+xml"/>
  <Override PartName="/ppt/slides/_rels/slide4.xml.rels" ContentType="application/vnd.openxmlformats-package.relationships+xml"/>
  <Override PartName="/ppt/slides/_rels/slide5.xml.rels" ContentType="application/vnd.openxmlformats-package.relationships+xml"/>
  <Override PartName="/ppt/slides/_rels/slide23.xml.rels" ContentType="application/vnd.openxmlformats-package.relationships+xml"/>
  <Override PartName="/ppt/slides/_rels/slide6.xml.rels" ContentType="application/vnd.openxmlformats-package.relationships+xml"/>
  <Override PartName="/ppt/slides/_rels/slide24.xml.rels" ContentType="application/vnd.openxmlformats-package.relationships+xml"/>
  <Override PartName="/ppt/slides/_rels/slide7.xml.rels" ContentType="application/vnd.openxmlformats-package.relationships+xml"/>
  <Override PartName="/ppt/slides/_rels/slide8.xml.rels" ContentType="application/vnd.openxmlformats-package.relationships+xml"/>
  <Override PartName="/ppt/slides/_rels/slide9.xml.rels" ContentType="application/vnd.openxmlformats-package.relationships+xml"/>
  <Override PartName="/ppt/slides/_rels/slide10.xml.rels" ContentType="application/vnd.openxmlformats-package.relationships+xml"/>
  <Override PartName="/ppt/slides/_rels/slide11.xml.rels" ContentType="application/vnd.openxmlformats-package.relationships+xml"/>
  <Override PartName="/ppt/slides/_rels/slide12.xml.rels" ContentType="application/vnd.openxmlformats-package.relationships+xml"/>
  <Override PartName="/ppt/slides/_rels/slide13.xml.rels" ContentType="application/vnd.openxmlformats-package.relationships+xml"/>
  <Override PartName="/ppt/slides/_rels/slide14.xml.rels" ContentType="application/vnd.openxmlformats-package.relationships+xml"/>
  <Override PartName="/ppt/slides/_rels/slide15.xml.rels" ContentType="application/vnd.openxmlformats-package.relationships+xml"/>
  <Override PartName="/ppt/slides/_rels/slide16.xml.rels" ContentType="application/vnd.openxmlformats-package.relationships+xml"/>
  <Override PartName="/ppt/slides/_rels/slide17.xml.rels" ContentType="application/vnd.openxmlformats-package.relationships+xml"/>
  <Override PartName="/ppt/slides/_rels/slide18.xml.rels" ContentType="application/vnd.openxmlformats-package.relationships+xml"/>
  <Override PartName="/ppt/slides/_rels/slide19.xml.rels" ContentType="application/vnd.openxmlformats-package.relationships+xml"/>
  <Override PartName="/ppt/presProps.xml" ContentType="application/vnd.openxmlformats-officedocument.presentationml.presProps+xml"/>
  <Override PartName="/ppt/media/image1.jpeg" ContentType="image/jpeg"/>
  <Override PartName="/ppt/media/image2.jpeg" ContentType="image/jpeg"/>
  <Override PartName="/ppt/media/image3.jpeg" ContentType="image/jpeg"/>
  <Override PartName="/ppt/media/image4.jpeg" ContentType="image/jpeg"/>
  <Override PartName="/ppt/media/image5.jpeg" ContentType="image/jpeg"/>
  <Override PartName="/ppt/media/image6.jpeg" ContentType="image/jpeg"/>
  <Override PartName="/ppt/media/image7.jpeg" ContentType="image/jpeg"/>
  <Override PartName="/ppt/media/image8.jpeg" ContentType="image/jpeg"/>
  <Override PartName="/ppt/media/image9.jpeg" ContentType="image/jpeg"/>
  <Override PartName="/ppt/media/image10.jpeg" ContentType="image/jpeg"/>
  <Override PartName="/ppt/media/image11.jpeg" ContentType="image/jpeg"/>
  <Override PartName="/ppt/media/image12.jpeg" ContentType="image/jpeg"/>
  <Override PartName="/ppt/media/image13.jpeg" ContentType="image/jpeg"/>
  <Override PartName="/ppt/media/image14.jpeg" ContentType="image/jpeg"/>
  <Override PartName="/ppt/media/image15.jpeg" ContentType="image/jpeg"/>
  <Override PartName="/ppt/media/image16.jpeg" ContentType="image/jpeg"/>
  <Override PartName="/ppt/media/image17.jpeg" ContentType="image/jpeg"/>
  <Override PartName="/ppt/media/image18.jpeg" ContentType="image/jpeg"/>
  <Override PartName="/ppt/media/image19.jpeg" ContentType="image/jpeg"/>
  <Override PartName="/ppt/media/image20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</p:sldIdLst>
  <p:sldSz cx="10080625" cy="5670550"/>
  <p:notesSz cx="7559675" cy="10691813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/>
</p:presentationPr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slide" Target="slides/slide10.xml"/><Relationship Id="rId14" Type="http://schemas.openxmlformats.org/officeDocument/2006/relationships/slide" Target="slides/slide11.xml"/><Relationship Id="rId15" Type="http://schemas.openxmlformats.org/officeDocument/2006/relationships/slide" Target="slides/slide12.xml"/><Relationship Id="rId16" Type="http://schemas.openxmlformats.org/officeDocument/2006/relationships/slide" Target="slides/slide13.xml"/><Relationship Id="rId17" Type="http://schemas.openxmlformats.org/officeDocument/2006/relationships/slide" Target="slides/slide14.xml"/><Relationship Id="rId18" Type="http://schemas.openxmlformats.org/officeDocument/2006/relationships/slide" Target="slides/slide15.xml"/><Relationship Id="rId19" Type="http://schemas.openxmlformats.org/officeDocument/2006/relationships/slide" Target="slides/slide16.xml"/><Relationship Id="rId20" Type="http://schemas.openxmlformats.org/officeDocument/2006/relationships/slide" Target="slides/slide17.xml"/><Relationship Id="rId21" Type="http://schemas.openxmlformats.org/officeDocument/2006/relationships/slide" Target="slides/slide18.xml"/><Relationship Id="rId22" Type="http://schemas.openxmlformats.org/officeDocument/2006/relationships/slide" Target="slides/slide19.xml"/><Relationship Id="rId23" Type="http://schemas.openxmlformats.org/officeDocument/2006/relationships/slide" Target="slides/slide20.xml"/><Relationship Id="rId24" Type="http://schemas.openxmlformats.org/officeDocument/2006/relationships/slide" Target="slides/slide21.xml"/><Relationship Id="rId25" Type="http://schemas.openxmlformats.org/officeDocument/2006/relationships/slide" Target="slides/slide22.xml"/><Relationship Id="rId26" Type="http://schemas.openxmlformats.org/officeDocument/2006/relationships/slide" Target="slides/slide23.xml"/><Relationship Id="rId27" Type="http://schemas.openxmlformats.org/officeDocument/2006/relationships/slide" Target="slides/slide24.xml"/><Relationship Id="rId28" Type="http://schemas.openxmlformats.org/officeDocument/2006/relationships/presProps" Target="presProps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7A60057D-00D0-4D8A-B16D-93F9F73046D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3200" spc="-1" strike="noStrike"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EF521A0A-247E-411C-913F-69C7E0E296A6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8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3D3EA3B1-C09B-4044-B006-6E142F06F5D4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10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1" name="PlaceHolder 3"/>
          <p:cNvSpPr>
            <a:spLocks noGrp="1"/>
          </p:cNvSpPr>
          <p:nvPr>
            <p:ph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BBC54C1B-3B87-4C8E-968B-D2F8662DAB2E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3DF84FC8-851A-45BE-B703-7099D5CF588B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subTitle"/>
          </p:nvPr>
        </p:nvSpPr>
        <p:spPr>
          <a:xfrm>
            <a:off x="504000" y="226080"/>
            <a:ext cx="9072000" cy="4388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3200" spc="-1" strike="noStrike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E8516E08-3958-4F97-8B4F-B1E136EA8ABB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15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6" name="PlaceHolder 3"/>
          <p:cNvSpPr>
            <a:spLocks noGrp="1"/>
          </p:cNvSpPr>
          <p:nvPr>
            <p:ph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17" name="PlaceHolder 4"/>
          <p:cNvSpPr>
            <a:spLocks noGrp="1"/>
          </p:cNvSpPr>
          <p:nvPr>
            <p:ph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0578CB1C-C41D-47D4-9D18-BFC4E3056F47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19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0" name="PlaceHolder 3"/>
          <p:cNvSpPr>
            <a:spLocks noGrp="1"/>
          </p:cNvSpPr>
          <p:nvPr>
            <p:ph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1" name="PlaceHolder 4"/>
          <p:cNvSpPr>
            <a:spLocks noGrp="1"/>
          </p:cNvSpPr>
          <p:nvPr>
            <p:ph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77A3E726-D0B5-4EFF-9870-CC0E4C912CF9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23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4" name="PlaceHolder 3"/>
          <p:cNvSpPr>
            <a:spLocks noGrp="1"/>
          </p:cNvSpPr>
          <p:nvPr>
            <p:ph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5" name="PlaceHolder 4"/>
          <p:cNvSpPr>
            <a:spLocks noGrp="1"/>
          </p:cNvSpPr>
          <p:nvPr>
            <p:ph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A2BA29B1-58F9-4830-8C1C-7346029BAA88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907200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BA456C69-ABDC-4587-9462-B2D1AEA30A8D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30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1" name="PlaceHolder 3"/>
          <p:cNvSpPr>
            <a:spLocks noGrp="1"/>
          </p:cNvSpPr>
          <p:nvPr>
            <p:ph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2" name="PlaceHolder 4"/>
          <p:cNvSpPr>
            <a:spLocks noGrp="1"/>
          </p:cNvSpPr>
          <p:nvPr>
            <p:ph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3" name="PlaceHolder 5"/>
          <p:cNvSpPr>
            <a:spLocks noGrp="1"/>
          </p:cNvSpPr>
          <p:nvPr>
            <p:ph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7" name="PlaceHolder 6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8" name="PlaceHolder 7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C3C553D2-A60D-4A8A-927E-6E2821A78956}" type="slidenum">
              <a:t>&lt;#&gt;</a:t>
            </a:fld>
          </a:p>
        </p:txBody>
      </p:sp>
      <p:sp>
        <p:nvSpPr>
          <p:cNvPr id="9" name="PlaceHolder 8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35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292104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6" name="PlaceHolder 3"/>
          <p:cNvSpPr>
            <a:spLocks noGrp="1"/>
          </p:cNvSpPr>
          <p:nvPr>
            <p:ph/>
          </p:nvPr>
        </p:nvSpPr>
        <p:spPr>
          <a:xfrm>
            <a:off x="3571560" y="1326600"/>
            <a:ext cx="292104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7" name="PlaceHolder 4"/>
          <p:cNvSpPr>
            <a:spLocks noGrp="1"/>
          </p:cNvSpPr>
          <p:nvPr>
            <p:ph/>
          </p:nvPr>
        </p:nvSpPr>
        <p:spPr>
          <a:xfrm>
            <a:off x="6639120" y="1326600"/>
            <a:ext cx="292104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8" name="PlaceHolder 5"/>
          <p:cNvSpPr>
            <a:spLocks noGrp="1"/>
          </p:cNvSpPr>
          <p:nvPr>
            <p:ph/>
          </p:nvPr>
        </p:nvSpPr>
        <p:spPr>
          <a:xfrm>
            <a:off x="504000" y="3044520"/>
            <a:ext cx="292104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39" name="PlaceHolder 6"/>
          <p:cNvSpPr>
            <a:spLocks noGrp="1"/>
          </p:cNvSpPr>
          <p:nvPr>
            <p:ph/>
          </p:nvPr>
        </p:nvSpPr>
        <p:spPr>
          <a:xfrm>
            <a:off x="3571560" y="3044520"/>
            <a:ext cx="292104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0" name="PlaceHolder 7"/>
          <p:cNvSpPr>
            <a:spLocks noGrp="1"/>
          </p:cNvSpPr>
          <p:nvPr>
            <p:ph/>
          </p:nvPr>
        </p:nvSpPr>
        <p:spPr>
          <a:xfrm>
            <a:off x="6639120" y="3044520"/>
            <a:ext cx="292104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9" name="PlaceHolder 8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10" name="PlaceHolder 9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93C3A1A7-7EF8-45AF-B112-34734E7A03B3}" type="slidenum">
              <a:t>&lt;#&gt;</a:t>
            </a:fld>
          </a:p>
        </p:txBody>
      </p:sp>
      <p:sp>
        <p:nvSpPr>
          <p:cNvPr id="11" name="PlaceHolder 10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D2633383-E272-4F39-A51B-74D1EF56281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47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3200" spc="-1" strike="noStrike"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D0696A9E-C173-44CB-938A-5850C470E01D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49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3AD0A1A4-FF42-45BD-AB03-1D6EC43010B6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30FA0D58-5CB5-4134-8E2F-C7D4E76A003A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BCBAC6AD-6D89-42D4-9457-6AEFEE77731B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PlaceHolder 1"/>
          <p:cNvSpPr>
            <a:spLocks noGrp="1"/>
          </p:cNvSpPr>
          <p:nvPr>
            <p:ph type="subTitle"/>
          </p:nvPr>
        </p:nvSpPr>
        <p:spPr>
          <a:xfrm>
            <a:off x="504000" y="226080"/>
            <a:ext cx="9072000" cy="4388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3200" spc="-1" strike="noStrike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4AF6CCAC-8FE0-4A29-B161-3789E57FACF0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56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57" name="PlaceHolder 3"/>
          <p:cNvSpPr>
            <a:spLocks noGrp="1"/>
          </p:cNvSpPr>
          <p:nvPr>
            <p:ph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58" name="PlaceHolder 4"/>
          <p:cNvSpPr>
            <a:spLocks noGrp="1"/>
          </p:cNvSpPr>
          <p:nvPr>
            <p:ph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7FFF7FC9-A03E-44C7-AD33-C543BFBBEF18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60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61" name="PlaceHolder 3"/>
          <p:cNvSpPr>
            <a:spLocks noGrp="1"/>
          </p:cNvSpPr>
          <p:nvPr>
            <p:ph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62" name="PlaceHolder 4"/>
          <p:cNvSpPr>
            <a:spLocks noGrp="1"/>
          </p:cNvSpPr>
          <p:nvPr>
            <p:ph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3317E937-6DC7-489F-9BB3-76EA80B85CFF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64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65" name="PlaceHolder 3"/>
          <p:cNvSpPr>
            <a:spLocks noGrp="1"/>
          </p:cNvSpPr>
          <p:nvPr>
            <p:ph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66" name="PlaceHolder 4"/>
          <p:cNvSpPr>
            <a:spLocks noGrp="1"/>
          </p:cNvSpPr>
          <p:nvPr>
            <p:ph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8FCB0293-E01A-4E3B-9EA0-9F963FAB119E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68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907200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69" name="PlaceHolder 3"/>
          <p:cNvSpPr>
            <a:spLocks noGrp="1"/>
          </p:cNvSpPr>
          <p:nvPr>
            <p:ph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D9729D8B-A954-4AEA-87F6-27222E80D1A1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71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72" name="PlaceHolder 3"/>
          <p:cNvSpPr>
            <a:spLocks noGrp="1"/>
          </p:cNvSpPr>
          <p:nvPr>
            <p:ph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73" name="PlaceHolder 4"/>
          <p:cNvSpPr>
            <a:spLocks noGrp="1"/>
          </p:cNvSpPr>
          <p:nvPr>
            <p:ph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74" name="PlaceHolder 5"/>
          <p:cNvSpPr>
            <a:spLocks noGrp="1"/>
          </p:cNvSpPr>
          <p:nvPr>
            <p:ph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7" name="PlaceHolder 6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8" name="PlaceHolder 7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077AE981-63D9-4184-9B5D-31A41B3CD27F}" type="slidenum">
              <a:t>&lt;#&gt;</a:t>
            </a:fld>
          </a:p>
        </p:txBody>
      </p:sp>
      <p:sp>
        <p:nvSpPr>
          <p:cNvPr id="9" name="PlaceHolder 8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endParaRPr b="0" lang="en-US" sz="4400" spc="-1" strike="noStrike"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292104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77" name="PlaceHolder 3"/>
          <p:cNvSpPr>
            <a:spLocks noGrp="1"/>
          </p:cNvSpPr>
          <p:nvPr>
            <p:ph/>
          </p:nvPr>
        </p:nvSpPr>
        <p:spPr>
          <a:xfrm>
            <a:off x="3571560" y="1326600"/>
            <a:ext cx="292104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78" name="PlaceHolder 4"/>
          <p:cNvSpPr>
            <a:spLocks noGrp="1"/>
          </p:cNvSpPr>
          <p:nvPr>
            <p:ph/>
          </p:nvPr>
        </p:nvSpPr>
        <p:spPr>
          <a:xfrm>
            <a:off x="6639120" y="1326600"/>
            <a:ext cx="292104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79" name="PlaceHolder 5"/>
          <p:cNvSpPr>
            <a:spLocks noGrp="1"/>
          </p:cNvSpPr>
          <p:nvPr>
            <p:ph/>
          </p:nvPr>
        </p:nvSpPr>
        <p:spPr>
          <a:xfrm>
            <a:off x="504000" y="3044520"/>
            <a:ext cx="292104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80" name="PlaceHolder 6"/>
          <p:cNvSpPr>
            <a:spLocks noGrp="1"/>
          </p:cNvSpPr>
          <p:nvPr>
            <p:ph/>
          </p:nvPr>
        </p:nvSpPr>
        <p:spPr>
          <a:xfrm>
            <a:off x="3571560" y="3044520"/>
            <a:ext cx="292104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81" name="PlaceHolder 7"/>
          <p:cNvSpPr>
            <a:spLocks noGrp="1"/>
          </p:cNvSpPr>
          <p:nvPr>
            <p:ph/>
          </p:nvPr>
        </p:nvSpPr>
        <p:spPr>
          <a:xfrm>
            <a:off x="6639120" y="3044520"/>
            <a:ext cx="2921040" cy="1568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US" sz="3200" spc="-1" strike="noStrike">
              <a:latin typeface="Arial"/>
            </a:endParaRPr>
          </a:p>
        </p:txBody>
      </p:sp>
      <p:sp>
        <p:nvSpPr>
          <p:cNvPr id="9" name="PlaceHolder 8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10" name="PlaceHolder 9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C0CE0D27-D5FC-443E-8BD4-D0D8B20F2A27}" type="slidenum">
              <a:t>&lt;#&gt;</a:t>
            </a:fld>
          </a:p>
        </p:txBody>
      </p:sp>
      <p:sp>
        <p:nvSpPr>
          <p:cNvPr id="11" name="PlaceHolder 10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ftr" idx="1"/>
          </p:nvPr>
        </p:nvSpPr>
        <p:spPr>
          <a:xfrm>
            <a:off x="3447360" y="5165280"/>
            <a:ext cx="3192120" cy="387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algn="ctr">
              <a:lnSpc>
                <a:spcPct val="100000"/>
              </a:lnSpc>
              <a:buNone/>
              <a:defRPr b="0" lang="en-US" sz="1400" spc="-1" strike="noStrike">
                <a:latin typeface="Times New Roman"/>
              </a:defRPr>
            </a:lvl1pPr>
          </a:lstStyle>
          <a:p>
            <a:pPr algn="ctr">
              <a:lnSpc>
                <a:spcPct val="100000"/>
              </a:lnSpc>
              <a:buNone/>
            </a:pPr>
            <a:r>
              <a:rPr b="0" lang="en-US" sz="1400" spc="-1" strike="noStrike">
                <a:latin typeface="Times New Roman"/>
              </a:rPr>
              <a:t>&lt;footer&gt;</a:t>
            </a:r>
            <a:endParaRPr b="0" lang="en-US" sz="1400" spc="-1" strike="noStrike">
              <a:latin typeface="Times New Roman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sldNum" idx="2"/>
          </p:nvPr>
        </p:nvSpPr>
        <p:spPr>
          <a:xfrm>
            <a:off x="7227360" y="5165280"/>
            <a:ext cx="2345400" cy="387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algn="r">
              <a:lnSpc>
                <a:spcPct val="100000"/>
              </a:lnSpc>
              <a:buNone/>
              <a:defRPr b="0" lang="en-US" sz="1400" spc="-1" strike="noStrike">
                <a:latin typeface="Times New Roman"/>
              </a:defRPr>
            </a:lvl1pPr>
          </a:lstStyle>
          <a:p>
            <a:pPr algn="r">
              <a:lnSpc>
                <a:spcPct val="100000"/>
              </a:lnSpc>
              <a:buNone/>
            </a:pPr>
            <a:fld id="{F10C520E-C0A0-4A9C-BE39-2CFE8F03B5CD}" type="slidenum">
              <a:rPr b="0" lang="en-US" sz="1400" spc="-1" strike="noStrike">
                <a:latin typeface="Times New Roman"/>
              </a:rPr>
              <a:t>&lt;number&gt;</a:t>
            </a:fld>
            <a:endParaRPr b="0" lang="en-US" sz="1400" spc="-1" strike="noStrike"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dt" idx="3"/>
          </p:nvPr>
        </p:nvSpPr>
        <p:spPr>
          <a:xfrm>
            <a:off x="504000" y="5165280"/>
            <a:ext cx="2345400" cy="387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>
              <a:defRPr b="0" lang="en-US" sz="1400" spc="-1" strike="noStrike">
                <a:latin typeface="Times New Roman"/>
              </a:defRPr>
            </a:lvl1pPr>
          </a:lstStyle>
          <a:p>
            <a:r>
              <a:rPr b="0" lang="en-US" sz="1400" spc="-1" strike="noStrike">
                <a:latin typeface="Times New Roman"/>
              </a:rPr>
              <a:t>&lt;date/time&gt;</a:t>
            </a:r>
            <a:endParaRPr b="0" lang="en-US" sz="1400" spc="-1" strike="noStrike"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r>
              <a:rPr b="0" lang="en-US" sz="4400" spc="-1" strike="noStrike">
                <a:latin typeface="Arial"/>
              </a:rPr>
              <a:t>Click to edit the title text format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Click to edit the outline text format</a:t>
            </a:r>
            <a:endParaRPr b="0" lang="en-US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pc="-1" strike="noStrike">
                <a:latin typeface="Arial"/>
              </a:rPr>
              <a:t>Second Outline Level</a:t>
            </a:r>
            <a:endParaRPr b="0" lang="en-US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Arial"/>
              </a:rPr>
              <a:t>Third Outline Level</a:t>
            </a:r>
            <a:endParaRPr b="0" lang="en-US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000" spc="-1" strike="noStrike">
                <a:latin typeface="Arial"/>
              </a:rPr>
              <a:t>Fourth Outline Level</a:t>
            </a:r>
            <a:endParaRPr b="0" lang="en-US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Fifth Outline Level</a:t>
            </a:r>
            <a:endParaRPr b="0" lang="en-US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Sixth Outline Level</a:t>
            </a:r>
            <a:endParaRPr b="0" lang="en-US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Seventh Outline Level</a:t>
            </a:r>
            <a:endParaRPr b="0" lang="en-US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laceHolder 1"/>
          <p:cNvSpPr>
            <a:spLocks noGrp="1"/>
          </p:cNvSpPr>
          <p:nvPr>
            <p:ph type="ftr" idx="4"/>
          </p:nvPr>
        </p:nvSpPr>
        <p:spPr>
          <a:xfrm>
            <a:off x="3447360" y="5165280"/>
            <a:ext cx="3192120" cy="387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algn="ctr">
              <a:lnSpc>
                <a:spcPct val="100000"/>
              </a:lnSpc>
              <a:buNone/>
              <a:defRPr b="0" lang="en-US" sz="1400" spc="-1" strike="noStrike">
                <a:latin typeface="Times New Roman"/>
              </a:defRPr>
            </a:lvl1pPr>
          </a:lstStyle>
          <a:p>
            <a:pPr algn="ctr">
              <a:lnSpc>
                <a:spcPct val="100000"/>
              </a:lnSpc>
              <a:buNone/>
            </a:pPr>
            <a:r>
              <a:rPr b="0" lang="en-US" sz="1400" spc="-1" strike="noStrike">
                <a:latin typeface="Times New Roman"/>
              </a:rPr>
              <a:t>&lt;footer&gt;</a:t>
            </a:r>
            <a:endParaRPr b="0" lang="en-US" sz="1400" spc="-1" strike="noStrike">
              <a:latin typeface="Times New Roman"/>
            </a:endParaRPr>
          </a:p>
        </p:txBody>
      </p:sp>
      <p:sp>
        <p:nvSpPr>
          <p:cNvPr id="42" name="PlaceHolder 2"/>
          <p:cNvSpPr>
            <a:spLocks noGrp="1"/>
          </p:cNvSpPr>
          <p:nvPr>
            <p:ph type="sldNum" idx="5"/>
          </p:nvPr>
        </p:nvSpPr>
        <p:spPr>
          <a:xfrm>
            <a:off x="7227360" y="5165280"/>
            <a:ext cx="2345400" cy="387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algn="r">
              <a:lnSpc>
                <a:spcPct val="100000"/>
              </a:lnSpc>
              <a:buNone/>
              <a:defRPr b="0" lang="en-US" sz="1400" spc="-1" strike="noStrike">
                <a:latin typeface="Times New Roman"/>
              </a:defRPr>
            </a:lvl1pPr>
          </a:lstStyle>
          <a:p>
            <a:pPr algn="r">
              <a:lnSpc>
                <a:spcPct val="100000"/>
              </a:lnSpc>
              <a:buNone/>
            </a:pPr>
            <a:fld id="{F04B5E8D-4BC7-4C52-A603-90FD576C7C8A}" type="slidenum">
              <a:rPr b="0" lang="en-US" sz="1400" spc="-1" strike="noStrike">
                <a:latin typeface="Times New Roman"/>
              </a:rPr>
              <a:t>&lt;number&gt;</a:t>
            </a:fld>
            <a:endParaRPr b="0" lang="en-US" sz="1400" spc="-1" strike="noStrike">
              <a:latin typeface="Times New Roman"/>
            </a:endParaRPr>
          </a:p>
        </p:txBody>
      </p:sp>
      <p:sp>
        <p:nvSpPr>
          <p:cNvPr id="43" name="PlaceHolder 3"/>
          <p:cNvSpPr>
            <a:spLocks noGrp="1"/>
          </p:cNvSpPr>
          <p:nvPr>
            <p:ph type="dt" idx="6"/>
          </p:nvPr>
        </p:nvSpPr>
        <p:spPr>
          <a:xfrm>
            <a:off x="504000" y="5165280"/>
            <a:ext cx="2345400" cy="387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>
              <a:defRPr b="0" lang="en-US" sz="1400" spc="-1" strike="noStrike">
                <a:latin typeface="Times New Roman"/>
              </a:defRPr>
            </a:lvl1pPr>
          </a:lstStyle>
          <a:p>
            <a:r>
              <a:rPr b="0" lang="en-US" sz="1400" spc="-1" strike="noStrike">
                <a:latin typeface="Times New Roman"/>
              </a:rPr>
              <a:t>&lt;date/time&gt;</a:t>
            </a:r>
            <a:endParaRPr b="0" lang="en-US" sz="1400" spc="-1" strike="noStrike">
              <a:latin typeface="Times New Roman"/>
            </a:endParaRPr>
          </a:p>
        </p:txBody>
      </p:sp>
      <p:sp>
        <p:nvSpPr>
          <p:cNvPr id="44" name="PlaceHolder 4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buNone/>
            </a:pPr>
            <a:r>
              <a:rPr b="0" lang="en-US" sz="4400" spc="-1" strike="noStrike">
                <a:latin typeface="Arial"/>
              </a:rPr>
              <a:t>Click to edit the title text format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45" name="PlaceHolder 5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latin typeface="Arial"/>
              </a:rPr>
              <a:t>Click to edit the outline text format</a:t>
            </a:r>
            <a:endParaRPr b="0" lang="en-US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pc="-1" strike="noStrike">
                <a:latin typeface="Arial"/>
              </a:rPr>
              <a:t>Second Outline Level</a:t>
            </a:r>
            <a:endParaRPr b="0" lang="en-US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Arial"/>
              </a:rPr>
              <a:t>Third Outline Level</a:t>
            </a:r>
            <a:endParaRPr b="0" lang="en-US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000" spc="-1" strike="noStrike">
                <a:latin typeface="Arial"/>
              </a:rPr>
              <a:t>Fourth Outline Level</a:t>
            </a:r>
            <a:endParaRPr b="0" lang="en-US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Fifth Outline Level</a:t>
            </a:r>
            <a:endParaRPr b="0" lang="en-US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Sixth Outline Level</a:t>
            </a:r>
            <a:endParaRPr b="0" lang="en-US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Arial"/>
              </a:rPr>
              <a:t>Seventh Outline Level</a:t>
            </a:r>
            <a:endParaRPr b="0" lang="en-US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slideLayout" Target="../slideLayouts/slideLayout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2.jpeg"/><Relationship Id="rId2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3.jpeg"/><Relationship Id="rId2" Type="http://schemas.openxmlformats.org/officeDocument/2006/relationships/slideLayout" Target="../slideLayouts/slideLayout13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image" Target="../media/image4.jpeg"/><Relationship Id="rId2" Type="http://schemas.openxmlformats.org/officeDocument/2006/relationships/slideLayout" Target="../slideLayouts/slideLayout1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5.jpeg"/><Relationship Id="rId2" Type="http://schemas.openxmlformats.org/officeDocument/2006/relationships/slideLayout" Target="../slideLayouts/slideLayout13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6.jpeg"/><Relationship Id="rId2" Type="http://schemas.openxmlformats.org/officeDocument/2006/relationships/slideLayout" Target="../slideLayouts/slideLayout13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7.jpeg"/><Relationship Id="rId2" Type="http://schemas.openxmlformats.org/officeDocument/2006/relationships/slideLayout" Target="../slideLayouts/slideLayout13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8.jpeg"/><Relationship Id="rId2" Type="http://schemas.openxmlformats.org/officeDocument/2006/relationships/slideLayout" Target="../slideLayouts/slideLayout13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9.jpeg"/><Relationship Id="rId2" Type="http://schemas.openxmlformats.org/officeDocument/2006/relationships/slideLayout" Target="../slideLayouts/slideLayout13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image" Target="../media/image10.jpeg"/><Relationship Id="rId2" Type="http://schemas.openxmlformats.org/officeDocument/2006/relationships/slideLayout" Target="../slideLayouts/slideLayout13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image" Target="../media/image11.jpeg"/><Relationship Id="rId2" Type="http://schemas.openxmlformats.org/officeDocument/2006/relationships/slideLayout" Target="../slideLayouts/slideLayout13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image" Target="../media/image12.jpeg"/><Relationship Id="rId2" Type="http://schemas.openxmlformats.org/officeDocument/2006/relationships/slideLayout" Target="../slideLayouts/slideLayout13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image" Target="../media/image13.jpeg"/><Relationship Id="rId2" Type="http://schemas.openxmlformats.org/officeDocument/2006/relationships/slideLayout" Target="../slideLayouts/slideLayout13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image" Target="../media/image14.jpeg"/><Relationship Id="rId2" Type="http://schemas.openxmlformats.org/officeDocument/2006/relationships/slideLayout" Target="../slideLayouts/slideLayout13.xml"/>
</Relationships>
</file>

<file path=ppt/slides/_rels/slide16.xml.rels><?xml version="1.0" encoding="UTF-8"?>
<Relationships xmlns="http://schemas.openxmlformats.org/package/2006/relationships"><Relationship Id="rId1" Type="http://schemas.openxmlformats.org/officeDocument/2006/relationships/image" Target="../media/image15.jpeg"/><Relationship Id="rId2" Type="http://schemas.openxmlformats.org/officeDocument/2006/relationships/slideLayout" Target="../slideLayouts/slideLayout13.xml"/>
</Relationships>
</file>

<file path=ppt/slides/_rels/slide17.xml.rels><?xml version="1.0" encoding="UTF-8"?>
<Relationships xmlns="http://schemas.openxmlformats.org/package/2006/relationships"><Relationship Id="rId1" Type="http://schemas.openxmlformats.org/officeDocument/2006/relationships/image" Target="../media/image16.jpeg"/><Relationship Id="rId2" Type="http://schemas.openxmlformats.org/officeDocument/2006/relationships/slideLayout" Target="../slideLayouts/slideLayout13.xml"/>
</Relationships>
</file>

<file path=ppt/slides/_rels/slide18.xml.rels><?xml version="1.0" encoding="UTF-8"?>
<Relationships xmlns="http://schemas.openxmlformats.org/package/2006/relationships"><Relationship Id="rId1" Type="http://schemas.openxmlformats.org/officeDocument/2006/relationships/image" Target="../media/image17.jpeg"/><Relationship Id="rId2" Type="http://schemas.openxmlformats.org/officeDocument/2006/relationships/slideLayout" Target="../slideLayouts/slideLayout13.xml"/>
</Relationships>
</file>

<file path=ppt/slides/_rels/slide19.xml.rels><?xml version="1.0" encoding="UTF-8"?>
<Relationships xmlns="http://schemas.openxmlformats.org/package/2006/relationships"><Relationship Id="rId1" Type="http://schemas.openxmlformats.org/officeDocument/2006/relationships/image" Target="../media/image18.jpeg"/><Relationship Id="rId2" Type="http://schemas.openxmlformats.org/officeDocument/2006/relationships/slideLayout" Target="../slideLayouts/slideLayout13.xml"/>
</Relationships>
</file>

<file path=ppt/slides/_rels/slide20.xml.rels><?xml version="1.0" encoding="UTF-8"?>
<Relationships xmlns="http://schemas.openxmlformats.org/package/2006/relationships"><Relationship Id="rId1" Type="http://schemas.openxmlformats.org/officeDocument/2006/relationships/image" Target="../media/image19.jpeg"/><Relationship Id="rId2" Type="http://schemas.openxmlformats.org/officeDocument/2006/relationships/slideLayout" Target="../slideLayouts/slideLayout13.xml"/>
</Relationships>
</file>

<file path=ppt/slides/_rels/slide21.xml.rels><?xml version="1.0" encoding="UTF-8"?>
<Relationships xmlns="http://schemas.openxmlformats.org/package/2006/relationships"><Relationship Id="rId1" Type="http://schemas.openxmlformats.org/officeDocument/2006/relationships/image" Target="../media/image20.jpeg"/><Relationship Id="rId2" Type="http://schemas.openxmlformats.org/officeDocument/2006/relationships/slideLayout" Target="../slideLayouts/slideLayout13.xml"/>
</Relationships>
</file>

<file path=ppt/slides/_rels/slide22.xml.rels><?xml version="1.0" encoding="UTF-8"?>
<Relationships xmlns="http://schemas.openxmlformats.org/package/2006/relationships"><Relationship Id="rId1" Type="http://schemas.openxmlformats.org/officeDocument/2006/relationships/hyperlink" Target="https://unsplash.com/photos/WHhbYArwFt8?utm_source=unsplash&amp;utm_medium=referral&amp;utm_content=creditShareLink" TargetMode="External"/><Relationship Id="rId2" Type="http://schemas.openxmlformats.org/officeDocument/2006/relationships/hyperlink" Target="https://www.pexels.com/photo/brown-world-map-illustration-1098526/" TargetMode="External"/><Relationship Id="rId3" Type="http://schemas.openxmlformats.org/officeDocument/2006/relationships/hyperlink" Target="https://www.freeimages.com/photo/asia-in-the-details-1206718" TargetMode="External"/><Relationship Id="rId4" Type="http://schemas.openxmlformats.org/officeDocument/2006/relationships/hyperlink" Target="https://unsplash.com/photos/ct58n7B6WbI?utm_source=unsplash&amp;utm_medium=referral&amp;utm_content=creditShareLink" TargetMode="External"/><Relationship Id="rId5" Type="http://schemas.openxmlformats.org/officeDocument/2006/relationships/hyperlink" Target="https://pixabay.com/photos/myth-chinese-culture-temple-sunray-1422003/" TargetMode="External"/><Relationship Id="rId6" Type="http://schemas.openxmlformats.org/officeDocument/2006/relationships/hyperlink" Target="https://www.pexels.com/photo/buddha-statue-2870587/" TargetMode="External"/><Relationship Id="rId7" Type="http://schemas.openxmlformats.org/officeDocument/2006/relationships/hyperlink" Target="https://unsplash.com/photos/0ymqfwxnuTo?utm_source=unsplash&amp;utm_medium=referral&amp;utm_content=creditShareLink" TargetMode="External"/><Relationship Id="rId8" Type="http://schemas.openxmlformats.org/officeDocument/2006/relationships/hyperlink" Target="https://www.pexels.com/photo/photo-of-person-praying-indoors-2112049/" TargetMode="External"/><Relationship Id="rId9" Type="http://schemas.openxmlformats.org/officeDocument/2006/relationships/hyperlink" Target="https://www.pexels.com/photo/green-trees-on-the-mountain-6294826/" TargetMode="External"/><Relationship Id="rId10" Type="http://schemas.openxmlformats.org/officeDocument/2006/relationships/hyperlink" Target="https://pixabay.com/photos/blue-village-village-4717743/" TargetMode="External"/><Relationship Id="rId11" Type="http://schemas.openxmlformats.org/officeDocument/2006/relationships/hyperlink" Target="https://data.worldbank.org/country/china" TargetMode="External"/><Relationship Id="rId12" Type="http://schemas.openxmlformats.org/officeDocument/2006/relationships/hyperlink" Target="https://www.bbc.co.uk/bitesize/guides/zptxxnb/revision/3" TargetMode="External"/><Relationship Id="rId13" Type="http://schemas.openxmlformats.org/officeDocument/2006/relationships/hyperlink" Target="https://ethnomed.org/resource/chinese-language/" TargetMode="External"/><Relationship Id="rId14" Type="http://schemas.openxmlformats.org/officeDocument/2006/relationships/hyperlink" Target="https://www.chinahighlights.com/travelguide/religion.htm" TargetMode="External"/><Relationship Id="rId15" Type="http://schemas.openxmlformats.org/officeDocument/2006/relationships/slideLayout" Target="../slideLayouts/slideLayout13.xml"/>
</Relationships>
</file>

<file path=ppt/slides/_rels/slide23.xml.rels><?xml version="1.0" encoding="UTF-8"?>
<Relationships xmlns="http://schemas.openxmlformats.org/package/2006/relationships"><Relationship Id="rId1" Type="http://schemas.openxmlformats.org/officeDocument/2006/relationships/hyperlink" Target="https://pixabay.com/photos/great-wall-of-china-mountain-ancient-3022907/" TargetMode="External"/><Relationship Id="rId2" Type="http://schemas.openxmlformats.org/officeDocument/2006/relationships/hyperlink" Target="https://pixabay.com/photos/mooncake-tea-chinese-food-6653030/" TargetMode="External"/><Relationship Id="rId3" Type="http://schemas.openxmlformats.org/officeDocument/2006/relationships/hyperlink" Target="https://www.freepik.com/free-vector/watercolor-chinese-style-background_31757246.htm#query=chinese%20art&amp;position=9&amp;from_view=keyword&amp;track=ais" TargetMode="External"/><Relationship Id="rId4" Type="http://schemas.openxmlformats.org/officeDocument/2006/relationships/hyperlink" Target="https://wallpaperaccess.com/tgcf" TargetMode="External"/><Relationship Id="rId5" Type="http://schemas.openxmlformats.org/officeDocument/2006/relationships/hyperlink" Target="https://pixabay.com/photos/work-chinese-industrial-1000618/" TargetMode="External"/><Relationship Id="rId6" Type="http://schemas.openxmlformats.org/officeDocument/2006/relationships/hyperlink" Target="https://unsplash.com/photos/lhSujG8i8mE?utm_source=unsplash&amp;utm_medium=referral&amp;utm_content=creditShareLink" TargetMode="External"/><Relationship Id="rId7" Type="http://schemas.openxmlformats.org/officeDocument/2006/relationships/hyperlink" Target="https://www.freeimages.com/photo/anshun-bridge-at-night-chengdu-china-1639680" TargetMode="External"/><Relationship Id="rId8" Type="http://schemas.openxmlformats.org/officeDocument/2006/relationships/hyperlink" Target="https://www.protocolprofessionals.com/articles_china.htm" TargetMode="External"/><Relationship Id="rId9" Type="http://schemas.openxmlformats.org/officeDocument/2006/relationships/hyperlink" Target="https://ethnomed.org/resource/chinese-food-cultural-profile/" TargetMode="External"/><Relationship Id="rId10" Type="http://schemas.openxmlformats.org/officeDocument/2006/relationships/hyperlink" Target="https://www.britannica.com/art/Chinese-art" TargetMode="External"/><Relationship Id="rId11" Type="http://schemas.openxmlformats.org/officeDocument/2006/relationships/hyperlink" Target="https://www.bbc.com/news/world-asia-china-57268111" TargetMode="External"/><Relationship Id="rId12" Type="http://schemas.openxmlformats.org/officeDocument/2006/relationships/slideLayout" Target="../slideLayouts/slideLayout13.xml"/>
</Relationships>
</file>

<file path=ppt/slides/_rels/slide2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8760" cy="943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1400" spc="-1" strike="noStrike">
                <a:latin typeface="Times New Roman"/>
              </a:rPr>
              <a:t>Culture Identity Dialogue</a:t>
            </a:r>
            <a:br>
              <a:rPr sz="1400"/>
            </a:br>
            <a:r>
              <a:rPr b="0" lang="en-US" sz="4800" spc="-1" strike="noStrike">
                <a:latin typeface="Times New Roman"/>
              </a:rPr>
              <a:t>CHINA</a:t>
            </a:r>
            <a:endParaRPr b="0" lang="en-US" sz="4800" spc="-1" strike="noStrike">
              <a:latin typeface="Arial"/>
            </a:endParaRPr>
          </a:p>
        </p:txBody>
      </p:sp>
      <p:sp>
        <p:nvSpPr>
          <p:cNvPr id="83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68760" cy="3285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1400" spc="-1" strike="noStrike">
                <a:latin typeface="Times New Roman"/>
              </a:rPr>
              <a:t>Course HPGC7004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buNone/>
            </a:pPr>
            <a:r>
              <a:rPr b="0" lang="en-US" sz="1400" spc="-1" strike="noStrike">
                <a:latin typeface="Times New Roman"/>
              </a:rPr>
              <a:t>Made by Anzhelika Abramova</a:t>
            </a:r>
            <a:endParaRPr b="0" lang="en-US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gradFill rotWithShape="0">
          <a:gsLst>
            <a:gs pos="0">
              <a:srgbClr val="f10d0c"/>
            </a:gs>
            <a:gs pos="100000">
              <a:srgbClr val="50200c"/>
            </a:gs>
          </a:gsLst>
          <a:lin ang="540000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"/>
          <p:cNvSpPr/>
          <p:nvPr/>
        </p:nvSpPr>
        <p:spPr>
          <a:xfrm>
            <a:off x="0" y="0"/>
            <a:ext cx="10079640" cy="5668200"/>
          </a:xfrm>
          <a:prstGeom prst="rect">
            <a:avLst/>
          </a:prstGeom>
          <a:gradFill rotWithShape="0">
            <a:gsLst>
              <a:gs pos="0">
                <a:srgbClr val="ffde59">
                  <a:alpha val="60000"/>
                </a:srgbClr>
              </a:gs>
              <a:gs pos="100000">
                <a:srgbClr val="ffde59">
                  <a:alpha val="1176"/>
                </a:srgbClr>
              </a:gs>
            </a:gsLst>
            <a:lin ang="2700000"/>
          </a:gradFill>
          <a:ln w="0">
            <a:solidFill>
              <a:srgbClr val="3465a4"/>
            </a:solidFill>
          </a:ln>
        </p:spPr>
        <p:style>
          <a:lnRef idx="0"/>
          <a:fillRef idx="0"/>
          <a:effectRef idx="0"/>
          <a:fontRef idx="minor"/>
        </p:style>
      </p:sp>
      <p:sp>
        <p:nvSpPr>
          <p:cNvPr id="85" name="PlaceHolder 1"/>
          <p:cNvSpPr>
            <a:spLocks noGrp="1"/>
          </p:cNvSpPr>
          <p:nvPr>
            <p:ph/>
          </p:nvPr>
        </p:nvSpPr>
        <p:spPr>
          <a:xfrm>
            <a:off x="504000" y="0"/>
            <a:ext cx="9069480" cy="5712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rmAutofit/>
          </a:bodyPr>
          <a:p>
            <a:pPr marL="432000" indent="-324000" algn="ctr">
              <a:lnSpc>
                <a:spcPct val="100000"/>
              </a:lnSpc>
              <a:spcBef>
                <a:spcPts val="1417"/>
              </a:spcBef>
              <a:buClr>
                <a:srgbClr val="ffffff"/>
              </a:buClr>
              <a:buFont typeface="StarSymbol"/>
              <a:buAutoNum type="arabicPeriod"/>
            </a:pPr>
            <a:r>
              <a:rPr b="0" lang="en-US" sz="3200" spc="-1" strike="noStrike">
                <a:latin typeface="Times New Roman"/>
              </a:rPr>
              <a:t> </a:t>
            </a:r>
            <a:r>
              <a:rPr b="0" lang="en-US" sz="3200" spc="-1" strike="noStrike">
                <a:latin typeface="Times New Roman"/>
              </a:rPr>
              <a:t>General information:</a:t>
            </a:r>
            <a:br>
              <a:rPr sz="3200"/>
            </a:br>
            <a:r>
              <a:rPr b="0" lang="en-US" sz="3200" spc="-1" strike="noStrike">
                <a:latin typeface="Times New Roman"/>
              </a:rPr>
              <a:t>- </a:t>
            </a:r>
            <a:r>
              <a:rPr b="0" i="1" lang="en-US" sz="2400" spc="-1" strike="noStrike">
                <a:latin typeface="Times New Roman"/>
              </a:rPr>
              <a:t>social, economic, environment, public sphere</a:t>
            </a:r>
            <a:r>
              <a:rPr b="0" lang="en-US" sz="3200" spc="-1" strike="noStrike">
                <a:latin typeface="Times New Roman"/>
              </a:rPr>
              <a:t> -</a:t>
            </a:r>
            <a:endParaRPr b="0" lang="en-US" sz="3200" spc="-1" strike="noStrike">
              <a:latin typeface="Arial"/>
            </a:endParaRPr>
          </a:p>
          <a:p>
            <a:pPr algn="ctr"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3200" spc="-1" strike="noStrike">
                <a:latin typeface="Times New Roman"/>
                <a:ea typeface="Microsoft YaHei"/>
              </a:rPr>
              <a:t> </a:t>
            </a:r>
            <a:r>
              <a:rPr b="0" lang="en-US" sz="3200" spc="-1" strike="noStrike">
                <a:latin typeface="Times New Roman"/>
                <a:ea typeface="Microsoft YaHei"/>
              </a:rPr>
              <a:t>2. Cultural overview:</a:t>
            </a:r>
            <a:br>
              <a:rPr sz="3200"/>
            </a:br>
            <a:r>
              <a:rPr b="0" i="1" lang="en-US" sz="2400" spc="-1" strike="noStrike">
                <a:latin typeface="Times New Roman"/>
                <a:ea typeface="Microsoft YaHei"/>
              </a:rPr>
              <a:t>-  art, food, language, religion, symbolism -</a:t>
            </a:r>
            <a:endParaRPr b="0" lang="en-US" sz="2400" spc="-1" strike="noStrike">
              <a:latin typeface="Arial"/>
            </a:endParaRPr>
          </a:p>
          <a:p>
            <a:pPr algn="ctr">
              <a:lnSpc>
                <a:spcPct val="100000"/>
              </a:lnSpc>
              <a:spcBef>
                <a:spcPts val="1417"/>
              </a:spcBef>
              <a:buNone/>
            </a:pPr>
            <a:r>
              <a:rPr b="0" lang="en-US" sz="3200" spc="-1" strike="noStrike">
                <a:latin typeface="Times New Roman"/>
                <a:ea typeface="Microsoft YaHei"/>
              </a:rPr>
              <a:t>3. Dialogue: </a:t>
            </a:r>
            <a:br>
              <a:rPr sz="3200"/>
            </a:br>
            <a:r>
              <a:rPr b="0" lang="en-US" sz="3200" spc="-1" strike="noStrike">
                <a:latin typeface="Times New Roman"/>
                <a:ea typeface="Microsoft YaHei"/>
              </a:rPr>
              <a:t>- </a:t>
            </a:r>
            <a:r>
              <a:rPr b="0" i="1" lang="en-US" sz="2400" spc="-1" strike="noStrike">
                <a:latin typeface="Times New Roman"/>
                <a:ea typeface="Microsoft YaHei"/>
              </a:rPr>
              <a:t>internal conflict, conflict between East and West -</a:t>
            </a:r>
            <a:endParaRPr b="0" lang="en-US" sz="2400" spc="-1" strike="noStrike">
              <a:latin typeface="Arial"/>
            </a:endParaRPr>
          </a:p>
        </p:txBody>
      </p:sp>
      <p:sp>
        <p:nvSpPr>
          <p:cNvPr id="86" name="PlaceHolder 2"/>
          <p:cNvSpPr>
            <a:spLocks noGrp="1"/>
          </p:cNvSpPr>
          <p:nvPr>
            <p:ph type="title"/>
          </p:nvPr>
        </p:nvSpPr>
        <p:spPr>
          <a:xfrm>
            <a:off x="0" y="226080"/>
            <a:ext cx="10056240" cy="1371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buNone/>
            </a:pPr>
            <a:r>
              <a:rPr b="0" lang="en-US" sz="4400" spc="-1" strike="noStrike" u="sng">
                <a:uFillTx/>
                <a:latin typeface="Times New Roman"/>
              </a:rPr>
              <a:t>Table of content</a:t>
            </a:r>
            <a:endParaRPr b="0" lang="en-US" sz="4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"/>
          <p:cNvSpPr/>
          <p:nvPr/>
        </p:nvSpPr>
        <p:spPr>
          <a:xfrm>
            <a:off x="0" y="0"/>
            <a:ext cx="8684640" cy="5712480"/>
          </a:xfrm>
          <a:prstGeom prst="rect">
            <a:avLst/>
          </a:prstGeom>
          <a:gradFill rotWithShape="0">
            <a:gsLst>
              <a:gs pos="0">
                <a:srgbClr val="ffde59"/>
              </a:gs>
              <a:gs pos="100000">
                <a:srgbClr val="ffde59">
                  <a:alpha val="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8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8760" cy="943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4400" spc="-1" strike="noStrike">
                <a:latin typeface="Times New Roman"/>
              </a:rPr>
              <a:t>Overview: Social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/>
          </p:nvPr>
        </p:nvSpPr>
        <p:spPr>
          <a:xfrm>
            <a:off x="0" y="1326600"/>
            <a:ext cx="9573480" cy="3700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Population: 1.41 billion 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Life expectancy: 78 years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Net migration: -200,194 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Population growth: +0.1%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Poverty ratio: 0.1%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i="1" lang="en-US" sz="1500" spc="-1" strike="noStrike">
                <a:latin typeface="Times New Roman"/>
              </a:rPr>
              <a:t>*0.1% = 1,410,000 people</a:t>
            </a:r>
            <a:r>
              <a:rPr b="0" lang="en-US" sz="2400" spc="-1" strike="noStrike">
                <a:latin typeface="Times New Roman"/>
              </a:rPr>
              <a:t> </a:t>
            </a: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</p:txBody>
      </p:sp>
      <p:sp>
        <p:nvSpPr>
          <p:cNvPr id="90" name=""/>
          <p:cNvSpPr/>
          <p:nvPr/>
        </p:nvSpPr>
        <p:spPr>
          <a:xfrm>
            <a:off x="0" y="5327280"/>
            <a:ext cx="2656440" cy="342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  <a:buNone/>
            </a:pPr>
            <a:r>
              <a:rPr b="0" i="1" lang="en-US" sz="18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Data from The World Bank</a:t>
            </a:r>
            <a:endParaRPr b="0" lang="en-US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"/>
          <p:cNvSpPr/>
          <p:nvPr/>
        </p:nvSpPr>
        <p:spPr>
          <a:xfrm>
            <a:off x="0" y="0"/>
            <a:ext cx="8684640" cy="5712480"/>
          </a:xfrm>
          <a:prstGeom prst="rect">
            <a:avLst/>
          </a:prstGeom>
          <a:gradFill rotWithShape="0">
            <a:gsLst>
              <a:gs pos="0">
                <a:srgbClr val="ffde59"/>
              </a:gs>
              <a:gs pos="100000">
                <a:srgbClr val="ffde59">
                  <a:alpha val="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8760" cy="943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4400" spc="-1" strike="noStrike">
                <a:latin typeface="Times New Roman"/>
              </a:rPr>
              <a:t>Overview: Economic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93" name="PlaceHolder 2"/>
          <p:cNvSpPr>
            <a:spLocks noGrp="1"/>
          </p:cNvSpPr>
          <p:nvPr>
            <p:ph/>
          </p:nvPr>
        </p:nvSpPr>
        <p:spPr>
          <a:xfrm>
            <a:off x="0" y="1326600"/>
            <a:ext cx="9573480" cy="3700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The 2</a:t>
            </a:r>
            <a:r>
              <a:rPr b="0" lang="en-US" sz="2400" spc="-1" strike="noStrike" baseline="33000">
                <a:latin typeface="Times New Roman"/>
              </a:rPr>
              <a:t>nd</a:t>
            </a:r>
            <a:r>
              <a:rPr b="0" lang="en-US" sz="2400" spc="-1" strike="noStrike">
                <a:latin typeface="Times New Roman"/>
              </a:rPr>
              <a:t> largest economy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GDP 2021: 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17.73 trillion US$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GDP per capita 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2021: 12,556.30 US$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GDP growth: 8.1%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Unemployment: 4.8% </a:t>
            </a: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</p:txBody>
      </p:sp>
      <p:sp>
        <p:nvSpPr>
          <p:cNvPr id="94" name=""/>
          <p:cNvSpPr/>
          <p:nvPr/>
        </p:nvSpPr>
        <p:spPr>
          <a:xfrm>
            <a:off x="360" y="5327280"/>
            <a:ext cx="2656440" cy="342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  <a:buNone/>
            </a:pPr>
            <a:r>
              <a:rPr b="0" i="1" lang="en-US" sz="18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Data from The World Bank</a:t>
            </a:r>
            <a:endParaRPr b="0" lang="en-US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"/>
          <p:cNvSpPr/>
          <p:nvPr/>
        </p:nvSpPr>
        <p:spPr>
          <a:xfrm>
            <a:off x="0" y="0"/>
            <a:ext cx="8684640" cy="5712480"/>
          </a:xfrm>
          <a:prstGeom prst="rect">
            <a:avLst/>
          </a:prstGeom>
          <a:gradFill rotWithShape="0">
            <a:gsLst>
              <a:gs pos="0">
                <a:srgbClr val="ffde59"/>
              </a:gs>
              <a:gs pos="100000">
                <a:srgbClr val="ffde59">
                  <a:alpha val="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8760" cy="943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4400" spc="-1" strike="noStrike">
                <a:latin typeface="Times New Roman"/>
              </a:rPr>
              <a:t>Overview: Environment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97" name="PlaceHolder 2"/>
          <p:cNvSpPr>
            <a:spLocks noGrp="1"/>
          </p:cNvSpPr>
          <p:nvPr>
            <p:ph/>
          </p:nvPr>
        </p:nvSpPr>
        <p:spPr>
          <a:xfrm>
            <a:off x="0" y="1326600"/>
            <a:ext cx="9573480" cy="3700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88000"/>
          </a:bodyPr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CO2 emissions: 7.6 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metric tons per capita 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Forest area: 23.3%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Access to electricity: 100%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Annual freshwater 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withdrawal: 21%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Renewable electricity: 4.9%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People with safe 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sanitizing conditions: 70%</a:t>
            </a: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</p:txBody>
      </p:sp>
      <p:sp>
        <p:nvSpPr>
          <p:cNvPr id="98" name=""/>
          <p:cNvSpPr/>
          <p:nvPr/>
        </p:nvSpPr>
        <p:spPr>
          <a:xfrm>
            <a:off x="360" y="5327280"/>
            <a:ext cx="2656440" cy="342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  <a:buNone/>
            </a:pPr>
            <a:r>
              <a:rPr b="0" i="1" lang="en-US" sz="18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Data from The World Bank</a:t>
            </a:r>
            <a:endParaRPr b="0" lang="en-US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"/>
          <p:cNvSpPr/>
          <p:nvPr/>
        </p:nvSpPr>
        <p:spPr>
          <a:xfrm>
            <a:off x="0" y="0"/>
            <a:ext cx="8684640" cy="5712480"/>
          </a:xfrm>
          <a:prstGeom prst="rect">
            <a:avLst/>
          </a:prstGeom>
          <a:gradFill rotWithShape="0">
            <a:gsLst>
              <a:gs pos="0">
                <a:srgbClr val="ffde59"/>
              </a:gs>
              <a:gs pos="100000">
                <a:srgbClr val="ffde59">
                  <a:alpha val="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8760" cy="943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4400" spc="-1" strike="noStrike">
                <a:latin typeface="Times New Roman"/>
              </a:rPr>
              <a:t>Overview: Institutions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01" name="PlaceHolder 2"/>
          <p:cNvSpPr>
            <a:spLocks noGrp="1"/>
          </p:cNvSpPr>
          <p:nvPr>
            <p:ph/>
          </p:nvPr>
        </p:nvSpPr>
        <p:spPr>
          <a:xfrm>
            <a:off x="0" y="1326600"/>
            <a:ext cx="9573480" cy="3700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Intentional 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homicides: 1 per 100,000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Individuals using 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the internet: 73%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Women in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national parliaments: 25%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FDI (net): +1.9% of GDP</a:t>
            </a: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</p:txBody>
      </p:sp>
      <p:sp>
        <p:nvSpPr>
          <p:cNvPr id="102" name=""/>
          <p:cNvSpPr/>
          <p:nvPr/>
        </p:nvSpPr>
        <p:spPr>
          <a:xfrm>
            <a:off x="360" y="5327280"/>
            <a:ext cx="2656440" cy="342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  <a:buNone/>
            </a:pPr>
            <a:r>
              <a:rPr b="0" i="1" lang="en-US" sz="18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Data from The World Bank</a:t>
            </a:r>
            <a:endParaRPr b="0" lang="en-US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"/>
          <p:cNvSpPr/>
          <p:nvPr/>
        </p:nvSpPr>
        <p:spPr>
          <a:xfrm>
            <a:off x="0" y="0"/>
            <a:ext cx="8684640" cy="5712480"/>
          </a:xfrm>
          <a:prstGeom prst="rect">
            <a:avLst/>
          </a:prstGeom>
          <a:gradFill rotWithShape="0">
            <a:gsLst>
              <a:gs pos="0">
                <a:srgbClr val="ffe994"/>
              </a:gs>
              <a:gs pos="100000">
                <a:srgbClr val="ffffff">
                  <a:alpha val="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8760" cy="943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4400" spc="-1" strike="noStrike">
                <a:latin typeface="Times New Roman"/>
              </a:rPr>
              <a:t>Overview: Political system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05" name="PlaceHolder 2"/>
          <p:cNvSpPr>
            <a:spLocks noGrp="1"/>
          </p:cNvSpPr>
          <p:nvPr>
            <p:ph/>
          </p:nvPr>
        </p:nvSpPr>
        <p:spPr>
          <a:xfrm>
            <a:off x="0" y="1326600"/>
            <a:ext cx="9573480" cy="3700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China is a communist country since 1949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Up to 1976, China lived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according to the principles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of Mao Zedung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CCP was founded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in 1921 and has 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a monopoly ever since 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winning in 1949. There are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around 96 million members of the party.</a:t>
            </a: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</p:txBody>
      </p:sp>
      <p:sp>
        <p:nvSpPr>
          <p:cNvPr id="106" name=""/>
          <p:cNvSpPr/>
          <p:nvPr/>
        </p:nvSpPr>
        <p:spPr>
          <a:xfrm>
            <a:off x="360" y="5327280"/>
            <a:ext cx="2158200" cy="342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  <a:buNone/>
            </a:pPr>
            <a:r>
              <a:rPr b="0" i="1" lang="en-US" sz="18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Data from BBC.co.uk</a:t>
            </a:r>
            <a:endParaRPr b="0" lang="en-US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"/>
          <p:cNvSpPr/>
          <p:nvPr/>
        </p:nvSpPr>
        <p:spPr>
          <a:xfrm>
            <a:off x="0" y="0"/>
            <a:ext cx="8684640" cy="571248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8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8760" cy="943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4400" spc="-1" strike="noStrike">
                <a:latin typeface="Times New Roman"/>
              </a:rPr>
              <a:t>Culture: Language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09" name="PlaceHolder 2"/>
          <p:cNvSpPr>
            <a:spLocks noGrp="1"/>
          </p:cNvSpPr>
          <p:nvPr>
            <p:ph/>
          </p:nvPr>
        </p:nvSpPr>
        <p:spPr>
          <a:xfrm>
            <a:off x="0" y="1326600"/>
            <a:ext cx="9573480" cy="3700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96000"/>
          </a:bodyPr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Official language: Chinese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3,000 years old,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Shang Dynasty 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(1766-1123 BC)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Dictionary 40,000 char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Basic 2,000 to 3,000 char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People in different 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Chinese provinces speak</a:t>
            </a:r>
            <a:br>
              <a:rPr sz="2400"/>
            </a:br>
            <a:r>
              <a:rPr b="0" i="1" lang="en-US" sz="2400" spc="-1" strike="noStrike">
                <a:latin typeface="Times New Roman"/>
              </a:rPr>
              <a:t>differently!</a:t>
            </a: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</p:txBody>
      </p:sp>
      <p:sp>
        <p:nvSpPr>
          <p:cNvPr id="110" name=""/>
          <p:cNvSpPr/>
          <p:nvPr/>
        </p:nvSpPr>
        <p:spPr>
          <a:xfrm>
            <a:off x="360" y="5327280"/>
            <a:ext cx="2130840" cy="342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  <a:buNone/>
            </a:pPr>
            <a:r>
              <a:rPr b="0" i="1" lang="en-US" sz="18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Data from EthnoMed</a:t>
            </a:r>
            <a:endParaRPr b="0" lang="en-US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"/>
          <p:cNvSpPr/>
          <p:nvPr/>
        </p:nvSpPr>
        <p:spPr>
          <a:xfrm>
            <a:off x="0" y="0"/>
            <a:ext cx="8684640" cy="571248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8760" cy="943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4400" spc="-1" strike="noStrike">
                <a:latin typeface="Times New Roman"/>
              </a:rPr>
              <a:t>Culture: Religion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13" name="PlaceHolder 2"/>
          <p:cNvSpPr>
            <a:spLocks noGrp="1"/>
          </p:cNvSpPr>
          <p:nvPr>
            <p:ph/>
          </p:nvPr>
        </p:nvSpPr>
        <p:spPr>
          <a:xfrm>
            <a:off x="0" y="1326600"/>
            <a:ext cx="9573480" cy="3700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88000"/>
          </a:bodyPr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Official religion: none, as CCP is atheist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Article 36 of Chinese Constitution: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people “enjoy freedom of religious belief”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Recognized religions include four main: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Christianity, Islam, Buddhism and </a:t>
            </a:r>
            <a:r>
              <a:rPr b="1" lang="en-US" sz="2400" spc="-1" strike="noStrike">
                <a:latin typeface="Times New Roman"/>
              </a:rPr>
              <a:t>Taoism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other practices also exist, although under supervision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According to surveys, around 90% of Chinese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consider themselves atheists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=&gt; Chinese folk religion as a phenomenon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of religious attitude</a:t>
            </a: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</p:txBody>
      </p:sp>
      <p:sp>
        <p:nvSpPr>
          <p:cNvPr id="114" name=""/>
          <p:cNvSpPr/>
          <p:nvPr/>
        </p:nvSpPr>
        <p:spPr>
          <a:xfrm>
            <a:off x="360" y="5327280"/>
            <a:ext cx="2158200" cy="342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  <a:buNone/>
            </a:pPr>
            <a:r>
              <a:rPr b="0" i="1" lang="en-US" sz="18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Data from BBC.co.uk</a:t>
            </a:r>
            <a:endParaRPr b="0" lang="en-US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"/>
          <p:cNvSpPr/>
          <p:nvPr/>
        </p:nvSpPr>
        <p:spPr>
          <a:xfrm>
            <a:off x="0" y="0"/>
            <a:ext cx="8684640" cy="571248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8760" cy="943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4400" spc="-1" strike="noStrike">
                <a:latin typeface="Times New Roman"/>
              </a:rPr>
              <a:t>Culture: Religion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/>
          </p:nvPr>
        </p:nvSpPr>
        <p:spPr>
          <a:xfrm>
            <a:off x="0" y="1326600"/>
            <a:ext cx="9573480" cy="3700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 u="sng">
                <a:uFillTx/>
                <a:latin typeface="Times New Roman"/>
              </a:rPr>
              <a:t>Buddhism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Times New Roman"/>
              </a:rPr>
              <a:t>Came from India</a:t>
            </a:r>
            <a:br>
              <a:rPr sz="2000"/>
            </a:br>
            <a:r>
              <a:rPr b="0" lang="en-US" sz="2000" spc="-1" strike="noStrike">
                <a:latin typeface="Times New Roman"/>
              </a:rPr>
              <a:t>around 2000 years ago</a:t>
            </a:r>
            <a:endParaRPr b="0" lang="en-US" sz="20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Times New Roman"/>
              </a:rPr>
              <a:t>Largest religious community</a:t>
            </a:r>
            <a:br>
              <a:rPr sz="2000"/>
            </a:br>
            <a:r>
              <a:rPr b="0" lang="en-US" sz="2000" spc="-1" strike="noStrike">
                <a:latin typeface="Times New Roman"/>
              </a:rPr>
              <a:t>Majority: Han Chinese</a:t>
            </a:r>
            <a:br>
              <a:rPr sz="2000"/>
            </a:br>
            <a:r>
              <a:rPr b="0" lang="en-US" sz="2000" spc="-1" strike="noStrike">
                <a:latin typeface="Times New Roman"/>
              </a:rPr>
              <a:t>although also Tibethians</a:t>
            </a:r>
            <a:endParaRPr b="0" lang="en-US" sz="20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Times New Roman"/>
              </a:rPr>
              <a:t>! Chinese Buddhism is</a:t>
            </a:r>
            <a:br>
              <a:rPr sz="2000"/>
            </a:br>
            <a:r>
              <a:rPr b="0" lang="en-US" sz="2000" spc="-1" strike="noStrike">
                <a:latin typeface="Times New Roman"/>
              </a:rPr>
              <a:t>different from the original!</a:t>
            </a:r>
            <a:endParaRPr b="0" lang="en-US" sz="20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</p:txBody>
      </p:sp>
      <p:sp>
        <p:nvSpPr>
          <p:cNvPr id="118" name=""/>
          <p:cNvSpPr/>
          <p:nvPr/>
        </p:nvSpPr>
        <p:spPr>
          <a:xfrm>
            <a:off x="360" y="5327280"/>
            <a:ext cx="2760120" cy="342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  <a:buNone/>
            </a:pPr>
            <a:r>
              <a:rPr b="0" i="1" lang="en-US" sz="18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Data from China Highlights</a:t>
            </a:r>
            <a:endParaRPr b="0" lang="en-US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"/>
          <p:cNvSpPr/>
          <p:nvPr/>
        </p:nvSpPr>
        <p:spPr>
          <a:xfrm>
            <a:off x="0" y="0"/>
            <a:ext cx="8684640" cy="571248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8760" cy="943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4400" spc="-1" strike="noStrike">
                <a:latin typeface="Times New Roman"/>
              </a:rPr>
              <a:t>Culture: Religion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21" name="PlaceHolder 2"/>
          <p:cNvSpPr>
            <a:spLocks noGrp="1"/>
          </p:cNvSpPr>
          <p:nvPr>
            <p:ph/>
          </p:nvPr>
        </p:nvSpPr>
        <p:spPr>
          <a:xfrm>
            <a:off x="0" y="1326600"/>
            <a:ext cx="9573480" cy="3700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 u="sng">
                <a:uFillTx/>
                <a:latin typeface="Times New Roman"/>
              </a:rPr>
              <a:t>Christianity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Times New Roman"/>
              </a:rPr>
              <a:t>the 2</a:t>
            </a:r>
            <a:r>
              <a:rPr b="0" lang="en-US" sz="2000" spc="-1" strike="noStrike" baseline="33000">
                <a:latin typeface="Times New Roman"/>
              </a:rPr>
              <a:t>nd</a:t>
            </a:r>
            <a:r>
              <a:rPr b="0" lang="en-US" sz="2000" spc="-1" strike="noStrike">
                <a:latin typeface="Times New Roman"/>
              </a:rPr>
              <a:t> religion to arrive</a:t>
            </a:r>
            <a:br>
              <a:rPr sz="2000"/>
            </a:br>
            <a:r>
              <a:rPr b="0" lang="en-US" sz="2000" spc="-1" strike="noStrike">
                <a:latin typeface="Times New Roman"/>
              </a:rPr>
              <a:t>in 635 with Nestorians,</a:t>
            </a:r>
            <a:br>
              <a:rPr sz="2000"/>
            </a:br>
            <a:r>
              <a:rPr b="0" lang="en-US" sz="2000" spc="-1" strike="noStrike">
                <a:latin typeface="Times New Roman"/>
              </a:rPr>
              <a:t>although it is said to first appear</a:t>
            </a:r>
            <a:br>
              <a:rPr sz="2000"/>
            </a:br>
            <a:r>
              <a:rPr b="0" lang="en-US" sz="2000" spc="-1" strike="noStrike">
                <a:latin typeface="Times New Roman"/>
              </a:rPr>
              <a:t>in China around the 100s</a:t>
            </a:r>
            <a:endParaRPr b="0" lang="en-US" sz="20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Times New Roman"/>
              </a:rPr>
              <a:t>developed rapidly in 1840,</a:t>
            </a:r>
            <a:br>
              <a:rPr sz="2000"/>
            </a:br>
            <a:r>
              <a:rPr b="0" lang="en-US" sz="2000" spc="-1" strike="noStrike">
                <a:latin typeface="Times New Roman"/>
              </a:rPr>
              <a:t>with the Sino-British Opium War</a:t>
            </a:r>
            <a:endParaRPr b="0" lang="en-US" sz="20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Times New Roman"/>
              </a:rPr>
              <a:t>~8 mln believers</a:t>
            </a:r>
            <a:endParaRPr b="0" lang="en-US" sz="20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</p:txBody>
      </p:sp>
      <p:sp>
        <p:nvSpPr>
          <p:cNvPr id="122" name=""/>
          <p:cNvSpPr/>
          <p:nvPr/>
        </p:nvSpPr>
        <p:spPr>
          <a:xfrm>
            <a:off x="360" y="5327280"/>
            <a:ext cx="2760120" cy="342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  <a:buNone/>
            </a:pPr>
            <a:r>
              <a:rPr b="0" i="1" lang="en-US" sz="18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Data from China Highlights</a:t>
            </a:r>
            <a:endParaRPr b="0" lang="en-US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"/>
          <p:cNvSpPr/>
          <p:nvPr/>
        </p:nvSpPr>
        <p:spPr>
          <a:xfrm>
            <a:off x="0" y="0"/>
            <a:ext cx="8684640" cy="571248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8760" cy="943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4400" spc="-1" strike="noStrike">
                <a:latin typeface="Times New Roman"/>
              </a:rPr>
              <a:t>Culture: Religion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/>
          </p:nvPr>
        </p:nvSpPr>
        <p:spPr>
          <a:xfrm>
            <a:off x="0" y="1326600"/>
            <a:ext cx="9573480" cy="3700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99000"/>
          </a:bodyPr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 u="sng">
                <a:uFillTx/>
                <a:latin typeface="Times New Roman"/>
              </a:rPr>
              <a:t>Islam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Times New Roman"/>
              </a:rPr>
              <a:t>Came from Arab countries</a:t>
            </a:r>
            <a:br>
              <a:rPr sz="2000"/>
            </a:br>
            <a:r>
              <a:rPr b="0" lang="en-US" sz="2000" spc="-1" strike="noStrike">
                <a:latin typeface="Times New Roman"/>
              </a:rPr>
              <a:t>around 1300 years ago</a:t>
            </a:r>
            <a:endParaRPr b="0" lang="en-US" sz="20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Times New Roman"/>
              </a:rPr>
              <a:t>Popular mainly in </a:t>
            </a:r>
            <a:br>
              <a:rPr sz="2000"/>
            </a:br>
            <a:r>
              <a:rPr b="0" lang="en-US" sz="2000" spc="-1" strike="noStrike">
                <a:latin typeface="Times New Roman"/>
              </a:rPr>
              <a:t>the North-west parts of China</a:t>
            </a:r>
            <a:endParaRPr b="0" lang="en-US" sz="20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Times New Roman"/>
              </a:rPr>
              <a:t>They do not eat pork, dogs, horses,</a:t>
            </a:r>
            <a:br>
              <a:rPr sz="2000"/>
            </a:br>
            <a:r>
              <a:rPr b="0" lang="en-US" sz="2000" spc="-1" strike="noStrike">
                <a:latin typeface="Times New Roman"/>
              </a:rPr>
              <a:t>donkey or mules</a:t>
            </a:r>
            <a:endParaRPr b="0" lang="en-US" sz="20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Times New Roman"/>
              </a:rPr>
              <a:t>~14 mln believers</a:t>
            </a:r>
            <a:endParaRPr b="0" lang="en-US" sz="20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Times New Roman"/>
              </a:rPr>
              <a:t>!Nanguan mosque before and after!</a:t>
            </a:r>
            <a:endParaRPr b="0" lang="en-US" sz="20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</p:txBody>
      </p:sp>
      <p:sp>
        <p:nvSpPr>
          <p:cNvPr id="126" name=""/>
          <p:cNvSpPr/>
          <p:nvPr/>
        </p:nvSpPr>
        <p:spPr>
          <a:xfrm>
            <a:off x="360" y="5327280"/>
            <a:ext cx="2760120" cy="342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  <a:buNone/>
            </a:pPr>
            <a:r>
              <a:rPr b="0" i="1" lang="en-US" sz="18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Data from China Highlights</a:t>
            </a:r>
            <a:endParaRPr b="0" lang="en-US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"/>
          <p:cNvSpPr/>
          <p:nvPr/>
        </p:nvSpPr>
        <p:spPr>
          <a:xfrm>
            <a:off x="0" y="0"/>
            <a:ext cx="8684640" cy="571248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8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8760" cy="943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4400" spc="-1" strike="noStrike">
                <a:latin typeface="Times New Roman"/>
              </a:rPr>
              <a:t>Culture: Religion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/>
          </p:nvPr>
        </p:nvSpPr>
        <p:spPr>
          <a:xfrm>
            <a:off x="0" y="1326600"/>
            <a:ext cx="9573480" cy="3700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92000"/>
          </a:bodyPr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 u="sng">
                <a:uFillTx/>
                <a:latin typeface="Times New Roman"/>
              </a:rPr>
              <a:t>Taoism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Times New Roman"/>
              </a:rPr>
              <a:t>Is native to China</a:t>
            </a:r>
            <a:br>
              <a:rPr sz="2000"/>
            </a:br>
            <a:r>
              <a:rPr b="0" lang="en-US" sz="2000" spc="-1" strike="noStrike">
                <a:latin typeface="Times New Roman"/>
              </a:rPr>
              <a:t>~1700 years old</a:t>
            </a:r>
            <a:endParaRPr b="0" lang="en-US" sz="20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Times New Roman"/>
              </a:rPr>
              <a:t>Founder: Lao Tzu</a:t>
            </a:r>
            <a:br>
              <a:rPr sz="2000"/>
            </a:br>
            <a:r>
              <a:rPr b="0" lang="en-US" sz="2000" spc="-1" strike="noStrike">
                <a:latin typeface="Times New Roman"/>
              </a:rPr>
              <a:t>The Way, the Tao</a:t>
            </a:r>
            <a:endParaRPr b="0" lang="en-US" sz="20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Times New Roman"/>
              </a:rPr>
              <a:t>Three treasures: Humility,</a:t>
            </a:r>
            <a:br>
              <a:rPr sz="2000"/>
            </a:br>
            <a:r>
              <a:rPr b="0" lang="en-US" sz="2000" spc="-1" strike="noStrike">
                <a:latin typeface="Times New Roman"/>
              </a:rPr>
              <a:t>Compassion, and Frugality</a:t>
            </a:r>
            <a:endParaRPr b="0" lang="en-US" sz="20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Times New Roman"/>
              </a:rPr>
              <a:t>Ying Yang is a famous symbol</a:t>
            </a:r>
            <a:br>
              <a:rPr sz="2000"/>
            </a:br>
            <a:r>
              <a:rPr b="0" lang="en-US" sz="2000" spc="-1" strike="noStrike">
                <a:latin typeface="Times New Roman"/>
              </a:rPr>
              <a:t>of Taoism</a:t>
            </a:r>
            <a:endParaRPr b="0" lang="en-US" sz="20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Times New Roman"/>
              </a:rPr>
              <a:t>Cosmologic element of creation (</a:t>
            </a:r>
            <a:r>
              <a:rPr b="0" i="1" lang="en-US" sz="2000" spc="-1" strike="noStrike">
                <a:latin typeface="Times New Roman"/>
              </a:rPr>
              <a:t>Yu, 1981</a:t>
            </a:r>
            <a:r>
              <a:rPr b="0" lang="en-US" sz="2000" spc="-1" strike="noStrike">
                <a:latin typeface="Times New Roman"/>
              </a:rPr>
              <a:t>)</a:t>
            </a:r>
            <a:endParaRPr b="0" lang="en-US" sz="20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</p:txBody>
      </p:sp>
      <p:sp>
        <p:nvSpPr>
          <p:cNvPr id="130" name=""/>
          <p:cNvSpPr/>
          <p:nvPr/>
        </p:nvSpPr>
        <p:spPr>
          <a:xfrm>
            <a:off x="360" y="5327280"/>
            <a:ext cx="2760120" cy="342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  <a:buNone/>
            </a:pPr>
            <a:r>
              <a:rPr b="0" i="1" lang="en-US" sz="18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Data from China Highlights</a:t>
            </a:r>
            <a:endParaRPr b="0" lang="en-US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"/>
          <p:cNvSpPr/>
          <p:nvPr/>
        </p:nvSpPr>
        <p:spPr>
          <a:xfrm>
            <a:off x="0" y="0"/>
            <a:ext cx="8684640" cy="571248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8760" cy="943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4400" spc="-1" strike="noStrike">
                <a:latin typeface="Times New Roman"/>
              </a:rPr>
              <a:t>Culture: Religion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33" name="PlaceHolder 2"/>
          <p:cNvSpPr>
            <a:spLocks noGrp="1"/>
          </p:cNvSpPr>
          <p:nvPr>
            <p:ph/>
          </p:nvPr>
        </p:nvSpPr>
        <p:spPr>
          <a:xfrm>
            <a:off x="0" y="1326600"/>
            <a:ext cx="9573480" cy="3700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96000"/>
          </a:bodyPr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 u="sng">
                <a:uFillTx/>
                <a:latin typeface="Times New Roman"/>
              </a:rPr>
              <a:t>Chinese folk religion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Times New Roman"/>
              </a:rPr>
              <a:t>a mindset of non-affiliation</a:t>
            </a:r>
            <a:br>
              <a:rPr sz="2000"/>
            </a:br>
            <a:r>
              <a:rPr b="0" lang="en-US" sz="2000" spc="-1" strike="noStrike">
                <a:latin typeface="Times New Roman"/>
              </a:rPr>
              <a:t>therefore a way of seeing life</a:t>
            </a:r>
            <a:endParaRPr b="0" lang="en-US" sz="20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Times New Roman"/>
              </a:rPr>
              <a:t>praying to ancestors</a:t>
            </a:r>
            <a:br>
              <a:rPr sz="2000"/>
            </a:br>
            <a:r>
              <a:rPr b="0" lang="en-US" sz="2000" spc="-1" strike="noStrike">
                <a:latin typeface="Times New Roman"/>
              </a:rPr>
              <a:t>understanding of the natural world</a:t>
            </a:r>
            <a:br>
              <a:rPr sz="2000"/>
            </a:br>
            <a:r>
              <a:rPr b="0" lang="en-US" sz="2000" spc="-1" strike="noStrike">
                <a:latin typeface="Times New Roman"/>
              </a:rPr>
              <a:t>belief in salvation</a:t>
            </a:r>
            <a:endParaRPr b="0" lang="en-US" sz="20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Times New Roman"/>
              </a:rPr>
              <a:t>philosophy and religion </a:t>
            </a:r>
            <a:br>
              <a:rPr sz="2000"/>
            </a:br>
            <a:r>
              <a:rPr b="0" lang="en-US" sz="2000" spc="-1" strike="noStrike">
                <a:latin typeface="Times New Roman"/>
              </a:rPr>
              <a:t>are intertwined</a:t>
            </a:r>
            <a:endParaRPr b="0" lang="en-US" sz="20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latin typeface="Times New Roman"/>
              </a:rPr>
              <a:t>Women and pollution of life</a:t>
            </a:r>
            <a:br>
              <a:rPr sz="2000"/>
            </a:br>
            <a:r>
              <a:rPr b="0" lang="en-US" sz="2000" spc="-1" strike="noStrike">
                <a:latin typeface="Times New Roman"/>
              </a:rPr>
              <a:t>(</a:t>
            </a:r>
            <a:r>
              <a:rPr b="0" i="1" lang="en-US" sz="2000" spc="-1" strike="noStrike">
                <a:latin typeface="Times New Roman"/>
              </a:rPr>
              <a:t>Sangren, 1983</a:t>
            </a:r>
            <a:r>
              <a:rPr b="0" lang="en-US" sz="2000" spc="-1" strike="noStrike">
                <a:latin typeface="Times New Roman"/>
              </a:rPr>
              <a:t>)</a:t>
            </a:r>
            <a:endParaRPr b="0" lang="en-US" sz="20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</p:txBody>
      </p:sp>
      <p:sp>
        <p:nvSpPr>
          <p:cNvPr id="134" name=""/>
          <p:cNvSpPr/>
          <p:nvPr/>
        </p:nvSpPr>
        <p:spPr>
          <a:xfrm>
            <a:off x="360" y="5327280"/>
            <a:ext cx="2760120" cy="342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  <a:buNone/>
            </a:pPr>
            <a:r>
              <a:rPr b="0" i="1" lang="en-US" sz="18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Data from China Highlights</a:t>
            </a:r>
            <a:endParaRPr b="0" lang="en-US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"/>
          <p:cNvSpPr/>
          <p:nvPr/>
        </p:nvSpPr>
        <p:spPr>
          <a:xfrm>
            <a:off x="0" y="0"/>
            <a:ext cx="8684640" cy="571248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8760" cy="943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4400" spc="-1" strike="noStrike">
                <a:latin typeface="Times New Roman"/>
              </a:rPr>
              <a:t>Culture: Ethiquette &amp; Protocol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37" name="PlaceHolder 2"/>
          <p:cNvSpPr>
            <a:spLocks noGrp="1"/>
          </p:cNvSpPr>
          <p:nvPr>
            <p:ph/>
          </p:nvPr>
        </p:nvSpPr>
        <p:spPr>
          <a:xfrm>
            <a:off x="0" y="1326600"/>
            <a:ext cx="9573480" cy="3700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Confucianism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Guanxi (relationship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between people)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Mianxi (face)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Li (art of being po-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lite and courteous)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Keqi (behaviour 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of a guest)</a:t>
            </a: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</p:txBody>
      </p:sp>
      <p:sp>
        <p:nvSpPr>
          <p:cNvPr id="138" name=""/>
          <p:cNvSpPr/>
          <p:nvPr/>
        </p:nvSpPr>
        <p:spPr>
          <a:xfrm>
            <a:off x="360" y="5327280"/>
            <a:ext cx="3266280" cy="342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  <a:buNone/>
            </a:pPr>
            <a:r>
              <a:rPr b="0" i="1" lang="en-US" sz="18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Data from Protocol Professionals</a:t>
            </a:r>
            <a:endParaRPr b="0" lang="en-US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"/>
          <p:cNvSpPr/>
          <p:nvPr/>
        </p:nvSpPr>
        <p:spPr>
          <a:xfrm>
            <a:off x="0" y="0"/>
            <a:ext cx="8684640" cy="5712480"/>
          </a:xfrm>
          <a:prstGeom prst="rect">
            <a:avLst/>
          </a:prstGeom>
          <a:gradFill rotWithShape="0">
            <a:gsLst>
              <a:gs pos="0">
                <a:srgbClr val="c9211e"/>
              </a:gs>
              <a:gs pos="100000">
                <a:srgbClr val="ffffff">
                  <a:alpha val="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8760" cy="943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4400" spc="-1" strike="noStrike">
                <a:latin typeface="Times New Roman"/>
              </a:rPr>
              <a:t>Culture: Food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41" name="PlaceHolder 2"/>
          <p:cNvSpPr>
            <a:spLocks noGrp="1"/>
          </p:cNvSpPr>
          <p:nvPr>
            <p:ph/>
          </p:nvPr>
        </p:nvSpPr>
        <p:spPr>
          <a:xfrm>
            <a:off x="0" y="1326600"/>
            <a:ext cx="9573480" cy="3700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Yi Xing Bu Xing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art of cooking nearly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every part of the animal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Chinese banquets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Regional cuisine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Yin Yang food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Tea ceremonies</a:t>
            </a: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</p:txBody>
      </p:sp>
      <p:sp>
        <p:nvSpPr>
          <p:cNvPr id="142" name=""/>
          <p:cNvSpPr/>
          <p:nvPr/>
        </p:nvSpPr>
        <p:spPr>
          <a:xfrm>
            <a:off x="360" y="5327280"/>
            <a:ext cx="2130840" cy="342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  <a:buNone/>
            </a:pPr>
            <a:r>
              <a:rPr b="0" i="1" lang="en-US" sz="18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Data from EthnoMed</a:t>
            </a:r>
            <a:endParaRPr b="0" lang="en-US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"/>
          <p:cNvSpPr/>
          <p:nvPr/>
        </p:nvSpPr>
        <p:spPr>
          <a:xfrm>
            <a:off x="0" y="0"/>
            <a:ext cx="8684640" cy="5712480"/>
          </a:xfrm>
          <a:prstGeom prst="rect">
            <a:avLst/>
          </a:prstGeom>
          <a:gradFill rotWithShape="0">
            <a:gsLst>
              <a:gs pos="0">
                <a:srgbClr val="c9211e"/>
              </a:gs>
              <a:gs pos="100000">
                <a:srgbClr val="ffffff">
                  <a:alpha val="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8760" cy="943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4400" spc="-1" strike="noStrike">
                <a:latin typeface="Times New Roman"/>
              </a:rPr>
              <a:t>Culture: Art [symbolism]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45" name="PlaceHolder 2"/>
          <p:cNvSpPr>
            <a:spLocks noGrp="1"/>
          </p:cNvSpPr>
          <p:nvPr>
            <p:ph/>
          </p:nvPr>
        </p:nvSpPr>
        <p:spPr>
          <a:xfrm>
            <a:off x="0" y="1326600"/>
            <a:ext cx="9573480" cy="3700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Painting and calligraphy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Architecture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Pottery, sculptures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Bronzes, jade carving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Art as reflection of the status</a:t>
            </a:r>
            <a:br>
              <a:rPr sz="2400"/>
            </a:br>
            <a:r>
              <a:rPr b="0" i="1" lang="en-US" sz="2400" spc="-1" strike="noStrike">
                <a:latin typeface="Times New Roman"/>
              </a:rPr>
              <a:t>[society of learned individuals]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Essentiality of linear art</a:t>
            </a: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</p:txBody>
      </p:sp>
      <p:sp>
        <p:nvSpPr>
          <p:cNvPr id="146" name=""/>
          <p:cNvSpPr/>
          <p:nvPr/>
        </p:nvSpPr>
        <p:spPr>
          <a:xfrm>
            <a:off x="360" y="5327280"/>
            <a:ext cx="2156760" cy="342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  <a:buNone/>
            </a:pPr>
            <a:r>
              <a:rPr b="0" i="1" lang="en-US" sz="18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Data from Britannica</a:t>
            </a:r>
            <a:endParaRPr b="0" lang="en-US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"/>
          <p:cNvSpPr/>
          <p:nvPr/>
        </p:nvSpPr>
        <p:spPr>
          <a:xfrm>
            <a:off x="0" y="0"/>
            <a:ext cx="8684640" cy="5712480"/>
          </a:xfrm>
          <a:prstGeom prst="rect">
            <a:avLst/>
          </a:prstGeom>
          <a:gradFill rotWithShape="0">
            <a:gsLst>
              <a:gs pos="0">
                <a:srgbClr val="c9211e"/>
              </a:gs>
              <a:gs pos="100000">
                <a:srgbClr val="ffffff">
                  <a:alpha val="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8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8760" cy="943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4400" spc="-1" strike="noStrike">
                <a:solidFill>
                  <a:srgbClr val="ffffff"/>
                </a:solidFill>
                <a:latin typeface="Times New Roman"/>
              </a:rPr>
              <a:t>Culture: Digitalization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49" name="PlaceHolder 2"/>
          <p:cNvSpPr>
            <a:spLocks noGrp="1"/>
          </p:cNvSpPr>
          <p:nvPr>
            <p:ph/>
          </p:nvPr>
        </p:nvSpPr>
        <p:spPr>
          <a:xfrm>
            <a:off x="0" y="1326600"/>
            <a:ext cx="9573480" cy="3700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96000"/>
          </a:bodyPr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The new form is</a:t>
            </a:r>
            <a:br>
              <a:rPr sz="2400"/>
            </a:br>
            <a:r>
              <a:rPr b="1" i="1" lang="en-US" sz="2400" spc="-1" strike="noStrike">
                <a:latin typeface="Times New Roman"/>
              </a:rPr>
              <a:t>digital art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This form is more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democratized, therefore,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unique: it allows higher 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freedom levels even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despite surveilance (</a:t>
            </a:r>
            <a:r>
              <a:rPr b="0" i="1" lang="en-US" sz="2400" spc="-1" strike="noStrike">
                <a:latin typeface="Times New Roman"/>
              </a:rPr>
              <a:t>Hong, 2017</a:t>
            </a:r>
            <a:r>
              <a:rPr b="0" lang="en-US" sz="2400" spc="-1" strike="noStrike">
                <a:latin typeface="Times New Roman"/>
              </a:rPr>
              <a:t>)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LGBT movement (</a:t>
            </a:r>
            <a:r>
              <a:rPr b="0" i="1" lang="en-US" sz="2400" spc="-1" strike="noStrike">
                <a:latin typeface="Times New Roman"/>
              </a:rPr>
              <a:t>incl Vega, 2015</a:t>
            </a:r>
            <a:r>
              <a:rPr b="0" lang="en-US" sz="2400" spc="-1" strike="noStrike">
                <a:latin typeface="Times New Roman"/>
              </a:rPr>
              <a:t>)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Problems of discrimination</a:t>
            </a: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</p:txBody>
      </p:sp>
      <p:sp>
        <p:nvSpPr>
          <p:cNvPr id="150" name=""/>
          <p:cNvSpPr/>
          <p:nvPr/>
        </p:nvSpPr>
        <p:spPr>
          <a:xfrm>
            <a:off x="360" y="5327280"/>
            <a:ext cx="2130840" cy="342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  <a:buNone/>
            </a:pPr>
            <a:r>
              <a:rPr b="0" i="1" lang="en-US" sz="18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Data from EthnoMed</a:t>
            </a:r>
            <a:endParaRPr b="0" lang="en-US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"/>
          <p:cNvSpPr/>
          <p:nvPr/>
        </p:nvSpPr>
        <p:spPr>
          <a:xfrm>
            <a:off x="0" y="0"/>
            <a:ext cx="6856200" cy="5712480"/>
          </a:xfrm>
          <a:prstGeom prst="rect">
            <a:avLst/>
          </a:prstGeom>
          <a:gradFill rotWithShape="0">
            <a:gsLst>
              <a:gs pos="0">
                <a:srgbClr val="fff5ce"/>
              </a:gs>
              <a:gs pos="100000">
                <a:srgbClr val="ffffff">
                  <a:alpha val="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8760" cy="943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4400" spc="-1" strike="noStrike">
                <a:latin typeface="Times New Roman"/>
              </a:rPr>
              <a:t>Dialogue: Internal challenge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53" name="PlaceHolder 2"/>
          <p:cNvSpPr>
            <a:spLocks noGrp="1"/>
          </p:cNvSpPr>
          <p:nvPr>
            <p:ph/>
          </p:nvPr>
        </p:nvSpPr>
        <p:spPr>
          <a:xfrm>
            <a:off x="0" y="1326600"/>
            <a:ext cx="9573480" cy="4159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91000"/>
          </a:bodyPr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Chinese legal system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is not “for people”</a:t>
            </a:r>
            <a:br>
              <a:rPr sz="2400"/>
            </a:br>
            <a:r>
              <a:rPr b="0" i="1" lang="en-US" sz="2400" spc="-1" strike="noStrike">
                <a:latin typeface="Times New Roman"/>
              </a:rPr>
              <a:t>(Guo, 2009)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Work camps as 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a punishment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(</a:t>
            </a:r>
            <a:r>
              <a:rPr b="0" i="1" lang="en-US" sz="2400" spc="-1" strike="noStrike">
                <a:latin typeface="Times New Roman"/>
              </a:rPr>
              <a:t>Byler, 2022</a:t>
            </a:r>
            <a:r>
              <a:rPr b="0" lang="en-US" sz="2400" spc="-1" strike="noStrike">
                <a:latin typeface="Times New Roman"/>
              </a:rPr>
              <a:t>)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The death penalty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abuse 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Secrecy, limited 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information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 </a:t>
            </a: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</p:txBody>
      </p:sp>
      <p:sp>
        <p:nvSpPr>
          <p:cNvPr id="154" name=""/>
          <p:cNvSpPr/>
          <p:nvPr/>
        </p:nvSpPr>
        <p:spPr>
          <a:xfrm>
            <a:off x="360" y="5327280"/>
            <a:ext cx="2158200" cy="342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  <a:buNone/>
            </a:pPr>
            <a:r>
              <a:rPr b="0" i="1" lang="en-US" sz="18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Data from BBC.co.uk</a:t>
            </a:r>
            <a:endParaRPr b="0" lang="en-US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"/>
          <p:cNvSpPr/>
          <p:nvPr/>
        </p:nvSpPr>
        <p:spPr>
          <a:xfrm>
            <a:off x="0" y="0"/>
            <a:ext cx="8913600" cy="571248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8760" cy="943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4400" spc="-1" strike="noStrike">
                <a:latin typeface="Times New Roman"/>
              </a:rPr>
              <a:t>Dialogue: Internal conflict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57" name="PlaceHolder 2"/>
          <p:cNvSpPr>
            <a:spLocks noGrp="1"/>
          </p:cNvSpPr>
          <p:nvPr>
            <p:ph/>
          </p:nvPr>
        </p:nvSpPr>
        <p:spPr>
          <a:xfrm>
            <a:off x="0" y="1326600"/>
            <a:ext cx="9573480" cy="4385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TAR is ruled by China 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since 1949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Dalai Lama and the Government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in Exile believe in illegality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of the occupation of the region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Free Tibet Movement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Uighur minority in the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mineral rich province of Xinjiang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(</a:t>
            </a:r>
            <a:r>
              <a:rPr b="0" i="1" lang="en-US" sz="2400" spc="-1" strike="noStrike">
                <a:latin typeface="Times New Roman"/>
              </a:rPr>
              <a:t>Xu, 2020; Davis, 2010</a:t>
            </a:r>
            <a:r>
              <a:rPr b="0" lang="en-US" sz="2400" spc="-1" strike="noStrike">
                <a:latin typeface="Times New Roman"/>
              </a:rPr>
              <a:t>)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 </a:t>
            </a: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</p:txBody>
      </p:sp>
      <p:sp>
        <p:nvSpPr>
          <p:cNvPr id="158" name=""/>
          <p:cNvSpPr/>
          <p:nvPr/>
        </p:nvSpPr>
        <p:spPr>
          <a:xfrm>
            <a:off x="360" y="5327280"/>
            <a:ext cx="2158200" cy="342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  <a:buNone/>
            </a:pPr>
            <a:r>
              <a:rPr b="0" i="1" lang="en-US" sz="18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Data from BBC.co.uk</a:t>
            </a:r>
            <a:endParaRPr b="0" lang="en-US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"/>
          <p:cNvSpPr/>
          <p:nvPr/>
        </p:nvSpPr>
        <p:spPr>
          <a:xfrm>
            <a:off x="0" y="0"/>
            <a:ext cx="8228160" cy="5712480"/>
          </a:xfrm>
          <a:prstGeom prst="rect">
            <a:avLst/>
          </a:prstGeom>
          <a:gradFill rotWithShape="0">
            <a:gsLst>
              <a:gs pos="0">
                <a:srgbClr val="fff5ce"/>
              </a:gs>
              <a:gs pos="100000">
                <a:srgbClr val="b4c7dc">
                  <a:alpha val="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8760" cy="943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buNone/>
            </a:pPr>
            <a:r>
              <a:rPr b="0" lang="en-US" sz="4400" spc="-1" strike="noStrike">
                <a:latin typeface="Times New Roman"/>
              </a:rPr>
              <a:t>Dialogue: China and West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/>
          </p:nvPr>
        </p:nvSpPr>
        <p:spPr>
          <a:xfrm>
            <a:off x="0" y="1326600"/>
            <a:ext cx="9573480" cy="4385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96000"/>
          </a:bodyPr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Coronavirus origins: Wuhan?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Racism and cyber-bullying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(</a:t>
            </a:r>
            <a:r>
              <a:rPr b="0" i="1" lang="en-US" sz="2400" spc="-1" strike="noStrike">
                <a:latin typeface="Times New Roman"/>
              </a:rPr>
              <a:t>Cheng, 2011</a:t>
            </a:r>
            <a:r>
              <a:rPr b="0" lang="en-US" sz="2400" spc="-1" strike="noStrike">
                <a:latin typeface="Times New Roman"/>
              </a:rPr>
              <a:t>)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Cooperation in some 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spheres, such as higher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education alliances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(</a:t>
            </a:r>
            <a:r>
              <a:rPr b="0" i="1" lang="en-US" sz="2400" spc="-1" strike="noStrike">
                <a:latin typeface="Times New Roman"/>
              </a:rPr>
              <a:t>Li et al, 2014</a:t>
            </a:r>
            <a:r>
              <a:rPr b="0" lang="en-US" sz="2400" spc="-1" strike="noStrike">
                <a:latin typeface="Times New Roman"/>
              </a:rPr>
              <a:t>)</a:t>
            </a:r>
            <a:endParaRPr b="0" lang="en-US" sz="2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latin typeface="Times New Roman"/>
              </a:rPr>
              <a:t>British viev on the situation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with Tibet in historical sources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(</a:t>
            </a:r>
            <a:r>
              <a:rPr b="0" i="1" lang="en-US" sz="2400" spc="-1" strike="noStrike">
                <a:latin typeface="Times New Roman"/>
              </a:rPr>
              <a:t>Sperling, 2004</a:t>
            </a:r>
            <a:r>
              <a:rPr b="0" lang="en-US" sz="2400" spc="-1" strike="noStrike">
                <a:latin typeface="Times New Roman"/>
              </a:rPr>
              <a:t>)</a:t>
            </a:r>
            <a:br>
              <a:rPr sz="2400"/>
            </a:br>
            <a:r>
              <a:rPr b="0" lang="en-US" sz="2400" spc="-1" strike="noStrike">
                <a:latin typeface="Times New Roman"/>
              </a:rPr>
              <a:t> </a:t>
            </a: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2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gradFill rotWithShape="0">
          <a:gsLst>
            <a:gs pos="0">
              <a:srgbClr val="ffde59"/>
            </a:gs>
            <a:gs pos="100000">
              <a:srgbClr val="8d281e"/>
            </a:gs>
          </a:gsLst>
          <a:lin ang="540000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8760" cy="943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buNone/>
            </a:pPr>
            <a:r>
              <a:rPr b="0" lang="en-US" sz="4400" spc="-1" strike="noStrike">
                <a:latin typeface="Times New Roman"/>
              </a:rPr>
              <a:t>Credits  </a:t>
            </a:r>
            <a:r>
              <a:rPr b="0" lang="en-US" sz="4400" spc="-1" strike="noStrike">
                <a:latin typeface="Times New Roman"/>
              </a:rPr>
              <a:t>	</a:t>
            </a:r>
            <a:r>
              <a:rPr b="0" lang="en-US" sz="4400" spc="-1" strike="noStrike">
                <a:latin typeface="Times New Roman"/>
              </a:rPr>
              <a:t>	</a:t>
            </a:r>
            <a:r>
              <a:rPr b="0" lang="en-US" sz="4400" spc="-1" strike="noStrike">
                <a:latin typeface="Times New Roman"/>
              </a:rPr>
              <a:t>&amp;</a:t>
            </a:r>
            <a:r>
              <a:rPr b="0" lang="en-US" sz="4400" spc="-1" strike="noStrike">
                <a:latin typeface="Times New Roman"/>
              </a:rPr>
              <a:t>	</a:t>
            </a:r>
            <a:r>
              <a:rPr b="0" lang="en-US" sz="4400" spc="-1" strike="noStrike">
                <a:latin typeface="Times New Roman"/>
              </a:rPr>
              <a:t>	</a:t>
            </a:r>
            <a:r>
              <a:rPr b="0" lang="en-US" sz="4400" spc="-1" strike="noStrike">
                <a:latin typeface="Times New Roman"/>
              </a:rPr>
              <a:t>References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4522680" cy="3700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98000"/>
          </a:bodyPr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latin typeface="Times New Roman"/>
              </a:rPr>
              <a:t>S1: Photo by Theodor Linquist on </a:t>
            </a:r>
            <a:r>
              <a:rPr b="0" lang="en-US" sz="1400" spc="-1" strike="noStrike" u="sng">
                <a:solidFill>
                  <a:srgbClr val="0000ff"/>
                </a:solidFill>
                <a:uFillTx/>
                <a:latin typeface="Times New Roman"/>
                <a:hlinkClick r:id="rId1"/>
              </a:rPr>
              <a:t>Unsplash</a:t>
            </a:r>
            <a:r>
              <a:rPr b="0" lang="en-US" sz="1400" spc="-1" strike="noStrike">
                <a:latin typeface="Times New Roman"/>
              </a:rPr>
              <a:t> </a:t>
            </a:r>
            <a:endParaRPr b="0" lang="en-US" sz="1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latin typeface="Times New Roman"/>
              </a:rPr>
              <a:t>S3-6: Photo by Suzy Hazelwood on </a:t>
            </a:r>
            <a:r>
              <a:rPr b="0" lang="en-US" sz="1400" spc="-1" strike="noStrike" u="sng">
                <a:solidFill>
                  <a:srgbClr val="0000ff"/>
                </a:solidFill>
                <a:uFillTx/>
                <a:latin typeface="Times New Roman"/>
                <a:hlinkClick r:id="rId2"/>
              </a:rPr>
              <a:t>Pexels</a:t>
            </a:r>
            <a:endParaRPr b="0" lang="en-US" sz="1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latin typeface="Times New Roman"/>
              </a:rPr>
              <a:t>S7: Photo by pushbeyond on </a:t>
            </a:r>
            <a:r>
              <a:rPr b="0" lang="en-US" sz="1400" spc="-1" strike="noStrike" u="sng">
                <a:solidFill>
                  <a:srgbClr val="0000ff"/>
                </a:solidFill>
                <a:uFillTx/>
                <a:latin typeface="Times New Roman"/>
                <a:hlinkClick r:id="rId3"/>
              </a:rPr>
              <a:t>FreeImages</a:t>
            </a:r>
            <a:endParaRPr b="0" lang="en-US" sz="1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latin typeface="Times New Roman"/>
              </a:rPr>
              <a:t>S8: Photo by Cherry Lin on </a:t>
            </a:r>
            <a:r>
              <a:rPr b="0" lang="en-US" sz="1400" spc="-1" strike="noStrike" u="sng">
                <a:solidFill>
                  <a:srgbClr val="0000ff"/>
                </a:solidFill>
                <a:uFillTx/>
                <a:latin typeface="Times New Roman"/>
                <a:hlinkClick r:id="rId4"/>
              </a:rPr>
              <a:t>Unsplash</a:t>
            </a:r>
            <a:endParaRPr b="0" lang="en-US" sz="1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latin typeface="Times New Roman"/>
              </a:rPr>
              <a:t>S9: Photo by tengyu chiu on </a:t>
            </a:r>
            <a:r>
              <a:rPr b="0" lang="en-US" sz="1400" spc="-1" strike="noStrike" u="sng">
                <a:solidFill>
                  <a:srgbClr val="0000ff"/>
                </a:solidFill>
                <a:uFillTx/>
                <a:latin typeface="Times New Roman"/>
                <a:hlinkClick r:id="rId5"/>
              </a:rPr>
              <a:t>Pixabay</a:t>
            </a:r>
            <a:endParaRPr b="0" lang="en-US" sz="1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latin typeface="Times New Roman"/>
              </a:rPr>
              <a:t>S10: Photo by Lian Rodriguez on </a:t>
            </a:r>
            <a:r>
              <a:rPr b="0" lang="en-US" sz="1400" spc="-1" strike="noStrike" u="sng">
                <a:solidFill>
                  <a:srgbClr val="0000ff"/>
                </a:solidFill>
                <a:uFillTx/>
                <a:latin typeface="Times New Roman"/>
                <a:hlinkClick r:id="rId6"/>
              </a:rPr>
              <a:t>Pexels</a:t>
            </a:r>
            <a:endParaRPr b="0" lang="en-US" sz="1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latin typeface="Times New Roman"/>
              </a:rPr>
              <a:t>S11: Photo by Cheung Yin on </a:t>
            </a:r>
            <a:r>
              <a:rPr b="0" lang="en-US" sz="1400" spc="-1" strike="noStrike" u="sng">
                <a:solidFill>
                  <a:srgbClr val="0000ff"/>
                </a:solidFill>
                <a:uFillTx/>
                <a:latin typeface="Times New Roman"/>
                <a:hlinkClick r:id="rId7"/>
              </a:rPr>
              <a:t>Unsplash</a:t>
            </a:r>
            <a:endParaRPr b="0" lang="en-US" sz="1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latin typeface="Times New Roman"/>
              </a:rPr>
              <a:t>S12: Photo by Ali Arapoğlu on </a:t>
            </a:r>
            <a:r>
              <a:rPr b="0" lang="en-US" sz="1400" spc="-1" strike="noStrike" u="sng">
                <a:solidFill>
                  <a:srgbClr val="0000ff"/>
                </a:solidFill>
                <a:uFillTx/>
                <a:latin typeface="Times New Roman"/>
                <a:hlinkClick r:id="rId8"/>
              </a:rPr>
              <a:t>Pexels</a:t>
            </a:r>
            <a:endParaRPr b="0" lang="en-US" sz="1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latin typeface="Times New Roman"/>
              </a:rPr>
              <a:t>S13: Photo by Ella Wei on </a:t>
            </a:r>
            <a:r>
              <a:rPr b="0" lang="en-US" sz="1400" spc="-1" strike="noStrike" u="sng">
                <a:solidFill>
                  <a:srgbClr val="0000ff"/>
                </a:solidFill>
                <a:uFillTx/>
                <a:latin typeface="Times New Roman"/>
                <a:hlinkClick r:id="rId9"/>
              </a:rPr>
              <a:t>Pexels</a:t>
            </a:r>
            <a:endParaRPr b="0" lang="en-US" sz="1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latin typeface="Times New Roman"/>
              </a:rPr>
              <a:t>S14: Photo by </a:t>
            </a:r>
            <a:r>
              <a:rPr b="0" lang="zh-CN" sz="1400" spc="-1" strike="noStrike">
                <a:latin typeface="Times New Roman"/>
              </a:rPr>
              <a:t>波 胡 </a:t>
            </a:r>
            <a:r>
              <a:rPr b="0" lang="en-US" sz="1400" spc="-1" strike="noStrike">
                <a:latin typeface="Times New Roman"/>
              </a:rPr>
              <a:t>on </a:t>
            </a:r>
            <a:r>
              <a:rPr b="0" lang="en-US" sz="1400" spc="-1" strike="noStrike" u="sng">
                <a:solidFill>
                  <a:srgbClr val="0000ff"/>
                </a:solidFill>
                <a:uFillTx/>
                <a:latin typeface="Times New Roman"/>
                <a:hlinkClick r:id="rId10"/>
              </a:rPr>
              <a:t>Pixabay</a:t>
            </a:r>
            <a:endParaRPr b="0" lang="en-US" sz="1400" spc="-1" strike="noStrike">
              <a:latin typeface="Arial"/>
            </a:endParaRPr>
          </a:p>
        </p:txBody>
      </p:sp>
      <p:sp>
        <p:nvSpPr>
          <p:cNvPr id="164" name="PlaceHolder 3"/>
          <p:cNvSpPr/>
          <p:nvPr/>
        </p:nvSpPr>
        <p:spPr>
          <a:xfrm>
            <a:off x="5029200" y="1326600"/>
            <a:ext cx="4522680" cy="3700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rmAutofit/>
          </a:bodyPr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S3-6, Overview: Data from The World Bank,</a:t>
            </a:r>
            <a:br>
              <a:rPr sz="1400"/>
            </a:br>
            <a:r>
              <a:rPr b="0" lang="en-US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available </a:t>
            </a:r>
            <a:r>
              <a:rPr b="0" lang="en-US" sz="1400" spc="-1" strike="noStrike" u="sng">
                <a:solidFill>
                  <a:srgbClr val="0000ff"/>
                </a:solidFill>
                <a:uFillTx/>
                <a:latin typeface="Times New Roman"/>
                <a:ea typeface="DejaVu Sans"/>
                <a:hlinkClick r:id="rId11"/>
              </a:rPr>
              <a:t>here</a:t>
            </a:r>
            <a:r>
              <a:rPr b="0" lang="en-US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. Accessed on 12.02.2023</a:t>
            </a:r>
            <a:endParaRPr b="0" lang="en-US" sz="1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S7, S9; Political System, Religion: Data from BBC.co.uk, available </a:t>
            </a:r>
            <a:r>
              <a:rPr b="0" lang="en-US" sz="1400" spc="-1" strike="noStrike" u="sng">
                <a:solidFill>
                  <a:srgbClr val="0000ff"/>
                </a:solidFill>
                <a:uFillTx/>
                <a:latin typeface="Times New Roman"/>
                <a:ea typeface="DejaVu Sans"/>
                <a:hlinkClick r:id="rId12"/>
              </a:rPr>
              <a:t>here</a:t>
            </a:r>
            <a:r>
              <a:rPr b="0" lang="en-US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. Accessed on 12.02.2023</a:t>
            </a:r>
            <a:br>
              <a:rPr sz="1400"/>
            </a:br>
            <a:r>
              <a:rPr b="0" lang="en-US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S20 Internal conflict, S19 Internal challenge</a:t>
            </a:r>
            <a:endParaRPr b="0" lang="en-US" sz="1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S8, Language: Data from the EthnoMed.org,</a:t>
            </a:r>
            <a:br>
              <a:rPr sz="1400"/>
            </a:br>
            <a:r>
              <a:rPr b="0" lang="en-US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available </a:t>
            </a:r>
            <a:r>
              <a:rPr b="0" lang="en-US" sz="1400" spc="-1" strike="noStrike" u="sng">
                <a:solidFill>
                  <a:srgbClr val="0000ff"/>
                </a:solidFill>
                <a:uFillTx/>
                <a:latin typeface="Times New Roman"/>
                <a:ea typeface="DejaVu Sans"/>
                <a:hlinkClick r:id="rId13"/>
              </a:rPr>
              <a:t>here</a:t>
            </a:r>
            <a:r>
              <a:rPr b="0" lang="en-US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. Accessed on 12.02.2023</a:t>
            </a:r>
            <a:endParaRPr b="0" lang="en-US" sz="1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S10-14, Religion: Information from China Highlights, available </a:t>
            </a:r>
            <a:r>
              <a:rPr b="0" lang="en-US" sz="1400" spc="-1" strike="noStrike" u="sng">
                <a:solidFill>
                  <a:srgbClr val="0000ff"/>
                </a:solidFill>
                <a:uFillTx/>
                <a:latin typeface="Times New Roman"/>
                <a:ea typeface="DejaVu Sans"/>
                <a:hlinkClick r:id="rId14"/>
              </a:rPr>
              <a:t>here</a:t>
            </a:r>
            <a:r>
              <a:rPr b="0" lang="en-US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. Accessed on 12.02.2023</a:t>
            </a:r>
            <a:endParaRPr b="0" lang="en-US" sz="1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417"/>
              </a:spcBef>
              <a:buNone/>
            </a:pPr>
            <a:endParaRPr b="0" lang="en-US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gradFill rotWithShape="0">
          <a:gsLst>
            <a:gs pos="0">
              <a:srgbClr val="ffde59"/>
            </a:gs>
            <a:gs pos="100000">
              <a:srgbClr val="8d281e"/>
            </a:gs>
          </a:gsLst>
          <a:lin ang="540000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8760" cy="943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buNone/>
            </a:pPr>
            <a:r>
              <a:rPr b="0" lang="en-US" sz="4400" spc="-1" strike="noStrike">
                <a:latin typeface="Times New Roman"/>
              </a:rPr>
              <a:t>Credits  </a:t>
            </a:r>
            <a:r>
              <a:rPr b="0" lang="en-US" sz="4400" spc="-1" strike="noStrike">
                <a:latin typeface="Times New Roman"/>
              </a:rPr>
              <a:t>	</a:t>
            </a:r>
            <a:r>
              <a:rPr b="0" lang="en-US" sz="4400" spc="-1" strike="noStrike">
                <a:latin typeface="Times New Roman"/>
              </a:rPr>
              <a:t>	</a:t>
            </a:r>
            <a:r>
              <a:rPr b="0" lang="en-US" sz="4400" spc="-1" strike="noStrike">
                <a:latin typeface="Times New Roman"/>
              </a:rPr>
              <a:t>&amp;</a:t>
            </a:r>
            <a:r>
              <a:rPr b="0" lang="en-US" sz="4400" spc="-1" strike="noStrike">
                <a:latin typeface="Times New Roman"/>
              </a:rPr>
              <a:t>	</a:t>
            </a:r>
            <a:r>
              <a:rPr b="0" lang="en-US" sz="4400" spc="-1" strike="noStrike">
                <a:latin typeface="Times New Roman"/>
              </a:rPr>
              <a:t>	</a:t>
            </a:r>
            <a:r>
              <a:rPr b="0" lang="en-US" sz="4400" spc="-1" strike="noStrike">
                <a:latin typeface="Times New Roman"/>
              </a:rPr>
              <a:t>References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4522680" cy="3700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latin typeface="Times New Roman"/>
              </a:rPr>
              <a:t>S15: Photo by JLB1998 on </a:t>
            </a:r>
            <a:r>
              <a:rPr b="0" lang="en-US" sz="1400" spc="-1" strike="noStrike" u="sng">
                <a:solidFill>
                  <a:srgbClr val="0000ff"/>
                </a:solidFill>
                <a:uFillTx/>
                <a:latin typeface="Times New Roman"/>
                <a:hlinkClick r:id="rId1"/>
              </a:rPr>
              <a:t>Pixabay</a:t>
            </a:r>
            <a:endParaRPr b="0" lang="en-US" sz="1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latin typeface="Times New Roman"/>
              </a:rPr>
              <a:t>S16: Photo by Merson Su on </a:t>
            </a:r>
            <a:r>
              <a:rPr b="0" lang="en-US" sz="1400" spc="-1" strike="noStrike" u="sng">
                <a:solidFill>
                  <a:srgbClr val="0000ff"/>
                </a:solidFill>
                <a:uFillTx/>
                <a:latin typeface="Times New Roman"/>
                <a:hlinkClick r:id="rId2"/>
              </a:rPr>
              <a:t>Pixabay</a:t>
            </a:r>
            <a:endParaRPr b="0" lang="en-US" sz="1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latin typeface="Times New Roman"/>
              </a:rPr>
              <a:t>S17:  Image by pikisuperstar on </a:t>
            </a:r>
            <a:r>
              <a:rPr b="0" lang="en-US" sz="1400" spc="-1" strike="noStrike" u="sng">
                <a:solidFill>
                  <a:srgbClr val="0000ff"/>
                </a:solidFill>
                <a:uFillTx/>
                <a:latin typeface="Times New Roman"/>
                <a:hlinkClick r:id="rId3"/>
              </a:rPr>
              <a:t>Freepik</a:t>
            </a:r>
            <a:endParaRPr b="0" lang="en-US" sz="1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latin typeface="Times New Roman"/>
              </a:rPr>
              <a:t>S18: Image by STARember on </a:t>
            </a:r>
            <a:r>
              <a:rPr b="0" lang="en-US" sz="1400" spc="-1" strike="noStrike" u="sng">
                <a:solidFill>
                  <a:srgbClr val="0000ff"/>
                </a:solidFill>
                <a:uFillTx/>
                <a:latin typeface="Times New Roman"/>
                <a:hlinkClick r:id="rId4"/>
              </a:rPr>
              <a:t>WPA</a:t>
            </a:r>
            <a:endParaRPr b="0" lang="en-US" sz="1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latin typeface="Times New Roman"/>
              </a:rPr>
              <a:t>S19: Photo by Marco Lovric on </a:t>
            </a:r>
            <a:r>
              <a:rPr b="0" lang="en-US" sz="1400" spc="-1" strike="noStrike" u="sng">
                <a:solidFill>
                  <a:srgbClr val="0000ff"/>
                </a:solidFill>
                <a:uFillTx/>
                <a:latin typeface="Times New Roman"/>
                <a:hlinkClick r:id="rId5"/>
              </a:rPr>
              <a:t>Pixabay</a:t>
            </a:r>
            <a:endParaRPr b="0" lang="en-US" sz="1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latin typeface="Times New Roman"/>
              </a:rPr>
              <a:t>S20: Photo by Raimond Clavins on </a:t>
            </a:r>
            <a:r>
              <a:rPr b="0" lang="en-US" sz="1400" spc="-1" strike="noStrike" u="sng">
                <a:solidFill>
                  <a:srgbClr val="0000ff"/>
                </a:solidFill>
                <a:uFillTx/>
                <a:latin typeface="Times New Roman"/>
                <a:hlinkClick r:id="rId6"/>
              </a:rPr>
              <a:t>Unsplash</a:t>
            </a:r>
            <a:endParaRPr b="0" lang="en-US" sz="1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latin typeface="Times New Roman"/>
              </a:rPr>
              <a:t>S21: Photo by chundy_tan on </a:t>
            </a:r>
            <a:r>
              <a:rPr b="0" lang="en-US" sz="1400" spc="-1" strike="noStrike" u="sng">
                <a:solidFill>
                  <a:srgbClr val="0000ff"/>
                </a:solidFill>
                <a:uFillTx/>
                <a:latin typeface="Times New Roman"/>
                <a:hlinkClick r:id="rId7"/>
              </a:rPr>
              <a:t>FreeImages</a:t>
            </a:r>
            <a:endParaRPr b="0" lang="en-US" sz="1400" spc="-1" strike="noStrike">
              <a:latin typeface="Arial"/>
            </a:endParaRPr>
          </a:p>
        </p:txBody>
      </p:sp>
      <p:sp>
        <p:nvSpPr>
          <p:cNvPr id="167" name="PlaceHolder 28"/>
          <p:cNvSpPr/>
          <p:nvPr/>
        </p:nvSpPr>
        <p:spPr>
          <a:xfrm>
            <a:off x="5029200" y="1326600"/>
            <a:ext cx="4522680" cy="3700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rmAutofit/>
          </a:bodyPr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S15, Ethiquette and Protocol: Information from </a:t>
            </a:r>
            <a:br>
              <a:rPr sz="1400"/>
            </a:br>
            <a:r>
              <a:rPr b="0" lang="en-US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Protocol Professionals.com, article available </a:t>
            </a:r>
            <a:r>
              <a:rPr b="0" lang="en-US" sz="1400" spc="-1" strike="noStrike" u="sng">
                <a:solidFill>
                  <a:srgbClr val="0000ff"/>
                </a:solidFill>
                <a:uFillTx/>
                <a:latin typeface="Times New Roman"/>
                <a:ea typeface="DejaVu Sans"/>
                <a:hlinkClick r:id="rId8"/>
              </a:rPr>
              <a:t>here</a:t>
            </a:r>
            <a:r>
              <a:rPr b="0" lang="en-US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. Accessed on 14.02.2023</a:t>
            </a:r>
            <a:endParaRPr b="0" lang="en-US" sz="1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S16, Food: Information from EthnoMed.org</a:t>
            </a:r>
            <a:br>
              <a:rPr sz="1400"/>
            </a:br>
            <a:r>
              <a:rPr b="0" lang="en-US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article available </a:t>
            </a:r>
            <a:r>
              <a:rPr b="0" lang="en-US" sz="1400" spc="-1" strike="noStrike" u="sng">
                <a:solidFill>
                  <a:srgbClr val="0000ff"/>
                </a:solidFill>
                <a:uFillTx/>
                <a:latin typeface="Times New Roman"/>
                <a:ea typeface="DejaVu Sans"/>
                <a:hlinkClick r:id="rId9"/>
              </a:rPr>
              <a:t>here</a:t>
            </a:r>
            <a:r>
              <a:rPr b="0" lang="en-US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. Acsessed on 14.02.2023</a:t>
            </a:r>
            <a:endParaRPr b="0" lang="en-US" sz="1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S17, Art [symbolism]: Information from Britannica. Available </a:t>
            </a:r>
            <a:r>
              <a:rPr b="0" lang="en-US" sz="1400" spc="-1" strike="noStrike" u="sng">
                <a:solidFill>
                  <a:srgbClr val="0000ff"/>
                </a:solidFill>
                <a:uFillTx/>
                <a:latin typeface="Times New Roman"/>
                <a:ea typeface="DejaVu Sans"/>
                <a:hlinkClick r:id="rId10"/>
              </a:rPr>
              <a:t>here</a:t>
            </a:r>
            <a:r>
              <a:rPr b="0" lang="en-US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. Accessed on 27.02.2023</a:t>
            </a:r>
            <a:endParaRPr b="0" lang="en-US" sz="14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S21, Dialogue: China and West: Information from the BBC.co.uk, article available </a:t>
            </a:r>
            <a:r>
              <a:rPr b="0" lang="en-US" sz="1400" spc="-1" strike="noStrike" u="sng">
                <a:solidFill>
                  <a:srgbClr val="0000ff"/>
                </a:solidFill>
                <a:uFillTx/>
                <a:latin typeface="Times New Roman"/>
                <a:ea typeface="DejaVu Sans"/>
                <a:hlinkClick r:id="rId11"/>
              </a:rPr>
              <a:t>here</a:t>
            </a:r>
            <a:r>
              <a:rPr b="0" lang="en-US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. Accessed in 27.02.2023</a:t>
            </a:r>
            <a:endParaRPr b="0" lang="en-US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gradFill rotWithShape="0">
          <a:gsLst>
            <a:gs pos="0">
              <a:srgbClr val="ffde59"/>
            </a:gs>
            <a:gs pos="100000">
              <a:srgbClr val="8d281e"/>
            </a:gs>
          </a:gsLst>
          <a:lin ang="540000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68760" cy="943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buNone/>
            </a:pPr>
            <a:r>
              <a:rPr b="0" lang="en-US" sz="4400" spc="-1" strike="noStrike">
                <a:latin typeface="Times New Roman"/>
              </a:rPr>
              <a:t>Bibliography and consulted sources</a:t>
            </a:r>
            <a:endParaRPr b="0" lang="en-US" sz="4400" spc="-1" strike="noStrike"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4522680" cy="39301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Font typeface="Wingdings" charset="2"/>
              <a:buAutoNum type="arabicParenR"/>
            </a:pPr>
            <a:r>
              <a:rPr b="0" lang="en-US" sz="1000" spc="-1" strike="noStrike">
                <a:latin typeface="Times New Roman"/>
              </a:rPr>
              <a:t>Byler, D. (2022) “The camp fix: Infrastructural power and the ‘re-education labour regime’ in Turkic Muslim industrial parks in north-west china,” </a:t>
            </a:r>
            <a:r>
              <a:rPr b="0" i="1" lang="en-US" sz="1000" spc="-1" strike="noStrike">
                <a:latin typeface="Times New Roman"/>
              </a:rPr>
              <a:t>The China Quarterly</a:t>
            </a:r>
            <a:r>
              <a:rPr b="0" lang="en-US" sz="1000" spc="-1" strike="noStrike">
                <a:latin typeface="Times New Roman"/>
              </a:rPr>
              <a:t>, pp. 1–16. Available at: https://doi.org/10.1017/s0305741022001618. </a:t>
            </a:r>
            <a:endParaRPr b="0" lang="en-US" sz="10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Font typeface="Wingdings" charset="2"/>
              <a:buAutoNum type="arabicParenR"/>
            </a:pPr>
            <a:r>
              <a:rPr b="0" lang="en-US" sz="1000" spc="-1" strike="noStrike">
                <a:latin typeface="Times New Roman"/>
              </a:rPr>
              <a:t>Cheng, Y. (2011) “From campus racism to cyber racism: Discourse of race and Chinese nationalism,” </a:t>
            </a:r>
            <a:r>
              <a:rPr b="0" i="1" lang="en-US" sz="1000" spc="-1" strike="noStrike">
                <a:latin typeface="Times New Roman"/>
              </a:rPr>
              <a:t>The China Quarterly</a:t>
            </a:r>
            <a:r>
              <a:rPr b="0" lang="en-US" sz="1000" spc="-1" strike="noStrike">
                <a:latin typeface="Times New Roman"/>
              </a:rPr>
              <a:t>, 207, pp. 561–579. Available at: https://doi.org/10.1017/s0305741011000658. </a:t>
            </a:r>
            <a:endParaRPr b="0" lang="en-US" sz="10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Font typeface="Wingdings" charset="2"/>
              <a:buAutoNum type="arabicParenR"/>
            </a:pPr>
            <a:r>
              <a:rPr b="0" lang="en-US" sz="1000" spc="-1" strike="noStrike">
                <a:latin typeface="Times New Roman"/>
              </a:rPr>
              <a:t>Davis, E.V. (2008) “Uyghur Muslim ethnic separatism in Xinjiang, China,” </a:t>
            </a:r>
            <a:r>
              <a:rPr b="0" i="1" lang="en-US" sz="1000" spc="-1" strike="noStrike">
                <a:latin typeface="Times New Roman"/>
              </a:rPr>
              <a:t>Asian Affairs: An American Review</a:t>
            </a:r>
            <a:r>
              <a:rPr b="0" lang="en-US" sz="1000" spc="-1" strike="noStrike">
                <a:latin typeface="Times New Roman"/>
              </a:rPr>
              <a:t>, 35(1), pp. 15–30. Available at: https://doi.org/10.3200/aafs.35.1.15-30. </a:t>
            </a:r>
            <a:endParaRPr b="0" lang="en-US" sz="10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Font typeface="Wingdings" charset="2"/>
              <a:buAutoNum type="arabicParenR"/>
            </a:pPr>
            <a:r>
              <a:rPr b="0" lang="en-US" sz="1000" spc="-1" strike="noStrike">
                <a:latin typeface="Times New Roman"/>
              </a:rPr>
              <a:t>Guo, S. (2009) “Implementation of human rights treaties by Chinese courts: Problems and prospects,” </a:t>
            </a:r>
            <a:r>
              <a:rPr b="0" i="1" lang="en-US" sz="1000" spc="-1" strike="noStrike">
                <a:latin typeface="Times New Roman"/>
              </a:rPr>
              <a:t>Chinese Journal of International Law</a:t>
            </a:r>
            <a:r>
              <a:rPr b="0" lang="en-US" sz="1000" spc="-1" strike="noStrike">
                <a:latin typeface="Times New Roman"/>
              </a:rPr>
              <a:t>, 8(1), pp. 161–179. Available at: https://doi.org/10.1093/chinesejil/jmp004. </a:t>
            </a:r>
            <a:endParaRPr b="0" lang="en-US" sz="10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Font typeface="Wingdings" charset="2"/>
              <a:buAutoNum type="arabicParenR"/>
            </a:pPr>
            <a:r>
              <a:rPr b="0" lang="en-US" sz="1000" spc="-1" strike="noStrike">
                <a:latin typeface="Times New Roman"/>
              </a:rPr>
              <a:t>Hong, T. and Monteil, L. (2018) LGBT: </a:t>
            </a:r>
            <a:r>
              <a:rPr b="0" i="1" lang="en-US" sz="1000" spc="-1" strike="noStrike">
                <a:latin typeface="Times New Roman"/>
              </a:rPr>
              <a:t>Chinese and online, Books &amp; ideas</a:t>
            </a:r>
            <a:r>
              <a:rPr b="0" lang="en-US" sz="1000" spc="-1" strike="noStrike">
                <a:latin typeface="Times New Roman"/>
              </a:rPr>
              <a:t>. Books &amp;amp; ideas. Available at: https://booksandideas.net/LGBT-Chinese-and-Online.html (Accessed: February 26, 2023). </a:t>
            </a:r>
            <a:endParaRPr b="0" lang="en-US" sz="10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Font typeface="Wingdings" charset="2"/>
              <a:buAutoNum type="arabicParenR"/>
            </a:pPr>
            <a:r>
              <a:rPr b="0" lang="en-US" sz="1000" spc="-1" strike="noStrike">
                <a:latin typeface="Times New Roman"/>
              </a:rPr>
              <a:t>Li, X. et al. (2014) “Knowledge sharing in China–UK higher education alliances,” </a:t>
            </a:r>
            <a:r>
              <a:rPr b="0" i="1" lang="en-US" sz="1000" spc="-1" strike="noStrike">
                <a:latin typeface="Times New Roman"/>
              </a:rPr>
              <a:t>International Business Review</a:t>
            </a:r>
            <a:r>
              <a:rPr b="0" lang="en-US" sz="1000" spc="-1" strike="noStrike">
                <a:latin typeface="Times New Roman"/>
              </a:rPr>
              <a:t>, 23(2), pp. 343–355. Available at: https://doi.org/10.1016/j.ibusrev.2013.05.001.  </a:t>
            </a:r>
            <a:endParaRPr b="0" lang="en-US" sz="1000" spc="-1" strike="noStrike">
              <a:latin typeface="Arial"/>
            </a:endParaRPr>
          </a:p>
        </p:txBody>
      </p:sp>
      <p:sp>
        <p:nvSpPr>
          <p:cNvPr id="170" name="PlaceHolder 10"/>
          <p:cNvSpPr/>
          <p:nvPr/>
        </p:nvSpPr>
        <p:spPr>
          <a:xfrm>
            <a:off x="5029200" y="1326600"/>
            <a:ext cx="4522680" cy="3700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rmAutofit/>
          </a:bodyPr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Font typeface="Wingdings" charset="2"/>
              <a:buAutoNum type="arabicParenR" startAt="7"/>
            </a:pPr>
            <a:r>
              <a:rPr b="0" lang="en-US" sz="10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Sangren, P.S. (1983) “Female gender in Chinese religious symbols: Kuan Yin, Ma Tsu, and the ‘Eternal Mother,’” </a:t>
            </a:r>
            <a:r>
              <a:rPr b="0" i="1" lang="en-US" sz="10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Signs: Journal of Women in Culture and Society</a:t>
            </a:r>
            <a:r>
              <a:rPr b="0" lang="en-US" sz="10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, 9(1), pp. 4–25. Available at: https://doi.org/10.1086/494021. </a:t>
            </a:r>
            <a:endParaRPr b="0" lang="en-US" sz="10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Font typeface="Wingdings" charset="2"/>
              <a:buAutoNum type="arabicParenR" startAt="7"/>
            </a:pPr>
            <a:r>
              <a:rPr b="0" lang="en-US" sz="10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Sperling, E. (2007)</a:t>
            </a:r>
            <a:r>
              <a:rPr b="0" i="1" lang="en-US" sz="10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 The Tibet-China Conflict: History and polemics</a:t>
            </a:r>
            <a:r>
              <a:rPr b="0" lang="en-US" sz="10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. Washington, DC, the US: East-West Center. </a:t>
            </a:r>
            <a:endParaRPr b="0" lang="en-US" sz="10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Font typeface="Wingdings" charset="2"/>
              <a:buAutoNum type="arabicParenR" startAt="7"/>
            </a:pPr>
            <a:r>
              <a:rPr b="0" lang="en-US" sz="10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Vega, J. (2015) “Making the case for LGBT graphic novels,” </a:t>
            </a:r>
            <a:r>
              <a:rPr b="0" i="1" lang="en-US" sz="10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Language Arts Journal of Michigan</a:t>
            </a:r>
            <a:r>
              <a:rPr b="0" lang="en-US" sz="10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, 30(2), pp. 39–43. Available at: https://doi.org/10.9707/2168-149x.2070. </a:t>
            </a:r>
            <a:endParaRPr b="0" lang="en-US" sz="10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Font typeface="Wingdings" charset="2"/>
              <a:buAutoNum type="arabicParenR" startAt="7"/>
            </a:pPr>
            <a:r>
              <a:rPr b="0" lang="en-US" sz="10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Xu, V.X. et al. (2020) </a:t>
            </a:r>
            <a:r>
              <a:rPr b="0" i="1" lang="en-US" sz="10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Uyghurs for sale: ‘Re-education’, forced labour and surveillance beyond Xinjiang, Respect International</a:t>
            </a:r>
            <a:r>
              <a:rPr b="0" lang="en-US" sz="10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. Australian Strategic Policy Institute. Available at: https://respect.international/uyghurs-for-sale-re-education-forced-labour-and-surveillance-beyond-xinjiang/ (Accessed: February 26, 2023). ISSN 2209-9689</a:t>
            </a:r>
            <a:endParaRPr b="0" lang="en-US" sz="1000" spc="-1" strike="noStrike"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Font typeface="Wingdings" charset="2"/>
              <a:buAutoNum type="arabicParenR" startAt="7"/>
            </a:pPr>
            <a:r>
              <a:rPr b="0" lang="en-US" sz="10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Yu, D.C. (1981) “The creation myth and its symbolism in classical taoism,” </a:t>
            </a:r>
            <a:r>
              <a:rPr b="0" i="1" lang="en-US" sz="10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Philosophy East and West</a:t>
            </a:r>
            <a:r>
              <a:rPr b="0" lang="en-US" sz="10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, 31(4), pp. 479–500. Available at: https://doi.org/10.2307/1398794.</a:t>
            </a:r>
            <a:endParaRPr b="0" lang="en-US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438</TotalTime>
  <Application>LibreOffice/7.3.4.2$Windows_X86_64 LibreOffice_project/728fec16bd5f605073805c3c9e7c4212a0120dc5</Application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2023-02-08T15:33:18Z</dcterms:created>
  <dc:creator/>
  <dc:description/>
  <dc:language>en-US</dc:language>
  <cp:lastModifiedBy/>
  <dcterms:modified xsi:type="dcterms:W3CDTF">2023-03-07T16:33:43Z</dcterms:modified>
  <cp:revision>28</cp:revision>
  <dc:subject/>
  <dc:title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