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2CD77C-8276-4BBB-9305-47E386326CB6}" v="136" dt="2025-12-11T16:53:06.8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5" d="100"/>
          <a:sy n="85" d="100"/>
        </p:scale>
        <p:origin x="36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3.xml.rels><?xml version="1.0" encoding="UTF-8" standalone="yes"?>
<Relationships xmlns="http://schemas.openxmlformats.org/package/2006/relationships"><Relationship Id="rId2" Type="http://schemas.openxmlformats.org/officeDocument/2006/relationships/hyperlink" Target="mailto:josephrehan464@gmail.com" TargetMode="External"/><Relationship Id="rId1" Type="http://schemas.openxmlformats.org/officeDocument/2006/relationships/hyperlink" Target="mailto:doxp59@gmail.com" TargetMode="External"/></Relationships>
</file>

<file path=ppt/diagrams/_rels/drawing3.xml.rels><?xml version="1.0" encoding="UTF-8" standalone="yes"?>
<Relationships xmlns="http://schemas.openxmlformats.org/package/2006/relationships"><Relationship Id="rId2" Type="http://schemas.openxmlformats.org/officeDocument/2006/relationships/hyperlink" Target="mailto:josephrehan464@gmail.com" TargetMode="External"/><Relationship Id="rId1" Type="http://schemas.openxmlformats.org/officeDocument/2006/relationships/hyperlink" Target="mailto:doxp59@gmail.com" TargetMode="Externa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3B8F21-B422-48DE-9056-B8B1E03BF321}"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EF2E3809-8B2C-4D2E-8AD6-8391788857D8}">
      <dgm:prSet/>
      <dgm:spPr/>
      <dgm:t>
        <a:bodyPr/>
        <a:lstStyle/>
        <a:p>
          <a:r>
            <a:rPr lang="en-US"/>
            <a:t>Word document (Open.docx) is encrypted and cannot be decryption resistant.</a:t>
          </a:r>
        </a:p>
      </dgm:t>
    </dgm:pt>
    <dgm:pt modelId="{B621438A-85F9-4C6C-83A6-91AE10D38884}" type="parTrans" cxnId="{EAEC9775-1759-42AA-8129-3019D83EC937}">
      <dgm:prSet/>
      <dgm:spPr/>
      <dgm:t>
        <a:bodyPr/>
        <a:lstStyle/>
        <a:p>
          <a:endParaRPr lang="en-US"/>
        </a:p>
      </dgm:t>
    </dgm:pt>
    <dgm:pt modelId="{C233B0F1-6FC5-496B-85EF-93DB063CA746}" type="sibTrans" cxnId="{EAEC9775-1759-42AA-8129-3019D83EC937}">
      <dgm:prSet/>
      <dgm:spPr/>
      <dgm:t>
        <a:bodyPr/>
        <a:lstStyle/>
        <a:p>
          <a:endParaRPr lang="en-US"/>
        </a:p>
      </dgm:t>
    </dgm:pt>
    <dgm:pt modelId="{DF9E1151-2EEB-4F9B-95ED-BF565F052531}">
      <dgm:prSet/>
      <dgm:spPr/>
      <dgm:t>
        <a:bodyPr/>
        <a:lstStyle/>
        <a:p>
          <a:r>
            <a:rPr lang="en-US"/>
            <a:t>Protecting passwords strongly implies planned security protocols.</a:t>
          </a:r>
        </a:p>
      </dgm:t>
    </dgm:pt>
    <dgm:pt modelId="{956156F7-31A0-4A57-8498-E44D4D62FAD8}" type="parTrans" cxnId="{15244011-2B34-43C8-9340-0A94877484E8}">
      <dgm:prSet/>
      <dgm:spPr/>
      <dgm:t>
        <a:bodyPr/>
        <a:lstStyle/>
        <a:p>
          <a:endParaRPr lang="en-US"/>
        </a:p>
      </dgm:t>
    </dgm:pt>
    <dgm:pt modelId="{D6EB9923-FB67-49D9-BA27-EEBEFA778702}" type="sibTrans" cxnId="{15244011-2B34-43C8-9340-0A94877484E8}">
      <dgm:prSet/>
      <dgm:spPr/>
      <dgm:t>
        <a:bodyPr/>
        <a:lstStyle/>
        <a:p>
          <a:endParaRPr lang="en-US"/>
        </a:p>
      </dgm:t>
    </dgm:pt>
    <dgm:pt modelId="{01811741-CB58-4F6D-B0C9-A36ED3A4F408}">
      <dgm:prSet/>
      <dgm:spPr/>
      <dgm:t>
        <a:bodyPr/>
        <a:lstStyle/>
        <a:p>
          <a:r>
            <a:rPr lang="en-US"/>
            <a:t>It is not likely to be free of sub-records of transactions or contact intelligence.</a:t>
          </a:r>
        </a:p>
      </dgm:t>
    </dgm:pt>
    <dgm:pt modelId="{2210C1CE-5101-41FE-896C-4143F72391EE}" type="parTrans" cxnId="{B529A179-07FF-4748-839A-AB6254483AC9}">
      <dgm:prSet/>
      <dgm:spPr/>
      <dgm:t>
        <a:bodyPr/>
        <a:lstStyle/>
        <a:p>
          <a:endParaRPr lang="en-US"/>
        </a:p>
      </dgm:t>
    </dgm:pt>
    <dgm:pt modelId="{7009FE98-638C-4C02-A04C-608AB47A1D31}" type="sibTrans" cxnId="{B529A179-07FF-4748-839A-AB6254483AC9}">
      <dgm:prSet/>
      <dgm:spPr/>
      <dgm:t>
        <a:bodyPr/>
        <a:lstStyle/>
        <a:p>
          <a:endParaRPr lang="en-US"/>
        </a:p>
      </dgm:t>
    </dgm:pt>
    <dgm:pt modelId="{92AD5611-3085-438A-9293-FD7AD67B87F4}">
      <dgm:prSet/>
      <dgm:spPr/>
      <dgm:t>
        <a:bodyPr/>
        <a:lstStyle/>
        <a:p>
          <a:r>
            <a:rPr lang="en-US"/>
            <a:t>Anonymous facial image of male face reconstructed into recognition.</a:t>
          </a:r>
        </a:p>
      </dgm:t>
    </dgm:pt>
    <dgm:pt modelId="{68BDCF60-EA0F-469A-9199-739CF2C2FBC9}" type="parTrans" cxnId="{2FD54B03-53E9-4A07-BB9D-58F1FAEDF922}">
      <dgm:prSet/>
      <dgm:spPr/>
      <dgm:t>
        <a:bodyPr/>
        <a:lstStyle/>
        <a:p>
          <a:endParaRPr lang="en-US"/>
        </a:p>
      </dgm:t>
    </dgm:pt>
    <dgm:pt modelId="{B74B8BFF-08E7-4075-A91C-F3E2898045C8}" type="sibTrans" cxnId="{2FD54B03-53E9-4A07-BB9D-58F1FAEDF922}">
      <dgm:prSet/>
      <dgm:spPr/>
      <dgm:t>
        <a:bodyPr/>
        <a:lstStyle/>
        <a:p>
          <a:endParaRPr lang="en-US"/>
        </a:p>
      </dgm:t>
    </dgm:pt>
    <dgm:pt modelId="{7B1D7535-264F-4D35-BC50-1D433B2D89D3}">
      <dgm:prSet/>
      <dgm:spPr/>
      <dgm:t>
        <a:bodyPr/>
        <a:lstStyle/>
        <a:p>
          <a:r>
            <a:rPr lang="en-US"/>
            <a:t>No decryption key of WhatsApp; messages not readable.</a:t>
          </a:r>
        </a:p>
      </dgm:t>
    </dgm:pt>
    <dgm:pt modelId="{02E2EE86-F751-4D6D-9E04-313F2FE8FD7D}" type="parTrans" cxnId="{CDEC0F24-CC6F-4E46-9B66-96F61F40F4EC}">
      <dgm:prSet/>
      <dgm:spPr/>
      <dgm:t>
        <a:bodyPr/>
        <a:lstStyle/>
        <a:p>
          <a:endParaRPr lang="en-US"/>
        </a:p>
      </dgm:t>
    </dgm:pt>
    <dgm:pt modelId="{D2FB4977-127D-4E23-A86F-8279F07FC78A}" type="sibTrans" cxnId="{CDEC0F24-CC6F-4E46-9B66-96F61F40F4EC}">
      <dgm:prSet/>
      <dgm:spPr/>
      <dgm:t>
        <a:bodyPr/>
        <a:lstStyle/>
        <a:p>
          <a:endParaRPr lang="en-US"/>
        </a:p>
      </dgm:t>
    </dgm:pt>
    <dgm:pt modelId="{16F5FAB6-1020-4202-8852-79D5E9A4DB8B}">
      <dgm:prSet/>
      <dgm:spPr/>
      <dgm:t>
        <a:bodyPr/>
        <a:lstStyle/>
        <a:p>
          <a:r>
            <a:rPr lang="en-US"/>
            <a:t>Complex compartmentalization and information security visible.</a:t>
          </a:r>
        </a:p>
      </dgm:t>
    </dgm:pt>
    <dgm:pt modelId="{FEFE967B-60C9-4C08-B91A-6975178F31A9}" type="parTrans" cxnId="{DE19F50D-BFF5-497E-A14C-7C98903C3A8E}">
      <dgm:prSet/>
      <dgm:spPr/>
      <dgm:t>
        <a:bodyPr/>
        <a:lstStyle/>
        <a:p>
          <a:endParaRPr lang="en-US"/>
        </a:p>
      </dgm:t>
    </dgm:pt>
    <dgm:pt modelId="{4EEA72A1-5C2D-4D00-B653-B5B68EEA45D8}" type="sibTrans" cxnId="{DE19F50D-BFF5-497E-A14C-7C98903C3A8E}">
      <dgm:prSet/>
      <dgm:spPr/>
      <dgm:t>
        <a:bodyPr/>
        <a:lstStyle/>
        <a:p>
          <a:endParaRPr lang="en-US"/>
        </a:p>
      </dgm:t>
    </dgm:pt>
    <dgm:pt modelId="{8407C659-F7BF-4D8F-8B73-E8C59E01363C}">
      <dgm:prSet/>
      <dgm:spPr/>
      <dgm:t>
        <a:bodyPr/>
        <a:lstStyle/>
        <a:p>
          <a:r>
            <a:rPr lang="en-US"/>
            <a:t>Blind spot in primary investigative study that needs developed cryptanalysis.</a:t>
          </a:r>
        </a:p>
      </dgm:t>
    </dgm:pt>
    <dgm:pt modelId="{6430EE24-5276-4AC6-B6B3-62276FEE4803}" type="parTrans" cxnId="{64C2B415-9C06-42D6-A0DD-DFC9F131C711}">
      <dgm:prSet/>
      <dgm:spPr/>
      <dgm:t>
        <a:bodyPr/>
        <a:lstStyle/>
        <a:p>
          <a:endParaRPr lang="en-US"/>
        </a:p>
      </dgm:t>
    </dgm:pt>
    <dgm:pt modelId="{5AC0D302-A523-451F-97B0-7B4491CCCE9B}" type="sibTrans" cxnId="{64C2B415-9C06-42D6-A0DD-DFC9F131C711}">
      <dgm:prSet/>
      <dgm:spPr/>
      <dgm:t>
        <a:bodyPr/>
        <a:lstStyle/>
        <a:p>
          <a:endParaRPr lang="en-US"/>
        </a:p>
      </dgm:t>
    </dgm:pt>
    <dgm:pt modelId="{F3A7D44A-5F11-42DB-8987-E42E2F42EE6A}" type="pres">
      <dgm:prSet presAssocID="{9E3B8F21-B422-48DE-9056-B8B1E03BF321}" presName="vert0" presStyleCnt="0">
        <dgm:presLayoutVars>
          <dgm:dir/>
          <dgm:animOne val="branch"/>
          <dgm:animLvl val="lvl"/>
        </dgm:presLayoutVars>
      </dgm:prSet>
      <dgm:spPr/>
    </dgm:pt>
    <dgm:pt modelId="{0DA9178E-5C08-4710-AA98-1869BD0B2B96}" type="pres">
      <dgm:prSet presAssocID="{EF2E3809-8B2C-4D2E-8AD6-8391788857D8}" presName="thickLine" presStyleLbl="alignNode1" presStyleIdx="0" presStyleCnt="7"/>
      <dgm:spPr/>
    </dgm:pt>
    <dgm:pt modelId="{C8916EB2-9F44-4B8B-8250-69560C81DF89}" type="pres">
      <dgm:prSet presAssocID="{EF2E3809-8B2C-4D2E-8AD6-8391788857D8}" presName="horz1" presStyleCnt="0"/>
      <dgm:spPr/>
    </dgm:pt>
    <dgm:pt modelId="{3D9D8883-46E6-46B0-9F5E-CCAF0720D9FD}" type="pres">
      <dgm:prSet presAssocID="{EF2E3809-8B2C-4D2E-8AD6-8391788857D8}" presName="tx1" presStyleLbl="revTx" presStyleIdx="0" presStyleCnt="7"/>
      <dgm:spPr/>
    </dgm:pt>
    <dgm:pt modelId="{C34E85AD-6963-4C67-92DB-CB15C8C85D4A}" type="pres">
      <dgm:prSet presAssocID="{EF2E3809-8B2C-4D2E-8AD6-8391788857D8}" presName="vert1" presStyleCnt="0"/>
      <dgm:spPr/>
    </dgm:pt>
    <dgm:pt modelId="{F0CD4DAA-5817-43D8-9984-692F496E1AD5}" type="pres">
      <dgm:prSet presAssocID="{DF9E1151-2EEB-4F9B-95ED-BF565F052531}" presName="thickLine" presStyleLbl="alignNode1" presStyleIdx="1" presStyleCnt="7"/>
      <dgm:spPr/>
    </dgm:pt>
    <dgm:pt modelId="{20CE6A4C-98D9-4980-A568-E0D877C0AAD1}" type="pres">
      <dgm:prSet presAssocID="{DF9E1151-2EEB-4F9B-95ED-BF565F052531}" presName="horz1" presStyleCnt="0"/>
      <dgm:spPr/>
    </dgm:pt>
    <dgm:pt modelId="{ADB5447C-12E2-4E2E-B46B-D9917331A2CF}" type="pres">
      <dgm:prSet presAssocID="{DF9E1151-2EEB-4F9B-95ED-BF565F052531}" presName="tx1" presStyleLbl="revTx" presStyleIdx="1" presStyleCnt="7"/>
      <dgm:spPr/>
    </dgm:pt>
    <dgm:pt modelId="{4BB4983C-CA51-4ACC-9201-26BB1A449243}" type="pres">
      <dgm:prSet presAssocID="{DF9E1151-2EEB-4F9B-95ED-BF565F052531}" presName="vert1" presStyleCnt="0"/>
      <dgm:spPr/>
    </dgm:pt>
    <dgm:pt modelId="{6E18B031-71E1-459D-A6E8-7BC82DC323F9}" type="pres">
      <dgm:prSet presAssocID="{01811741-CB58-4F6D-B0C9-A36ED3A4F408}" presName="thickLine" presStyleLbl="alignNode1" presStyleIdx="2" presStyleCnt="7"/>
      <dgm:spPr/>
    </dgm:pt>
    <dgm:pt modelId="{C2CD9BCC-DFEF-4AE2-8F89-172222FC5ABC}" type="pres">
      <dgm:prSet presAssocID="{01811741-CB58-4F6D-B0C9-A36ED3A4F408}" presName="horz1" presStyleCnt="0"/>
      <dgm:spPr/>
    </dgm:pt>
    <dgm:pt modelId="{B9557B12-9E00-4E5E-A4D4-2BBF59D97F6B}" type="pres">
      <dgm:prSet presAssocID="{01811741-CB58-4F6D-B0C9-A36ED3A4F408}" presName="tx1" presStyleLbl="revTx" presStyleIdx="2" presStyleCnt="7"/>
      <dgm:spPr/>
    </dgm:pt>
    <dgm:pt modelId="{C99303E4-3B0D-42F7-A29B-B000E528C021}" type="pres">
      <dgm:prSet presAssocID="{01811741-CB58-4F6D-B0C9-A36ED3A4F408}" presName="vert1" presStyleCnt="0"/>
      <dgm:spPr/>
    </dgm:pt>
    <dgm:pt modelId="{80406DBB-583B-4B12-91D5-E1692ACE20C3}" type="pres">
      <dgm:prSet presAssocID="{92AD5611-3085-438A-9293-FD7AD67B87F4}" presName="thickLine" presStyleLbl="alignNode1" presStyleIdx="3" presStyleCnt="7"/>
      <dgm:spPr/>
    </dgm:pt>
    <dgm:pt modelId="{51655C40-FDFF-450C-B20F-CD0245B5A88A}" type="pres">
      <dgm:prSet presAssocID="{92AD5611-3085-438A-9293-FD7AD67B87F4}" presName="horz1" presStyleCnt="0"/>
      <dgm:spPr/>
    </dgm:pt>
    <dgm:pt modelId="{C929FE8E-C0FA-4ED2-BDBE-700832AFDF97}" type="pres">
      <dgm:prSet presAssocID="{92AD5611-3085-438A-9293-FD7AD67B87F4}" presName="tx1" presStyleLbl="revTx" presStyleIdx="3" presStyleCnt="7"/>
      <dgm:spPr/>
    </dgm:pt>
    <dgm:pt modelId="{B6E56A5B-5EE5-4169-AB41-A4720878E384}" type="pres">
      <dgm:prSet presAssocID="{92AD5611-3085-438A-9293-FD7AD67B87F4}" presName="vert1" presStyleCnt="0"/>
      <dgm:spPr/>
    </dgm:pt>
    <dgm:pt modelId="{F80C04E4-F90E-4D2F-B14D-FBB657C4DFDC}" type="pres">
      <dgm:prSet presAssocID="{7B1D7535-264F-4D35-BC50-1D433B2D89D3}" presName="thickLine" presStyleLbl="alignNode1" presStyleIdx="4" presStyleCnt="7"/>
      <dgm:spPr/>
    </dgm:pt>
    <dgm:pt modelId="{65FA23DD-8E1B-4B64-A674-4C496A0DDECC}" type="pres">
      <dgm:prSet presAssocID="{7B1D7535-264F-4D35-BC50-1D433B2D89D3}" presName="horz1" presStyleCnt="0"/>
      <dgm:spPr/>
    </dgm:pt>
    <dgm:pt modelId="{8835505F-A3AB-414A-8B15-BFB0161CEE1F}" type="pres">
      <dgm:prSet presAssocID="{7B1D7535-264F-4D35-BC50-1D433B2D89D3}" presName="tx1" presStyleLbl="revTx" presStyleIdx="4" presStyleCnt="7"/>
      <dgm:spPr/>
    </dgm:pt>
    <dgm:pt modelId="{30046525-F9D2-4BE9-A0D0-58800F3325B4}" type="pres">
      <dgm:prSet presAssocID="{7B1D7535-264F-4D35-BC50-1D433B2D89D3}" presName="vert1" presStyleCnt="0"/>
      <dgm:spPr/>
    </dgm:pt>
    <dgm:pt modelId="{0F270735-A030-43F9-8E7A-30F42D39F371}" type="pres">
      <dgm:prSet presAssocID="{16F5FAB6-1020-4202-8852-79D5E9A4DB8B}" presName="thickLine" presStyleLbl="alignNode1" presStyleIdx="5" presStyleCnt="7"/>
      <dgm:spPr/>
    </dgm:pt>
    <dgm:pt modelId="{0E2E7393-6E84-4D68-B548-FA6524C7C6BB}" type="pres">
      <dgm:prSet presAssocID="{16F5FAB6-1020-4202-8852-79D5E9A4DB8B}" presName="horz1" presStyleCnt="0"/>
      <dgm:spPr/>
    </dgm:pt>
    <dgm:pt modelId="{D4AECA36-4E0D-4C3B-85C7-AC8B9ABE8C23}" type="pres">
      <dgm:prSet presAssocID="{16F5FAB6-1020-4202-8852-79D5E9A4DB8B}" presName="tx1" presStyleLbl="revTx" presStyleIdx="5" presStyleCnt="7"/>
      <dgm:spPr/>
    </dgm:pt>
    <dgm:pt modelId="{7BCD1387-DDEC-4639-9BF6-CE6FD2F88477}" type="pres">
      <dgm:prSet presAssocID="{16F5FAB6-1020-4202-8852-79D5E9A4DB8B}" presName="vert1" presStyleCnt="0"/>
      <dgm:spPr/>
    </dgm:pt>
    <dgm:pt modelId="{951F52C6-E149-4A91-8493-7825AD0087C9}" type="pres">
      <dgm:prSet presAssocID="{8407C659-F7BF-4D8F-8B73-E8C59E01363C}" presName="thickLine" presStyleLbl="alignNode1" presStyleIdx="6" presStyleCnt="7"/>
      <dgm:spPr/>
    </dgm:pt>
    <dgm:pt modelId="{11B9BBD3-13A4-46F8-B2A4-A0CA96CF3D02}" type="pres">
      <dgm:prSet presAssocID="{8407C659-F7BF-4D8F-8B73-E8C59E01363C}" presName="horz1" presStyleCnt="0"/>
      <dgm:spPr/>
    </dgm:pt>
    <dgm:pt modelId="{B85CBFCA-A030-4825-8C47-6585E6EEA174}" type="pres">
      <dgm:prSet presAssocID="{8407C659-F7BF-4D8F-8B73-E8C59E01363C}" presName="tx1" presStyleLbl="revTx" presStyleIdx="6" presStyleCnt="7"/>
      <dgm:spPr/>
    </dgm:pt>
    <dgm:pt modelId="{FED0BF82-B19B-489E-A1FD-0D67CE07F5D6}" type="pres">
      <dgm:prSet presAssocID="{8407C659-F7BF-4D8F-8B73-E8C59E01363C}" presName="vert1" presStyleCnt="0"/>
      <dgm:spPr/>
    </dgm:pt>
  </dgm:ptLst>
  <dgm:cxnLst>
    <dgm:cxn modelId="{2FD54B03-53E9-4A07-BB9D-58F1FAEDF922}" srcId="{9E3B8F21-B422-48DE-9056-B8B1E03BF321}" destId="{92AD5611-3085-438A-9293-FD7AD67B87F4}" srcOrd="3" destOrd="0" parTransId="{68BDCF60-EA0F-469A-9199-739CF2C2FBC9}" sibTransId="{B74B8BFF-08E7-4075-A91C-F3E2898045C8}"/>
    <dgm:cxn modelId="{DE19F50D-BFF5-497E-A14C-7C98903C3A8E}" srcId="{9E3B8F21-B422-48DE-9056-B8B1E03BF321}" destId="{16F5FAB6-1020-4202-8852-79D5E9A4DB8B}" srcOrd="5" destOrd="0" parTransId="{FEFE967B-60C9-4C08-B91A-6975178F31A9}" sibTransId="{4EEA72A1-5C2D-4D00-B653-B5B68EEA45D8}"/>
    <dgm:cxn modelId="{15244011-2B34-43C8-9340-0A94877484E8}" srcId="{9E3B8F21-B422-48DE-9056-B8B1E03BF321}" destId="{DF9E1151-2EEB-4F9B-95ED-BF565F052531}" srcOrd="1" destOrd="0" parTransId="{956156F7-31A0-4A57-8498-E44D4D62FAD8}" sibTransId="{D6EB9923-FB67-49D9-BA27-EEBEFA778702}"/>
    <dgm:cxn modelId="{64C2B415-9C06-42D6-A0DD-DFC9F131C711}" srcId="{9E3B8F21-B422-48DE-9056-B8B1E03BF321}" destId="{8407C659-F7BF-4D8F-8B73-E8C59E01363C}" srcOrd="6" destOrd="0" parTransId="{6430EE24-5276-4AC6-B6B3-62276FEE4803}" sibTransId="{5AC0D302-A523-451F-97B0-7B4491CCCE9B}"/>
    <dgm:cxn modelId="{A6A90716-8D84-4CB6-A125-DD9F19454333}" type="presOf" srcId="{01811741-CB58-4F6D-B0C9-A36ED3A4F408}" destId="{B9557B12-9E00-4E5E-A4D4-2BBF59D97F6B}" srcOrd="0" destOrd="0" presId="urn:microsoft.com/office/officeart/2008/layout/LinedList"/>
    <dgm:cxn modelId="{F38DEB22-0F6C-4685-BEB8-A5DB6F6B4373}" type="presOf" srcId="{92AD5611-3085-438A-9293-FD7AD67B87F4}" destId="{C929FE8E-C0FA-4ED2-BDBE-700832AFDF97}" srcOrd="0" destOrd="0" presId="urn:microsoft.com/office/officeart/2008/layout/LinedList"/>
    <dgm:cxn modelId="{CDEC0F24-CC6F-4E46-9B66-96F61F40F4EC}" srcId="{9E3B8F21-B422-48DE-9056-B8B1E03BF321}" destId="{7B1D7535-264F-4D35-BC50-1D433B2D89D3}" srcOrd="4" destOrd="0" parTransId="{02E2EE86-F751-4D6D-9E04-313F2FE8FD7D}" sibTransId="{D2FB4977-127D-4E23-A86F-8279F07FC78A}"/>
    <dgm:cxn modelId="{7A3EAC42-99FE-4C04-9ADC-775838752EC7}" type="presOf" srcId="{EF2E3809-8B2C-4D2E-8AD6-8391788857D8}" destId="{3D9D8883-46E6-46B0-9F5E-CCAF0720D9FD}" srcOrd="0" destOrd="0" presId="urn:microsoft.com/office/officeart/2008/layout/LinedList"/>
    <dgm:cxn modelId="{094FD872-728E-4096-951C-783ABEFF526E}" type="presOf" srcId="{16F5FAB6-1020-4202-8852-79D5E9A4DB8B}" destId="{D4AECA36-4E0D-4C3B-85C7-AC8B9ABE8C23}" srcOrd="0" destOrd="0" presId="urn:microsoft.com/office/officeart/2008/layout/LinedList"/>
    <dgm:cxn modelId="{EAEC9775-1759-42AA-8129-3019D83EC937}" srcId="{9E3B8F21-B422-48DE-9056-B8B1E03BF321}" destId="{EF2E3809-8B2C-4D2E-8AD6-8391788857D8}" srcOrd="0" destOrd="0" parTransId="{B621438A-85F9-4C6C-83A6-91AE10D38884}" sibTransId="{C233B0F1-6FC5-496B-85EF-93DB063CA746}"/>
    <dgm:cxn modelId="{B529A179-07FF-4748-839A-AB6254483AC9}" srcId="{9E3B8F21-B422-48DE-9056-B8B1E03BF321}" destId="{01811741-CB58-4F6D-B0C9-A36ED3A4F408}" srcOrd="2" destOrd="0" parTransId="{2210C1CE-5101-41FE-896C-4143F72391EE}" sibTransId="{7009FE98-638C-4C02-A04C-608AB47A1D31}"/>
    <dgm:cxn modelId="{2329D479-93AF-4FF0-8A77-5A86F6C88482}" type="presOf" srcId="{9E3B8F21-B422-48DE-9056-B8B1E03BF321}" destId="{F3A7D44A-5F11-42DB-8987-E42E2F42EE6A}" srcOrd="0" destOrd="0" presId="urn:microsoft.com/office/officeart/2008/layout/LinedList"/>
    <dgm:cxn modelId="{1E4540A1-E794-4996-A90B-DA4152DCE5A9}" type="presOf" srcId="{DF9E1151-2EEB-4F9B-95ED-BF565F052531}" destId="{ADB5447C-12E2-4E2E-B46B-D9917331A2CF}" srcOrd="0" destOrd="0" presId="urn:microsoft.com/office/officeart/2008/layout/LinedList"/>
    <dgm:cxn modelId="{238A9ED6-41C2-48A9-9253-13FD063032F2}" type="presOf" srcId="{7B1D7535-264F-4D35-BC50-1D433B2D89D3}" destId="{8835505F-A3AB-414A-8B15-BFB0161CEE1F}" srcOrd="0" destOrd="0" presId="urn:microsoft.com/office/officeart/2008/layout/LinedList"/>
    <dgm:cxn modelId="{90AA8ED8-428A-4A9C-9ACA-A78911BE583F}" type="presOf" srcId="{8407C659-F7BF-4D8F-8B73-E8C59E01363C}" destId="{B85CBFCA-A030-4825-8C47-6585E6EEA174}" srcOrd="0" destOrd="0" presId="urn:microsoft.com/office/officeart/2008/layout/LinedList"/>
    <dgm:cxn modelId="{3B9555D7-0555-4E16-A989-303BF4C6F283}" type="presParOf" srcId="{F3A7D44A-5F11-42DB-8987-E42E2F42EE6A}" destId="{0DA9178E-5C08-4710-AA98-1869BD0B2B96}" srcOrd="0" destOrd="0" presId="urn:microsoft.com/office/officeart/2008/layout/LinedList"/>
    <dgm:cxn modelId="{997EC799-5507-475E-AA2B-2A8FC455DC75}" type="presParOf" srcId="{F3A7D44A-5F11-42DB-8987-E42E2F42EE6A}" destId="{C8916EB2-9F44-4B8B-8250-69560C81DF89}" srcOrd="1" destOrd="0" presId="urn:microsoft.com/office/officeart/2008/layout/LinedList"/>
    <dgm:cxn modelId="{E9B27A8D-0208-4424-A1C2-C7A39C320DC5}" type="presParOf" srcId="{C8916EB2-9F44-4B8B-8250-69560C81DF89}" destId="{3D9D8883-46E6-46B0-9F5E-CCAF0720D9FD}" srcOrd="0" destOrd="0" presId="urn:microsoft.com/office/officeart/2008/layout/LinedList"/>
    <dgm:cxn modelId="{D2E893F5-8BEB-4FCD-920D-E44CD196488A}" type="presParOf" srcId="{C8916EB2-9F44-4B8B-8250-69560C81DF89}" destId="{C34E85AD-6963-4C67-92DB-CB15C8C85D4A}" srcOrd="1" destOrd="0" presId="urn:microsoft.com/office/officeart/2008/layout/LinedList"/>
    <dgm:cxn modelId="{0FC6DCB8-93D4-47B7-9AD2-7C684799F11F}" type="presParOf" srcId="{F3A7D44A-5F11-42DB-8987-E42E2F42EE6A}" destId="{F0CD4DAA-5817-43D8-9984-692F496E1AD5}" srcOrd="2" destOrd="0" presId="urn:microsoft.com/office/officeart/2008/layout/LinedList"/>
    <dgm:cxn modelId="{400F5876-F7FC-493C-8EF6-AA2F89BC4C8D}" type="presParOf" srcId="{F3A7D44A-5F11-42DB-8987-E42E2F42EE6A}" destId="{20CE6A4C-98D9-4980-A568-E0D877C0AAD1}" srcOrd="3" destOrd="0" presId="urn:microsoft.com/office/officeart/2008/layout/LinedList"/>
    <dgm:cxn modelId="{264F7671-D276-4F1B-8282-DD25A8D50CE2}" type="presParOf" srcId="{20CE6A4C-98D9-4980-A568-E0D877C0AAD1}" destId="{ADB5447C-12E2-4E2E-B46B-D9917331A2CF}" srcOrd="0" destOrd="0" presId="urn:microsoft.com/office/officeart/2008/layout/LinedList"/>
    <dgm:cxn modelId="{61E6711F-10EA-40C1-9127-F5B8E7C74DBB}" type="presParOf" srcId="{20CE6A4C-98D9-4980-A568-E0D877C0AAD1}" destId="{4BB4983C-CA51-4ACC-9201-26BB1A449243}" srcOrd="1" destOrd="0" presId="urn:microsoft.com/office/officeart/2008/layout/LinedList"/>
    <dgm:cxn modelId="{3D2D7FAF-D674-4A3A-A382-EA7B86FD45EE}" type="presParOf" srcId="{F3A7D44A-5F11-42DB-8987-E42E2F42EE6A}" destId="{6E18B031-71E1-459D-A6E8-7BC82DC323F9}" srcOrd="4" destOrd="0" presId="urn:microsoft.com/office/officeart/2008/layout/LinedList"/>
    <dgm:cxn modelId="{D340C075-3FAA-44EA-8102-5FB58D5B148C}" type="presParOf" srcId="{F3A7D44A-5F11-42DB-8987-E42E2F42EE6A}" destId="{C2CD9BCC-DFEF-4AE2-8F89-172222FC5ABC}" srcOrd="5" destOrd="0" presId="urn:microsoft.com/office/officeart/2008/layout/LinedList"/>
    <dgm:cxn modelId="{F147E370-C18D-4AD5-A01D-E6A900DF87A6}" type="presParOf" srcId="{C2CD9BCC-DFEF-4AE2-8F89-172222FC5ABC}" destId="{B9557B12-9E00-4E5E-A4D4-2BBF59D97F6B}" srcOrd="0" destOrd="0" presId="urn:microsoft.com/office/officeart/2008/layout/LinedList"/>
    <dgm:cxn modelId="{B601F32D-B307-4A74-9B67-20710D64B338}" type="presParOf" srcId="{C2CD9BCC-DFEF-4AE2-8F89-172222FC5ABC}" destId="{C99303E4-3B0D-42F7-A29B-B000E528C021}" srcOrd="1" destOrd="0" presId="urn:microsoft.com/office/officeart/2008/layout/LinedList"/>
    <dgm:cxn modelId="{08BAD9F8-EE77-401F-8C71-63DA186D72B7}" type="presParOf" srcId="{F3A7D44A-5F11-42DB-8987-E42E2F42EE6A}" destId="{80406DBB-583B-4B12-91D5-E1692ACE20C3}" srcOrd="6" destOrd="0" presId="urn:microsoft.com/office/officeart/2008/layout/LinedList"/>
    <dgm:cxn modelId="{1DC2789A-DEBC-4C9F-9CDF-F264F94F3D1D}" type="presParOf" srcId="{F3A7D44A-5F11-42DB-8987-E42E2F42EE6A}" destId="{51655C40-FDFF-450C-B20F-CD0245B5A88A}" srcOrd="7" destOrd="0" presId="urn:microsoft.com/office/officeart/2008/layout/LinedList"/>
    <dgm:cxn modelId="{5BA80C72-14E6-4B6F-9FF7-9DC647042FAD}" type="presParOf" srcId="{51655C40-FDFF-450C-B20F-CD0245B5A88A}" destId="{C929FE8E-C0FA-4ED2-BDBE-700832AFDF97}" srcOrd="0" destOrd="0" presId="urn:microsoft.com/office/officeart/2008/layout/LinedList"/>
    <dgm:cxn modelId="{32C93BDD-DD11-4771-9B96-C676475105F8}" type="presParOf" srcId="{51655C40-FDFF-450C-B20F-CD0245B5A88A}" destId="{B6E56A5B-5EE5-4169-AB41-A4720878E384}" srcOrd="1" destOrd="0" presId="urn:microsoft.com/office/officeart/2008/layout/LinedList"/>
    <dgm:cxn modelId="{F72598EC-0B95-4B01-B006-E8B0BEFDFFD5}" type="presParOf" srcId="{F3A7D44A-5F11-42DB-8987-E42E2F42EE6A}" destId="{F80C04E4-F90E-4D2F-B14D-FBB657C4DFDC}" srcOrd="8" destOrd="0" presId="urn:microsoft.com/office/officeart/2008/layout/LinedList"/>
    <dgm:cxn modelId="{63204245-D267-4F79-8E28-73097C02D412}" type="presParOf" srcId="{F3A7D44A-5F11-42DB-8987-E42E2F42EE6A}" destId="{65FA23DD-8E1B-4B64-A674-4C496A0DDECC}" srcOrd="9" destOrd="0" presId="urn:microsoft.com/office/officeart/2008/layout/LinedList"/>
    <dgm:cxn modelId="{BAE10ED3-EA2D-42C1-A3C6-F581374D48A4}" type="presParOf" srcId="{65FA23DD-8E1B-4B64-A674-4C496A0DDECC}" destId="{8835505F-A3AB-414A-8B15-BFB0161CEE1F}" srcOrd="0" destOrd="0" presId="urn:microsoft.com/office/officeart/2008/layout/LinedList"/>
    <dgm:cxn modelId="{DDFC9151-39D6-489F-A002-676AA3311ABB}" type="presParOf" srcId="{65FA23DD-8E1B-4B64-A674-4C496A0DDECC}" destId="{30046525-F9D2-4BE9-A0D0-58800F3325B4}" srcOrd="1" destOrd="0" presId="urn:microsoft.com/office/officeart/2008/layout/LinedList"/>
    <dgm:cxn modelId="{EC42AB4F-28C5-428C-9F80-3CB8EF38AD36}" type="presParOf" srcId="{F3A7D44A-5F11-42DB-8987-E42E2F42EE6A}" destId="{0F270735-A030-43F9-8E7A-30F42D39F371}" srcOrd="10" destOrd="0" presId="urn:microsoft.com/office/officeart/2008/layout/LinedList"/>
    <dgm:cxn modelId="{8ED4FB60-030F-4BFF-97F6-1DF82424971C}" type="presParOf" srcId="{F3A7D44A-5F11-42DB-8987-E42E2F42EE6A}" destId="{0E2E7393-6E84-4D68-B548-FA6524C7C6BB}" srcOrd="11" destOrd="0" presId="urn:microsoft.com/office/officeart/2008/layout/LinedList"/>
    <dgm:cxn modelId="{1DBFEE29-E9EC-4E1E-A562-2C6873DF3B61}" type="presParOf" srcId="{0E2E7393-6E84-4D68-B548-FA6524C7C6BB}" destId="{D4AECA36-4E0D-4C3B-85C7-AC8B9ABE8C23}" srcOrd="0" destOrd="0" presId="urn:microsoft.com/office/officeart/2008/layout/LinedList"/>
    <dgm:cxn modelId="{5635385A-9AD1-43E8-9D29-8D92B84A07C8}" type="presParOf" srcId="{0E2E7393-6E84-4D68-B548-FA6524C7C6BB}" destId="{7BCD1387-DDEC-4639-9BF6-CE6FD2F88477}" srcOrd="1" destOrd="0" presId="urn:microsoft.com/office/officeart/2008/layout/LinedList"/>
    <dgm:cxn modelId="{2F712094-36B4-42E9-8F8D-3C1EB69B115E}" type="presParOf" srcId="{F3A7D44A-5F11-42DB-8987-E42E2F42EE6A}" destId="{951F52C6-E149-4A91-8493-7825AD0087C9}" srcOrd="12" destOrd="0" presId="urn:microsoft.com/office/officeart/2008/layout/LinedList"/>
    <dgm:cxn modelId="{D5F75800-3646-4BEB-B8AA-5D6ABCCF1529}" type="presParOf" srcId="{F3A7D44A-5F11-42DB-8987-E42E2F42EE6A}" destId="{11B9BBD3-13A4-46F8-B2A4-A0CA96CF3D02}" srcOrd="13" destOrd="0" presId="urn:microsoft.com/office/officeart/2008/layout/LinedList"/>
    <dgm:cxn modelId="{D1A1AD5A-EEE8-4D85-9BC5-376DF8FA1060}" type="presParOf" srcId="{11B9BBD3-13A4-46F8-B2A4-A0CA96CF3D02}" destId="{B85CBFCA-A030-4825-8C47-6585E6EEA174}" srcOrd="0" destOrd="0" presId="urn:microsoft.com/office/officeart/2008/layout/LinedList"/>
    <dgm:cxn modelId="{C2980E12-0662-4BD8-AEDA-632197C92030}" type="presParOf" srcId="{11B9BBD3-13A4-46F8-B2A4-A0CA96CF3D02}" destId="{FED0BF82-B19B-489E-A1FD-0D67CE07F5D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7E5DE3-E22B-49B4-851A-F8CA8658D12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AAC63847-4A10-4660-862A-33AAB4E95893}">
      <dgm:prSet/>
      <dgm:spPr/>
      <dgm:t>
        <a:bodyPr/>
        <a:lstStyle/>
        <a:p>
          <a:r>
            <a:rPr lang="en-US"/>
            <a:t>Preparation Phase: August 17-19, 2024 device forging organizations.</a:t>
          </a:r>
        </a:p>
      </dgm:t>
    </dgm:pt>
    <dgm:pt modelId="{AE80ADCF-13BE-4AB4-941B-AECEF2106C51}" type="parTrans" cxnId="{FCAED34A-AD7B-41C3-AB9E-E81BB8A7033F}">
      <dgm:prSet/>
      <dgm:spPr/>
      <dgm:t>
        <a:bodyPr/>
        <a:lstStyle/>
        <a:p>
          <a:endParaRPr lang="en-US"/>
        </a:p>
      </dgm:t>
    </dgm:pt>
    <dgm:pt modelId="{C39914E8-FA87-4698-9AD7-7909CF3CCE93}" type="sibTrans" cxnId="{FCAED34A-AD7B-41C3-AB9E-E81BB8A7033F}">
      <dgm:prSet/>
      <dgm:spPr/>
      <dgm:t>
        <a:bodyPr/>
        <a:lstStyle/>
        <a:p>
          <a:endParaRPr lang="en-US"/>
        </a:p>
      </dgm:t>
    </dgm:pt>
    <dgm:pt modelId="{BCFD3B6A-0284-4018-961F-099AFE4D168C}">
      <dgm:prSet/>
      <dgm:spPr/>
      <dgm:t>
        <a:bodyPr/>
        <a:lstStyle/>
        <a:p>
          <a:r>
            <a:rPr lang="en-US"/>
            <a:t>The next step is coordination: August 31 - December 16 multiple stage international travel.</a:t>
          </a:r>
        </a:p>
      </dgm:t>
    </dgm:pt>
    <dgm:pt modelId="{C91DAC0D-CBE5-4B54-82D0-2BACE153BDB1}" type="parTrans" cxnId="{188E09F5-EFBA-4AED-A259-C542EE2D8551}">
      <dgm:prSet/>
      <dgm:spPr/>
      <dgm:t>
        <a:bodyPr/>
        <a:lstStyle/>
        <a:p>
          <a:endParaRPr lang="en-US"/>
        </a:p>
      </dgm:t>
    </dgm:pt>
    <dgm:pt modelId="{C0E298EF-671D-43AD-AB76-72CC0D403E93}" type="sibTrans" cxnId="{188E09F5-EFBA-4AED-A259-C542EE2D8551}">
      <dgm:prSet/>
      <dgm:spPr/>
      <dgm:t>
        <a:bodyPr/>
        <a:lstStyle/>
        <a:p>
          <a:endParaRPr lang="en-US"/>
        </a:p>
      </dgm:t>
    </dgm:pt>
    <dgm:pt modelId="{012807B1-8FFB-429E-A85F-49194F6E1583}">
      <dgm:prSet/>
      <dgm:spPr/>
      <dgm:t>
        <a:bodyPr/>
        <a:lstStyle/>
        <a:p>
          <a:r>
            <a:rPr lang="en-US"/>
            <a:t>Hotel bills, parking vouchs validate trans-national logistics.</a:t>
          </a:r>
        </a:p>
      </dgm:t>
    </dgm:pt>
    <dgm:pt modelId="{2CF56634-B7FD-4BF5-9AC1-4FC3AB0B4107}" type="parTrans" cxnId="{266E6FCD-AF8C-4FBC-A869-6373581FF8E4}">
      <dgm:prSet/>
      <dgm:spPr/>
      <dgm:t>
        <a:bodyPr/>
        <a:lstStyle/>
        <a:p>
          <a:endParaRPr lang="en-US"/>
        </a:p>
      </dgm:t>
    </dgm:pt>
    <dgm:pt modelId="{380CC289-6776-4007-A52F-3F7C4B38AC35}" type="sibTrans" cxnId="{266E6FCD-AF8C-4FBC-A869-6373581FF8E4}">
      <dgm:prSet/>
      <dgm:spPr/>
      <dgm:t>
        <a:bodyPr/>
        <a:lstStyle/>
        <a:p>
          <a:endParaRPr lang="en-US"/>
        </a:p>
      </dgm:t>
    </dgm:pt>
    <dgm:pt modelId="{C50FBF92-CB90-4318-980A-28D1F06BDD90}">
      <dgm:prSet/>
      <dgm:spPr/>
      <dgm:t>
        <a:bodyPr/>
        <a:lstStyle/>
        <a:p>
          <a:r>
            <a:rPr lang="en-US"/>
            <a:t>Norman gives parallel untraceable financial cases.</a:t>
          </a:r>
        </a:p>
      </dgm:t>
    </dgm:pt>
    <dgm:pt modelId="{5209512D-FA70-409A-9616-5D7BED1149C6}" type="parTrans" cxnId="{AA122046-7EB8-4A51-81F7-E8B09D996EEA}">
      <dgm:prSet/>
      <dgm:spPr/>
      <dgm:t>
        <a:bodyPr/>
        <a:lstStyle/>
        <a:p>
          <a:endParaRPr lang="en-US"/>
        </a:p>
      </dgm:t>
    </dgm:pt>
    <dgm:pt modelId="{E5156F09-B9C7-49B7-BD8B-D1ED6E5DB367}" type="sibTrans" cxnId="{AA122046-7EB8-4A51-81F7-E8B09D996EEA}">
      <dgm:prSet/>
      <dgm:spPr/>
      <dgm:t>
        <a:bodyPr/>
        <a:lstStyle/>
        <a:p>
          <a:endParaRPr lang="en-US"/>
        </a:p>
      </dgm:t>
    </dgm:pt>
    <dgm:pt modelId="{CE03BC24-7A8A-455E-91C8-6BFD9849E028}">
      <dgm:prSet/>
      <dgm:spPr/>
      <dgm:t>
        <a:bodyPr/>
        <a:lstStyle/>
        <a:p>
          <a:r>
            <a:rPr lang="en-US"/>
            <a:t>Segregation of devices and encrypted messages during the working process.</a:t>
          </a:r>
        </a:p>
      </dgm:t>
    </dgm:pt>
    <dgm:pt modelId="{4869060E-651C-4014-AEA6-9FF9295C10C6}" type="parTrans" cxnId="{423E2A53-90D1-4949-952F-27156DB7665A}">
      <dgm:prSet/>
      <dgm:spPr/>
      <dgm:t>
        <a:bodyPr/>
        <a:lstStyle/>
        <a:p>
          <a:endParaRPr lang="en-US"/>
        </a:p>
      </dgm:t>
    </dgm:pt>
    <dgm:pt modelId="{CC4E0803-BE73-4119-A80F-AA4AF67D174A}" type="sibTrans" cxnId="{423E2A53-90D1-4949-952F-27156DB7665A}">
      <dgm:prSet/>
      <dgm:spPr/>
      <dgm:t>
        <a:bodyPr/>
        <a:lstStyle/>
        <a:p>
          <a:endParaRPr lang="en-US"/>
        </a:p>
      </dgm:t>
    </dgm:pt>
    <dgm:pt modelId="{D435FF5F-DDBD-49AF-AF1E-0A040022DA63}">
      <dgm:prSet/>
      <dgm:spPr/>
      <dgm:t>
        <a:bodyPr/>
        <a:lstStyle/>
        <a:p>
          <a:r>
            <a:rPr lang="en-US"/>
            <a:t>Finance is no longer traceable with the the use of anonymized payment instruments.</a:t>
          </a:r>
        </a:p>
      </dgm:t>
    </dgm:pt>
    <dgm:pt modelId="{2493FE8F-B2C8-4D34-8947-AFC4F9D75DA4}" type="parTrans" cxnId="{A8F4FC6A-8477-4C40-8873-BCE497E978A8}">
      <dgm:prSet/>
      <dgm:spPr/>
      <dgm:t>
        <a:bodyPr/>
        <a:lstStyle/>
        <a:p>
          <a:endParaRPr lang="en-US"/>
        </a:p>
      </dgm:t>
    </dgm:pt>
    <dgm:pt modelId="{A0CBB4FE-AC61-4D5D-9A4F-23898CE31290}" type="sibTrans" cxnId="{A8F4FC6A-8477-4C40-8873-BCE497E978A8}">
      <dgm:prSet/>
      <dgm:spPr/>
      <dgm:t>
        <a:bodyPr/>
        <a:lstStyle/>
        <a:p>
          <a:endParaRPr lang="en-US"/>
        </a:p>
      </dgm:t>
    </dgm:pt>
    <dgm:pt modelId="{4493448F-1423-4681-BD67-AD1D7E80D0C9}">
      <dgm:prSet/>
      <dgm:spPr/>
      <dgm:t>
        <a:bodyPr/>
        <a:lstStyle/>
        <a:p>
          <a:r>
            <a:rPr lang="en-US"/>
            <a:t>Attempts at evidence deletion show the forensic risk awareness.</a:t>
          </a:r>
        </a:p>
      </dgm:t>
    </dgm:pt>
    <dgm:pt modelId="{0E5D2AC4-05D1-43D3-9419-96F078238764}" type="parTrans" cxnId="{DD147227-0829-4319-8BFE-463C7640430C}">
      <dgm:prSet/>
      <dgm:spPr/>
      <dgm:t>
        <a:bodyPr/>
        <a:lstStyle/>
        <a:p>
          <a:endParaRPr lang="en-US"/>
        </a:p>
      </dgm:t>
    </dgm:pt>
    <dgm:pt modelId="{1F88BE0A-FF30-4C6C-8AAC-DA8EA5129BF4}" type="sibTrans" cxnId="{DD147227-0829-4319-8BFE-463C7640430C}">
      <dgm:prSet/>
      <dgm:spPr/>
      <dgm:t>
        <a:bodyPr/>
        <a:lstStyle/>
        <a:p>
          <a:endParaRPr lang="en-US"/>
        </a:p>
      </dgm:t>
    </dgm:pt>
    <dgm:pt modelId="{B7288A07-0778-40A9-A53C-90C544188C34}" type="pres">
      <dgm:prSet presAssocID="{7F7E5DE3-E22B-49B4-851A-F8CA8658D12F}" presName="diagram" presStyleCnt="0">
        <dgm:presLayoutVars>
          <dgm:dir/>
          <dgm:resizeHandles val="exact"/>
        </dgm:presLayoutVars>
      </dgm:prSet>
      <dgm:spPr/>
    </dgm:pt>
    <dgm:pt modelId="{999B83E4-7B88-4F32-BDF4-27525B70F778}" type="pres">
      <dgm:prSet presAssocID="{AAC63847-4A10-4660-862A-33AAB4E95893}" presName="node" presStyleLbl="node1" presStyleIdx="0" presStyleCnt="7">
        <dgm:presLayoutVars>
          <dgm:bulletEnabled val="1"/>
        </dgm:presLayoutVars>
      </dgm:prSet>
      <dgm:spPr/>
    </dgm:pt>
    <dgm:pt modelId="{791D4467-76B7-46E1-8C52-27B5B3B20613}" type="pres">
      <dgm:prSet presAssocID="{C39914E8-FA87-4698-9AD7-7909CF3CCE93}" presName="sibTrans" presStyleCnt="0"/>
      <dgm:spPr/>
    </dgm:pt>
    <dgm:pt modelId="{9FB1FB80-0E77-41DB-A233-937DBFA27DDC}" type="pres">
      <dgm:prSet presAssocID="{BCFD3B6A-0284-4018-961F-099AFE4D168C}" presName="node" presStyleLbl="node1" presStyleIdx="1" presStyleCnt="7">
        <dgm:presLayoutVars>
          <dgm:bulletEnabled val="1"/>
        </dgm:presLayoutVars>
      </dgm:prSet>
      <dgm:spPr/>
    </dgm:pt>
    <dgm:pt modelId="{913E0B52-BF73-4A78-B6D7-41834EF91953}" type="pres">
      <dgm:prSet presAssocID="{C0E298EF-671D-43AD-AB76-72CC0D403E93}" presName="sibTrans" presStyleCnt="0"/>
      <dgm:spPr/>
    </dgm:pt>
    <dgm:pt modelId="{5259E2F6-7B72-4C33-B829-55D61F1345C7}" type="pres">
      <dgm:prSet presAssocID="{012807B1-8FFB-429E-A85F-49194F6E1583}" presName="node" presStyleLbl="node1" presStyleIdx="2" presStyleCnt="7">
        <dgm:presLayoutVars>
          <dgm:bulletEnabled val="1"/>
        </dgm:presLayoutVars>
      </dgm:prSet>
      <dgm:spPr/>
    </dgm:pt>
    <dgm:pt modelId="{05EFF814-5971-4D17-A22A-FBD427D85AA2}" type="pres">
      <dgm:prSet presAssocID="{380CC289-6776-4007-A52F-3F7C4B38AC35}" presName="sibTrans" presStyleCnt="0"/>
      <dgm:spPr/>
    </dgm:pt>
    <dgm:pt modelId="{99F14F47-4F2F-4E73-B7C9-3B0FBE8EB362}" type="pres">
      <dgm:prSet presAssocID="{C50FBF92-CB90-4318-980A-28D1F06BDD90}" presName="node" presStyleLbl="node1" presStyleIdx="3" presStyleCnt="7">
        <dgm:presLayoutVars>
          <dgm:bulletEnabled val="1"/>
        </dgm:presLayoutVars>
      </dgm:prSet>
      <dgm:spPr/>
    </dgm:pt>
    <dgm:pt modelId="{379C111B-AEA8-4B17-BB95-0F799CD340C0}" type="pres">
      <dgm:prSet presAssocID="{E5156F09-B9C7-49B7-BD8B-D1ED6E5DB367}" presName="sibTrans" presStyleCnt="0"/>
      <dgm:spPr/>
    </dgm:pt>
    <dgm:pt modelId="{4157B175-7D0E-48E3-89A9-4A60338E207A}" type="pres">
      <dgm:prSet presAssocID="{CE03BC24-7A8A-455E-91C8-6BFD9849E028}" presName="node" presStyleLbl="node1" presStyleIdx="4" presStyleCnt="7">
        <dgm:presLayoutVars>
          <dgm:bulletEnabled val="1"/>
        </dgm:presLayoutVars>
      </dgm:prSet>
      <dgm:spPr/>
    </dgm:pt>
    <dgm:pt modelId="{791A2116-BE61-4EAB-912E-80D7863F53B1}" type="pres">
      <dgm:prSet presAssocID="{CC4E0803-BE73-4119-A80F-AA4AF67D174A}" presName="sibTrans" presStyleCnt="0"/>
      <dgm:spPr/>
    </dgm:pt>
    <dgm:pt modelId="{A1730A02-2E69-49DE-9FBA-4793FA210E0A}" type="pres">
      <dgm:prSet presAssocID="{D435FF5F-DDBD-49AF-AF1E-0A040022DA63}" presName="node" presStyleLbl="node1" presStyleIdx="5" presStyleCnt="7">
        <dgm:presLayoutVars>
          <dgm:bulletEnabled val="1"/>
        </dgm:presLayoutVars>
      </dgm:prSet>
      <dgm:spPr/>
    </dgm:pt>
    <dgm:pt modelId="{C012019F-FACC-4A0B-9120-8B58C31FB4C6}" type="pres">
      <dgm:prSet presAssocID="{A0CBB4FE-AC61-4D5D-9A4F-23898CE31290}" presName="sibTrans" presStyleCnt="0"/>
      <dgm:spPr/>
    </dgm:pt>
    <dgm:pt modelId="{D02F4692-B911-4D42-BB20-C4F6C4B913FA}" type="pres">
      <dgm:prSet presAssocID="{4493448F-1423-4681-BD67-AD1D7E80D0C9}" presName="node" presStyleLbl="node1" presStyleIdx="6" presStyleCnt="7">
        <dgm:presLayoutVars>
          <dgm:bulletEnabled val="1"/>
        </dgm:presLayoutVars>
      </dgm:prSet>
      <dgm:spPr/>
    </dgm:pt>
  </dgm:ptLst>
  <dgm:cxnLst>
    <dgm:cxn modelId="{DD147227-0829-4319-8BFE-463C7640430C}" srcId="{7F7E5DE3-E22B-49B4-851A-F8CA8658D12F}" destId="{4493448F-1423-4681-BD67-AD1D7E80D0C9}" srcOrd="6" destOrd="0" parTransId="{0E5D2AC4-05D1-43D3-9419-96F078238764}" sibTransId="{1F88BE0A-FF30-4C6C-8AAC-DA8EA5129BF4}"/>
    <dgm:cxn modelId="{B2F31B2E-2182-4705-868F-E4D8A02AD36E}" type="presOf" srcId="{C50FBF92-CB90-4318-980A-28D1F06BDD90}" destId="{99F14F47-4F2F-4E73-B7C9-3B0FBE8EB362}" srcOrd="0" destOrd="0" presId="urn:microsoft.com/office/officeart/2005/8/layout/default"/>
    <dgm:cxn modelId="{AA122046-7EB8-4A51-81F7-E8B09D996EEA}" srcId="{7F7E5DE3-E22B-49B4-851A-F8CA8658D12F}" destId="{C50FBF92-CB90-4318-980A-28D1F06BDD90}" srcOrd="3" destOrd="0" parTransId="{5209512D-FA70-409A-9616-5D7BED1149C6}" sibTransId="{E5156F09-B9C7-49B7-BD8B-D1ED6E5DB367}"/>
    <dgm:cxn modelId="{C0C0946A-08A8-4F59-8E9D-DEB4C257C328}" type="presOf" srcId="{CE03BC24-7A8A-455E-91C8-6BFD9849E028}" destId="{4157B175-7D0E-48E3-89A9-4A60338E207A}" srcOrd="0" destOrd="0" presId="urn:microsoft.com/office/officeart/2005/8/layout/default"/>
    <dgm:cxn modelId="{FCAED34A-AD7B-41C3-AB9E-E81BB8A7033F}" srcId="{7F7E5DE3-E22B-49B4-851A-F8CA8658D12F}" destId="{AAC63847-4A10-4660-862A-33AAB4E95893}" srcOrd="0" destOrd="0" parTransId="{AE80ADCF-13BE-4AB4-941B-AECEF2106C51}" sibTransId="{C39914E8-FA87-4698-9AD7-7909CF3CCE93}"/>
    <dgm:cxn modelId="{A8F4FC6A-8477-4C40-8873-BCE497E978A8}" srcId="{7F7E5DE3-E22B-49B4-851A-F8CA8658D12F}" destId="{D435FF5F-DDBD-49AF-AF1E-0A040022DA63}" srcOrd="5" destOrd="0" parTransId="{2493FE8F-B2C8-4D34-8947-AFC4F9D75DA4}" sibTransId="{A0CBB4FE-AC61-4D5D-9A4F-23898CE31290}"/>
    <dgm:cxn modelId="{423E2A53-90D1-4949-952F-27156DB7665A}" srcId="{7F7E5DE3-E22B-49B4-851A-F8CA8658D12F}" destId="{CE03BC24-7A8A-455E-91C8-6BFD9849E028}" srcOrd="4" destOrd="0" parTransId="{4869060E-651C-4014-AEA6-9FF9295C10C6}" sibTransId="{CC4E0803-BE73-4119-A80F-AA4AF67D174A}"/>
    <dgm:cxn modelId="{77272576-EC33-4D8C-B24B-40F56122FBB7}" type="presOf" srcId="{7F7E5DE3-E22B-49B4-851A-F8CA8658D12F}" destId="{B7288A07-0778-40A9-A53C-90C544188C34}" srcOrd="0" destOrd="0" presId="urn:microsoft.com/office/officeart/2005/8/layout/default"/>
    <dgm:cxn modelId="{16ACC5B6-862B-4279-BB85-C2BE40CAE321}" type="presOf" srcId="{012807B1-8FFB-429E-A85F-49194F6E1583}" destId="{5259E2F6-7B72-4C33-B829-55D61F1345C7}" srcOrd="0" destOrd="0" presId="urn:microsoft.com/office/officeart/2005/8/layout/default"/>
    <dgm:cxn modelId="{18D21FC1-9B1D-4541-9606-6D200826945C}" type="presOf" srcId="{AAC63847-4A10-4660-862A-33AAB4E95893}" destId="{999B83E4-7B88-4F32-BDF4-27525B70F778}" srcOrd="0" destOrd="0" presId="urn:microsoft.com/office/officeart/2005/8/layout/default"/>
    <dgm:cxn modelId="{266E6FCD-AF8C-4FBC-A869-6373581FF8E4}" srcId="{7F7E5DE3-E22B-49B4-851A-F8CA8658D12F}" destId="{012807B1-8FFB-429E-A85F-49194F6E1583}" srcOrd="2" destOrd="0" parTransId="{2CF56634-B7FD-4BF5-9AC1-4FC3AB0B4107}" sibTransId="{380CC289-6776-4007-A52F-3F7C4B38AC35}"/>
    <dgm:cxn modelId="{9B8432E1-DB40-4503-A73D-DA752D2323F6}" type="presOf" srcId="{4493448F-1423-4681-BD67-AD1D7E80D0C9}" destId="{D02F4692-B911-4D42-BB20-C4F6C4B913FA}" srcOrd="0" destOrd="0" presId="urn:microsoft.com/office/officeart/2005/8/layout/default"/>
    <dgm:cxn modelId="{F4B3ECE7-DAF2-4A45-8CCD-11BA01DC34B1}" type="presOf" srcId="{BCFD3B6A-0284-4018-961F-099AFE4D168C}" destId="{9FB1FB80-0E77-41DB-A233-937DBFA27DDC}" srcOrd="0" destOrd="0" presId="urn:microsoft.com/office/officeart/2005/8/layout/default"/>
    <dgm:cxn modelId="{6ECFE6EB-768A-425D-B5CD-26073D1B1D46}" type="presOf" srcId="{D435FF5F-DDBD-49AF-AF1E-0A040022DA63}" destId="{A1730A02-2E69-49DE-9FBA-4793FA210E0A}" srcOrd="0" destOrd="0" presId="urn:microsoft.com/office/officeart/2005/8/layout/default"/>
    <dgm:cxn modelId="{188E09F5-EFBA-4AED-A259-C542EE2D8551}" srcId="{7F7E5DE3-E22B-49B4-851A-F8CA8658D12F}" destId="{BCFD3B6A-0284-4018-961F-099AFE4D168C}" srcOrd="1" destOrd="0" parTransId="{C91DAC0D-CBE5-4B54-82D0-2BACE153BDB1}" sibTransId="{C0E298EF-671D-43AD-AB76-72CC0D403E93}"/>
    <dgm:cxn modelId="{C5C5222A-598E-4E5F-9BC3-1A4E372B84C4}" type="presParOf" srcId="{B7288A07-0778-40A9-A53C-90C544188C34}" destId="{999B83E4-7B88-4F32-BDF4-27525B70F778}" srcOrd="0" destOrd="0" presId="urn:microsoft.com/office/officeart/2005/8/layout/default"/>
    <dgm:cxn modelId="{69662FFE-6ED3-40E9-8ECE-2561E1B823D1}" type="presParOf" srcId="{B7288A07-0778-40A9-A53C-90C544188C34}" destId="{791D4467-76B7-46E1-8C52-27B5B3B20613}" srcOrd="1" destOrd="0" presId="urn:microsoft.com/office/officeart/2005/8/layout/default"/>
    <dgm:cxn modelId="{4728B52E-9B62-491C-A095-42C24B7EC3D6}" type="presParOf" srcId="{B7288A07-0778-40A9-A53C-90C544188C34}" destId="{9FB1FB80-0E77-41DB-A233-937DBFA27DDC}" srcOrd="2" destOrd="0" presId="urn:microsoft.com/office/officeart/2005/8/layout/default"/>
    <dgm:cxn modelId="{73CA1902-D2BB-48D3-98CA-053046B4E337}" type="presParOf" srcId="{B7288A07-0778-40A9-A53C-90C544188C34}" destId="{913E0B52-BF73-4A78-B6D7-41834EF91953}" srcOrd="3" destOrd="0" presId="urn:microsoft.com/office/officeart/2005/8/layout/default"/>
    <dgm:cxn modelId="{41CF27B6-0702-4630-9CAF-AF448A70607E}" type="presParOf" srcId="{B7288A07-0778-40A9-A53C-90C544188C34}" destId="{5259E2F6-7B72-4C33-B829-55D61F1345C7}" srcOrd="4" destOrd="0" presId="urn:microsoft.com/office/officeart/2005/8/layout/default"/>
    <dgm:cxn modelId="{D3F17E77-61BB-48E6-AD5A-89F343F8EF34}" type="presParOf" srcId="{B7288A07-0778-40A9-A53C-90C544188C34}" destId="{05EFF814-5971-4D17-A22A-FBD427D85AA2}" srcOrd="5" destOrd="0" presId="urn:microsoft.com/office/officeart/2005/8/layout/default"/>
    <dgm:cxn modelId="{87C8FC3D-EB85-4F81-A336-ABDDAED427E9}" type="presParOf" srcId="{B7288A07-0778-40A9-A53C-90C544188C34}" destId="{99F14F47-4F2F-4E73-B7C9-3B0FBE8EB362}" srcOrd="6" destOrd="0" presId="urn:microsoft.com/office/officeart/2005/8/layout/default"/>
    <dgm:cxn modelId="{184D5E39-0E90-4CD8-8F34-EB3D0BBBF161}" type="presParOf" srcId="{B7288A07-0778-40A9-A53C-90C544188C34}" destId="{379C111B-AEA8-4B17-BB95-0F799CD340C0}" srcOrd="7" destOrd="0" presId="urn:microsoft.com/office/officeart/2005/8/layout/default"/>
    <dgm:cxn modelId="{EE34A57E-FE58-4A94-93BB-80DA530C80B2}" type="presParOf" srcId="{B7288A07-0778-40A9-A53C-90C544188C34}" destId="{4157B175-7D0E-48E3-89A9-4A60338E207A}" srcOrd="8" destOrd="0" presId="urn:microsoft.com/office/officeart/2005/8/layout/default"/>
    <dgm:cxn modelId="{AE6617E0-B4FB-4AD7-92E9-222A43C143CA}" type="presParOf" srcId="{B7288A07-0778-40A9-A53C-90C544188C34}" destId="{791A2116-BE61-4EAB-912E-80D7863F53B1}" srcOrd="9" destOrd="0" presId="urn:microsoft.com/office/officeart/2005/8/layout/default"/>
    <dgm:cxn modelId="{E6F53B16-9935-44BB-A382-1633283066D5}" type="presParOf" srcId="{B7288A07-0778-40A9-A53C-90C544188C34}" destId="{A1730A02-2E69-49DE-9FBA-4793FA210E0A}" srcOrd="10" destOrd="0" presId="urn:microsoft.com/office/officeart/2005/8/layout/default"/>
    <dgm:cxn modelId="{B2657837-96EF-497B-B72B-C3B6DB493EE6}" type="presParOf" srcId="{B7288A07-0778-40A9-A53C-90C544188C34}" destId="{C012019F-FACC-4A0B-9120-8B58C31FB4C6}" srcOrd="11" destOrd="0" presId="urn:microsoft.com/office/officeart/2005/8/layout/default"/>
    <dgm:cxn modelId="{62382F57-CBEF-4A90-9E93-C60626B7DCEC}" type="presParOf" srcId="{B7288A07-0778-40A9-A53C-90C544188C34}" destId="{D02F4692-B911-4D42-BB20-C4F6C4B913FA}"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7F28E3-703A-4BE5-8C47-A7BA51738DCE}"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848D9DDB-3DCD-414E-B33D-F50F3ACAFC57}">
      <dgm:prSet/>
      <dgm:spPr/>
      <dgm:t>
        <a:bodyPr/>
        <a:lstStyle/>
        <a:p>
          <a:r>
            <a:rPr lang="en-US"/>
            <a:t>Email connection: </a:t>
          </a:r>
          <a:r>
            <a:rPr lang="en-US">
              <a:hlinkClick xmlns:r="http://schemas.openxmlformats.org/officeDocument/2006/relationships" r:id="rId1"/>
            </a:rPr>
            <a:t>doxp59@gmail.com</a:t>
          </a:r>
          <a:r>
            <a:rPr lang="en-US"/>
            <a:t> opens contact with </a:t>
          </a:r>
          <a:r>
            <a:rPr lang="en-US">
              <a:hlinkClick xmlns:r="http://schemas.openxmlformats.org/officeDocument/2006/relationships" r:id="rId2"/>
            </a:rPr>
            <a:t>josephrehan464@gmail.com</a:t>
          </a:r>
          <a:endParaRPr lang="en-US"/>
        </a:p>
      </dgm:t>
    </dgm:pt>
    <dgm:pt modelId="{E14EB05B-4E40-4009-B9BF-19EEDF04E6EC}" type="parTrans" cxnId="{83F6667D-B121-4B03-957D-3E1B5B15E530}">
      <dgm:prSet/>
      <dgm:spPr/>
      <dgm:t>
        <a:bodyPr/>
        <a:lstStyle/>
        <a:p>
          <a:endParaRPr lang="en-US"/>
        </a:p>
      </dgm:t>
    </dgm:pt>
    <dgm:pt modelId="{2995D08D-D524-4714-8E55-5F43C51442DA}" type="sibTrans" cxnId="{83F6667D-B121-4B03-957D-3E1B5B15E530}">
      <dgm:prSet/>
      <dgm:spPr/>
      <dgm:t>
        <a:bodyPr/>
        <a:lstStyle/>
        <a:p>
          <a:endParaRPr lang="en-US"/>
        </a:p>
      </dgm:t>
    </dgm:pt>
    <dgm:pt modelId="{930692B8-2570-4082-95A2-CD0BDCEC5B47}">
      <dgm:prSet/>
      <dgm:spPr/>
      <dgm:t>
        <a:bodyPr/>
        <a:lstStyle/>
        <a:p>
          <a:r>
            <a:rPr lang="en-US"/>
            <a:t>Mastercard (3758) transactions are temporary and correspond to the dates of documented travels.</a:t>
          </a:r>
        </a:p>
      </dgm:t>
    </dgm:pt>
    <dgm:pt modelId="{3E3D24C4-9AC7-4728-A533-24406AB29538}" type="parTrans" cxnId="{40FEF1F6-38E4-435E-97DF-F050870BC42A}">
      <dgm:prSet/>
      <dgm:spPr/>
      <dgm:t>
        <a:bodyPr/>
        <a:lstStyle/>
        <a:p>
          <a:endParaRPr lang="en-US"/>
        </a:p>
      </dgm:t>
    </dgm:pt>
    <dgm:pt modelId="{8DD86FF8-73EF-44CE-A9FA-2A1769A314DF}" type="sibTrans" cxnId="{40FEF1F6-38E4-435E-97DF-F050870BC42A}">
      <dgm:prSet/>
      <dgm:spPr/>
      <dgm:t>
        <a:bodyPr/>
        <a:lstStyle/>
        <a:p>
          <a:endParaRPr lang="en-US"/>
        </a:p>
      </dgm:t>
    </dgm:pt>
    <dgm:pt modelId="{75497F72-5089-4DF7-B71C-F447143FB219}">
      <dgm:prSet/>
      <dgm:spPr/>
      <dgm:t>
        <a:bodyPr/>
        <a:lstStyle/>
        <a:p>
          <a:r>
            <a:rPr lang="en-US"/>
            <a:t>Fingerprint records, account history validates coordination on activities.</a:t>
          </a:r>
        </a:p>
      </dgm:t>
    </dgm:pt>
    <dgm:pt modelId="{A6879E69-E1E4-4139-85B8-F34AD998150E}" type="parTrans" cxnId="{DFD7A595-C247-4F14-BBB5-8E322783155B}">
      <dgm:prSet/>
      <dgm:spPr/>
      <dgm:t>
        <a:bodyPr/>
        <a:lstStyle/>
        <a:p>
          <a:endParaRPr lang="en-US"/>
        </a:p>
      </dgm:t>
    </dgm:pt>
    <dgm:pt modelId="{4A874A3A-1B32-4CD9-8676-F6756D59DCD8}" type="sibTrans" cxnId="{DFD7A595-C247-4F14-BBB5-8E322783155B}">
      <dgm:prSet/>
      <dgm:spPr/>
      <dgm:t>
        <a:bodyPr/>
        <a:lstStyle/>
        <a:p>
          <a:endParaRPr lang="en-US"/>
        </a:p>
      </dgm:t>
    </dgm:pt>
    <dgm:pt modelId="{982C47B0-7BFF-4A5D-90C2-8EBAED044472}">
      <dgm:prSet/>
      <dgm:spPr/>
      <dgm:t>
        <a:bodyPr/>
        <a:lstStyle/>
        <a:p>
          <a:r>
            <a:rPr lang="en-US"/>
            <a:t>Geographic correlation: Joe has a handoff logistics travel the same as Emma-Norman.</a:t>
          </a:r>
        </a:p>
      </dgm:t>
    </dgm:pt>
    <dgm:pt modelId="{38806CDF-C2A2-452F-A2FC-8568E9E38CCD}" type="parTrans" cxnId="{26B1F4F2-CD7C-4870-8466-822214E54C36}">
      <dgm:prSet/>
      <dgm:spPr/>
      <dgm:t>
        <a:bodyPr/>
        <a:lstStyle/>
        <a:p>
          <a:endParaRPr lang="en-US"/>
        </a:p>
      </dgm:t>
    </dgm:pt>
    <dgm:pt modelId="{163C82C7-D349-40F1-8187-DD8CCCEF17F6}" type="sibTrans" cxnId="{26B1F4F2-CD7C-4870-8466-822214E54C36}">
      <dgm:prSet/>
      <dgm:spPr/>
      <dgm:t>
        <a:bodyPr/>
        <a:lstStyle/>
        <a:p>
          <a:endParaRPr lang="en-US"/>
        </a:p>
      </dgm:t>
    </dgm:pt>
    <dgm:pt modelId="{BDB6802D-F9A7-43DE-8710-E61A90C866D9}">
      <dgm:prSet/>
      <dgm:spPr/>
      <dgm:t>
        <a:bodyPr/>
        <a:lstStyle/>
        <a:p>
          <a:r>
            <a:rPr lang="en-US"/>
            <a:t>Encryption shape regular between all the actors (purposeful obfuscation)</a:t>
          </a:r>
        </a:p>
      </dgm:t>
    </dgm:pt>
    <dgm:pt modelId="{7EFED0F8-D31B-4D66-855F-0189BDEC8901}" type="parTrans" cxnId="{E3647706-2751-45A0-96B7-B356F1D716BA}">
      <dgm:prSet/>
      <dgm:spPr/>
      <dgm:t>
        <a:bodyPr/>
        <a:lstStyle/>
        <a:p>
          <a:endParaRPr lang="en-US"/>
        </a:p>
      </dgm:t>
    </dgm:pt>
    <dgm:pt modelId="{03723271-9F3E-43FB-956F-1E247B1A9F75}" type="sibTrans" cxnId="{E3647706-2751-45A0-96B7-B356F1D716BA}">
      <dgm:prSet/>
      <dgm:spPr/>
      <dgm:t>
        <a:bodyPr/>
        <a:lstStyle/>
        <a:p>
          <a:endParaRPr lang="en-US"/>
        </a:p>
      </dgm:t>
    </dgm:pt>
    <dgm:pt modelId="{1A1364A6-A547-4B80-A6DD-1ED5F858FCB0}">
      <dgm:prSet/>
      <dgm:spPr/>
      <dgm:t>
        <a:bodyPr/>
        <a:lstStyle/>
        <a:p>
          <a:r>
            <a:rPr lang="en-US"/>
            <a:t>Independent corroboration cannot be used as an alternative explanatory option.</a:t>
          </a:r>
        </a:p>
      </dgm:t>
    </dgm:pt>
    <dgm:pt modelId="{65031CFB-4EFC-492A-89C2-38131540C7F8}" type="parTrans" cxnId="{AC8FA0EC-63AB-4F67-9111-8B5956B37D55}">
      <dgm:prSet/>
      <dgm:spPr/>
      <dgm:t>
        <a:bodyPr/>
        <a:lstStyle/>
        <a:p>
          <a:endParaRPr lang="en-US"/>
        </a:p>
      </dgm:t>
    </dgm:pt>
    <dgm:pt modelId="{C8318E17-45BA-4BA9-B094-761150AFEFCA}" type="sibTrans" cxnId="{AC8FA0EC-63AB-4F67-9111-8B5956B37D55}">
      <dgm:prSet/>
      <dgm:spPr/>
      <dgm:t>
        <a:bodyPr/>
        <a:lstStyle/>
        <a:p>
          <a:endParaRPr lang="en-US"/>
        </a:p>
      </dgm:t>
    </dgm:pt>
    <dgm:pt modelId="{BA7DE409-55F6-498B-9611-7E71893D6D55}">
      <dgm:prSet/>
      <dgm:spPr/>
      <dgm:t>
        <a:bodyPr/>
        <a:lstStyle/>
        <a:p>
          <a:r>
            <a:rPr lang="en-US"/>
            <a:t>Multi-dimensional forcible conviction of conspiracy form.</a:t>
          </a:r>
        </a:p>
      </dgm:t>
    </dgm:pt>
    <dgm:pt modelId="{BD90738F-8C05-4742-B53F-B38F3788B3E9}" type="parTrans" cxnId="{89825737-88ED-4DCD-B50E-6D2C1AA955C9}">
      <dgm:prSet/>
      <dgm:spPr/>
      <dgm:t>
        <a:bodyPr/>
        <a:lstStyle/>
        <a:p>
          <a:endParaRPr lang="en-US"/>
        </a:p>
      </dgm:t>
    </dgm:pt>
    <dgm:pt modelId="{72E3EE13-2DF6-4818-9E2D-E7F74CDE249E}" type="sibTrans" cxnId="{89825737-88ED-4DCD-B50E-6D2C1AA955C9}">
      <dgm:prSet/>
      <dgm:spPr/>
      <dgm:t>
        <a:bodyPr/>
        <a:lstStyle/>
        <a:p>
          <a:endParaRPr lang="en-US"/>
        </a:p>
      </dgm:t>
    </dgm:pt>
    <dgm:pt modelId="{3AEA8C2F-17A5-4DFD-A373-22AF84BDA557}" type="pres">
      <dgm:prSet presAssocID="{7A7F28E3-703A-4BE5-8C47-A7BA51738DCE}" presName="vert0" presStyleCnt="0">
        <dgm:presLayoutVars>
          <dgm:dir/>
          <dgm:animOne val="branch"/>
          <dgm:animLvl val="lvl"/>
        </dgm:presLayoutVars>
      </dgm:prSet>
      <dgm:spPr/>
    </dgm:pt>
    <dgm:pt modelId="{F4D649A7-A221-403B-8E55-B49CBD6BE8F6}" type="pres">
      <dgm:prSet presAssocID="{848D9DDB-3DCD-414E-B33D-F50F3ACAFC57}" presName="thickLine" presStyleLbl="alignNode1" presStyleIdx="0" presStyleCnt="7"/>
      <dgm:spPr/>
    </dgm:pt>
    <dgm:pt modelId="{C539334A-ADF1-435C-A82C-6C0181A6FD4D}" type="pres">
      <dgm:prSet presAssocID="{848D9DDB-3DCD-414E-B33D-F50F3ACAFC57}" presName="horz1" presStyleCnt="0"/>
      <dgm:spPr/>
    </dgm:pt>
    <dgm:pt modelId="{8784CCBF-A55D-4FEE-ACA1-F9C7C51E4D3A}" type="pres">
      <dgm:prSet presAssocID="{848D9DDB-3DCD-414E-B33D-F50F3ACAFC57}" presName="tx1" presStyleLbl="revTx" presStyleIdx="0" presStyleCnt="7"/>
      <dgm:spPr/>
    </dgm:pt>
    <dgm:pt modelId="{3F468037-D382-47E6-A966-26E0DFD3BE0E}" type="pres">
      <dgm:prSet presAssocID="{848D9DDB-3DCD-414E-B33D-F50F3ACAFC57}" presName="vert1" presStyleCnt="0"/>
      <dgm:spPr/>
    </dgm:pt>
    <dgm:pt modelId="{6F8FE2AD-4677-40D1-BDC9-CAB1303A67F0}" type="pres">
      <dgm:prSet presAssocID="{930692B8-2570-4082-95A2-CD0BDCEC5B47}" presName="thickLine" presStyleLbl="alignNode1" presStyleIdx="1" presStyleCnt="7"/>
      <dgm:spPr/>
    </dgm:pt>
    <dgm:pt modelId="{7B07A721-E807-4B87-B8C7-37F9F7F1B099}" type="pres">
      <dgm:prSet presAssocID="{930692B8-2570-4082-95A2-CD0BDCEC5B47}" presName="horz1" presStyleCnt="0"/>
      <dgm:spPr/>
    </dgm:pt>
    <dgm:pt modelId="{20E254C0-56CE-4155-B9D0-6CCEFC43BBDA}" type="pres">
      <dgm:prSet presAssocID="{930692B8-2570-4082-95A2-CD0BDCEC5B47}" presName="tx1" presStyleLbl="revTx" presStyleIdx="1" presStyleCnt="7"/>
      <dgm:spPr/>
    </dgm:pt>
    <dgm:pt modelId="{691EC50F-60DF-434C-9632-7DD49EA12BEA}" type="pres">
      <dgm:prSet presAssocID="{930692B8-2570-4082-95A2-CD0BDCEC5B47}" presName="vert1" presStyleCnt="0"/>
      <dgm:spPr/>
    </dgm:pt>
    <dgm:pt modelId="{335A86F5-5D05-4241-8FF5-B7F249E1F0DE}" type="pres">
      <dgm:prSet presAssocID="{75497F72-5089-4DF7-B71C-F447143FB219}" presName="thickLine" presStyleLbl="alignNode1" presStyleIdx="2" presStyleCnt="7"/>
      <dgm:spPr/>
    </dgm:pt>
    <dgm:pt modelId="{5C903A4A-A7DE-4BA0-89C0-F3F787FF04D3}" type="pres">
      <dgm:prSet presAssocID="{75497F72-5089-4DF7-B71C-F447143FB219}" presName="horz1" presStyleCnt="0"/>
      <dgm:spPr/>
    </dgm:pt>
    <dgm:pt modelId="{9CDE68D7-1E79-4636-A5BD-0D9D9A0640F1}" type="pres">
      <dgm:prSet presAssocID="{75497F72-5089-4DF7-B71C-F447143FB219}" presName="tx1" presStyleLbl="revTx" presStyleIdx="2" presStyleCnt="7"/>
      <dgm:spPr/>
    </dgm:pt>
    <dgm:pt modelId="{F6600547-6996-411B-8EEC-10C94E81063B}" type="pres">
      <dgm:prSet presAssocID="{75497F72-5089-4DF7-B71C-F447143FB219}" presName="vert1" presStyleCnt="0"/>
      <dgm:spPr/>
    </dgm:pt>
    <dgm:pt modelId="{3906D3AD-A3D3-48CD-9389-709E3C2FF29B}" type="pres">
      <dgm:prSet presAssocID="{982C47B0-7BFF-4A5D-90C2-8EBAED044472}" presName="thickLine" presStyleLbl="alignNode1" presStyleIdx="3" presStyleCnt="7"/>
      <dgm:spPr/>
    </dgm:pt>
    <dgm:pt modelId="{8C641E2B-20AA-4B1D-AE4E-37EDE685ACBC}" type="pres">
      <dgm:prSet presAssocID="{982C47B0-7BFF-4A5D-90C2-8EBAED044472}" presName="horz1" presStyleCnt="0"/>
      <dgm:spPr/>
    </dgm:pt>
    <dgm:pt modelId="{C08AAFFE-01E8-4A91-B260-32FA1AFB0BAF}" type="pres">
      <dgm:prSet presAssocID="{982C47B0-7BFF-4A5D-90C2-8EBAED044472}" presName="tx1" presStyleLbl="revTx" presStyleIdx="3" presStyleCnt="7"/>
      <dgm:spPr/>
    </dgm:pt>
    <dgm:pt modelId="{7839BD90-B1CB-4772-ABD9-15C511B2E0ED}" type="pres">
      <dgm:prSet presAssocID="{982C47B0-7BFF-4A5D-90C2-8EBAED044472}" presName="vert1" presStyleCnt="0"/>
      <dgm:spPr/>
    </dgm:pt>
    <dgm:pt modelId="{DB869581-8FF4-4B20-ABA3-38DC660D9311}" type="pres">
      <dgm:prSet presAssocID="{BDB6802D-F9A7-43DE-8710-E61A90C866D9}" presName="thickLine" presStyleLbl="alignNode1" presStyleIdx="4" presStyleCnt="7"/>
      <dgm:spPr/>
    </dgm:pt>
    <dgm:pt modelId="{427E7781-35B9-46B4-BA07-C56C5D664585}" type="pres">
      <dgm:prSet presAssocID="{BDB6802D-F9A7-43DE-8710-E61A90C866D9}" presName="horz1" presStyleCnt="0"/>
      <dgm:spPr/>
    </dgm:pt>
    <dgm:pt modelId="{B2F2F33A-E53D-444F-8D1E-2861246EC957}" type="pres">
      <dgm:prSet presAssocID="{BDB6802D-F9A7-43DE-8710-E61A90C866D9}" presName="tx1" presStyleLbl="revTx" presStyleIdx="4" presStyleCnt="7"/>
      <dgm:spPr/>
    </dgm:pt>
    <dgm:pt modelId="{FFFEF76D-4751-4892-BF82-692377C2628E}" type="pres">
      <dgm:prSet presAssocID="{BDB6802D-F9A7-43DE-8710-E61A90C866D9}" presName="vert1" presStyleCnt="0"/>
      <dgm:spPr/>
    </dgm:pt>
    <dgm:pt modelId="{48D5285A-807E-4774-A5E8-85A72AB00DCC}" type="pres">
      <dgm:prSet presAssocID="{1A1364A6-A547-4B80-A6DD-1ED5F858FCB0}" presName="thickLine" presStyleLbl="alignNode1" presStyleIdx="5" presStyleCnt="7"/>
      <dgm:spPr/>
    </dgm:pt>
    <dgm:pt modelId="{3949A465-F04D-46A5-B65B-22BB182CF69C}" type="pres">
      <dgm:prSet presAssocID="{1A1364A6-A547-4B80-A6DD-1ED5F858FCB0}" presName="horz1" presStyleCnt="0"/>
      <dgm:spPr/>
    </dgm:pt>
    <dgm:pt modelId="{B045073B-C79B-484F-95C4-9556EAC33FF1}" type="pres">
      <dgm:prSet presAssocID="{1A1364A6-A547-4B80-A6DD-1ED5F858FCB0}" presName="tx1" presStyleLbl="revTx" presStyleIdx="5" presStyleCnt="7"/>
      <dgm:spPr/>
    </dgm:pt>
    <dgm:pt modelId="{F34091D1-D6A5-444D-82A9-AE33677F6F6D}" type="pres">
      <dgm:prSet presAssocID="{1A1364A6-A547-4B80-A6DD-1ED5F858FCB0}" presName="vert1" presStyleCnt="0"/>
      <dgm:spPr/>
    </dgm:pt>
    <dgm:pt modelId="{FAE45866-F780-4EF0-9D75-98107638A589}" type="pres">
      <dgm:prSet presAssocID="{BA7DE409-55F6-498B-9611-7E71893D6D55}" presName="thickLine" presStyleLbl="alignNode1" presStyleIdx="6" presStyleCnt="7"/>
      <dgm:spPr/>
    </dgm:pt>
    <dgm:pt modelId="{1EF168F9-8FD3-4D24-B43C-C3F6DF0D1B13}" type="pres">
      <dgm:prSet presAssocID="{BA7DE409-55F6-498B-9611-7E71893D6D55}" presName="horz1" presStyleCnt="0"/>
      <dgm:spPr/>
    </dgm:pt>
    <dgm:pt modelId="{0F8B3241-456A-4166-82E6-EC6165AE7C76}" type="pres">
      <dgm:prSet presAssocID="{BA7DE409-55F6-498B-9611-7E71893D6D55}" presName="tx1" presStyleLbl="revTx" presStyleIdx="6" presStyleCnt="7"/>
      <dgm:spPr/>
    </dgm:pt>
    <dgm:pt modelId="{709BACBC-B28B-4CE1-9574-66FF1FDAB110}" type="pres">
      <dgm:prSet presAssocID="{BA7DE409-55F6-498B-9611-7E71893D6D55}" presName="vert1" presStyleCnt="0"/>
      <dgm:spPr/>
    </dgm:pt>
  </dgm:ptLst>
  <dgm:cxnLst>
    <dgm:cxn modelId="{E3647706-2751-45A0-96B7-B356F1D716BA}" srcId="{7A7F28E3-703A-4BE5-8C47-A7BA51738DCE}" destId="{BDB6802D-F9A7-43DE-8710-E61A90C866D9}" srcOrd="4" destOrd="0" parTransId="{7EFED0F8-D31B-4D66-855F-0189BDEC8901}" sibTransId="{03723271-9F3E-43FB-956F-1E247B1A9F75}"/>
    <dgm:cxn modelId="{30B10D08-EA5C-4F5C-A78F-611D3657080D}" type="presOf" srcId="{930692B8-2570-4082-95A2-CD0BDCEC5B47}" destId="{20E254C0-56CE-4155-B9D0-6CCEFC43BBDA}" srcOrd="0" destOrd="0" presId="urn:microsoft.com/office/officeart/2008/layout/LinedList"/>
    <dgm:cxn modelId="{DBD53332-AB88-417C-92BA-828824E04562}" type="presOf" srcId="{1A1364A6-A547-4B80-A6DD-1ED5F858FCB0}" destId="{B045073B-C79B-484F-95C4-9556EAC33FF1}" srcOrd="0" destOrd="0" presId="urn:microsoft.com/office/officeart/2008/layout/LinedList"/>
    <dgm:cxn modelId="{89825737-88ED-4DCD-B50E-6D2C1AA955C9}" srcId="{7A7F28E3-703A-4BE5-8C47-A7BA51738DCE}" destId="{BA7DE409-55F6-498B-9611-7E71893D6D55}" srcOrd="6" destOrd="0" parTransId="{BD90738F-8C05-4742-B53F-B38F3788B3E9}" sibTransId="{72E3EE13-2DF6-4818-9E2D-E7F74CDE249E}"/>
    <dgm:cxn modelId="{E686674C-F119-4457-A900-957D93EC9076}" type="presOf" srcId="{BA7DE409-55F6-498B-9611-7E71893D6D55}" destId="{0F8B3241-456A-4166-82E6-EC6165AE7C76}" srcOrd="0" destOrd="0" presId="urn:microsoft.com/office/officeart/2008/layout/LinedList"/>
    <dgm:cxn modelId="{B4FF3A54-F461-4F66-BF52-F3FE8618CCC5}" type="presOf" srcId="{7A7F28E3-703A-4BE5-8C47-A7BA51738DCE}" destId="{3AEA8C2F-17A5-4DFD-A373-22AF84BDA557}" srcOrd="0" destOrd="0" presId="urn:microsoft.com/office/officeart/2008/layout/LinedList"/>
    <dgm:cxn modelId="{A35C3E7C-7BCB-4527-BA8D-6EB4CC361EFA}" type="presOf" srcId="{75497F72-5089-4DF7-B71C-F447143FB219}" destId="{9CDE68D7-1E79-4636-A5BD-0D9D9A0640F1}" srcOrd="0" destOrd="0" presId="urn:microsoft.com/office/officeart/2008/layout/LinedList"/>
    <dgm:cxn modelId="{83F6667D-B121-4B03-957D-3E1B5B15E530}" srcId="{7A7F28E3-703A-4BE5-8C47-A7BA51738DCE}" destId="{848D9DDB-3DCD-414E-B33D-F50F3ACAFC57}" srcOrd="0" destOrd="0" parTransId="{E14EB05B-4E40-4009-B9BF-19EEDF04E6EC}" sibTransId="{2995D08D-D524-4714-8E55-5F43C51442DA}"/>
    <dgm:cxn modelId="{EBEA8C81-549A-4FFB-B441-66E1FF065C06}" type="presOf" srcId="{848D9DDB-3DCD-414E-B33D-F50F3ACAFC57}" destId="{8784CCBF-A55D-4FEE-ACA1-F9C7C51E4D3A}" srcOrd="0" destOrd="0" presId="urn:microsoft.com/office/officeart/2008/layout/LinedList"/>
    <dgm:cxn modelId="{6B4D1C92-5994-4CB4-9C85-A1BAE570DD1B}" type="presOf" srcId="{BDB6802D-F9A7-43DE-8710-E61A90C866D9}" destId="{B2F2F33A-E53D-444F-8D1E-2861246EC957}" srcOrd="0" destOrd="0" presId="urn:microsoft.com/office/officeart/2008/layout/LinedList"/>
    <dgm:cxn modelId="{DFD7A595-C247-4F14-BBB5-8E322783155B}" srcId="{7A7F28E3-703A-4BE5-8C47-A7BA51738DCE}" destId="{75497F72-5089-4DF7-B71C-F447143FB219}" srcOrd="2" destOrd="0" parTransId="{A6879E69-E1E4-4139-85B8-F34AD998150E}" sibTransId="{4A874A3A-1B32-4CD9-8676-F6756D59DCD8}"/>
    <dgm:cxn modelId="{AC8FA0EC-63AB-4F67-9111-8B5956B37D55}" srcId="{7A7F28E3-703A-4BE5-8C47-A7BA51738DCE}" destId="{1A1364A6-A547-4B80-A6DD-1ED5F858FCB0}" srcOrd="5" destOrd="0" parTransId="{65031CFB-4EFC-492A-89C2-38131540C7F8}" sibTransId="{C8318E17-45BA-4BA9-B094-761150AFEFCA}"/>
    <dgm:cxn modelId="{8E5097ED-9BE3-4213-B781-8F1A7C52D756}" type="presOf" srcId="{982C47B0-7BFF-4A5D-90C2-8EBAED044472}" destId="{C08AAFFE-01E8-4A91-B260-32FA1AFB0BAF}" srcOrd="0" destOrd="0" presId="urn:microsoft.com/office/officeart/2008/layout/LinedList"/>
    <dgm:cxn modelId="{26B1F4F2-CD7C-4870-8466-822214E54C36}" srcId="{7A7F28E3-703A-4BE5-8C47-A7BA51738DCE}" destId="{982C47B0-7BFF-4A5D-90C2-8EBAED044472}" srcOrd="3" destOrd="0" parTransId="{38806CDF-C2A2-452F-A2FC-8568E9E38CCD}" sibTransId="{163C82C7-D349-40F1-8187-DD8CCCEF17F6}"/>
    <dgm:cxn modelId="{40FEF1F6-38E4-435E-97DF-F050870BC42A}" srcId="{7A7F28E3-703A-4BE5-8C47-A7BA51738DCE}" destId="{930692B8-2570-4082-95A2-CD0BDCEC5B47}" srcOrd="1" destOrd="0" parTransId="{3E3D24C4-9AC7-4728-A533-24406AB29538}" sibTransId="{8DD86FF8-73EF-44CE-A9FA-2A1769A314DF}"/>
    <dgm:cxn modelId="{8FF10F3C-B538-4839-A131-E026EB4E2176}" type="presParOf" srcId="{3AEA8C2F-17A5-4DFD-A373-22AF84BDA557}" destId="{F4D649A7-A221-403B-8E55-B49CBD6BE8F6}" srcOrd="0" destOrd="0" presId="urn:microsoft.com/office/officeart/2008/layout/LinedList"/>
    <dgm:cxn modelId="{EC82E5C6-8727-4C3A-844A-437542F7F85D}" type="presParOf" srcId="{3AEA8C2F-17A5-4DFD-A373-22AF84BDA557}" destId="{C539334A-ADF1-435C-A82C-6C0181A6FD4D}" srcOrd="1" destOrd="0" presId="urn:microsoft.com/office/officeart/2008/layout/LinedList"/>
    <dgm:cxn modelId="{F511C96C-E849-408A-8736-4D8E74CD2770}" type="presParOf" srcId="{C539334A-ADF1-435C-A82C-6C0181A6FD4D}" destId="{8784CCBF-A55D-4FEE-ACA1-F9C7C51E4D3A}" srcOrd="0" destOrd="0" presId="urn:microsoft.com/office/officeart/2008/layout/LinedList"/>
    <dgm:cxn modelId="{ADEBCFA9-0A34-4233-BF95-E84CDAC54E40}" type="presParOf" srcId="{C539334A-ADF1-435C-A82C-6C0181A6FD4D}" destId="{3F468037-D382-47E6-A966-26E0DFD3BE0E}" srcOrd="1" destOrd="0" presId="urn:microsoft.com/office/officeart/2008/layout/LinedList"/>
    <dgm:cxn modelId="{7B2B0708-793E-4D07-BE5D-49BE8757E5EE}" type="presParOf" srcId="{3AEA8C2F-17A5-4DFD-A373-22AF84BDA557}" destId="{6F8FE2AD-4677-40D1-BDC9-CAB1303A67F0}" srcOrd="2" destOrd="0" presId="urn:microsoft.com/office/officeart/2008/layout/LinedList"/>
    <dgm:cxn modelId="{E815BFD8-D1C5-401B-921C-6955D6606491}" type="presParOf" srcId="{3AEA8C2F-17A5-4DFD-A373-22AF84BDA557}" destId="{7B07A721-E807-4B87-B8C7-37F9F7F1B099}" srcOrd="3" destOrd="0" presId="urn:microsoft.com/office/officeart/2008/layout/LinedList"/>
    <dgm:cxn modelId="{50ACA234-FD6E-4382-BDD5-8EEBAF5D1E53}" type="presParOf" srcId="{7B07A721-E807-4B87-B8C7-37F9F7F1B099}" destId="{20E254C0-56CE-4155-B9D0-6CCEFC43BBDA}" srcOrd="0" destOrd="0" presId="urn:microsoft.com/office/officeart/2008/layout/LinedList"/>
    <dgm:cxn modelId="{F15A0B70-EAD6-47D7-8767-5DD38D8550B7}" type="presParOf" srcId="{7B07A721-E807-4B87-B8C7-37F9F7F1B099}" destId="{691EC50F-60DF-434C-9632-7DD49EA12BEA}" srcOrd="1" destOrd="0" presId="urn:microsoft.com/office/officeart/2008/layout/LinedList"/>
    <dgm:cxn modelId="{7C018E98-F831-41CA-A514-CD91F9A9AB0C}" type="presParOf" srcId="{3AEA8C2F-17A5-4DFD-A373-22AF84BDA557}" destId="{335A86F5-5D05-4241-8FF5-B7F249E1F0DE}" srcOrd="4" destOrd="0" presId="urn:microsoft.com/office/officeart/2008/layout/LinedList"/>
    <dgm:cxn modelId="{55D4549B-510A-4F3C-8C6C-83A6D91CA42C}" type="presParOf" srcId="{3AEA8C2F-17A5-4DFD-A373-22AF84BDA557}" destId="{5C903A4A-A7DE-4BA0-89C0-F3F787FF04D3}" srcOrd="5" destOrd="0" presId="urn:microsoft.com/office/officeart/2008/layout/LinedList"/>
    <dgm:cxn modelId="{1452EDF5-59D0-463E-A998-BFE227A4349A}" type="presParOf" srcId="{5C903A4A-A7DE-4BA0-89C0-F3F787FF04D3}" destId="{9CDE68D7-1E79-4636-A5BD-0D9D9A0640F1}" srcOrd="0" destOrd="0" presId="urn:microsoft.com/office/officeart/2008/layout/LinedList"/>
    <dgm:cxn modelId="{7BFC0F71-7F20-4F5B-BFC0-C4333953DD35}" type="presParOf" srcId="{5C903A4A-A7DE-4BA0-89C0-F3F787FF04D3}" destId="{F6600547-6996-411B-8EEC-10C94E81063B}" srcOrd="1" destOrd="0" presId="urn:microsoft.com/office/officeart/2008/layout/LinedList"/>
    <dgm:cxn modelId="{738EB438-BF05-41AF-B9B7-814B035A6C33}" type="presParOf" srcId="{3AEA8C2F-17A5-4DFD-A373-22AF84BDA557}" destId="{3906D3AD-A3D3-48CD-9389-709E3C2FF29B}" srcOrd="6" destOrd="0" presId="urn:microsoft.com/office/officeart/2008/layout/LinedList"/>
    <dgm:cxn modelId="{318FAB03-78F9-4482-A920-5027E35939E5}" type="presParOf" srcId="{3AEA8C2F-17A5-4DFD-A373-22AF84BDA557}" destId="{8C641E2B-20AA-4B1D-AE4E-37EDE685ACBC}" srcOrd="7" destOrd="0" presId="urn:microsoft.com/office/officeart/2008/layout/LinedList"/>
    <dgm:cxn modelId="{043871B5-5687-4573-94F1-0DAF0C3EC126}" type="presParOf" srcId="{8C641E2B-20AA-4B1D-AE4E-37EDE685ACBC}" destId="{C08AAFFE-01E8-4A91-B260-32FA1AFB0BAF}" srcOrd="0" destOrd="0" presId="urn:microsoft.com/office/officeart/2008/layout/LinedList"/>
    <dgm:cxn modelId="{2D3366C6-1BA0-43CC-BC83-19A8A65452C5}" type="presParOf" srcId="{8C641E2B-20AA-4B1D-AE4E-37EDE685ACBC}" destId="{7839BD90-B1CB-4772-ABD9-15C511B2E0ED}" srcOrd="1" destOrd="0" presId="urn:microsoft.com/office/officeart/2008/layout/LinedList"/>
    <dgm:cxn modelId="{4898EB22-AF19-49AE-AFB5-0275813A6A86}" type="presParOf" srcId="{3AEA8C2F-17A5-4DFD-A373-22AF84BDA557}" destId="{DB869581-8FF4-4B20-ABA3-38DC660D9311}" srcOrd="8" destOrd="0" presId="urn:microsoft.com/office/officeart/2008/layout/LinedList"/>
    <dgm:cxn modelId="{9DE86575-D575-4818-9D08-CA12888EBDBF}" type="presParOf" srcId="{3AEA8C2F-17A5-4DFD-A373-22AF84BDA557}" destId="{427E7781-35B9-46B4-BA07-C56C5D664585}" srcOrd="9" destOrd="0" presId="urn:microsoft.com/office/officeart/2008/layout/LinedList"/>
    <dgm:cxn modelId="{A977A85B-DFEF-4890-975E-2B81FC57F14B}" type="presParOf" srcId="{427E7781-35B9-46B4-BA07-C56C5D664585}" destId="{B2F2F33A-E53D-444F-8D1E-2861246EC957}" srcOrd="0" destOrd="0" presId="urn:microsoft.com/office/officeart/2008/layout/LinedList"/>
    <dgm:cxn modelId="{E86B53E4-506B-4D1A-BF63-87E66A9D9E91}" type="presParOf" srcId="{427E7781-35B9-46B4-BA07-C56C5D664585}" destId="{FFFEF76D-4751-4892-BF82-692377C2628E}" srcOrd="1" destOrd="0" presId="urn:microsoft.com/office/officeart/2008/layout/LinedList"/>
    <dgm:cxn modelId="{2A48A583-7351-420E-BBB2-4A7A78B51D7D}" type="presParOf" srcId="{3AEA8C2F-17A5-4DFD-A373-22AF84BDA557}" destId="{48D5285A-807E-4774-A5E8-85A72AB00DCC}" srcOrd="10" destOrd="0" presId="urn:microsoft.com/office/officeart/2008/layout/LinedList"/>
    <dgm:cxn modelId="{F4DAC64D-D68F-4D2C-AD8C-42E91881CDF9}" type="presParOf" srcId="{3AEA8C2F-17A5-4DFD-A373-22AF84BDA557}" destId="{3949A465-F04D-46A5-B65B-22BB182CF69C}" srcOrd="11" destOrd="0" presId="urn:microsoft.com/office/officeart/2008/layout/LinedList"/>
    <dgm:cxn modelId="{E676A53B-8695-4AFC-83C3-30DD1BA53861}" type="presParOf" srcId="{3949A465-F04D-46A5-B65B-22BB182CF69C}" destId="{B045073B-C79B-484F-95C4-9556EAC33FF1}" srcOrd="0" destOrd="0" presId="urn:microsoft.com/office/officeart/2008/layout/LinedList"/>
    <dgm:cxn modelId="{BDD9C4D7-4485-4018-9980-7D5902E7DF1A}" type="presParOf" srcId="{3949A465-F04D-46A5-B65B-22BB182CF69C}" destId="{F34091D1-D6A5-444D-82A9-AE33677F6F6D}" srcOrd="1" destOrd="0" presId="urn:microsoft.com/office/officeart/2008/layout/LinedList"/>
    <dgm:cxn modelId="{5819B4F0-87D6-4D1C-99FA-72E71E8200F4}" type="presParOf" srcId="{3AEA8C2F-17A5-4DFD-A373-22AF84BDA557}" destId="{FAE45866-F780-4EF0-9D75-98107638A589}" srcOrd="12" destOrd="0" presId="urn:microsoft.com/office/officeart/2008/layout/LinedList"/>
    <dgm:cxn modelId="{4ACD3D78-CCDA-4840-9D17-72637BB0B5A6}" type="presParOf" srcId="{3AEA8C2F-17A5-4DFD-A373-22AF84BDA557}" destId="{1EF168F9-8FD3-4D24-B43C-C3F6DF0D1B13}" srcOrd="13" destOrd="0" presId="urn:microsoft.com/office/officeart/2008/layout/LinedList"/>
    <dgm:cxn modelId="{5DA07C49-CB01-4756-94A1-0D4CED043C79}" type="presParOf" srcId="{1EF168F9-8FD3-4D24-B43C-C3F6DF0D1B13}" destId="{0F8B3241-456A-4166-82E6-EC6165AE7C76}" srcOrd="0" destOrd="0" presId="urn:microsoft.com/office/officeart/2008/layout/LinedList"/>
    <dgm:cxn modelId="{1399DDF9-6FB2-4339-9602-9307C0AE475B}" type="presParOf" srcId="{1EF168F9-8FD3-4D24-B43C-C3F6DF0D1B13}" destId="{709BACBC-B28B-4CE1-9574-66FF1FDAB11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01CBC0D-28E6-4DAE-9AB5-CCD08957620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10D2FA9-FBB8-41C5-96D3-B1D6956ED03C}">
      <dgm:prSet/>
      <dgm:spPr/>
      <dgm:t>
        <a:bodyPr/>
        <a:lstStyle/>
        <a:p>
          <a:r>
            <a:rPr lang="en-US"/>
            <a:t>Emma: Planner/organizer through possession of device and the establishment of communication.</a:t>
          </a:r>
        </a:p>
      </dgm:t>
    </dgm:pt>
    <dgm:pt modelId="{F45A09B4-A361-42DA-8CF1-62A872A5E362}" type="parTrans" cxnId="{FD838559-C91F-4C83-AAC2-C4C3FCEE25C5}">
      <dgm:prSet/>
      <dgm:spPr/>
      <dgm:t>
        <a:bodyPr/>
        <a:lstStyle/>
        <a:p>
          <a:endParaRPr lang="en-US"/>
        </a:p>
      </dgm:t>
    </dgm:pt>
    <dgm:pt modelId="{808AA445-D009-44EE-82D7-193AB1BBD56D}" type="sibTrans" cxnId="{FD838559-C91F-4C83-AAC2-C4C3FCEE25C5}">
      <dgm:prSet/>
      <dgm:spPr/>
      <dgm:t>
        <a:bodyPr/>
        <a:lstStyle/>
        <a:p>
          <a:endParaRPr lang="en-US"/>
        </a:p>
      </dgm:t>
    </dgm:pt>
    <dgm:pt modelId="{BAA0AC89-85C7-4550-B4A9-4B4FC238753C}">
      <dgm:prSet/>
      <dgm:spPr/>
      <dgm:t>
        <a:bodyPr/>
        <a:lstStyle/>
        <a:p>
          <a:r>
            <a:rPr lang="en-US"/>
            <a:t>Joe: Intermediary ensured by traveling, logistics, cross-border co-ordination.</a:t>
          </a:r>
        </a:p>
      </dgm:t>
    </dgm:pt>
    <dgm:pt modelId="{0A422920-6BE6-4462-913F-6D0F7A25A743}" type="parTrans" cxnId="{4BEFC42F-9538-4921-94FA-A0012E3ACDAB}">
      <dgm:prSet/>
      <dgm:spPr/>
      <dgm:t>
        <a:bodyPr/>
        <a:lstStyle/>
        <a:p>
          <a:endParaRPr lang="en-US"/>
        </a:p>
      </dgm:t>
    </dgm:pt>
    <dgm:pt modelId="{003F0054-C01D-4BB1-8723-2CAC9501D7AF}" type="sibTrans" cxnId="{4BEFC42F-9538-4921-94FA-A0012E3ACDAB}">
      <dgm:prSet/>
      <dgm:spPr/>
      <dgm:t>
        <a:bodyPr/>
        <a:lstStyle/>
        <a:p>
          <a:endParaRPr lang="en-US"/>
        </a:p>
      </dgm:t>
    </dgm:pt>
    <dgm:pt modelId="{B7F57CA1-09A2-49EB-8186-FC1719747E6D}">
      <dgm:prSet/>
      <dgm:spPr/>
      <dgm:t>
        <a:bodyPr/>
        <a:lstStyle/>
        <a:p>
          <a:r>
            <a:rPr lang="en-US"/>
            <a:t>Norman: Buyer/financier was demonstrated through the inability to use a personalized card and payment facility.</a:t>
          </a:r>
        </a:p>
      </dgm:t>
    </dgm:pt>
    <dgm:pt modelId="{E58351AC-2F74-4A7A-A28A-09F4F90420B4}" type="parTrans" cxnId="{4C57026F-A38B-4E31-AA2B-3CED4C7EF6E5}">
      <dgm:prSet/>
      <dgm:spPr/>
      <dgm:t>
        <a:bodyPr/>
        <a:lstStyle/>
        <a:p>
          <a:endParaRPr lang="en-US"/>
        </a:p>
      </dgm:t>
    </dgm:pt>
    <dgm:pt modelId="{BE57A8B2-2E37-4C3B-8779-1DDAC2C3A911}" type="sibTrans" cxnId="{4C57026F-A38B-4E31-AA2B-3CED4C7EF6E5}">
      <dgm:prSet/>
      <dgm:spPr/>
      <dgm:t>
        <a:bodyPr/>
        <a:lstStyle/>
        <a:p>
          <a:endParaRPr lang="en-US"/>
        </a:p>
      </dgm:t>
    </dgm:pt>
    <dgm:pt modelId="{CC6059B5-9B6B-42DC-BA34-FFF2643145E1}">
      <dgm:prSet/>
      <dgm:spPr/>
      <dgm:t>
        <a:bodyPr/>
        <a:lstStyle/>
        <a:p>
          <a:r>
            <a:rPr lang="en-US"/>
            <a:t>Identity of Nokia C2 user is not attributed; the facial recognition is required.</a:t>
          </a:r>
        </a:p>
      </dgm:t>
    </dgm:pt>
    <dgm:pt modelId="{91B6778C-A336-470A-B563-5B6A61401F2C}" type="parTrans" cxnId="{D1B2EF56-BDCE-4F7F-8526-D89CAC0D3104}">
      <dgm:prSet/>
      <dgm:spPr/>
      <dgm:t>
        <a:bodyPr/>
        <a:lstStyle/>
        <a:p>
          <a:endParaRPr lang="en-US"/>
        </a:p>
      </dgm:t>
    </dgm:pt>
    <dgm:pt modelId="{3DBD134E-D7C2-4E13-B497-8AE3158D03CB}" type="sibTrans" cxnId="{D1B2EF56-BDCE-4F7F-8526-D89CAC0D3104}">
      <dgm:prSet/>
      <dgm:spPr/>
      <dgm:t>
        <a:bodyPr/>
        <a:lstStyle/>
        <a:p>
          <a:endParaRPr lang="en-US"/>
        </a:p>
      </dgm:t>
    </dgm:pt>
    <dgm:pt modelId="{022B577B-DB9B-4696-B9DD-026F1433AB0F}">
      <dgm:prSet/>
      <dgm:spPr/>
      <dgm:t>
        <a:bodyPr/>
        <a:lstStyle/>
        <a:p>
          <a:r>
            <a:rPr lang="en-US"/>
            <a:t>Docx contents which have been encrypted are inaccessible; high-level cryptanalysis required to decrypt it.</a:t>
          </a:r>
        </a:p>
      </dgm:t>
    </dgm:pt>
    <dgm:pt modelId="{A78A2D1B-2880-44C9-8D1D-EA8ADB6C028B}" type="parTrans" cxnId="{E30C92F7-1B46-4C3A-AECF-CC7BE4C004AB}">
      <dgm:prSet/>
      <dgm:spPr/>
      <dgm:t>
        <a:bodyPr/>
        <a:lstStyle/>
        <a:p>
          <a:endParaRPr lang="en-US"/>
        </a:p>
      </dgm:t>
    </dgm:pt>
    <dgm:pt modelId="{E531D365-234D-42CB-9E3A-848FCD8CEF78}" type="sibTrans" cxnId="{E30C92F7-1B46-4C3A-AECF-CC7BE4C004AB}">
      <dgm:prSet/>
      <dgm:spPr/>
      <dgm:t>
        <a:bodyPr/>
        <a:lstStyle/>
        <a:p>
          <a:endParaRPr lang="en-US"/>
        </a:p>
      </dgm:t>
    </dgm:pt>
    <dgm:pt modelId="{5726845A-9701-42C2-8A07-1582DE23DD03}">
      <dgm:prSet/>
      <dgm:spPr/>
      <dgm:t>
        <a:bodyPr/>
        <a:lstStyle/>
        <a:p>
          <a:r>
            <a:rPr lang="en-US"/>
            <a:t>WhatsApp databases are encrypted, and parts of the database are not acquired.</a:t>
          </a:r>
        </a:p>
      </dgm:t>
    </dgm:pt>
    <dgm:pt modelId="{4F2AE7F4-9D92-4586-ABD7-5A3511B6BDED}" type="parTrans" cxnId="{0BF8F5D2-41CF-443E-979F-8D31360EC5FC}">
      <dgm:prSet/>
      <dgm:spPr/>
      <dgm:t>
        <a:bodyPr/>
        <a:lstStyle/>
        <a:p>
          <a:endParaRPr lang="en-US"/>
        </a:p>
      </dgm:t>
    </dgm:pt>
    <dgm:pt modelId="{6FBE1E98-1770-4AB5-A4FD-5FB3D70591DD}" type="sibTrans" cxnId="{0BF8F5D2-41CF-443E-979F-8D31360EC5FC}">
      <dgm:prSet/>
      <dgm:spPr/>
      <dgm:t>
        <a:bodyPr/>
        <a:lstStyle/>
        <a:p>
          <a:endParaRPr lang="en-US"/>
        </a:p>
      </dgm:t>
    </dgm:pt>
    <dgm:pt modelId="{C2EACB91-EA17-47EE-9181-CCBB03F08492}">
      <dgm:prSet/>
      <dgm:spPr/>
      <dgm:t>
        <a:bodyPr/>
        <a:lstStyle/>
        <a:p>
          <a:r>
            <a:rPr lang="en-US"/>
            <a:t>Correlation among cross devices and financial evidence creates prosecution standard basis.</a:t>
          </a:r>
        </a:p>
      </dgm:t>
    </dgm:pt>
    <dgm:pt modelId="{D80B4FE7-9F0D-4397-89B8-4D161D64749A}" type="parTrans" cxnId="{DCFD3900-B6CB-4B38-884A-F9128FCEA871}">
      <dgm:prSet/>
      <dgm:spPr/>
      <dgm:t>
        <a:bodyPr/>
        <a:lstStyle/>
        <a:p>
          <a:endParaRPr lang="en-US"/>
        </a:p>
      </dgm:t>
    </dgm:pt>
    <dgm:pt modelId="{99EC07FE-515D-46FB-8CF5-F58638F3E746}" type="sibTrans" cxnId="{DCFD3900-B6CB-4B38-884A-F9128FCEA871}">
      <dgm:prSet/>
      <dgm:spPr/>
      <dgm:t>
        <a:bodyPr/>
        <a:lstStyle/>
        <a:p>
          <a:endParaRPr lang="en-US"/>
        </a:p>
      </dgm:t>
    </dgm:pt>
    <dgm:pt modelId="{8052F63B-827F-4727-8ACB-C29A99481702}" type="pres">
      <dgm:prSet presAssocID="{C01CBC0D-28E6-4DAE-9AB5-CCD08957620A}" presName="diagram" presStyleCnt="0">
        <dgm:presLayoutVars>
          <dgm:dir/>
          <dgm:resizeHandles val="exact"/>
        </dgm:presLayoutVars>
      </dgm:prSet>
      <dgm:spPr/>
    </dgm:pt>
    <dgm:pt modelId="{9E4225DF-A437-4578-9D2F-4AE5190B681B}" type="pres">
      <dgm:prSet presAssocID="{C10D2FA9-FBB8-41C5-96D3-B1D6956ED03C}" presName="node" presStyleLbl="node1" presStyleIdx="0" presStyleCnt="7">
        <dgm:presLayoutVars>
          <dgm:bulletEnabled val="1"/>
        </dgm:presLayoutVars>
      </dgm:prSet>
      <dgm:spPr/>
    </dgm:pt>
    <dgm:pt modelId="{EA73D9EF-DC91-4083-A9B5-D8D3DB27CB3B}" type="pres">
      <dgm:prSet presAssocID="{808AA445-D009-44EE-82D7-193AB1BBD56D}" presName="sibTrans" presStyleCnt="0"/>
      <dgm:spPr/>
    </dgm:pt>
    <dgm:pt modelId="{3A8DD1C9-452E-4CF2-807F-2964A59D3252}" type="pres">
      <dgm:prSet presAssocID="{BAA0AC89-85C7-4550-B4A9-4B4FC238753C}" presName="node" presStyleLbl="node1" presStyleIdx="1" presStyleCnt="7">
        <dgm:presLayoutVars>
          <dgm:bulletEnabled val="1"/>
        </dgm:presLayoutVars>
      </dgm:prSet>
      <dgm:spPr/>
    </dgm:pt>
    <dgm:pt modelId="{E4C91843-B7B5-4514-AB83-B773714ABAD5}" type="pres">
      <dgm:prSet presAssocID="{003F0054-C01D-4BB1-8723-2CAC9501D7AF}" presName="sibTrans" presStyleCnt="0"/>
      <dgm:spPr/>
    </dgm:pt>
    <dgm:pt modelId="{86E166D1-AB9B-4DD5-9FB5-096D1C37F56B}" type="pres">
      <dgm:prSet presAssocID="{B7F57CA1-09A2-49EB-8186-FC1719747E6D}" presName="node" presStyleLbl="node1" presStyleIdx="2" presStyleCnt="7">
        <dgm:presLayoutVars>
          <dgm:bulletEnabled val="1"/>
        </dgm:presLayoutVars>
      </dgm:prSet>
      <dgm:spPr/>
    </dgm:pt>
    <dgm:pt modelId="{0C577DE8-EFAD-46EF-9735-841EA300DA4D}" type="pres">
      <dgm:prSet presAssocID="{BE57A8B2-2E37-4C3B-8779-1DDAC2C3A911}" presName="sibTrans" presStyleCnt="0"/>
      <dgm:spPr/>
    </dgm:pt>
    <dgm:pt modelId="{47F3589A-0B3D-41C8-92C1-58902FE182D0}" type="pres">
      <dgm:prSet presAssocID="{CC6059B5-9B6B-42DC-BA34-FFF2643145E1}" presName="node" presStyleLbl="node1" presStyleIdx="3" presStyleCnt="7">
        <dgm:presLayoutVars>
          <dgm:bulletEnabled val="1"/>
        </dgm:presLayoutVars>
      </dgm:prSet>
      <dgm:spPr/>
    </dgm:pt>
    <dgm:pt modelId="{AAFA02CD-AE12-4AB9-BE73-56362B7ED603}" type="pres">
      <dgm:prSet presAssocID="{3DBD134E-D7C2-4E13-B497-8AE3158D03CB}" presName="sibTrans" presStyleCnt="0"/>
      <dgm:spPr/>
    </dgm:pt>
    <dgm:pt modelId="{98B8C951-AD8B-4956-BCEC-48430FA0CDA7}" type="pres">
      <dgm:prSet presAssocID="{022B577B-DB9B-4696-B9DD-026F1433AB0F}" presName="node" presStyleLbl="node1" presStyleIdx="4" presStyleCnt="7">
        <dgm:presLayoutVars>
          <dgm:bulletEnabled val="1"/>
        </dgm:presLayoutVars>
      </dgm:prSet>
      <dgm:spPr/>
    </dgm:pt>
    <dgm:pt modelId="{5EDC5F39-B73F-4504-B857-846F8AFCB456}" type="pres">
      <dgm:prSet presAssocID="{E531D365-234D-42CB-9E3A-848FCD8CEF78}" presName="sibTrans" presStyleCnt="0"/>
      <dgm:spPr/>
    </dgm:pt>
    <dgm:pt modelId="{DE488F69-F015-426B-AA1B-CFC9544C1A97}" type="pres">
      <dgm:prSet presAssocID="{5726845A-9701-42C2-8A07-1582DE23DD03}" presName="node" presStyleLbl="node1" presStyleIdx="5" presStyleCnt="7">
        <dgm:presLayoutVars>
          <dgm:bulletEnabled val="1"/>
        </dgm:presLayoutVars>
      </dgm:prSet>
      <dgm:spPr/>
    </dgm:pt>
    <dgm:pt modelId="{9A94244A-2059-48DD-A892-9DD7C92E4848}" type="pres">
      <dgm:prSet presAssocID="{6FBE1E98-1770-4AB5-A4FD-5FB3D70591DD}" presName="sibTrans" presStyleCnt="0"/>
      <dgm:spPr/>
    </dgm:pt>
    <dgm:pt modelId="{0D6C9FA6-3EB1-4AEA-805B-2DD8A9FA8146}" type="pres">
      <dgm:prSet presAssocID="{C2EACB91-EA17-47EE-9181-CCBB03F08492}" presName="node" presStyleLbl="node1" presStyleIdx="6" presStyleCnt="7">
        <dgm:presLayoutVars>
          <dgm:bulletEnabled val="1"/>
        </dgm:presLayoutVars>
      </dgm:prSet>
      <dgm:spPr/>
    </dgm:pt>
  </dgm:ptLst>
  <dgm:cxnLst>
    <dgm:cxn modelId="{DCFD3900-B6CB-4B38-884A-F9128FCEA871}" srcId="{C01CBC0D-28E6-4DAE-9AB5-CCD08957620A}" destId="{C2EACB91-EA17-47EE-9181-CCBB03F08492}" srcOrd="6" destOrd="0" parTransId="{D80B4FE7-9F0D-4397-89B8-4D161D64749A}" sibTransId="{99EC07FE-515D-46FB-8CF5-F58638F3E746}"/>
    <dgm:cxn modelId="{7FBFAE29-0FF0-4F17-96D5-236B1490EE86}" type="presOf" srcId="{BAA0AC89-85C7-4550-B4A9-4B4FC238753C}" destId="{3A8DD1C9-452E-4CF2-807F-2964A59D3252}" srcOrd="0" destOrd="0" presId="urn:microsoft.com/office/officeart/2005/8/layout/default"/>
    <dgm:cxn modelId="{4BEFC42F-9538-4921-94FA-A0012E3ACDAB}" srcId="{C01CBC0D-28E6-4DAE-9AB5-CCD08957620A}" destId="{BAA0AC89-85C7-4550-B4A9-4B4FC238753C}" srcOrd="1" destOrd="0" parTransId="{0A422920-6BE6-4462-913F-6D0F7A25A743}" sibTransId="{003F0054-C01D-4BB1-8723-2CAC9501D7AF}"/>
    <dgm:cxn modelId="{6DC2D638-0F6C-421B-9523-15C7FC94EA4F}" type="presOf" srcId="{C2EACB91-EA17-47EE-9181-CCBB03F08492}" destId="{0D6C9FA6-3EB1-4AEA-805B-2DD8A9FA8146}" srcOrd="0" destOrd="0" presId="urn:microsoft.com/office/officeart/2005/8/layout/default"/>
    <dgm:cxn modelId="{DDEEF66A-1A4D-4F73-8644-5235409FB8C8}" type="presOf" srcId="{022B577B-DB9B-4696-B9DD-026F1433AB0F}" destId="{98B8C951-AD8B-4956-BCEC-48430FA0CDA7}" srcOrd="0" destOrd="0" presId="urn:microsoft.com/office/officeart/2005/8/layout/default"/>
    <dgm:cxn modelId="{4C57026F-A38B-4E31-AA2B-3CED4C7EF6E5}" srcId="{C01CBC0D-28E6-4DAE-9AB5-CCD08957620A}" destId="{B7F57CA1-09A2-49EB-8186-FC1719747E6D}" srcOrd="2" destOrd="0" parTransId="{E58351AC-2F74-4A7A-A28A-09F4F90420B4}" sibTransId="{BE57A8B2-2E37-4C3B-8779-1DDAC2C3A911}"/>
    <dgm:cxn modelId="{D1B2EF56-BDCE-4F7F-8526-D89CAC0D3104}" srcId="{C01CBC0D-28E6-4DAE-9AB5-CCD08957620A}" destId="{CC6059B5-9B6B-42DC-BA34-FFF2643145E1}" srcOrd="3" destOrd="0" parTransId="{91B6778C-A336-470A-B563-5B6A61401F2C}" sibTransId="{3DBD134E-D7C2-4E13-B497-8AE3158D03CB}"/>
    <dgm:cxn modelId="{1BBA5959-73E2-4E9C-9CD6-EB561F14DC57}" type="presOf" srcId="{5726845A-9701-42C2-8A07-1582DE23DD03}" destId="{DE488F69-F015-426B-AA1B-CFC9544C1A97}" srcOrd="0" destOrd="0" presId="urn:microsoft.com/office/officeart/2005/8/layout/default"/>
    <dgm:cxn modelId="{FD838559-C91F-4C83-AAC2-C4C3FCEE25C5}" srcId="{C01CBC0D-28E6-4DAE-9AB5-CCD08957620A}" destId="{C10D2FA9-FBB8-41C5-96D3-B1D6956ED03C}" srcOrd="0" destOrd="0" parTransId="{F45A09B4-A361-42DA-8CF1-62A872A5E362}" sibTransId="{808AA445-D009-44EE-82D7-193AB1BBD56D}"/>
    <dgm:cxn modelId="{0463728B-BDD7-4A13-A26C-0DD158EDE748}" type="presOf" srcId="{C10D2FA9-FBB8-41C5-96D3-B1D6956ED03C}" destId="{9E4225DF-A437-4578-9D2F-4AE5190B681B}" srcOrd="0" destOrd="0" presId="urn:microsoft.com/office/officeart/2005/8/layout/default"/>
    <dgm:cxn modelId="{EEED6E8C-A4DD-4031-B066-EC633D59A429}" type="presOf" srcId="{B7F57CA1-09A2-49EB-8186-FC1719747E6D}" destId="{86E166D1-AB9B-4DD5-9FB5-096D1C37F56B}" srcOrd="0" destOrd="0" presId="urn:microsoft.com/office/officeart/2005/8/layout/default"/>
    <dgm:cxn modelId="{CB4E7695-E654-4425-83D3-52022A1A6B80}" type="presOf" srcId="{CC6059B5-9B6B-42DC-BA34-FFF2643145E1}" destId="{47F3589A-0B3D-41C8-92C1-58902FE182D0}" srcOrd="0" destOrd="0" presId="urn:microsoft.com/office/officeart/2005/8/layout/default"/>
    <dgm:cxn modelId="{0BF8F5D2-41CF-443E-979F-8D31360EC5FC}" srcId="{C01CBC0D-28E6-4DAE-9AB5-CCD08957620A}" destId="{5726845A-9701-42C2-8A07-1582DE23DD03}" srcOrd="5" destOrd="0" parTransId="{4F2AE7F4-9D92-4586-ABD7-5A3511B6BDED}" sibTransId="{6FBE1E98-1770-4AB5-A4FD-5FB3D70591DD}"/>
    <dgm:cxn modelId="{19BDF9EA-871B-40B2-9D57-F0C4A808D561}" type="presOf" srcId="{C01CBC0D-28E6-4DAE-9AB5-CCD08957620A}" destId="{8052F63B-827F-4727-8ACB-C29A99481702}" srcOrd="0" destOrd="0" presId="urn:microsoft.com/office/officeart/2005/8/layout/default"/>
    <dgm:cxn modelId="{E30C92F7-1B46-4C3A-AECF-CC7BE4C004AB}" srcId="{C01CBC0D-28E6-4DAE-9AB5-CCD08957620A}" destId="{022B577B-DB9B-4696-B9DD-026F1433AB0F}" srcOrd="4" destOrd="0" parTransId="{A78A2D1B-2880-44C9-8D1D-EA8ADB6C028B}" sibTransId="{E531D365-234D-42CB-9E3A-848FCD8CEF78}"/>
    <dgm:cxn modelId="{05781C26-7C11-4DFF-B0C1-F0C92DA89BEC}" type="presParOf" srcId="{8052F63B-827F-4727-8ACB-C29A99481702}" destId="{9E4225DF-A437-4578-9D2F-4AE5190B681B}" srcOrd="0" destOrd="0" presId="urn:microsoft.com/office/officeart/2005/8/layout/default"/>
    <dgm:cxn modelId="{36BDB2BF-F324-4C54-861D-B80696F02A42}" type="presParOf" srcId="{8052F63B-827F-4727-8ACB-C29A99481702}" destId="{EA73D9EF-DC91-4083-A9B5-D8D3DB27CB3B}" srcOrd="1" destOrd="0" presId="urn:microsoft.com/office/officeart/2005/8/layout/default"/>
    <dgm:cxn modelId="{95F15A18-418C-4F83-9F2F-C1F6E333A9E5}" type="presParOf" srcId="{8052F63B-827F-4727-8ACB-C29A99481702}" destId="{3A8DD1C9-452E-4CF2-807F-2964A59D3252}" srcOrd="2" destOrd="0" presId="urn:microsoft.com/office/officeart/2005/8/layout/default"/>
    <dgm:cxn modelId="{26850F9A-9C06-4167-9BFA-1E3DAC714C2D}" type="presParOf" srcId="{8052F63B-827F-4727-8ACB-C29A99481702}" destId="{E4C91843-B7B5-4514-AB83-B773714ABAD5}" srcOrd="3" destOrd="0" presId="urn:microsoft.com/office/officeart/2005/8/layout/default"/>
    <dgm:cxn modelId="{ED54B533-AA69-4CE7-AAC3-893C9539F7AF}" type="presParOf" srcId="{8052F63B-827F-4727-8ACB-C29A99481702}" destId="{86E166D1-AB9B-4DD5-9FB5-096D1C37F56B}" srcOrd="4" destOrd="0" presId="urn:microsoft.com/office/officeart/2005/8/layout/default"/>
    <dgm:cxn modelId="{190E26E1-76B4-4111-BCBF-277A85F38550}" type="presParOf" srcId="{8052F63B-827F-4727-8ACB-C29A99481702}" destId="{0C577DE8-EFAD-46EF-9735-841EA300DA4D}" srcOrd="5" destOrd="0" presId="urn:microsoft.com/office/officeart/2005/8/layout/default"/>
    <dgm:cxn modelId="{17FA5713-2531-48D6-8494-1B660581620C}" type="presParOf" srcId="{8052F63B-827F-4727-8ACB-C29A99481702}" destId="{47F3589A-0B3D-41C8-92C1-58902FE182D0}" srcOrd="6" destOrd="0" presId="urn:microsoft.com/office/officeart/2005/8/layout/default"/>
    <dgm:cxn modelId="{568C00CA-10D6-4884-9E03-DBBA7ED8A19F}" type="presParOf" srcId="{8052F63B-827F-4727-8ACB-C29A99481702}" destId="{AAFA02CD-AE12-4AB9-BE73-56362B7ED603}" srcOrd="7" destOrd="0" presId="urn:microsoft.com/office/officeart/2005/8/layout/default"/>
    <dgm:cxn modelId="{DD8D9D59-EE1D-4E45-9117-15C0DCB9B06C}" type="presParOf" srcId="{8052F63B-827F-4727-8ACB-C29A99481702}" destId="{98B8C951-AD8B-4956-BCEC-48430FA0CDA7}" srcOrd="8" destOrd="0" presId="urn:microsoft.com/office/officeart/2005/8/layout/default"/>
    <dgm:cxn modelId="{F38AA49D-1649-44F1-9A8C-CA1EFF845DBD}" type="presParOf" srcId="{8052F63B-827F-4727-8ACB-C29A99481702}" destId="{5EDC5F39-B73F-4504-B857-846F8AFCB456}" srcOrd="9" destOrd="0" presId="urn:microsoft.com/office/officeart/2005/8/layout/default"/>
    <dgm:cxn modelId="{CAE1F562-4130-4C8D-8519-C2879006E744}" type="presParOf" srcId="{8052F63B-827F-4727-8ACB-C29A99481702}" destId="{DE488F69-F015-426B-AA1B-CFC9544C1A97}" srcOrd="10" destOrd="0" presId="urn:microsoft.com/office/officeart/2005/8/layout/default"/>
    <dgm:cxn modelId="{3B698A3D-C583-4F55-9BA4-2BF44805AA56}" type="presParOf" srcId="{8052F63B-827F-4727-8ACB-C29A99481702}" destId="{9A94244A-2059-48DD-A892-9DD7C92E4848}" srcOrd="11" destOrd="0" presId="urn:microsoft.com/office/officeart/2005/8/layout/default"/>
    <dgm:cxn modelId="{2B28A2E0-0407-442B-A3F4-273FDD3BD852}" type="presParOf" srcId="{8052F63B-827F-4727-8ACB-C29A99481702}" destId="{0D6C9FA6-3EB1-4AEA-805B-2DD8A9FA8146}"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A9178E-5C08-4710-AA98-1869BD0B2B96}">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D9D8883-46E6-46B0-9F5E-CCAF0720D9FD}">
      <dsp:nvSpPr>
        <dsp:cNvPr id="0" name=""/>
        <dsp:cNvSpPr/>
      </dsp:nvSpPr>
      <dsp:spPr>
        <a:xfrm>
          <a:off x="0" y="665"/>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Word document (Open.docx) is encrypted and cannot be decryption resistant.</a:t>
          </a:r>
        </a:p>
      </dsp:txBody>
      <dsp:txXfrm>
        <a:off x="0" y="665"/>
        <a:ext cx="6666833" cy="778941"/>
      </dsp:txXfrm>
    </dsp:sp>
    <dsp:sp modelId="{F0CD4DAA-5817-43D8-9984-692F496E1AD5}">
      <dsp:nvSpPr>
        <dsp:cNvPr id="0" name=""/>
        <dsp:cNvSpPr/>
      </dsp:nvSpPr>
      <dsp:spPr>
        <a:xfrm>
          <a:off x="0" y="77960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DB5447C-12E2-4E2E-B46B-D9917331A2CF}">
      <dsp:nvSpPr>
        <dsp:cNvPr id="0" name=""/>
        <dsp:cNvSpPr/>
      </dsp:nvSpPr>
      <dsp:spPr>
        <a:xfrm>
          <a:off x="0" y="779606"/>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Protecting passwords strongly implies planned security protocols.</a:t>
          </a:r>
        </a:p>
      </dsp:txBody>
      <dsp:txXfrm>
        <a:off x="0" y="779606"/>
        <a:ext cx="6666833" cy="778941"/>
      </dsp:txXfrm>
    </dsp:sp>
    <dsp:sp modelId="{6E18B031-71E1-459D-A6E8-7BC82DC323F9}">
      <dsp:nvSpPr>
        <dsp:cNvPr id="0" name=""/>
        <dsp:cNvSpPr/>
      </dsp:nvSpPr>
      <dsp:spPr>
        <a:xfrm>
          <a:off x="0" y="155854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9557B12-9E00-4E5E-A4D4-2BBF59D97F6B}">
      <dsp:nvSpPr>
        <dsp:cNvPr id="0" name=""/>
        <dsp:cNvSpPr/>
      </dsp:nvSpPr>
      <dsp:spPr>
        <a:xfrm>
          <a:off x="0" y="1558548"/>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It is not likely to be free of sub-records of transactions or contact intelligence.</a:t>
          </a:r>
        </a:p>
      </dsp:txBody>
      <dsp:txXfrm>
        <a:off x="0" y="1558548"/>
        <a:ext cx="6666833" cy="778941"/>
      </dsp:txXfrm>
    </dsp:sp>
    <dsp:sp modelId="{80406DBB-583B-4B12-91D5-E1692ACE20C3}">
      <dsp:nvSpPr>
        <dsp:cNvPr id="0" name=""/>
        <dsp:cNvSpPr/>
      </dsp:nvSpPr>
      <dsp:spPr>
        <a:xfrm>
          <a:off x="0" y="2337489"/>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929FE8E-C0FA-4ED2-BDBE-700832AFDF97}">
      <dsp:nvSpPr>
        <dsp:cNvPr id="0" name=""/>
        <dsp:cNvSpPr/>
      </dsp:nvSpPr>
      <dsp:spPr>
        <a:xfrm>
          <a:off x="0" y="2337489"/>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Anonymous facial image of male face reconstructed into recognition.</a:t>
          </a:r>
        </a:p>
      </dsp:txBody>
      <dsp:txXfrm>
        <a:off x="0" y="2337489"/>
        <a:ext cx="6666833" cy="778941"/>
      </dsp:txXfrm>
    </dsp:sp>
    <dsp:sp modelId="{F80C04E4-F90E-4D2F-B14D-FBB657C4DFDC}">
      <dsp:nvSpPr>
        <dsp:cNvPr id="0" name=""/>
        <dsp:cNvSpPr/>
      </dsp:nvSpPr>
      <dsp:spPr>
        <a:xfrm>
          <a:off x="0" y="311643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835505F-A3AB-414A-8B15-BFB0161CEE1F}">
      <dsp:nvSpPr>
        <dsp:cNvPr id="0" name=""/>
        <dsp:cNvSpPr/>
      </dsp:nvSpPr>
      <dsp:spPr>
        <a:xfrm>
          <a:off x="0" y="3116430"/>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No decryption key of WhatsApp; messages not readable.</a:t>
          </a:r>
        </a:p>
      </dsp:txBody>
      <dsp:txXfrm>
        <a:off x="0" y="3116430"/>
        <a:ext cx="6666833" cy="778941"/>
      </dsp:txXfrm>
    </dsp:sp>
    <dsp:sp modelId="{0F270735-A030-43F9-8E7A-30F42D39F371}">
      <dsp:nvSpPr>
        <dsp:cNvPr id="0" name=""/>
        <dsp:cNvSpPr/>
      </dsp:nvSpPr>
      <dsp:spPr>
        <a:xfrm>
          <a:off x="0" y="389537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4AECA36-4E0D-4C3B-85C7-AC8B9ABE8C23}">
      <dsp:nvSpPr>
        <dsp:cNvPr id="0" name=""/>
        <dsp:cNvSpPr/>
      </dsp:nvSpPr>
      <dsp:spPr>
        <a:xfrm>
          <a:off x="0" y="3895371"/>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Complex compartmentalization and information security visible.</a:t>
          </a:r>
        </a:p>
      </dsp:txBody>
      <dsp:txXfrm>
        <a:off x="0" y="3895371"/>
        <a:ext cx="6666833" cy="778941"/>
      </dsp:txXfrm>
    </dsp:sp>
    <dsp:sp modelId="{951F52C6-E149-4A91-8493-7825AD0087C9}">
      <dsp:nvSpPr>
        <dsp:cNvPr id="0" name=""/>
        <dsp:cNvSpPr/>
      </dsp:nvSpPr>
      <dsp:spPr>
        <a:xfrm>
          <a:off x="0" y="467431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85CBFCA-A030-4825-8C47-6585E6EEA174}">
      <dsp:nvSpPr>
        <dsp:cNvPr id="0" name=""/>
        <dsp:cNvSpPr/>
      </dsp:nvSpPr>
      <dsp:spPr>
        <a:xfrm>
          <a:off x="0" y="4674313"/>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Blind spot in primary investigative study that needs developed cryptanalysis.</a:t>
          </a:r>
        </a:p>
      </dsp:txBody>
      <dsp:txXfrm>
        <a:off x="0" y="4674313"/>
        <a:ext cx="6666833" cy="7789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9B83E4-7B88-4F32-BDF4-27525B70F778}">
      <dsp:nvSpPr>
        <dsp:cNvPr id="0" name=""/>
        <dsp:cNvSpPr/>
      </dsp:nvSpPr>
      <dsp:spPr>
        <a:xfrm>
          <a:off x="3201" y="445489"/>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Preparation Phase: August 17-19, 2024 device forging organizations.</a:t>
          </a:r>
        </a:p>
      </dsp:txBody>
      <dsp:txXfrm>
        <a:off x="3201" y="445489"/>
        <a:ext cx="2539866" cy="1523919"/>
      </dsp:txXfrm>
    </dsp:sp>
    <dsp:sp modelId="{9FB1FB80-0E77-41DB-A233-937DBFA27DDC}">
      <dsp:nvSpPr>
        <dsp:cNvPr id="0" name=""/>
        <dsp:cNvSpPr/>
      </dsp:nvSpPr>
      <dsp:spPr>
        <a:xfrm>
          <a:off x="2797054" y="445489"/>
          <a:ext cx="2539866" cy="1523919"/>
        </a:xfrm>
        <a:prstGeom prst="rect">
          <a:avLst/>
        </a:prstGeom>
        <a:solidFill>
          <a:schemeClr val="accent2">
            <a:hueOff val="1073936"/>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The next step is coordination: August 31 - December 16 multiple stage international travel.</a:t>
          </a:r>
        </a:p>
      </dsp:txBody>
      <dsp:txXfrm>
        <a:off x="2797054" y="445489"/>
        <a:ext cx="2539866" cy="1523919"/>
      </dsp:txXfrm>
    </dsp:sp>
    <dsp:sp modelId="{5259E2F6-7B72-4C33-B829-55D61F1345C7}">
      <dsp:nvSpPr>
        <dsp:cNvPr id="0" name=""/>
        <dsp:cNvSpPr/>
      </dsp:nvSpPr>
      <dsp:spPr>
        <a:xfrm>
          <a:off x="5590907" y="445489"/>
          <a:ext cx="2539866" cy="1523919"/>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Hotel bills, parking vouchs validate trans-national logistics.</a:t>
          </a:r>
        </a:p>
      </dsp:txBody>
      <dsp:txXfrm>
        <a:off x="5590907" y="445489"/>
        <a:ext cx="2539866" cy="1523919"/>
      </dsp:txXfrm>
    </dsp:sp>
    <dsp:sp modelId="{99F14F47-4F2F-4E73-B7C9-3B0FBE8EB362}">
      <dsp:nvSpPr>
        <dsp:cNvPr id="0" name=""/>
        <dsp:cNvSpPr/>
      </dsp:nvSpPr>
      <dsp:spPr>
        <a:xfrm>
          <a:off x="8384760" y="445489"/>
          <a:ext cx="2539866" cy="1523919"/>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Norman gives parallel untraceable financial cases.</a:t>
          </a:r>
        </a:p>
      </dsp:txBody>
      <dsp:txXfrm>
        <a:off x="8384760" y="445489"/>
        <a:ext cx="2539866" cy="1523919"/>
      </dsp:txXfrm>
    </dsp:sp>
    <dsp:sp modelId="{4157B175-7D0E-48E3-89A9-4A60338E207A}">
      <dsp:nvSpPr>
        <dsp:cNvPr id="0" name=""/>
        <dsp:cNvSpPr/>
      </dsp:nvSpPr>
      <dsp:spPr>
        <a:xfrm>
          <a:off x="1400128" y="2223395"/>
          <a:ext cx="2539866" cy="1523919"/>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Segregation of devices and encrypted messages during the working process.</a:t>
          </a:r>
        </a:p>
      </dsp:txBody>
      <dsp:txXfrm>
        <a:off x="1400128" y="2223395"/>
        <a:ext cx="2539866" cy="1523919"/>
      </dsp:txXfrm>
    </dsp:sp>
    <dsp:sp modelId="{A1730A02-2E69-49DE-9FBA-4793FA210E0A}">
      <dsp:nvSpPr>
        <dsp:cNvPr id="0" name=""/>
        <dsp:cNvSpPr/>
      </dsp:nvSpPr>
      <dsp:spPr>
        <a:xfrm>
          <a:off x="4193981" y="2223395"/>
          <a:ext cx="2539866" cy="1523919"/>
        </a:xfrm>
        <a:prstGeom prst="rect">
          <a:avLst/>
        </a:prstGeom>
        <a:solidFill>
          <a:schemeClr val="accent2">
            <a:hueOff val="5369678"/>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Finance is no longer traceable with the the use of anonymized payment instruments.</a:t>
          </a:r>
        </a:p>
      </dsp:txBody>
      <dsp:txXfrm>
        <a:off x="4193981" y="2223395"/>
        <a:ext cx="2539866" cy="1523919"/>
      </dsp:txXfrm>
    </dsp:sp>
    <dsp:sp modelId="{D02F4692-B911-4D42-BB20-C4F6C4B913FA}">
      <dsp:nvSpPr>
        <dsp:cNvPr id="0" name=""/>
        <dsp:cNvSpPr/>
      </dsp:nvSpPr>
      <dsp:spPr>
        <a:xfrm>
          <a:off x="6987834" y="2223395"/>
          <a:ext cx="2539866" cy="1523919"/>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Attempts at evidence deletion show the forensic risk awareness.</a:t>
          </a:r>
        </a:p>
      </dsp:txBody>
      <dsp:txXfrm>
        <a:off x="6987834" y="2223395"/>
        <a:ext cx="2539866" cy="1523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D649A7-A221-403B-8E55-B49CBD6BE8F6}">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784CCBF-A55D-4FEE-ACA1-F9C7C51E4D3A}">
      <dsp:nvSpPr>
        <dsp:cNvPr id="0" name=""/>
        <dsp:cNvSpPr/>
      </dsp:nvSpPr>
      <dsp:spPr>
        <a:xfrm>
          <a:off x="0" y="665"/>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Email connection: </a:t>
          </a:r>
          <a:r>
            <a:rPr lang="en-US" sz="2100" kern="1200">
              <a:hlinkClick xmlns:r="http://schemas.openxmlformats.org/officeDocument/2006/relationships" r:id="rId1"/>
            </a:rPr>
            <a:t>doxp59@gmail.com</a:t>
          </a:r>
          <a:r>
            <a:rPr lang="en-US" sz="2100" kern="1200"/>
            <a:t> opens contact with </a:t>
          </a:r>
          <a:r>
            <a:rPr lang="en-US" sz="2100" kern="1200">
              <a:hlinkClick xmlns:r="http://schemas.openxmlformats.org/officeDocument/2006/relationships" r:id="rId2"/>
            </a:rPr>
            <a:t>josephrehan464@gmail.com</a:t>
          </a:r>
          <a:endParaRPr lang="en-US" sz="2100" kern="1200"/>
        </a:p>
      </dsp:txBody>
      <dsp:txXfrm>
        <a:off x="0" y="665"/>
        <a:ext cx="6666833" cy="778941"/>
      </dsp:txXfrm>
    </dsp:sp>
    <dsp:sp modelId="{6F8FE2AD-4677-40D1-BDC9-CAB1303A67F0}">
      <dsp:nvSpPr>
        <dsp:cNvPr id="0" name=""/>
        <dsp:cNvSpPr/>
      </dsp:nvSpPr>
      <dsp:spPr>
        <a:xfrm>
          <a:off x="0" y="77960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0E254C0-56CE-4155-B9D0-6CCEFC43BBDA}">
      <dsp:nvSpPr>
        <dsp:cNvPr id="0" name=""/>
        <dsp:cNvSpPr/>
      </dsp:nvSpPr>
      <dsp:spPr>
        <a:xfrm>
          <a:off x="0" y="779606"/>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Mastercard (3758) transactions are temporary and correspond to the dates of documented travels.</a:t>
          </a:r>
        </a:p>
      </dsp:txBody>
      <dsp:txXfrm>
        <a:off x="0" y="779606"/>
        <a:ext cx="6666833" cy="778941"/>
      </dsp:txXfrm>
    </dsp:sp>
    <dsp:sp modelId="{335A86F5-5D05-4241-8FF5-B7F249E1F0DE}">
      <dsp:nvSpPr>
        <dsp:cNvPr id="0" name=""/>
        <dsp:cNvSpPr/>
      </dsp:nvSpPr>
      <dsp:spPr>
        <a:xfrm>
          <a:off x="0" y="155854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CDE68D7-1E79-4636-A5BD-0D9D9A0640F1}">
      <dsp:nvSpPr>
        <dsp:cNvPr id="0" name=""/>
        <dsp:cNvSpPr/>
      </dsp:nvSpPr>
      <dsp:spPr>
        <a:xfrm>
          <a:off x="0" y="1558548"/>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Fingerprint records, account history validates coordination on activities.</a:t>
          </a:r>
        </a:p>
      </dsp:txBody>
      <dsp:txXfrm>
        <a:off x="0" y="1558548"/>
        <a:ext cx="6666833" cy="778941"/>
      </dsp:txXfrm>
    </dsp:sp>
    <dsp:sp modelId="{3906D3AD-A3D3-48CD-9389-709E3C2FF29B}">
      <dsp:nvSpPr>
        <dsp:cNvPr id="0" name=""/>
        <dsp:cNvSpPr/>
      </dsp:nvSpPr>
      <dsp:spPr>
        <a:xfrm>
          <a:off x="0" y="2337489"/>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08AAFFE-01E8-4A91-B260-32FA1AFB0BAF}">
      <dsp:nvSpPr>
        <dsp:cNvPr id="0" name=""/>
        <dsp:cNvSpPr/>
      </dsp:nvSpPr>
      <dsp:spPr>
        <a:xfrm>
          <a:off x="0" y="2337489"/>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Geographic correlation: Joe has a handoff logistics travel the same as Emma-Norman.</a:t>
          </a:r>
        </a:p>
      </dsp:txBody>
      <dsp:txXfrm>
        <a:off x="0" y="2337489"/>
        <a:ext cx="6666833" cy="778941"/>
      </dsp:txXfrm>
    </dsp:sp>
    <dsp:sp modelId="{DB869581-8FF4-4B20-ABA3-38DC660D9311}">
      <dsp:nvSpPr>
        <dsp:cNvPr id="0" name=""/>
        <dsp:cNvSpPr/>
      </dsp:nvSpPr>
      <dsp:spPr>
        <a:xfrm>
          <a:off x="0" y="311643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2F2F33A-E53D-444F-8D1E-2861246EC957}">
      <dsp:nvSpPr>
        <dsp:cNvPr id="0" name=""/>
        <dsp:cNvSpPr/>
      </dsp:nvSpPr>
      <dsp:spPr>
        <a:xfrm>
          <a:off x="0" y="3116430"/>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Encryption shape regular between all the actors (purposeful obfuscation)</a:t>
          </a:r>
        </a:p>
      </dsp:txBody>
      <dsp:txXfrm>
        <a:off x="0" y="3116430"/>
        <a:ext cx="6666833" cy="778941"/>
      </dsp:txXfrm>
    </dsp:sp>
    <dsp:sp modelId="{48D5285A-807E-4774-A5E8-85A72AB00DCC}">
      <dsp:nvSpPr>
        <dsp:cNvPr id="0" name=""/>
        <dsp:cNvSpPr/>
      </dsp:nvSpPr>
      <dsp:spPr>
        <a:xfrm>
          <a:off x="0" y="389537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045073B-C79B-484F-95C4-9556EAC33FF1}">
      <dsp:nvSpPr>
        <dsp:cNvPr id="0" name=""/>
        <dsp:cNvSpPr/>
      </dsp:nvSpPr>
      <dsp:spPr>
        <a:xfrm>
          <a:off x="0" y="3895371"/>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Independent corroboration cannot be used as an alternative explanatory option.</a:t>
          </a:r>
        </a:p>
      </dsp:txBody>
      <dsp:txXfrm>
        <a:off x="0" y="3895371"/>
        <a:ext cx="6666833" cy="778941"/>
      </dsp:txXfrm>
    </dsp:sp>
    <dsp:sp modelId="{FAE45866-F780-4EF0-9D75-98107638A589}">
      <dsp:nvSpPr>
        <dsp:cNvPr id="0" name=""/>
        <dsp:cNvSpPr/>
      </dsp:nvSpPr>
      <dsp:spPr>
        <a:xfrm>
          <a:off x="0" y="467431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F8B3241-456A-4166-82E6-EC6165AE7C76}">
      <dsp:nvSpPr>
        <dsp:cNvPr id="0" name=""/>
        <dsp:cNvSpPr/>
      </dsp:nvSpPr>
      <dsp:spPr>
        <a:xfrm>
          <a:off x="0" y="4674313"/>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Multi-dimensional forcible conviction of conspiracy form.</a:t>
          </a:r>
        </a:p>
      </dsp:txBody>
      <dsp:txXfrm>
        <a:off x="0" y="4674313"/>
        <a:ext cx="6666833" cy="7789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4225DF-A437-4578-9D2F-4AE5190B681B}">
      <dsp:nvSpPr>
        <dsp:cNvPr id="0" name=""/>
        <dsp:cNvSpPr/>
      </dsp:nvSpPr>
      <dsp:spPr>
        <a:xfrm>
          <a:off x="3080" y="385801"/>
          <a:ext cx="2444055" cy="14664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Emma: Planner/organizer through possession of device and the establishment of communication.</a:t>
          </a:r>
        </a:p>
      </dsp:txBody>
      <dsp:txXfrm>
        <a:off x="3080" y="385801"/>
        <a:ext cx="2444055" cy="1466433"/>
      </dsp:txXfrm>
    </dsp:sp>
    <dsp:sp modelId="{3A8DD1C9-452E-4CF2-807F-2964A59D3252}">
      <dsp:nvSpPr>
        <dsp:cNvPr id="0" name=""/>
        <dsp:cNvSpPr/>
      </dsp:nvSpPr>
      <dsp:spPr>
        <a:xfrm>
          <a:off x="2691541" y="385801"/>
          <a:ext cx="2444055" cy="146643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Joe: Intermediary ensured by traveling, logistics, cross-border co-ordination.</a:t>
          </a:r>
        </a:p>
      </dsp:txBody>
      <dsp:txXfrm>
        <a:off x="2691541" y="385801"/>
        <a:ext cx="2444055" cy="1466433"/>
      </dsp:txXfrm>
    </dsp:sp>
    <dsp:sp modelId="{86E166D1-AB9B-4DD5-9FB5-096D1C37F56B}">
      <dsp:nvSpPr>
        <dsp:cNvPr id="0" name=""/>
        <dsp:cNvSpPr/>
      </dsp:nvSpPr>
      <dsp:spPr>
        <a:xfrm>
          <a:off x="5380002" y="385801"/>
          <a:ext cx="2444055" cy="146643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Norman: Buyer/financier was demonstrated through the inability to use a personalized card and payment facility.</a:t>
          </a:r>
        </a:p>
      </dsp:txBody>
      <dsp:txXfrm>
        <a:off x="5380002" y="385801"/>
        <a:ext cx="2444055" cy="1466433"/>
      </dsp:txXfrm>
    </dsp:sp>
    <dsp:sp modelId="{47F3589A-0B3D-41C8-92C1-58902FE182D0}">
      <dsp:nvSpPr>
        <dsp:cNvPr id="0" name=""/>
        <dsp:cNvSpPr/>
      </dsp:nvSpPr>
      <dsp:spPr>
        <a:xfrm>
          <a:off x="8068463" y="385801"/>
          <a:ext cx="2444055" cy="146643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Identity of Nokia C2 user is not attributed; the facial recognition is required.</a:t>
          </a:r>
        </a:p>
      </dsp:txBody>
      <dsp:txXfrm>
        <a:off x="8068463" y="385801"/>
        <a:ext cx="2444055" cy="1466433"/>
      </dsp:txXfrm>
    </dsp:sp>
    <dsp:sp modelId="{98B8C951-AD8B-4956-BCEC-48430FA0CDA7}">
      <dsp:nvSpPr>
        <dsp:cNvPr id="0" name=""/>
        <dsp:cNvSpPr/>
      </dsp:nvSpPr>
      <dsp:spPr>
        <a:xfrm>
          <a:off x="1347311" y="2096640"/>
          <a:ext cx="2444055" cy="146643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Docx contents which have been encrypted are inaccessible; high-level cryptanalysis required to decrypt it.</a:t>
          </a:r>
        </a:p>
      </dsp:txBody>
      <dsp:txXfrm>
        <a:off x="1347311" y="2096640"/>
        <a:ext cx="2444055" cy="1466433"/>
      </dsp:txXfrm>
    </dsp:sp>
    <dsp:sp modelId="{DE488F69-F015-426B-AA1B-CFC9544C1A97}">
      <dsp:nvSpPr>
        <dsp:cNvPr id="0" name=""/>
        <dsp:cNvSpPr/>
      </dsp:nvSpPr>
      <dsp:spPr>
        <a:xfrm>
          <a:off x="4035772" y="2096640"/>
          <a:ext cx="2444055" cy="14664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WhatsApp databases are encrypted, and parts of the database are not acquired.</a:t>
          </a:r>
        </a:p>
      </dsp:txBody>
      <dsp:txXfrm>
        <a:off x="4035772" y="2096640"/>
        <a:ext cx="2444055" cy="1466433"/>
      </dsp:txXfrm>
    </dsp:sp>
    <dsp:sp modelId="{0D6C9FA6-3EB1-4AEA-805B-2DD8A9FA8146}">
      <dsp:nvSpPr>
        <dsp:cNvPr id="0" name=""/>
        <dsp:cNvSpPr/>
      </dsp:nvSpPr>
      <dsp:spPr>
        <a:xfrm>
          <a:off x="6724233" y="2096640"/>
          <a:ext cx="2444055" cy="146643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Correlation among cross devices and financial evidence creates prosecution standard basis.</a:t>
          </a:r>
        </a:p>
      </dsp:txBody>
      <dsp:txXfrm>
        <a:off x="6724233" y="2096640"/>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5FF322-F012-45EC-90C4-6AED3356C8BB}" type="datetimeFigureOut">
              <a:t>12/12/2025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69C01F-8BBB-4D61-94AC-523F8DD640A2}" type="slidenum">
              <a:t>‹#›</a:t>
            </a:fld>
            <a:endParaRPr lang="en-US"/>
          </a:p>
        </p:txBody>
      </p:sp>
    </p:spTree>
    <p:extLst>
      <p:ext uri="{BB962C8B-B14F-4D97-AF65-F5344CB8AC3E}">
        <p14:creationId xmlns:p14="http://schemas.microsoft.com/office/powerpoint/2010/main" val="3576597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mailto:doxp59@gmail.com" TargetMode="External"/><Relationship Id="rId2" Type="http://schemas.openxmlformats.org/officeDocument/2006/relationships/slide" Target="../slides/slide3.xml"/><Relationship Id="rId1" Type="http://schemas.openxmlformats.org/officeDocument/2006/relationships/notesMaster" Target="../notesMasters/notesMaster1.xml"/><Relationship Id="rId4" Type="http://schemas.openxmlformats.org/officeDocument/2006/relationships/hyperlink" Target="mailto:josephrehan464@gmail.com"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investigation process began by the systematic acquisition and preservation of the digital evidence on four mobile gadgets, which were symbolic of four nodes of the alleged conspiracy network. We have conducted logical acquisitions with the help of the Universal Forensic Extraction Device (UFED) to obtain application data, file systems, and artifacts created by the user without harming the evidentiary integrity. The obtained forensic images were then subjected to a minor software package- Autopsy to thoroughly analyze file system, Cellebrite Physical Analyzer to scrutinize the device on a fundamental level, </a:t>
            </a:r>
            <a:r>
              <a:rPr lang="en-US" dirty="0" err="1"/>
              <a:t>aLEAPP</a:t>
            </a:r>
            <a:r>
              <a:rPr lang="en-US" dirty="0"/>
              <a:t> to dissect Android artifacts, </a:t>
            </a:r>
            <a:r>
              <a:rPr lang="en-US" dirty="0" err="1"/>
              <a:t>PhotoRec</a:t>
            </a:r>
            <a:r>
              <a:rPr lang="en-US" dirty="0"/>
              <a:t> to retrieve erased files and </a:t>
            </a:r>
            <a:r>
              <a:rPr lang="en-US" dirty="0" err="1"/>
              <a:t>wa</a:t>
            </a:r>
            <a:r>
              <a:rPr lang="en-US" dirty="0"/>
              <a:t>-crypt-tools to decrypt encrypted messaging. In this multi-stage process of acquisition and processing, strict chain of custody procedures were followed, and in the form of contemporaneous record keeping, device identifiers, extraction times, handler names, and cryptographic hash verification at every interchange point were recorded. Such a forensic grade measure is not only the guarantee of the technical reliability of our results but also their applicability in court and corporate compliance systems.</a:t>
            </a:r>
          </a:p>
        </p:txBody>
      </p:sp>
      <p:sp>
        <p:nvSpPr>
          <p:cNvPr id="4" name="Slide Number Placeholder 3"/>
          <p:cNvSpPr>
            <a:spLocks noGrp="1"/>
          </p:cNvSpPr>
          <p:nvPr>
            <p:ph type="sldNum" sz="quarter" idx="5"/>
          </p:nvPr>
        </p:nvSpPr>
        <p:spPr/>
        <p:txBody>
          <a:bodyPr/>
          <a:lstStyle/>
          <a:p>
            <a:fld id="{C069C01F-8BBB-4D61-94AC-523F8DD640A2}" type="slidenum">
              <a:t>2</a:t>
            </a:fld>
            <a:endParaRPr lang="en-US"/>
          </a:p>
        </p:txBody>
      </p:sp>
    </p:spTree>
    <p:extLst>
      <p:ext uri="{BB962C8B-B14F-4D97-AF65-F5344CB8AC3E}">
        <p14:creationId xmlns:p14="http://schemas.microsoft.com/office/powerpoint/2010/main" val="1972010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Huawei POT-LX1 P Smart product plays the role of the latter to determine and cause responsibility of Emma, the main contributor to this conspiracy. System artifact forensic examination including </a:t>
            </a:r>
            <a:r>
              <a:rPr lang="en-US" dirty="0" err="1"/>
              <a:t>RpcCache</a:t>
            </a:r>
            <a:r>
              <a:rPr lang="en-US" dirty="0"/>
              <a:t> database and Web Accounts repository found the </a:t>
            </a:r>
            <a:r>
              <a:rPr lang="en-US" dirty="0" err="1"/>
              <a:t>RpcCache</a:t>
            </a:r>
            <a:r>
              <a:rPr lang="en-US" dirty="0"/>
              <a:t> databases showed an unambiguous user attribution connection to the Gmail account of </a:t>
            </a:r>
            <a:r>
              <a:rPr lang="en-US" dirty="0">
                <a:hlinkClick r:id="rId3"/>
              </a:rPr>
              <a:t>doxp59@gmail.com</a:t>
            </a:r>
            <a:r>
              <a:rPr lang="en-US" dirty="0"/>
              <a:t>, device initiation timestamps placed operational initiation on August 17, 2024, and secure communication provisions were established instantly through WhatsApp and Gmail. The time sensitivity of the secondary transmission to the intermediary (Joe, through </a:t>
            </a:r>
            <a:r>
              <a:rPr lang="en-US" dirty="0">
                <a:hlinkClick r:id="rId4"/>
              </a:rPr>
              <a:t>josephrehan464@gmail.com</a:t>
            </a:r>
            <a:r>
              <a:rPr lang="en-US" dirty="0"/>
              <a:t>) on August 19 speaks of a planned coordination and not the opportunistic interaction. Markedly, web search traces retrieved on August 21 state the terms of unblocking contacts on WhatsApp on Huawei devices, which entails high levels of operational security awareness and intentional efforts at overcoming communication restrictions of platforms. This multi-level forensic support that introduces account authentication, time, and place, communication, and tactical security positioning bears out Emma as the coordinator and interior location of intellectual property theft.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069C01F-8BBB-4D61-94AC-523F8DD640A2}" type="slidenum">
              <a:t>3</a:t>
            </a:fld>
            <a:endParaRPr lang="en-US"/>
          </a:p>
        </p:txBody>
      </p:sp>
    </p:spTree>
    <p:extLst>
      <p:ext uri="{BB962C8B-B14F-4D97-AF65-F5344CB8AC3E}">
        <p14:creationId xmlns:p14="http://schemas.microsoft.com/office/powerpoint/2010/main" val="358008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Samsung Galaxy A13 device offers such strong forensic evidence to determine and operationally define Joe as the key person in the infrastructure of the conspiracy. The artifacts of profiling devices such as characteristic imagery with peculiar J identity and complementary photographic </a:t>
            </a:r>
            <a:r>
              <a:rPr lang="en-US" dirty="0" err="1"/>
              <a:t>metadatas</a:t>
            </a:r>
            <a:r>
              <a:rPr lang="en-US" dirty="0"/>
              <a:t> made it possible to make authoritative attribution to user. Yet, the major identifiable signature of evidentiary work used by Joe is the painstaking reconstruction of their geospatial and financial track over a four-month timeframe of work. Travel data found in the storage of the device indicates a complex scheme of transnational movement: barn one </a:t>
            </a:r>
            <a:r>
              <a:rPr lang="en-US" dirty="0" err="1"/>
              <a:t>ofstation</a:t>
            </a:r>
            <a:r>
              <a:rPr lang="en-US" dirty="0"/>
              <a:t> Glasgow, August 31, transnational movement Swansea/London airport, on day 4 switching to the Ibis Hotel, moving on to Paris, and London-based distribution on day 16. Importantly, such transactional artifacts as hotel receipts and parking fees are based on one Mastercard (ending 3758), which establishes a fixed financial connection. In keeping with this trend, the device carries the visualizations of a One4all gift cards, a specifically anonymized payment tool that aims at obfuscating the identity of the source. All these factors indicate that Joe plays an operative role in ensuring that physical coordination exists in the relationship between Emma and the financial buyer and, at the same time, the methods of systematic financial obfuscation are applied.</a:t>
            </a:r>
          </a:p>
        </p:txBody>
      </p:sp>
      <p:sp>
        <p:nvSpPr>
          <p:cNvPr id="4" name="Slide Number Placeholder 3"/>
          <p:cNvSpPr>
            <a:spLocks noGrp="1"/>
          </p:cNvSpPr>
          <p:nvPr>
            <p:ph type="sldNum" sz="quarter" idx="5"/>
          </p:nvPr>
        </p:nvSpPr>
        <p:spPr/>
        <p:txBody>
          <a:bodyPr/>
          <a:lstStyle/>
          <a:p>
            <a:fld id="{C069C01F-8BBB-4D61-94AC-523F8DD640A2}" type="slidenum">
              <a:t>4</a:t>
            </a:fld>
            <a:endParaRPr lang="en-US"/>
          </a:p>
        </p:txBody>
      </p:sp>
    </p:spTree>
    <p:extLst>
      <p:ext uri="{BB962C8B-B14F-4D97-AF65-F5344CB8AC3E}">
        <p14:creationId xmlns:p14="http://schemas.microsoft.com/office/powerpoint/2010/main" val="20992849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Ulefone</a:t>
            </a:r>
            <a:r>
              <a:rPr lang="en-US" dirty="0"/>
              <a:t> note 14 device offers important forensic materials that prove Norman had a financial position in the operational setup of the conspiracy. Although user attribution is provisionally established by </a:t>
            </a:r>
            <a:r>
              <a:rPr lang="en-US" dirty="0" err="1"/>
              <a:t>analysing</a:t>
            </a:r>
            <a:r>
              <a:rPr lang="en-US" dirty="0"/>
              <a:t> the contextual device and aligning operational timeline, it is largely supported by the primary evidence artifact of the device, namely digitized photographs of a State Bank of India (SBI) debit card. The forensic value of this object has not only to exist, but it has the category of this type, the card has no personal nomenclature, it has only the superficial signs of the institutions brands (STATE BANK CUSTOMER), but not the personal nominal card carrier. This purposeful anonymization is a highly advanced </a:t>
            </a:r>
            <a:r>
              <a:rPr lang="en-US" dirty="0" err="1"/>
              <a:t>anonymisation</a:t>
            </a:r>
            <a:r>
              <a:rPr lang="en-US" dirty="0"/>
              <a:t> tool in financial obfuscation, the outline of which is basically an attempt to compel the payment instrument without any verifiable personal level of identity. Later, the Art Recovery proves through forensic methods that a conscious effort was put into this object to allow it to serve as a tool of carrying out untraceable financial transactions that are necessary in obtaining the stolen intellectual property. The timeline of operation of the gadget, overlapping with the time when Joe is reported to have been travelling internationally and Emma coordination phase of the film, provides temporal support to corroborate the three actors. The functional positioning of Norman as the financial facilitator and his apparent use of the techniques of anonymization is what proves his category of buyer/financier who functions at the top of the capital provision pyramid of conspiracy.</a:t>
            </a:r>
          </a:p>
        </p:txBody>
      </p:sp>
      <p:sp>
        <p:nvSpPr>
          <p:cNvPr id="4" name="Slide Number Placeholder 3"/>
          <p:cNvSpPr>
            <a:spLocks noGrp="1"/>
          </p:cNvSpPr>
          <p:nvPr>
            <p:ph type="sldNum" sz="quarter" idx="5"/>
          </p:nvPr>
        </p:nvSpPr>
        <p:spPr/>
        <p:txBody>
          <a:bodyPr/>
          <a:lstStyle/>
          <a:p>
            <a:fld id="{C069C01F-8BBB-4D61-94AC-523F8DD640A2}" type="slidenum">
              <a:t>5</a:t>
            </a:fld>
            <a:endParaRPr lang="en-US"/>
          </a:p>
        </p:txBody>
      </p:sp>
    </p:spTree>
    <p:extLst>
      <p:ext uri="{BB962C8B-B14F-4D97-AF65-F5344CB8AC3E}">
        <p14:creationId xmlns:p14="http://schemas.microsoft.com/office/powerpoint/2010/main" val="16656456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device that poses the cryptographic hardest insight into the investigation, and is also our biggest investigative blind spot, is the Nokia C2 2nd Edition. Forensic imaging showed only one file of operational significance--a password-protected Microsoft Word file named Open.docx that has an encrypted state which has not been unlocked using standard decryption procedures. Its apparent strength and the necessary computational complexity make this impossible to break in reasonable time and cost, indicating intentional security controls by whoever made it. Content evaluation, which relies on the file metadata and context cues, indicates that this paper probably contains transactional log, financial information or the contact information involved in planning and carrying out the conspiracy. To supplement this encrypted data store, a photograph of an unidentified male was retrieved using secondary forensic examination- an item of tremendous investigative importance awaiting facial recognition analysis and comparison with other organizational and law enforcement databases. Further data accessibility challenges are caused by lack of critical files of WhatsApp decryption keys and recovery of encrypted messaging artifacts are restricted. The Nokia device, jointly, is indicative of both advanced operational compartmentalization and premeditated data protection measures; and at the same time, our most urgent investigative void, decisive user identification and access to what appears to be exceptionally vital encrypted operations intelligence.</a:t>
            </a:r>
          </a:p>
        </p:txBody>
      </p:sp>
      <p:sp>
        <p:nvSpPr>
          <p:cNvPr id="4" name="Slide Number Placeholder 3"/>
          <p:cNvSpPr>
            <a:spLocks noGrp="1"/>
          </p:cNvSpPr>
          <p:nvPr>
            <p:ph type="sldNum" sz="quarter" idx="5"/>
          </p:nvPr>
        </p:nvSpPr>
        <p:spPr/>
        <p:txBody>
          <a:bodyPr/>
          <a:lstStyle/>
          <a:p>
            <a:fld id="{C069C01F-8BBB-4D61-94AC-523F8DD640A2}" type="slidenum">
              <a:t>6</a:t>
            </a:fld>
            <a:endParaRPr lang="en-US"/>
          </a:p>
        </p:txBody>
      </p:sp>
    </p:spTree>
    <p:extLst>
      <p:ext uri="{BB962C8B-B14F-4D97-AF65-F5344CB8AC3E}">
        <p14:creationId xmlns:p14="http://schemas.microsoft.com/office/powerpoint/2010/main" val="5055945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chronological reconstruction of this conspiracy, computed out of cross-gadget forensic proofs, exposes a stepwise, well-planned operational structure which was four-month-old in duration. The preparation contributes to the premeditated planning: the initializing of the machine used for the preparation was done over a designated time frame (8 hours), although, at that, an encrypted communication system was already in place, and the very beginning of the communication with the chosen intermediary Joe has already initiated. The next coordination step, which will last between August 31 and December 16, 2024, will rumble and roll with the logistical implementation of Joe documented in multiple stages of international movement, which include hotel invoices, parking invoices, transportation invoices, and hot on top of this list are the international invoices of Glasgow, Luton, Paris and London. Simultaneously with this logistical arrangement, the provisioning of financial facility through the conduction of Norman by anonymity banking instruments creates the capital facility key to completion of the intellectual property transaction. During this long period of operation, every actor detected during it showed advanced knowledge of forensic weakness, and had carried out systematic countermeasures: object compartmentalization, encrypted communication standards, anonymized instruments of payment, and attempted purposes of obfuscation. This stratified operational security </a:t>
            </a:r>
            <a:r>
              <a:rPr lang="en-US" dirty="0" err="1"/>
              <a:t>posturings</a:t>
            </a:r>
            <a:r>
              <a:rPr lang="en-US" dirty="0"/>
              <a:t> supports the nature of conspiracy that it was a planned intelligence operation which was undertaken professionally but not an act of opportunistic criminality.</a:t>
            </a:r>
          </a:p>
        </p:txBody>
      </p:sp>
      <p:sp>
        <p:nvSpPr>
          <p:cNvPr id="4" name="Slide Number Placeholder 3"/>
          <p:cNvSpPr>
            <a:spLocks noGrp="1"/>
          </p:cNvSpPr>
          <p:nvPr>
            <p:ph type="sldNum" sz="quarter" idx="5"/>
          </p:nvPr>
        </p:nvSpPr>
        <p:spPr/>
        <p:txBody>
          <a:bodyPr/>
          <a:lstStyle/>
          <a:p>
            <a:fld id="{C069C01F-8BBB-4D61-94AC-523F8DD640A2}" type="slidenum">
              <a:t>7</a:t>
            </a:fld>
            <a:endParaRPr lang="en-US"/>
          </a:p>
        </p:txBody>
      </p:sp>
    </p:spTree>
    <p:extLst>
      <p:ext uri="{BB962C8B-B14F-4D97-AF65-F5344CB8AC3E}">
        <p14:creationId xmlns:p14="http://schemas.microsoft.com/office/powerpoint/2010/main" val="3832440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forensic process adopted in this case is not a single device analysis, rather a multi-tiered cross-device correlation model is adopted, which synthesizes evidence of 4 independent platforms to determine clearly evidentiary corroboration. A link between email accounts; doxp59@gmail.com (Emma) and josephrehan464@gmail.com (Joe) forms the first authentication vector, and it is supported by the temporal indicators stating the contact initiation exactly two days after the device was initiated. Fingerprint money traces Cross-reference of financial artifacts shows that transactions done by Joe on the Mastercard (ending with 3758) reconstructed in receipt imagery on his Samsung device reflects both temporal and geographical correspondence with records of the travel movement across UK and international destinations in producing an </a:t>
            </a:r>
            <a:r>
              <a:rPr lang="en-US" dirty="0" err="1"/>
              <a:t>unprecreed</a:t>
            </a:r>
            <a:r>
              <a:rPr lang="en-US" dirty="0"/>
              <a:t> financial-logistical nexus. Schedule coordination between each of the four devices ensures a convergence of time of account creation, the interval between message dispatch and activity logs, which are the basis of the coordinated operation of the entire system rather than its random use. Geographic correlation maps indicate that the operational area that is documented by Joe (Glasgow, Luton, Paris, London) aligns with logical locations of facilitation of Emma-to-Norman intelligence and asset handoff, and confirms his intermediate operational classification. Most importantly, analysis of encryption patterns reveals that all the actors identified used the same methods of obfuscation, namely, encryption files, anonymous financial instruments, systematic deletion of communication, patterns, which were uniformly applied by all actors of the independent scope, proving active conspiring, but not isolated, individual precaution. It contains many dimensions of corroboration, which excludes the other hypotheses based on coincidence, creating forensic certainty about conspiracy form and the roles played by actors.</a:t>
            </a:r>
          </a:p>
        </p:txBody>
      </p:sp>
      <p:sp>
        <p:nvSpPr>
          <p:cNvPr id="4" name="Slide Number Placeholder 3"/>
          <p:cNvSpPr>
            <a:spLocks noGrp="1"/>
          </p:cNvSpPr>
          <p:nvPr>
            <p:ph type="sldNum" sz="quarter" idx="5"/>
          </p:nvPr>
        </p:nvSpPr>
        <p:spPr/>
        <p:txBody>
          <a:bodyPr/>
          <a:lstStyle/>
          <a:p>
            <a:fld id="{C069C01F-8BBB-4D61-94AC-523F8DD640A2}" type="slidenum">
              <a:t>8</a:t>
            </a:fld>
            <a:endParaRPr lang="en-US"/>
          </a:p>
        </p:txBody>
      </p:sp>
    </p:spTree>
    <p:extLst>
      <p:ext uri="{BB962C8B-B14F-4D97-AF65-F5344CB8AC3E}">
        <p14:creationId xmlns:p14="http://schemas.microsoft.com/office/powerpoint/2010/main" val="6042703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complete forensic investigation has also made attributions to three out of our four known conspiracy actors with high confidence that is proven by multi-layered evidentiary corroboration and independent forensic validation. The reasons Emma was classified perpetrator and orchestrator were explicit linkages of device ownership (dovp59@gmail.com), temporal primacy of the account creation, and through establishment of communication with downstream actors, one of which, as shown through convergence has destroyed plausible alternative application attribution situations. The that go-between function of Joe is decisively proved with the help of geospatial tracking with </a:t>
            </a:r>
            <a:r>
              <a:rPr lang="en-US" dirty="0" err="1"/>
              <a:t>thee</a:t>
            </a:r>
            <a:r>
              <a:rPr lang="en-US" dirty="0"/>
              <a:t> use of financial artifacts, written patterns of cross-border movement, and chronological parity of operations with the coordination phase of Emma and the financial succession of Norman, which makes it possible to prove his role as the functional intermediary of the physical relationship with Emma and logistical succession. The buyer/financier identification classification by Norman indicates the existence of non-personalized banking instruments reclaimed on his machine, financial capacity through current payment is evidenced by current payment artifacts, and synchronization with the time of logistical coordination and the operational cycle. Yet, this research notes that there are notable gaps that remain being unfilled by research investigation: the Nokia C2 2nd Edition user has not been attributed by name, and it is necessary to implement high-level facial recognition age identification against known databases; the encrypted </a:t>
            </a:r>
            <a:r>
              <a:rPr lang="en-US" dirty="0" err="1"/>
              <a:t>Open.Docx</a:t>
            </a:r>
            <a:r>
              <a:rPr lang="en-US" dirty="0"/>
              <a:t> file, which had been tentatively evaluated as holding critical transaction or contact intelligence is decrypted, and specialized cryptanalysis software is required; and some WhatsApp archives have encrypted files, and cannot be opened because there are no decryption key files at hand. Regardless of these circumscribed gaps, the converging evidence of the forensic kind belongs to cross-device correlation evidence, financial </a:t>
            </a:r>
            <a:r>
              <a:rPr lang="en-US" dirty="0" err="1"/>
              <a:t>artfact</a:t>
            </a:r>
            <a:r>
              <a:rPr lang="en-US" dirty="0"/>
              <a:t> analysis evidence, travel records evidence, and account authentication evidence give to a prosecution grade evidentiary base of great vigor and admissibility.</a:t>
            </a:r>
          </a:p>
        </p:txBody>
      </p:sp>
      <p:sp>
        <p:nvSpPr>
          <p:cNvPr id="4" name="Slide Number Placeholder 3"/>
          <p:cNvSpPr>
            <a:spLocks noGrp="1"/>
          </p:cNvSpPr>
          <p:nvPr>
            <p:ph type="sldNum" sz="quarter" idx="5"/>
          </p:nvPr>
        </p:nvSpPr>
        <p:spPr/>
        <p:txBody>
          <a:bodyPr/>
          <a:lstStyle/>
          <a:p>
            <a:fld id="{C069C01F-8BBB-4D61-94AC-523F8DD640A2}" type="slidenum">
              <a:t>9</a:t>
            </a:fld>
            <a:endParaRPr lang="en-US"/>
          </a:p>
        </p:txBody>
      </p:sp>
    </p:spTree>
    <p:extLst>
      <p:ext uri="{BB962C8B-B14F-4D97-AF65-F5344CB8AC3E}">
        <p14:creationId xmlns:p14="http://schemas.microsoft.com/office/powerpoint/2010/main" val="37124413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cyber-crime investigation has resulted in conclusive case closure around the very core of the conspiracy infrastructure and three out of four actors are defined conclusively with high-confidence forensic corroboration. The logistical formation, mode of operation, and chronological sequence of the conspiracy have been conclusively determined via multi-equipment evidence synthesis to produce an evidentiary account of legal </a:t>
            </a:r>
            <a:r>
              <a:rPr lang="en-US" dirty="0" err="1"/>
              <a:t>defendability</a:t>
            </a:r>
            <a:r>
              <a:rPr lang="en-US" dirty="0"/>
              <a:t> of great magnitude. More importantly, the protocols of chain of custody have been upheld throughout the lifecycle of the investigation such that recovered artifacts can be legally written and admissible with integrity of the probative evidence. But to achieve the comprehensive closure of the case will require </a:t>
            </a:r>
            <a:r>
              <a:rPr lang="en-US" dirty="0" err="1"/>
              <a:t>a</a:t>
            </a:r>
            <a:r>
              <a:rPr lang="en-US" dirty="0"/>
              <a:t> immediate implementation of specific detective procedures: the facial recognition search of the recovered Nokia image will be to be cross searched through national and international police databases to conclude the identification of the fourth conspirator; sophisticated cryptanalysis training will be deployed that can be used to crack the password-secured </a:t>
            </a:r>
            <a:r>
              <a:rPr lang="en-US" dirty="0" err="1"/>
              <a:t>Open.Docx</a:t>
            </a:r>
            <a:r>
              <a:rPr lang="en-US" dirty="0"/>
              <a:t> file, and the importance of this password-secured file is likely to contain a record of transactions or other contacts at the heart of the full conspiracy mapping operations; and legal subpoena procedures will be deployed to gain access to email provider records and a set of The present investigation highlights several important lessons about operations that may be critical to the present-day corporate surveillance framework: it is always multi-device orchestration, it needs complex cross-correlation techniques; financial anonymization and encrypted communication is the key operational security of the conspiracy; and mitigation of insider threats requires coordinated forensic, legal, and administrative security measures. The data and intelligence following this investigation give prosecution-quality documents and </a:t>
            </a:r>
            <a:r>
              <a:rPr lang="en-US" dirty="0" err="1"/>
              <a:t>actionary</a:t>
            </a:r>
            <a:r>
              <a:rPr lang="en-US" dirty="0"/>
              <a:t> strategic advice on closing the case, accountability of the perpetrator and stronger organizational asset protection guidelines.</a:t>
            </a:r>
          </a:p>
        </p:txBody>
      </p:sp>
      <p:sp>
        <p:nvSpPr>
          <p:cNvPr id="4" name="Slide Number Placeholder 3"/>
          <p:cNvSpPr>
            <a:spLocks noGrp="1"/>
          </p:cNvSpPr>
          <p:nvPr>
            <p:ph type="sldNum" sz="quarter" idx="5"/>
          </p:nvPr>
        </p:nvSpPr>
        <p:spPr/>
        <p:txBody>
          <a:bodyPr/>
          <a:lstStyle/>
          <a:p>
            <a:fld id="{C069C01F-8BBB-4D61-94AC-523F8DD640A2}" type="slidenum">
              <a:t>10</a:t>
            </a:fld>
            <a:endParaRPr lang="en-US"/>
          </a:p>
        </p:txBody>
      </p:sp>
    </p:spTree>
    <p:extLst>
      <p:ext uri="{BB962C8B-B14F-4D97-AF65-F5344CB8AC3E}">
        <p14:creationId xmlns:p14="http://schemas.microsoft.com/office/powerpoint/2010/main" val="1608274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mailto:josephrehan464@gmail.com" TargetMode="External"/><Relationship Id="rId4" Type="http://schemas.openxmlformats.org/officeDocument/2006/relationships/hyperlink" Target="mailto:doxp59@gmail.com"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mputer on a desk&#10;&#10;AI-generated content may be incorrect.">
            <a:extLst>
              <a:ext uri="{FF2B5EF4-FFF2-40B4-BE49-F238E27FC236}">
                <a16:creationId xmlns:a16="http://schemas.microsoft.com/office/drawing/2014/main" id="{B31F9DBA-15AD-F307-383D-95D495713D64}"/>
              </a:ext>
            </a:extLst>
          </p:cNvPr>
          <p:cNvPicPr>
            <a:picLocks noChangeAspect="1"/>
          </p:cNvPicPr>
          <p:nvPr/>
        </p:nvPicPr>
        <p:blipFill>
          <a:blip r:embed="rId2"/>
          <a:srcRect l="5279" t="9091" r="30659" b="1"/>
          <a:stretch>
            <a:fillRect/>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4800">
                <a:ea typeface="+mj-lt"/>
                <a:cs typeface="+mj-lt"/>
              </a:rPr>
              <a:t>Investigation of Corporate Espionage</a:t>
            </a: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C0282D-AA76-66D7-DB89-999C9D11A8AD}"/>
              </a:ext>
            </a:extLst>
          </p:cNvPr>
          <p:cNvSpPr>
            <a:spLocks noGrp="1"/>
          </p:cNvSpPr>
          <p:nvPr>
            <p:ph type="title"/>
          </p:nvPr>
        </p:nvSpPr>
        <p:spPr>
          <a:xfrm>
            <a:off x="411480" y="991443"/>
            <a:ext cx="4443154" cy="1087819"/>
          </a:xfrm>
        </p:spPr>
        <p:txBody>
          <a:bodyPr anchor="b">
            <a:normAutofit/>
          </a:bodyPr>
          <a:lstStyle/>
          <a:p>
            <a:r>
              <a:rPr lang="en-US" sz="3400" b="1">
                <a:ea typeface="+mj-lt"/>
                <a:cs typeface="+mj-lt"/>
              </a:rPr>
              <a:t>Evidence Overview &amp; Acquisition</a:t>
            </a:r>
            <a:endParaRPr lang="en-US" sz="3400"/>
          </a:p>
        </p:txBody>
      </p:sp>
      <p:sp>
        <p:nvSpPr>
          <p:cNvPr id="11" name="Rectangle 10">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E2C5A44-4F65-1908-DA09-ECFE90E269AC}"/>
              </a:ext>
            </a:extLst>
          </p:cNvPr>
          <p:cNvSpPr>
            <a:spLocks noGrp="1"/>
          </p:cNvSpPr>
          <p:nvPr>
            <p:ph idx="1"/>
          </p:nvPr>
        </p:nvSpPr>
        <p:spPr>
          <a:xfrm>
            <a:off x="411480" y="2684095"/>
            <a:ext cx="4443154" cy="3492868"/>
          </a:xfrm>
        </p:spPr>
        <p:txBody>
          <a:bodyPr vert="horz" lIns="91440" tIns="45720" rIns="91440" bIns="45720" rtlCol="0">
            <a:normAutofit/>
          </a:bodyPr>
          <a:lstStyle/>
          <a:p>
            <a:r>
              <a:rPr lang="en-US" sz="1500">
                <a:ea typeface="+mn-lt"/>
                <a:cs typeface="+mn-lt"/>
              </a:rPr>
              <a:t>Six devices were studied in terms of perpetrator-intermediary-buyer network.</a:t>
            </a:r>
          </a:p>
          <a:p>
            <a:r>
              <a:rPr lang="en-US" sz="1500">
                <a:ea typeface="+mn-lt"/>
                <a:cs typeface="+mn-lt"/>
              </a:rPr>
              <a:t>Integrity of application data is maintained in UFED logical acquisition.</a:t>
            </a:r>
          </a:p>
          <a:p>
            <a:r>
              <a:rPr lang="en-US" sz="1500">
                <a:ea typeface="+mn-lt"/>
                <a:cs typeface="+mn-lt"/>
              </a:rPr>
              <a:t>Multi-platform Multi-platform processing Autopsy, Cellebrite, aLEAPP, PhotoRec.</a:t>
            </a:r>
          </a:p>
          <a:p>
            <a:r>
              <a:rPr lang="en-US" sz="1500">
                <a:ea typeface="+mn-lt"/>
                <a:cs typeface="+mn-lt"/>
              </a:rPr>
              <a:t>Decryption of encrypted messaging using wa-crypt-tools.</a:t>
            </a:r>
          </a:p>
          <a:p>
            <a:r>
              <a:rPr lang="en-US" sz="1500">
                <a:ea typeface="+mn-lt"/>
                <a:cs typeface="+mn-lt"/>
              </a:rPr>
              <a:t>Full chain of custody and hate validations.</a:t>
            </a:r>
          </a:p>
          <a:p>
            <a:r>
              <a:rPr lang="en-US" sz="1500">
                <a:ea typeface="+mn-lt"/>
                <a:cs typeface="+mn-lt"/>
              </a:rPr>
              <a:t>Fidelity at acquisition stages ensured.</a:t>
            </a:r>
          </a:p>
          <a:p>
            <a:r>
              <a:rPr lang="en-US" sz="1500">
                <a:ea typeface="+mn-lt"/>
                <a:cs typeface="+mn-lt"/>
              </a:rPr>
              <a:t>Acceptable forensic protocols of legal action.</a:t>
            </a:r>
          </a:p>
        </p:txBody>
      </p:sp>
      <p:pic>
        <p:nvPicPr>
          <p:cNvPr id="4" name="Picture 3" descr="A screenshot of a computer&#10;&#10;AI-generated content may be incorrect.">
            <a:extLst>
              <a:ext uri="{FF2B5EF4-FFF2-40B4-BE49-F238E27FC236}">
                <a16:creationId xmlns:a16="http://schemas.microsoft.com/office/drawing/2014/main" id="{A748BD42-793A-3333-CB3F-8E45B4A433BA}"/>
              </a:ext>
            </a:extLst>
          </p:cNvPr>
          <p:cNvPicPr>
            <a:picLocks noChangeAspect="1"/>
          </p:cNvPicPr>
          <p:nvPr/>
        </p:nvPicPr>
        <p:blipFill>
          <a:blip r:embed="rId3"/>
          <a:stretch>
            <a:fillRect/>
          </a:stretch>
        </p:blipFill>
        <p:spPr>
          <a:xfrm>
            <a:off x="5385816" y="1589953"/>
            <a:ext cx="6440424" cy="3622739"/>
          </a:xfrm>
          <a:prstGeom prst="rect">
            <a:avLst/>
          </a:prstGeom>
        </p:spPr>
      </p:pic>
    </p:spTree>
    <p:extLst>
      <p:ext uri="{BB962C8B-B14F-4D97-AF65-F5344CB8AC3E}">
        <p14:creationId xmlns:p14="http://schemas.microsoft.com/office/powerpoint/2010/main" val="2610437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AI-generated content may be incorrect.">
            <a:extLst>
              <a:ext uri="{FF2B5EF4-FFF2-40B4-BE49-F238E27FC236}">
                <a16:creationId xmlns:a16="http://schemas.microsoft.com/office/drawing/2014/main" id="{89061A40-3798-0430-7092-AF29ED927EC0}"/>
              </a:ext>
            </a:extLst>
          </p:cNvPr>
          <p:cNvPicPr>
            <a:picLocks noChangeAspect="1"/>
          </p:cNvPicPr>
          <p:nvPr/>
        </p:nvPicPr>
        <p:blipFill>
          <a:blip r:embed="rId3"/>
          <a:srcRect r="20689"/>
          <a:stretch>
            <a:fillRect/>
          </a:stretch>
        </p:blipFill>
        <p:spPr>
          <a:xfrm>
            <a:off x="1"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475AC1-0145-7508-70DB-24470000FF99}"/>
              </a:ext>
            </a:extLst>
          </p:cNvPr>
          <p:cNvSpPr>
            <a:spLocks noGrp="1"/>
          </p:cNvSpPr>
          <p:nvPr>
            <p:ph type="title"/>
          </p:nvPr>
        </p:nvSpPr>
        <p:spPr>
          <a:xfrm>
            <a:off x="7531610" y="365125"/>
            <a:ext cx="3822189" cy="1899912"/>
          </a:xfrm>
        </p:spPr>
        <p:txBody>
          <a:bodyPr>
            <a:normAutofit/>
          </a:bodyPr>
          <a:lstStyle/>
          <a:p>
            <a:r>
              <a:rPr lang="en-US" sz="3700" b="1">
                <a:ea typeface="+mj-lt"/>
                <a:cs typeface="+mj-lt"/>
              </a:rPr>
              <a:t>Huawei POT-LX1 P Smart – Emma (The Perpetrator)</a:t>
            </a:r>
            <a:endParaRPr lang="en-US" sz="3700">
              <a:ea typeface="+mj-lt"/>
              <a:cs typeface="+mj-lt"/>
            </a:endParaRPr>
          </a:p>
        </p:txBody>
      </p:sp>
      <p:sp>
        <p:nvSpPr>
          <p:cNvPr id="3" name="Content Placeholder 2">
            <a:extLst>
              <a:ext uri="{FF2B5EF4-FFF2-40B4-BE49-F238E27FC236}">
                <a16:creationId xmlns:a16="http://schemas.microsoft.com/office/drawing/2014/main" id="{7EDA96D5-BB6F-56AA-6E66-8F8D2EBA9E5D}"/>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1300">
                <a:ea typeface="+mn-lt"/>
                <a:cs typeface="+mn-lt"/>
              </a:rPr>
              <a:t>Integrity to Gmail device: </a:t>
            </a:r>
            <a:r>
              <a:rPr lang="en-US" sz="1300">
                <a:ea typeface="+mn-lt"/>
                <a:cs typeface="+mn-lt"/>
                <a:hlinkClick r:id="rId4"/>
              </a:rPr>
              <a:t>doxp59@gmail.com</a:t>
            </a:r>
            <a:r>
              <a:rPr lang="en-US" sz="1300">
                <a:ea typeface="+mn-lt"/>
                <a:cs typeface="+mn-lt"/>
              </a:rPr>
              <a:t> through RpcCache artifacts.</a:t>
            </a:r>
          </a:p>
          <a:p>
            <a:r>
              <a:rPr lang="en-US" sz="1300">
                <a:ea typeface="+mn-lt"/>
                <a:cs typeface="+mn-lt"/>
              </a:rPr>
              <a:t>Started August 17, 2024; instantaneous communication infrastructure.</a:t>
            </a:r>
          </a:p>
          <a:p>
            <a:r>
              <a:rPr lang="en-US" sz="1300">
                <a:ea typeface="+mn-lt"/>
                <a:cs typeface="+mn-lt"/>
              </a:rPr>
              <a:t>Email to contacted Joe (</a:t>
            </a:r>
            <a:r>
              <a:rPr lang="en-US" sz="1300">
                <a:ea typeface="+mn-lt"/>
                <a:cs typeface="+mn-lt"/>
                <a:hlinkClick r:id="rId5"/>
              </a:rPr>
              <a:t>josephrehan464@gmail.com</a:t>
            </a:r>
            <a:r>
              <a:rPr lang="en-US" sz="1300">
                <a:ea typeface="+mn-lt"/>
                <a:cs typeface="+mn-lt"/>
              </a:rPr>
              <a:t>) on the 19 of August.</a:t>
            </a:r>
          </a:p>
          <a:p>
            <a:r>
              <a:rPr lang="en-US" sz="1300">
                <a:ea typeface="+mn-lt"/>
                <a:cs typeface="+mn-lt"/>
              </a:rPr>
              <a:t>Live WhatsApp, Gmail, Instagram communication channels.</a:t>
            </a:r>
          </a:p>
          <a:p>
            <a:r>
              <a:rPr lang="en-US" sz="1300">
                <a:ea typeface="+mn-lt"/>
                <a:cs typeface="+mn-lt"/>
              </a:rPr>
              <a:t>Search of August 21: Methodology of unblocking contacts on WhatsApp.</a:t>
            </a:r>
          </a:p>
          <a:p>
            <a:r>
              <a:rPr lang="en-US" sz="1300">
                <a:ea typeface="+mn-lt"/>
                <a:cs typeface="+mn-lt"/>
              </a:rPr>
              <a:t>Exhibits advanced security awareness of operations.</a:t>
            </a:r>
          </a:p>
          <a:p>
            <a:r>
              <a:rPr lang="en-US" sz="1300">
                <a:ea typeface="+mn-lt"/>
                <a:cs typeface="+mn-lt"/>
              </a:rPr>
              <a:t>Authenticated orchestrator and insider place of permeation.</a:t>
            </a:r>
          </a:p>
        </p:txBody>
      </p:sp>
    </p:spTree>
    <p:extLst>
      <p:ext uri="{BB962C8B-B14F-4D97-AF65-F5344CB8AC3E}">
        <p14:creationId xmlns:p14="http://schemas.microsoft.com/office/powerpoint/2010/main" val="1609018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F7AC3-31D5-D359-88E5-CBE0BAE8037E}"/>
              </a:ext>
            </a:extLst>
          </p:cNvPr>
          <p:cNvSpPr>
            <a:spLocks noGrp="1"/>
          </p:cNvSpPr>
          <p:nvPr>
            <p:ph type="title"/>
          </p:nvPr>
        </p:nvSpPr>
        <p:spPr>
          <a:xfrm>
            <a:off x="481013" y="3752849"/>
            <a:ext cx="3290887" cy="2452687"/>
          </a:xfrm>
        </p:spPr>
        <p:txBody>
          <a:bodyPr anchor="ctr">
            <a:normAutofit/>
          </a:bodyPr>
          <a:lstStyle/>
          <a:p>
            <a:r>
              <a:rPr lang="en-US" sz="3600" b="1">
                <a:ea typeface="+mj-lt"/>
                <a:cs typeface="+mj-lt"/>
              </a:rPr>
              <a:t>Samsung Galaxy A13 – Joe (The Intermediary)</a:t>
            </a:r>
            <a:endParaRPr lang="en-US" sz="3600">
              <a:ea typeface="+mj-lt"/>
              <a:cs typeface="+mj-lt"/>
            </a:endParaRPr>
          </a:p>
        </p:txBody>
      </p:sp>
      <p:pic>
        <p:nvPicPr>
          <p:cNvPr id="4" name="Picture 3" descr="A screenshot of a computer&#10;&#10;AI-generated content may be incorrect.">
            <a:extLst>
              <a:ext uri="{FF2B5EF4-FFF2-40B4-BE49-F238E27FC236}">
                <a16:creationId xmlns:a16="http://schemas.microsoft.com/office/drawing/2014/main" id="{2BB90168-CD8D-6AB3-F687-CB919758229A}"/>
              </a:ext>
            </a:extLst>
          </p:cNvPr>
          <p:cNvPicPr>
            <a:picLocks noChangeAspect="1"/>
          </p:cNvPicPr>
          <p:nvPr/>
        </p:nvPicPr>
        <p:blipFill>
          <a:blip r:embed="rId3"/>
          <a:srcRect t="23069" b="22825"/>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E1186AA-708F-1ED9-13C2-2A8F6D8A201A}"/>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500">
                <a:ea typeface="+mn-lt"/>
                <a:cs typeface="+mn-lt"/>
              </a:rPr>
              <a:t>According to the photographic evidence, device profile ID was found to match J.</a:t>
            </a:r>
          </a:p>
          <a:p>
            <a:r>
              <a:rPr lang="en-US" sz="1500">
                <a:ea typeface="+mn-lt"/>
                <a:cs typeface="+mn-lt"/>
              </a:rPr>
              <a:t>Glasgow transit: August 31, 2024</a:t>
            </a:r>
          </a:p>
          <a:p>
            <a:r>
              <a:rPr lang="en-US" sz="1500">
                <a:ea typeface="+mn-lt"/>
                <a:cs typeface="+mn-lt"/>
              </a:rPr>
              <a:t>Co-ordination Swansea-Luton-Hotel: changes of September 4, 2024.</a:t>
            </a:r>
          </a:p>
          <a:p>
            <a:r>
              <a:rPr lang="en-US" sz="1500">
                <a:ea typeface="+mn-lt"/>
                <a:cs typeface="+mn-lt"/>
              </a:rPr>
              <a:t>Receipt Paris Ibis Hotel: 15 October, 2024 (Mastercard 3758)</a:t>
            </a:r>
          </a:p>
          <a:p>
            <a:r>
              <a:rPr lang="en-US" sz="1500">
                <a:ea typeface="+mn-lt"/>
                <a:cs typeface="+mn-lt"/>
              </a:rPr>
              <a:t>Wembley parking: December 16, 2024 (same card)</a:t>
            </a:r>
          </a:p>
          <a:p>
            <a:r>
              <a:rPr lang="en-US" sz="1500">
                <a:ea typeface="+mn-lt"/>
                <a:cs typeface="+mn-lt"/>
              </a:rPr>
              <a:t>One4all gift cards of the anonymous financial transactions.</a:t>
            </a:r>
          </a:p>
          <a:p>
            <a:r>
              <a:rPr lang="en-US" sz="1500">
                <a:ea typeface="+mn-lt"/>
                <a:cs typeface="+mn-lt"/>
              </a:rPr>
              <a:t>Logistical coordination in and out of the border and anonymity of money.</a:t>
            </a:r>
          </a:p>
        </p:txBody>
      </p:sp>
    </p:spTree>
    <p:extLst>
      <p:ext uri="{BB962C8B-B14F-4D97-AF65-F5344CB8AC3E}">
        <p14:creationId xmlns:p14="http://schemas.microsoft.com/office/powerpoint/2010/main" val="686275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5AA7B-EB32-7593-C249-D4371C8D50A5}"/>
              </a:ext>
            </a:extLst>
          </p:cNvPr>
          <p:cNvSpPr>
            <a:spLocks noGrp="1"/>
          </p:cNvSpPr>
          <p:nvPr>
            <p:ph type="title"/>
          </p:nvPr>
        </p:nvSpPr>
        <p:spPr>
          <a:xfrm>
            <a:off x="481013" y="3752849"/>
            <a:ext cx="3290887" cy="2452687"/>
          </a:xfrm>
        </p:spPr>
        <p:txBody>
          <a:bodyPr anchor="ctr">
            <a:normAutofit/>
          </a:bodyPr>
          <a:lstStyle/>
          <a:p>
            <a:r>
              <a:rPr lang="en-US" sz="3300" b="1">
                <a:ea typeface="+mj-lt"/>
                <a:cs typeface="+mj-lt"/>
              </a:rPr>
              <a:t>Ulefone Note 14 – Norman (The Buyer/Financier)</a:t>
            </a:r>
            <a:endParaRPr lang="en-US" sz="3300">
              <a:ea typeface="+mj-lt"/>
              <a:cs typeface="+mj-lt"/>
            </a:endParaRPr>
          </a:p>
        </p:txBody>
      </p:sp>
      <p:pic>
        <p:nvPicPr>
          <p:cNvPr id="4" name="Picture 3" descr="A hand holding a credit card&#10;&#10;AI-generated content may be incorrect.">
            <a:extLst>
              <a:ext uri="{FF2B5EF4-FFF2-40B4-BE49-F238E27FC236}">
                <a16:creationId xmlns:a16="http://schemas.microsoft.com/office/drawing/2014/main" id="{A9B1E95E-520F-6665-C3A6-C68202F5C9B7}"/>
              </a:ext>
            </a:extLst>
          </p:cNvPr>
          <p:cNvPicPr>
            <a:picLocks noChangeAspect="1"/>
          </p:cNvPicPr>
          <p:nvPr/>
        </p:nvPicPr>
        <p:blipFill>
          <a:blip r:embed="rId3"/>
          <a:srcRect t="28367" b="17527"/>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AC17A96-E77B-CFA6-0701-2176CC791863}"/>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500">
                <a:ea typeface="+mn-lt"/>
                <a:cs typeface="+mn-lt"/>
              </a:rPr>
              <a:t>Tentatively known as Norman using forensic analysis.</a:t>
            </a:r>
          </a:p>
          <a:p>
            <a:r>
              <a:rPr lang="en-US" sz="1500">
                <a:ea typeface="+mn-lt"/>
                <a:cs typeface="+mn-lt"/>
              </a:rPr>
              <a:t>Most important artifact: Two photographs of debit cards SBI.</a:t>
            </a:r>
          </a:p>
          <a:p>
            <a:r>
              <a:rPr lang="en-US" sz="1500">
                <a:ea typeface="+mn-lt"/>
                <a:cs typeface="+mn-lt"/>
              </a:rPr>
              <a:t>Card is not personalized intentionally (STATE BANK CUSTOMER).</a:t>
            </a:r>
          </a:p>
          <a:p>
            <a:r>
              <a:rPr lang="en-US" sz="1500">
                <a:ea typeface="+mn-lt"/>
                <a:cs typeface="+mn-lt"/>
              </a:rPr>
              <a:t>Direct financial traceability is covered by anonymization tactic.</a:t>
            </a:r>
          </a:p>
          <a:p>
            <a:r>
              <a:rPr lang="en-US" sz="1500">
                <a:ea typeface="+mn-lt"/>
                <a:cs typeface="+mn-lt"/>
              </a:rPr>
              <a:t>Offers funding (non-traceable) to the acquisition of intellectual property.</a:t>
            </a:r>
          </a:p>
          <a:p>
            <a:r>
              <a:rPr lang="en-US" sz="1500">
                <a:ea typeface="+mn-lt"/>
                <a:cs typeface="+mn-lt"/>
              </a:rPr>
              <a:t>Time management between the vacation and the coordination of Emma and Joe.</a:t>
            </a:r>
          </a:p>
          <a:p>
            <a:r>
              <a:rPr lang="en-US" sz="1500">
                <a:ea typeface="+mn-lt"/>
                <a:cs typeface="+mn-lt"/>
              </a:rPr>
              <a:t>Buyer/financier attestation of intentional financial obfuscation measure.</a:t>
            </a:r>
          </a:p>
        </p:txBody>
      </p:sp>
    </p:spTree>
    <p:extLst>
      <p:ext uri="{BB962C8B-B14F-4D97-AF65-F5344CB8AC3E}">
        <p14:creationId xmlns:p14="http://schemas.microsoft.com/office/powerpoint/2010/main" val="3311299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88A1EE-8B5C-6B2B-7D7E-52FDD7F32E75}"/>
              </a:ext>
            </a:extLst>
          </p:cNvPr>
          <p:cNvSpPr>
            <a:spLocks noGrp="1"/>
          </p:cNvSpPr>
          <p:nvPr>
            <p:ph type="title"/>
          </p:nvPr>
        </p:nvSpPr>
        <p:spPr>
          <a:xfrm>
            <a:off x="586478" y="1683756"/>
            <a:ext cx="3115265" cy="2396359"/>
          </a:xfrm>
        </p:spPr>
        <p:txBody>
          <a:bodyPr anchor="b">
            <a:normAutofit/>
          </a:bodyPr>
          <a:lstStyle/>
          <a:p>
            <a:pPr algn="r"/>
            <a:r>
              <a:rPr lang="en-US" sz="3400" b="1">
                <a:solidFill>
                  <a:srgbClr val="FFFFFF"/>
                </a:solidFill>
                <a:ea typeface="+mj-lt"/>
                <a:cs typeface="+mj-lt"/>
              </a:rPr>
              <a:t>Nokia C2 2nd Edition – Unattributed Co-conspirator</a:t>
            </a:r>
            <a:endParaRPr lang="en-US" sz="3400">
              <a:solidFill>
                <a:srgbClr val="FFFFFF"/>
              </a:solidFill>
              <a:ea typeface="+mj-lt"/>
              <a:cs typeface="+mj-lt"/>
            </a:endParaRPr>
          </a:p>
        </p:txBody>
      </p:sp>
      <p:graphicFrame>
        <p:nvGraphicFramePr>
          <p:cNvPr id="14" name="Content Placeholder 2">
            <a:extLst>
              <a:ext uri="{FF2B5EF4-FFF2-40B4-BE49-F238E27FC236}">
                <a16:creationId xmlns:a16="http://schemas.microsoft.com/office/drawing/2014/main" id="{3EC58C57-8521-78EA-C973-FE445C55C58B}"/>
              </a:ext>
            </a:extLst>
          </p:cNvPr>
          <p:cNvGraphicFramePr>
            <a:graphicFrameLocks noGrp="1"/>
          </p:cNvGraphicFramePr>
          <p:nvPr>
            <p:ph idx="1"/>
            <p:extLst>
              <p:ext uri="{D42A27DB-BD31-4B8C-83A1-F6EECF244321}">
                <p14:modId xmlns:p14="http://schemas.microsoft.com/office/powerpoint/2010/main" val="182986992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2881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CCDD2E-CD3F-E4B9-5E18-476E2EC7B395}"/>
              </a:ext>
            </a:extLst>
          </p:cNvPr>
          <p:cNvSpPr>
            <a:spLocks noGrp="1"/>
          </p:cNvSpPr>
          <p:nvPr>
            <p:ph type="title"/>
          </p:nvPr>
        </p:nvSpPr>
        <p:spPr>
          <a:xfrm>
            <a:off x="1371597" y="348865"/>
            <a:ext cx="10044023" cy="877729"/>
          </a:xfrm>
        </p:spPr>
        <p:txBody>
          <a:bodyPr anchor="ctr">
            <a:normAutofit/>
          </a:bodyPr>
          <a:lstStyle/>
          <a:p>
            <a:r>
              <a:rPr lang="en-US" sz="3700" b="1">
                <a:solidFill>
                  <a:srgbClr val="FFFFFF"/>
                </a:solidFill>
                <a:ea typeface="+mj-lt"/>
                <a:cs typeface="+mj-lt"/>
              </a:rPr>
              <a:t>Timeline Reconstruction &amp; Conspiracy Structure</a:t>
            </a:r>
            <a:endParaRPr lang="en-US" sz="3700">
              <a:solidFill>
                <a:srgbClr val="FFFFFF"/>
              </a:solidFill>
              <a:ea typeface="+mj-lt"/>
              <a:cs typeface="+mj-lt"/>
            </a:endParaRPr>
          </a:p>
        </p:txBody>
      </p:sp>
      <p:graphicFrame>
        <p:nvGraphicFramePr>
          <p:cNvPr id="5" name="Content Placeholder 2">
            <a:extLst>
              <a:ext uri="{FF2B5EF4-FFF2-40B4-BE49-F238E27FC236}">
                <a16:creationId xmlns:a16="http://schemas.microsoft.com/office/drawing/2014/main" id="{E93D8700-B07A-7412-B59A-03DB3D35E88B}"/>
              </a:ext>
            </a:extLst>
          </p:cNvPr>
          <p:cNvGraphicFramePr>
            <a:graphicFrameLocks noGrp="1"/>
          </p:cNvGraphicFramePr>
          <p:nvPr>
            <p:ph idx="1"/>
            <p:extLst>
              <p:ext uri="{D42A27DB-BD31-4B8C-83A1-F6EECF244321}">
                <p14:modId xmlns:p14="http://schemas.microsoft.com/office/powerpoint/2010/main" val="77726121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179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85FF98-7369-5922-FD0C-B31D81120D85}"/>
              </a:ext>
            </a:extLst>
          </p:cNvPr>
          <p:cNvSpPr>
            <a:spLocks noGrp="1"/>
          </p:cNvSpPr>
          <p:nvPr>
            <p:ph type="title"/>
          </p:nvPr>
        </p:nvSpPr>
        <p:spPr>
          <a:xfrm>
            <a:off x="586478" y="1683756"/>
            <a:ext cx="3115265" cy="2396359"/>
          </a:xfrm>
        </p:spPr>
        <p:txBody>
          <a:bodyPr anchor="b">
            <a:normAutofit/>
          </a:bodyPr>
          <a:lstStyle/>
          <a:p>
            <a:pPr algn="r"/>
            <a:r>
              <a:rPr lang="en-US" sz="3700" b="1">
                <a:solidFill>
                  <a:srgbClr val="FFFFFF"/>
                </a:solidFill>
                <a:ea typeface="+mj-lt"/>
                <a:cs typeface="+mj-lt"/>
              </a:rPr>
              <a:t>Cross-Device Evidence Correlation &amp; Corroboration</a:t>
            </a:r>
            <a:endParaRPr lang="en-US" sz="3700">
              <a:solidFill>
                <a:srgbClr val="FFFFFF"/>
              </a:solidFill>
              <a:ea typeface="+mj-lt"/>
              <a:cs typeface="+mj-lt"/>
            </a:endParaRPr>
          </a:p>
        </p:txBody>
      </p:sp>
      <p:graphicFrame>
        <p:nvGraphicFramePr>
          <p:cNvPr id="27" name="Content Placeholder 2">
            <a:extLst>
              <a:ext uri="{FF2B5EF4-FFF2-40B4-BE49-F238E27FC236}">
                <a16:creationId xmlns:a16="http://schemas.microsoft.com/office/drawing/2014/main" id="{1191BDD3-722C-0B0C-F011-567E6F5D2598}"/>
              </a:ext>
            </a:extLst>
          </p:cNvPr>
          <p:cNvGraphicFramePr>
            <a:graphicFrameLocks noGrp="1"/>
          </p:cNvGraphicFramePr>
          <p:nvPr>
            <p:ph idx="1"/>
            <p:extLst>
              <p:ext uri="{D42A27DB-BD31-4B8C-83A1-F6EECF244321}">
                <p14:modId xmlns:p14="http://schemas.microsoft.com/office/powerpoint/2010/main" val="41518005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939819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4E2146-71DF-9C4D-9822-224C751D5817}"/>
              </a:ext>
            </a:extLst>
          </p:cNvPr>
          <p:cNvSpPr>
            <a:spLocks noGrp="1"/>
          </p:cNvSpPr>
          <p:nvPr>
            <p:ph type="title"/>
          </p:nvPr>
        </p:nvSpPr>
        <p:spPr>
          <a:xfrm>
            <a:off x="838200" y="365125"/>
            <a:ext cx="10515600" cy="1325563"/>
          </a:xfrm>
        </p:spPr>
        <p:txBody>
          <a:bodyPr>
            <a:normAutofit/>
          </a:bodyPr>
          <a:lstStyle/>
          <a:p>
            <a:r>
              <a:rPr lang="en-US" sz="5000" b="1">
                <a:ea typeface="+mj-lt"/>
                <a:cs typeface="+mj-lt"/>
              </a:rPr>
              <a:t>Findings Summary &amp; Case Confidence</a:t>
            </a:r>
            <a:endParaRPr lang="en-US" sz="5000">
              <a:ea typeface="+mj-lt"/>
              <a:cs typeface="+mj-lt"/>
            </a:endParaRPr>
          </a:p>
        </p:txBody>
      </p:sp>
      <p:sp>
        <p:nvSpPr>
          <p:cNvPr id="4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Content Placeholder 2">
            <a:extLst>
              <a:ext uri="{FF2B5EF4-FFF2-40B4-BE49-F238E27FC236}">
                <a16:creationId xmlns:a16="http://schemas.microsoft.com/office/drawing/2014/main" id="{D34CA461-C0FC-ED34-06AE-3E80BE80E830}"/>
              </a:ext>
            </a:extLst>
          </p:cNvPr>
          <p:cNvGraphicFramePr>
            <a:graphicFrameLocks noGrp="1"/>
          </p:cNvGraphicFramePr>
          <p:nvPr>
            <p:ph idx="1"/>
            <p:extLst>
              <p:ext uri="{D42A27DB-BD31-4B8C-83A1-F6EECF244321}">
                <p14:modId xmlns:p14="http://schemas.microsoft.com/office/powerpoint/2010/main" val="213530705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1129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927DFD-691C-C5FB-126F-63BC745ACF08}"/>
              </a:ext>
            </a:extLst>
          </p:cNvPr>
          <p:cNvSpPr>
            <a:spLocks noGrp="1"/>
          </p:cNvSpPr>
          <p:nvPr>
            <p:ph type="title"/>
          </p:nvPr>
        </p:nvSpPr>
        <p:spPr>
          <a:xfrm>
            <a:off x="1371599" y="294538"/>
            <a:ext cx="9895951" cy="1033669"/>
          </a:xfrm>
        </p:spPr>
        <p:txBody>
          <a:bodyPr>
            <a:normAutofit/>
          </a:bodyPr>
          <a:lstStyle/>
          <a:p>
            <a:r>
              <a:rPr lang="en-US" sz="4000" b="1">
                <a:solidFill>
                  <a:srgbClr val="FFFFFF"/>
                </a:solidFill>
                <a:ea typeface="+mj-lt"/>
                <a:cs typeface="+mj-lt"/>
              </a:rPr>
              <a:t>Conclusions &amp; Recommendations</a:t>
            </a:r>
            <a:endParaRPr lang="en-US" sz="4000">
              <a:solidFill>
                <a:srgbClr val="FFFFFF"/>
              </a:solidFill>
              <a:ea typeface="+mj-lt"/>
              <a:cs typeface="+mj-lt"/>
            </a:endParaRPr>
          </a:p>
        </p:txBody>
      </p:sp>
      <p:sp>
        <p:nvSpPr>
          <p:cNvPr id="3" name="Content Placeholder 2">
            <a:extLst>
              <a:ext uri="{FF2B5EF4-FFF2-40B4-BE49-F238E27FC236}">
                <a16:creationId xmlns:a16="http://schemas.microsoft.com/office/drawing/2014/main" id="{2B0CA555-B305-6586-0586-0B8E1A17AB25}"/>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US" sz="2000" dirty="0">
                <a:ea typeface="+mn-lt"/>
                <a:cs typeface="+mn-lt"/>
              </a:rPr>
              <a:t>Three actors were found to be conclusive with high levels of forensic confidence.</a:t>
            </a:r>
          </a:p>
          <a:p>
            <a:r>
              <a:rPr lang="en-US" sz="2000" dirty="0">
                <a:ea typeface="+mn-lt"/>
                <a:cs typeface="+mn-lt"/>
              </a:rPr>
              <a:t>Pattern, plot, time definitely proved dead through forensics.</a:t>
            </a:r>
          </a:p>
          <a:p>
            <a:r>
              <a:rPr lang="en-US" sz="2000" dirty="0">
                <a:ea typeface="+mn-lt"/>
                <a:cs typeface="+mn-lt"/>
              </a:rPr>
              <a:t>Chain of custody evidence preserved; can be used in the court of law.</a:t>
            </a:r>
          </a:p>
          <a:p>
            <a:r>
              <a:rPr lang="en-US" sz="2000" dirty="0">
                <a:ea typeface="+mn-lt"/>
                <a:cs typeface="+mn-lt"/>
              </a:rPr>
              <a:t>Facial recognition scan needed to identify the fourth actor in Nokia.</a:t>
            </a:r>
          </a:p>
          <a:p>
            <a:r>
              <a:rPr lang="en-US" sz="2000" dirty="0">
                <a:ea typeface="+mn-lt"/>
                <a:cs typeface="+mn-lt"/>
              </a:rPr>
              <a:t>Advanced Cryptanalysis required to recover and access passwords in Open.docx.</a:t>
            </a:r>
          </a:p>
          <a:p>
            <a:r>
              <a:rPr lang="en-US" sz="2000" dirty="0">
                <a:ea typeface="+mn-lt"/>
                <a:cs typeface="+mn-lt"/>
              </a:rPr>
              <a:t>Email provider and bank transaction data corroboration as a legal subpoena.</a:t>
            </a:r>
          </a:p>
          <a:p>
            <a:r>
              <a:rPr lang="en-US" sz="2000" dirty="0">
                <a:ea typeface="+mn-lt"/>
                <a:cs typeface="+mn-lt"/>
              </a:rPr>
              <a:t>Multi-sensed orchestration requires advanced cross-correlation forensic method.</a:t>
            </a:r>
          </a:p>
          <a:p>
            <a:r>
              <a:rPr lang="en-US" sz="2000" dirty="0">
                <a:ea typeface="+mn-lt"/>
                <a:cs typeface="+mn-lt"/>
              </a:rPr>
              <a:t>Major obfuscation mechanisms used are financial anonymization and encryption.</a:t>
            </a:r>
          </a:p>
          <a:p>
            <a:r>
              <a:rPr lang="en-US" sz="2000" dirty="0">
                <a:ea typeface="+mn-lt"/>
                <a:cs typeface="+mn-lt"/>
              </a:rPr>
              <a:t>Combined forensic, legal, organizational reaction required to insider threat reduction.</a:t>
            </a:r>
          </a:p>
        </p:txBody>
      </p:sp>
    </p:spTree>
    <p:extLst>
      <p:ext uri="{BB962C8B-B14F-4D97-AF65-F5344CB8AC3E}">
        <p14:creationId xmlns:p14="http://schemas.microsoft.com/office/powerpoint/2010/main" val="16263317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3153</Words>
  <Application>Microsoft Office PowerPoint</Application>
  <PresentationFormat>Widescreen</PresentationFormat>
  <Paragraphs>93</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office theme</vt:lpstr>
      <vt:lpstr>Investigation of Corporate Espionage</vt:lpstr>
      <vt:lpstr>Evidence Overview &amp; Acquisition</vt:lpstr>
      <vt:lpstr>Huawei POT-LX1 P Smart – Emma (The Perpetrator)</vt:lpstr>
      <vt:lpstr>Samsung Galaxy A13 – Joe (The Intermediary)</vt:lpstr>
      <vt:lpstr>Ulefone Note 14 – Norman (The Buyer/Financier)</vt:lpstr>
      <vt:lpstr>Nokia C2 2nd Edition – Unattributed Co-conspirator</vt:lpstr>
      <vt:lpstr>Timeline Reconstruction &amp; Conspiracy Structure</vt:lpstr>
      <vt:lpstr>Cross-Device Evidence Correlation &amp; Corroboration</vt:lpstr>
      <vt:lpstr>Findings Summary &amp; Case Confidence</vt:lpstr>
      <vt:lpstr>Conclusions &amp; Recommendations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2025-12-11T16:54:41Z</dcterms:created>
  <dcterms:modified xsi:type="dcterms:W3CDTF">2025-12-12T09:33:17Z</dcterms:modified>
</cp:coreProperties>
</file>