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5" r:id="rId3"/>
    <p:sldId id="257" r:id="rId4"/>
    <p:sldId id="270" r:id="rId5"/>
    <p:sldId id="274" r:id="rId6"/>
    <p:sldId id="272" r:id="rId7"/>
    <p:sldId id="264" r:id="rId8"/>
    <p:sldId id="263" r:id="rId9"/>
    <p:sldId id="260" r:id="rId10"/>
    <p:sldId id="268" r:id="rId11"/>
    <p:sldId id="276" r:id="rId12"/>
    <p:sldId id="273"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5C64DD84-D46B-428E-8970-4F8960660598}">
          <p14:sldIdLst>
            <p14:sldId id="256"/>
            <p14:sldId id="275"/>
            <p14:sldId id="257"/>
            <p14:sldId id="270"/>
            <p14:sldId id="274"/>
            <p14:sldId id="272"/>
            <p14:sldId id="264"/>
            <p14:sldId id="263"/>
            <p14:sldId id="260"/>
            <p14:sldId id="268"/>
            <p14:sldId id="276"/>
            <p14:sldId id="273"/>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7" d="100"/>
          <a:sy n="67" d="100"/>
        </p:scale>
        <p:origin x="64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2C491BA-511F-420C-AFC3-B5E3C140641D}" type="doc">
      <dgm:prSet loTypeId="urn:microsoft.com/office/officeart/2005/8/layout/vProcess5" loCatId="process" qsTypeId="urn:microsoft.com/office/officeart/2005/8/quickstyle/simple1" qsCatId="simple" csTypeId="urn:microsoft.com/office/officeart/2005/8/colors/accent2_2" csCatId="accent2" phldr="1"/>
      <dgm:spPr/>
      <dgm:t>
        <a:bodyPr/>
        <a:lstStyle/>
        <a:p>
          <a:endParaRPr lang="en-US"/>
        </a:p>
      </dgm:t>
    </dgm:pt>
    <dgm:pt modelId="{B37BB05A-3018-4B42-A813-A5246255382B}">
      <dgm:prSet/>
      <dgm:spPr/>
      <dgm:t>
        <a:bodyPr/>
        <a:lstStyle/>
        <a:p>
          <a:pPr>
            <a:defRPr cap="all"/>
          </a:pPr>
          <a:r>
            <a:rPr lang="en-GB" dirty="0"/>
            <a:t>The Albemarle Report</a:t>
          </a:r>
          <a:endParaRPr lang="en-US" dirty="0"/>
        </a:p>
      </dgm:t>
    </dgm:pt>
    <dgm:pt modelId="{6C14A859-E2F0-4748-9C71-5ACAB7CDD2E2}" type="parTrans" cxnId="{D97EDF69-3B5E-4DCF-9CF5-34CD4AC66DC0}">
      <dgm:prSet/>
      <dgm:spPr/>
      <dgm:t>
        <a:bodyPr/>
        <a:lstStyle/>
        <a:p>
          <a:endParaRPr lang="en-US"/>
        </a:p>
      </dgm:t>
    </dgm:pt>
    <dgm:pt modelId="{D5F64126-28FA-43DF-9467-4D59B6F92B54}" type="sibTrans" cxnId="{D97EDF69-3B5E-4DCF-9CF5-34CD4AC66DC0}">
      <dgm:prSet/>
      <dgm:spPr/>
      <dgm:t>
        <a:bodyPr/>
        <a:lstStyle/>
        <a:p>
          <a:endParaRPr lang="en-US"/>
        </a:p>
      </dgm:t>
    </dgm:pt>
    <dgm:pt modelId="{6DE3DFFB-0F0F-4D0B-A4C0-FBA47B7C5658}">
      <dgm:prSet/>
      <dgm:spPr/>
      <dgm:t>
        <a:bodyPr/>
        <a:lstStyle/>
        <a:p>
          <a:pPr>
            <a:defRPr cap="all"/>
          </a:pPr>
          <a:r>
            <a:rPr lang="en-GB"/>
            <a:t>Communities</a:t>
          </a:r>
          <a:endParaRPr lang="en-US"/>
        </a:p>
      </dgm:t>
    </dgm:pt>
    <dgm:pt modelId="{A7205BBB-BC92-4872-82E5-A4D31A235D1A}" type="parTrans" cxnId="{546AD47C-B342-4ED7-A2FD-D2A348CB0445}">
      <dgm:prSet/>
      <dgm:spPr/>
      <dgm:t>
        <a:bodyPr/>
        <a:lstStyle/>
        <a:p>
          <a:endParaRPr lang="en-US"/>
        </a:p>
      </dgm:t>
    </dgm:pt>
    <dgm:pt modelId="{7FD1F321-9D2B-4AA6-85DF-CA9E6A4AB58C}" type="sibTrans" cxnId="{546AD47C-B342-4ED7-A2FD-D2A348CB0445}">
      <dgm:prSet/>
      <dgm:spPr/>
      <dgm:t>
        <a:bodyPr/>
        <a:lstStyle/>
        <a:p>
          <a:endParaRPr lang="en-US"/>
        </a:p>
      </dgm:t>
    </dgm:pt>
    <dgm:pt modelId="{29BCDF51-DA8A-442E-ACE3-E63905CA56F2}">
      <dgm:prSet/>
      <dgm:spPr/>
      <dgm:t>
        <a:bodyPr/>
        <a:lstStyle/>
        <a:p>
          <a:pPr>
            <a:defRPr cap="all"/>
          </a:pPr>
          <a:r>
            <a:rPr lang="en-GB"/>
            <a:t>Influences  on young people and Notable Events</a:t>
          </a:r>
          <a:endParaRPr lang="en-US"/>
        </a:p>
      </dgm:t>
    </dgm:pt>
    <dgm:pt modelId="{6FEC5BD2-C5F9-43F2-83BE-F33C300BD3F3}" type="parTrans" cxnId="{40E84711-D1CE-417C-876F-34341E4F24A9}">
      <dgm:prSet/>
      <dgm:spPr/>
      <dgm:t>
        <a:bodyPr/>
        <a:lstStyle/>
        <a:p>
          <a:endParaRPr lang="en-US"/>
        </a:p>
      </dgm:t>
    </dgm:pt>
    <dgm:pt modelId="{C7ECB219-4464-4162-9B95-946DCA9FBE1C}" type="sibTrans" cxnId="{40E84711-D1CE-417C-876F-34341E4F24A9}">
      <dgm:prSet/>
      <dgm:spPr/>
      <dgm:t>
        <a:bodyPr/>
        <a:lstStyle/>
        <a:p>
          <a:endParaRPr lang="en-US"/>
        </a:p>
      </dgm:t>
    </dgm:pt>
    <dgm:pt modelId="{3EB72B57-3100-42CB-ABB2-0CB9901B1988}">
      <dgm:prSet/>
      <dgm:spPr/>
      <dgm:t>
        <a:bodyPr/>
        <a:lstStyle/>
        <a:p>
          <a:pPr>
            <a:defRPr cap="all"/>
          </a:pPr>
          <a:r>
            <a:rPr lang="en-GB"/>
            <a:t>Music</a:t>
          </a:r>
          <a:endParaRPr lang="en-US"/>
        </a:p>
      </dgm:t>
    </dgm:pt>
    <dgm:pt modelId="{7D24CE26-9F5F-41E9-A762-89CFAAF457D7}" type="parTrans" cxnId="{4F6F17A6-20AC-4D7B-8D24-5E430CFC752F}">
      <dgm:prSet/>
      <dgm:spPr/>
      <dgm:t>
        <a:bodyPr/>
        <a:lstStyle/>
        <a:p>
          <a:endParaRPr lang="en-US"/>
        </a:p>
      </dgm:t>
    </dgm:pt>
    <dgm:pt modelId="{A2EE10A1-EFFE-4285-855E-761AB411A8A8}" type="sibTrans" cxnId="{4F6F17A6-20AC-4D7B-8D24-5E430CFC752F}">
      <dgm:prSet/>
      <dgm:spPr/>
      <dgm:t>
        <a:bodyPr/>
        <a:lstStyle/>
        <a:p>
          <a:endParaRPr lang="en-US"/>
        </a:p>
      </dgm:t>
    </dgm:pt>
    <dgm:pt modelId="{B6A3C70C-8242-44E8-8112-EBF3B2ED6FBB}" type="pres">
      <dgm:prSet presAssocID="{42C491BA-511F-420C-AFC3-B5E3C140641D}" presName="outerComposite" presStyleCnt="0">
        <dgm:presLayoutVars>
          <dgm:chMax val="5"/>
          <dgm:dir/>
          <dgm:resizeHandles val="exact"/>
        </dgm:presLayoutVars>
      </dgm:prSet>
      <dgm:spPr/>
    </dgm:pt>
    <dgm:pt modelId="{6E082684-CDC1-4F8A-9179-8B7745838D6B}" type="pres">
      <dgm:prSet presAssocID="{42C491BA-511F-420C-AFC3-B5E3C140641D}" presName="dummyMaxCanvas" presStyleCnt="0">
        <dgm:presLayoutVars/>
      </dgm:prSet>
      <dgm:spPr/>
    </dgm:pt>
    <dgm:pt modelId="{06FD0EDC-B897-426B-A657-AD334E4A005A}" type="pres">
      <dgm:prSet presAssocID="{42C491BA-511F-420C-AFC3-B5E3C140641D}" presName="FourNodes_1" presStyleLbl="node1" presStyleIdx="0" presStyleCnt="4">
        <dgm:presLayoutVars>
          <dgm:bulletEnabled val="1"/>
        </dgm:presLayoutVars>
      </dgm:prSet>
      <dgm:spPr/>
    </dgm:pt>
    <dgm:pt modelId="{0A3FBE0C-898F-4ABF-AF6C-A1113B82E880}" type="pres">
      <dgm:prSet presAssocID="{42C491BA-511F-420C-AFC3-B5E3C140641D}" presName="FourNodes_2" presStyleLbl="node1" presStyleIdx="1" presStyleCnt="4">
        <dgm:presLayoutVars>
          <dgm:bulletEnabled val="1"/>
        </dgm:presLayoutVars>
      </dgm:prSet>
      <dgm:spPr/>
    </dgm:pt>
    <dgm:pt modelId="{F1B5BE04-6670-4C84-92DB-04B2CDB30336}" type="pres">
      <dgm:prSet presAssocID="{42C491BA-511F-420C-AFC3-B5E3C140641D}" presName="FourNodes_3" presStyleLbl="node1" presStyleIdx="2" presStyleCnt="4">
        <dgm:presLayoutVars>
          <dgm:bulletEnabled val="1"/>
        </dgm:presLayoutVars>
      </dgm:prSet>
      <dgm:spPr/>
    </dgm:pt>
    <dgm:pt modelId="{E6FF96F2-8336-4A9C-86D8-76ED5EFC83E8}" type="pres">
      <dgm:prSet presAssocID="{42C491BA-511F-420C-AFC3-B5E3C140641D}" presName="FourNodes_4" presStyleLbl="node1" presStyleIdx="3" presStyleCnt="4">
        <dgm:presLayoutVars>
          <dgm:bulletEnabled val="1"/>
        </dgm:presLayoutVars>
      </dgm:prSet>
      <dgm:spPr/>
    </dgm:pt>
    <dgm:pt modelId="{18A3F9CC-5725-470E-81AC-8C1DD7AFADF0}" type="pres">
      <dgm:prSet presAssocID="{42C491BA-511F-420C-AFC3-B5E3C140641D}" presName="FourConn_1-2" presStyleLbl="fgAccFollowNode1" presStyleIdx="0" presStyleCnt="3">
        <dgm:presLayoutVars>
          <dgm:bulletEnabled val="1"/>
        </dgm:presLayoutVars>
      </dgm:prSet>
      <dgm:spPr/>
    </dgm:pt>
    <dgm:pt modelId="{2F8B1B6A-154D-45D3-A209-040EDA39C104}" type="pres">
      <dgm:prSet presAssocID="{42C491BA-511F-420C-AFC3-B5E3C140641D}" presName="FourConn_2-3" presStyleLbl="fgAccFollowNode1" presStyleIdx="1" presStyleCnt="3">
        <dgm:presLayoutVars>
          <dgm:bulletEnabled val="1"/>
        </dgm:presLayoutVars>
      </dgm:prSet>
      <dgm:spPr/>
    </dgm:pt>
    <dgm:pt modelId="{549186ED-319B-470D-B35B-560B0E7ED758}" type="pres">
      <dgm:prSet presAssocID="{42C491BA-511F-420C-AFC3-B5E3C140641D}" presName="FourConn_3-4" presStyleLbl="fgAccFollowNode1" presStyleIdx="2" presStyleCnt="3">
        <dgm:presLayoutVars>
          <dgm:bulletEnabled val="1"/>
        </dgm:presLayoutVars>
      </dgm:prSet>
      <dgm:spPr/>
    </dgm:pt>
    <dgm:pt modelId="{B6559A3E-B258-473A-B6F2-C1DF3312B960}" type="pres">
      <dgm:prSet presAssocID="{42C491BA-511F-420C-AFC3-B5E3C140641D}" presName="FourNodes_1_text" presStyleLbl="node1" presStyleIdx="3" presStyleCnt="4">
        <dgm:presLayoutVars>
          <dgm:bulletEnabled val="1"/>
        </dgm:presLayoutVars>
      </dgm:prSet>
      <dgm:spPr/>
    </dgm:pt>
    <dgm:pt modelId="{9D879B14-3A0B-4437-9B79-31A165900AF4}" type="pres">
      <dgm:prSet presAssocID="{42C491BA-511F-420C-AFC3-B5E3C140641D}" presName="FourNodes_2_text" presStyleLbl="node1" presStyleIdx="3" presStyleCnt="4">
        <dgm:presLayoutVars>
          <dgm:bulletEnabled val="1"/>
        </dgm:presLayoutVars>
      </dgm:prSet>
      <dgm:spPr/>
    </dgm:pt>
    <dgm:pt modelId="{DE95E0E6-0973-4DAB-AC48-365E2EF8A8AD}" type="pres">
      <dgm:prSet presAssocID="{42C491BA-511F-420C-AFC3-B5E3C140641D}" presName="FourNodes_3_text" presStyleLbl="node1" presStyleIdx="3" presStyleCnt="4">
        <dgm:presLayoutVars>
          <dgm:bulletEnabled val="1"/>
        </dgm:presLayoutVars>
      </dgm:prSet>
      <dgm:spPr/>
    </dgm:pt>
    <dgm:pt modelId="{C014AA6A-7E06-4EF8-945B-C9EF62A29938}" type="pres">
      <dgm:prSet presAssocID="{42C491BA-511F-420C-AFC3-B5E3C140641D}" presName="FourNodes_4_text" presStyleLbl="node1" presStyleIdx="3" presStyleCnt="4">
        <dgm:presLayoutVars>
          <dgm:bulletEnabled val="1"/>
        </dgm:presLayoutVars>
      </dgm:prSet>
      <dgm:spPr/>
    </dgm:pt>
  </dgm:ptLst>
  <dgm:cxnLst>
    <dgm:cxn modelId="{40E84711-D1CE-417C-876F-34341E4F24A9}" srcId="{42C491BA-511F-420C-AFC3-B5E3C140641D}" destId="{29BCDF51-DA8A-442E-ACE3-E63905CA56F2}" srcOrd="2" destOrd="0" parTransId="{6FEC5BD2-C5F9-43F2-83BE-F33C300BD3F3}" sibTransId="{C7ECB219-4464-4162-9B95-946DCA9FBE1C}"/>
    <dgm:cxn modelId="{32BAE71E-C05A-4131-B9BD-5445C1DA143F}" type="presOf" srcId="{D5F64126-28FA-43DF-9467-4D59B6F92B54}" destId="{18A3F9CC-5725-470E-81AC-8C1DD7AFADF0}" srcOrd="0" destOrd="0" presId="urn:microsoft.com/office/officeart/2005/8/layout/vProcess5"/>
    <dgm:cxn modelId="{5EA44821-D9DF-4E88-B247-C17D973D5AB2}" type="presOf" srcId="{3EB72B57-3100-42CB-ABB2-0CB9901B1988}" destId="{E6FF96F2-8336-4A9C-86D8-76ED5EFC83E8}" srcOrd="0" destOrd="0" presId="urn:microsoft.com/office/officeart/2005/8/layout/vProcess5"/>
    <dgm:cxn modelId="{D97EDF69-3B5E-4DCF-9CF5-34CD4AC66DC0}" srcId="{42C491BA-511F-420C-AFC3-B5E3C140641D}" destId="{B37BB05A-3018-4B42-A813-A5246255382B}" srcOrd="0" destOrd="0" parTransId="{6C14A859-E2F0-4748-9C71-5ACAB7CDD2E2}" sibTransId="{D5F64126-28FA-43DF-9467-4D59B6F92B54}"/>
    <dgm:cxn modelId="{1CD15251-3BF5-48ED-BB31-483487B0389B}" type="presOf" srcId="{C7ECB219-4464-4162-9B95-946DCA9FBE1C}" destId="{549186ED-319B-470D-B35B-560B0E7ED758}" srcOrd="0" destOrd="0" presId="urn:microsoft.com/office/officeart/2005/8/layout/vProcess5"/>
    <dgm:cxn modelId="{546AD47C-B342-4ED7-A2FD-D2A348CB0445}" srcId="{42C491BA-511F-420C-AFC3-B5E3C140641D}" destId="{6DE3DFFB-0F0F-4D0B-A4C0-FBA47B7C5658}" srcOrd="1" destOrd="0" parTransId="{A7205BBB-BC92-4872-82E5-A4D31A235D1A}" sibTransId="{7FD1F321-9D2B-4AA6-85DF-CA9E6A4AB58C}"/>
    <dgm:cxn modelId="{C6D82586-B838-4D3B-B912-EF410767AF09}" type="presOf" srcId="{29BCDF51-DA8A-442E-ACE3-E63905CA56F2}" destId="{DE95E0E6-0973-4DAB-AC48-365E2EF8A8AD}" srcOrd="1" destOrd="0" presId="urn:microsoft.com/office/officeart/2005/8/layout/vProcess5"/>
    <dgm:cxn modelId="{37EF968E-078D-47C6-8463-B6119A8FF7B6}" type="presOf" srcId="{42C491BA-511F-420C-AFC3-B5E3C140641D}" destId="{B6A3C70C-8242-44E8-8112-EBF3B2ED6FBB}" srcOrd="0" destOrd="0" presId="urn:microsoft.com/office/officeart/2005/8/layout/vProcess5"/>
    <dgm:cxn modelId="{4F6F17A6-20AC-4D7B-8D24-5E430CFC752F}" srcId="{42C491BA-511F-420C-AFC3-B5E3C140641D}" destId="{3EB72B57-3100-42CB-ABB2-0CB9901B1988}" srcOrd="3" destOrd="0" parTransId="{7D24CE26-9F5F-41E9-A762-89CFAAF457D7}" sibTransId="{A2EE10A1-EFFE-4285-855E-761AB411A8A8}"/>
    <dgm:cxn modelId="{826EF8AD-17AA-4750-B48F-A501DA0162E4}" type="presOf" srcId="{3EB72B57-3100-42CB-ABB2-0CB9901B1988}" destId="{C014AA6A-7E06-4EF8-945B-C9EF62A29938}" srcOrd="1" destOrd="0" presId="urn:microsoft.com/office/officeart/2005/8/layout/vProcess5"/>
    <dgm:cxn modelId="{8075FEC0-B0E0-4383-9879-0F43B8360BAB}" type="presOf" srcId="{B37BB05A-3018-4B42-A813-A5246255382B}" destId="{B6559A3E-B258-473A-B6F2-C1DF3312B960}" srcOrd="1" destOrd="0" presId="urn:microsoft.com/office/officeart/2005/8/layout/vProcess5"/>
    <dgm:cxn modelId="{AD3035CB-1352-4927-90C6-F5224A50D939}" type="presOf" srcId="{6DE3DFFB-0F0F-4D0B-A4C0-FBA47B7C5658}" destId="{9D879B14-3A0B-4437-9B79-31A165900AF4}" srcOrd="1" destOrd="0" presId="urn:microsoft.com/office/officeart/2005/8/layout/vProcess5"/>
    <dgm:cxn modelId="{562026D6-8570-4B67-AABB-89B37CC36EFF}" type="presOf" srcId="{7FD1F321-9D2B-4AA6-85DF-CA9E6A4AB58C}" destId="{2F8B1B6A-154D-45D3-A209-040EDA39C104}" srcOrd="0" destOrd="0" presId="urn:microsoft.com/office/officeart/2005/8/layout/vProcess5"/>
    <dgm:cxn modelId="{FF5D30D9-1D40-43A4-84F1-A5557FBFA17A}" type="presOf" srcId="{29BCDF51-DA8A-442E-ACE3-E63905CA56F2}" destId="{F1B5BE04-6670-4C84-92DB-04B2CDB30336}" srcOrd="0" destOrd="0" presId="urn:microsoft.com/office/officeart/2005/8/layout/vProcess5"/>
    <dgm:cxn modelId="{0DAFE0F0-15B6-47DB-8342-CF92B248DC66}" type="presOf" srcId="{6DE3DFFB-0F0F-4D0B-A4C0-FBA47B7C5658}" destId="{0A3FBE0C-898F-4ABF-AF6C-A1113B82E880}" srcOrd="0" destOrd="0" presId="urn:microsoft.com/office/officeart/2005/8/layout/vProcess5"/>
    <dgm:cxn modelId="{7EF0F7F8-0F40-4152-9838-9C064756CCFE}" type="presOf" srcId="{B37BB05A-3018-4B42-A813-A5246255382B}" destId="{06FD0EDC-B897-426B-A657-AD334E4A005A}" srcOrd="0" destOrd="0" presId="urn:microsoft.com/office/officeart/2005/8/layout/vProcess5"/>
    <dgm:cxn modelId="{3F116893-3AED-4621-9A5E-E451452378FF}" type="presParOf" srcId="{B6A3C70C-8242-44E8-8112-EBF3B2ED6FBB}" destId="{6E082684-CDC1-4F8A-9179-8B7745838D6B}" srcOrd="0" destOrd="0" presId="urn:microsoft.com/office/officeart/2005/8/layout/vProcess5"/>
    <dgm:cxn modelId="{4286A44A-D997-4BB2-A68C-5523E47F918E}" type="presParOf" srcId="{B6A3C70C-8242-44E8-8112-EBF3B2ED6FBB}" destId="{06FD0EDC-B897-426B-A657-AD334E4A005A}" srcOrd="1" destOrd="0" presId="urn:microsoft.com/office/officeart/2005/8/layout/vProcess5"/>
    <dgm:cxn modelId="{ECF2A362-E8C4-4335-B86A-752C39A987C4}" type="presParOf" srcId="{B6A3C70C-8242-44E8-8112-EBF3B2ED6FBB}" destId="{0A3FBE0C-898F-4ABF-AF6C-A1113B82E880}" srcOrd="2" destOrd="0" presId="urn:microsoft.com/office/officeart/2005/8/layout/vProcess5"/>
    <dgm:cxn modelId="{099F5509-3CDA-42AD-B618-3C8438FBE565}" type="presParOf" srcId="{B6A3C70C-8242-44E8-8112-EBF3B2ED6FBB}" destId="{F1B5BE04-6670-4C84-92DB-04B2CDB30336}" srcOrd="3" destOrd="0" presId="urn:microsoft.com/office/officeart/2005/8/layout/vProcess5"/>
    <dgm:cxn modelId="{5DC242C4-CE05-4406-9FD3-5EAA3882EECF}" type="presParOf" srcId="{B6A3C70C-8242-44E8-8112-EBF3B2ED6FBB}" destId="{E6FF96F2-8336-4A9C-86D8-76ED5EFC83E8}" srcOrd="4" destOrd="0" presId="urn:microsoft.com/office/officeart/2005/8/layout/vProcess5"/>
    <dgm:cxn modelId="{BCC319BD-2A74-48FE-BCFA-DFE196F74D71}" type="presParOf" srcId="{B6A3C70C-8242-44E8-8112-EBF3B2ED6FBB}" destId="{18A3F9CC-5725-470E-81AC-8C1DD7AFADF0}" srcOrd="5" destOrd="0" presId="urn:microsoft.com/office/officeart/2005/8/layout/vProcess5"/>
    <dgm:cxn modelId="{7A725F40-F7B1-4734-A159-D938FA39828B}" type="presParOf" srcId="{B6A3C70C-8242-44E8-8112-EBF3B2ED6FBB}" destId="{2F8B1B6A-154D-45D3-A209-040EDA39C104}" srcOrd="6" destOrd="0" presId="urn:microsoft.com/office/officeart/2005/8/layout/vProcess5"/>
    <dgm:cxn modelId="{CD8B22ED-DE1E-4B5D-BBF4-0323738422EE}" type="presParOf" srcId="{B6A3C70C-8242-44E8-8112-EBF3B2ED6FBB}" destId="{549186ED-319B-470D-B35B-560B0E7ED758}" srcOrd="7" destOrd="0" presId="urn:microsoft.com/office/officeart/2005/8/layout/vProcess5"/>
    <dgm:cxn modelId="{22A52092-AB00-4638-8F92-32DC60A9DF66}" type="presParOf" srcId="{B6A3C70C-8242-44E8-8112-EBF3B2ED6FBB}" destId="{B6559A3E-B258-473A-B6F2-C1DF3312B960}" srcOrd="8" destOrd="0" presId="urn:microsoft.com/office/officeart/2005/8/layout/vProcess5"/>
    <dgm:cxn modelId="{DB9D511A-A332-4030-83F4-B57A8574A7BB}" type="presParOf" srcId="{B6A3C70C-8242-44E8-8112-EBF3B2ED6FBB}" destId="{9D879B14-3A0B-4437-9B79-31A165900AF4}" srcOrd="9" destOrd="0" presId="urn:microsoft.com/office/officeart/2005/8/layout/vProcess5"/>
    <dgm:cxn modelId="{D0E6B5BF-2324-4049-95E0-A2BE7DDEB7DA}" type="presParOf" srcId="{B6A3C70C-8242-44E8-8112-EBF3B2ED6FBB}" destId="{DE95E0E6-0973-4DAB-AC48-365E2EF8A8AD}" srcOrd="10" destOrd="0" presId="urn:microsoft.com/office/officeart/2005/8/layout/vProcess5"/>
    <dgm:cxn modelId="{6165EA82-450B-4E73-9977-95E1036FB105}" type="presParOf" srcId="{B6A3C70C-8242-44E8-8112-EBF3B2ED6FBB}" destId="{C014AA6A-7E06-4EF8-945B-C9EF62A29938}"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FD0EDC-B897-426B-A657-AD334E4A005A}">
      <dsp:nvSpPr>
        <dsp:cNvPr id="0" name=""/>
        <dsp:cNvSpPr/>
      </dsp:nvSpPr>
      <dsp:spPr>
        <a:xfrm>
          <a:off x="0" y="0"/>
          <a:ext cx="8412480" cy="95729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defRPr cap="all"/>
          </a:pPr>
          <a:r>
            <a:rPr lang="en-GB" sz="2500" kern="1200" dirty="0"/>
            <a:t>The Albemarle Report</a:t>
          </a:r>
          <a:endParaRPr lang="en-US" sz="2500" kern="1200" dirty="0"/>
        </a:p>
      </dsp:txBody>
      <dsp:txXfrm>
        <a:off x="28038" y="28038"/>
        <a:ext cx="7298593" cy="901218"/>
      </dsp:txXfrm>
    </dsp:sp>
    <dsp:sp modelId="{0A3FBE0C-898F-4ABF-AF6C-A1113B82E880}">
      <dsp:nvSpPr>
        <dsp:cNvPr id="0" name=""/>
        <dsp:cNvSpPr/>
      </dsp:nvSpPr>
      <dsp:spPr>
        <a:xfrm>
          <a:off x="704545" y="1131347"/>
          <a:ext cx="8412480" cy="95729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defRPr cap="all"/>
          </a:pPr>
          <a:r>
            <a:rPr lang="en-GB" sz="2500" kern="1200"/>
            <a:t>Communities</a:t>
          </a:r>
          <a:endParaRPr lang="en-US" sz="2500" kern="1200"/>
        </a:p>
      </dsp:txBody>
      <dsp:txXfrm>
        <a:off x="732583" y="1159385"/>
        <a:ext cx="7029617" cy="901218"/>
      </dsp:txXfrm>
    </dsp:sp>
    <dsp:sp modelId="{F1B5BE04-6670-4C84-92DB-04B2CDB30336}">
      <dsp:nvSpPr>
        <dsp:cNvPr id="0" name=""/>
        <dsp:cNvSpPr/>
      </dsp:nvSpPr>
      <dsp:spPr>
        <a:xfrm>
          <a:off x="1398574" y="2262695"/>
          <a:ext cx="8412480" cy="95729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defRPr cap="all"/>
          </a:pPr>
          <a:r>
            <a:rPr lang="en-GB" sz="2500" kern="1200"/>
            <a:t>Influences  on young people and Notable Events</a:t>
          </a:r>
          <a:endParaRPr lang="en-US" sz="2500" kern="1200"/>
        </a:p>
      </dsp:txBody>
      <dsp:txXfrm>
        <a:off x="1426612" y="2290733"/>
        <a:ext cx="7040133" cy="901218"/>
      </dsp:txXfrm>
    </dsp:sp>
    <dsp:sp modelId="{E6FF96F2-8336-4A9C-86D8-76ED5EFC83E8}">
      <dsp:nvSpPr>
        <dsp:cNvPr id="0" name=""/>
        <dsp:cNvSpPr/>
      </dsp:nvSpPr>
      <dsp:spPr>
        <a:xfrm>
          <a:off x="2103119" y="3394043"/>
          <a:ext cx="8412480" cy="95729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defRPr cap="all"/>
          </a:pPr>
          <a:r>
            <a:rPr lang="en-GB" sz="2500" kern="1200"/>
            <a:t>Music</a:t>
          </a:r>
          <a:endParaRPr lang="en-US" sz="2500" kern="1200"/>
        </a:p>
      </dsp:txBody>
      <dsp:txXfrm>
        <a:off x="2131157" y="3422081"/>
        <a:ext cx="7029617" cy="901218"/>
      </dsp:txXfrm>
    </dsp:sp>
    <dsp:sp modelId="{18A3F9CC-5725-470E-81AC-8C1DD7AFADF0}">
      <dsp:nvSpPr>
        <dsp:cNvPr id="0" name=""/>
        <dsp:cNvSpPr/>
      </dsp:nvSpPr>
      <dsp:spPr>
        <a:xfrm>
          <a:off x="7790238" y="733200"/>
          <a:ext cx="622241" cy="622241"/>
        </a:xfrm>
        <a:prstGeom prst="downArrow">
          <a:avLst>
            <a:gd name="adj1" fmla="val 55000"/>
            <a:gd name="adj2" fmla="val 45000"/>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7930242" y="733200"/>
        <a:ext cx="342233" cy="468236"/>
      </dsp:txXfrm>
    </dsp:sp>
    <dsp:sp modelId="{2F8B1B6A-154D-45D3-A209-040EDA39C104}">
      <dsp:nvSpPr>
        <dsp:cNvPr id="0" name=""/>
        <dsp:cNvSpPr/>
      </dsp:nvSpPr>
      <dsp:spPr>
        <a:xfrm>
          <a:off x="8494783" y="1864548"/>
          <a:ext cx="622241" cy="622241"/>
        </a:xfrm>
        <a:prstGeom prst="downArrow">
          <a:avLst>
            <a:gd name="adj1" fmla="val 55000"/>
            <a:gd name="adj2" fmla="val 45000"/>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8634787" y="1864548"/>
        <a:ext cx="342233" cy="468236"/>
      </dsp:txXfrm>
    </dsp:sp>
    <dsp:sp modelId="{549186ED-319B-470D-B35B-560B0E7ED758}">
      <dsp:nvSpPr>
        <dsp:cNvPr id="0" name=""/>
        <dsp:cNvSpPr/>
      </dsp:nvSpPr>
      <dsp:spPr>
        <a:xfrm>
          <a:off x="9188813" y="2995896"/>
          <a:ext cx="622241" cy="622241"/>
        </a:xfrm>
        <a:prstGeom prst="downArrow">
          <a:avLst>
            <a:gd name="adj1" fmla="val 55000"/>
            <a:gd name="adj2" fmla="val 45000"/>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9328817" y="2995896"/>
        <a:ext cx="342233" cy="468236"/>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8E17F-CFBD-22BB-C1F3-9F9AD24CD0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7B6CDF9-5BFE-B1D5-75D1-FA4D24D6BD2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9BE71E5-075E-B600-0BFA-37631EDD92EB}"/>
              </a:ext>
            </a:extLst>
          </p:cNvPr>
          <p:cNvSpPr>
            <a:spLocks noGrp="1"/>
          </p:cNvSpPr>
          <p:nvPr>
            <p:ph type="dt" sz="half" idx="10"/>
          </p:nvPr>
        </p:nvSpPr>
        <p:spPr/>
        <p:txBody>
          <a:bodyPr/>
          <a:lstStyle/>
          <a:p>
            <a:fld id="{C4036480-3D0F-4AB9-A1A2-560E1E7BA646}" type="datetimeFigureOut">
              <a:rPr lang="en-GB" smtClean="0"/>
              <a:t>14/03/2023</a:t>
            </a:fld>
            <a:endParaRPr lang="en-GB"/>
          </a:p>
        </p:txBody>
      </p:sp>
      <p:sp>
        <p:nvSpPr>
          <p:cNvPr id="5" name="Footer Placeholder 4">
            <a:extLst>
              <a:ext uri="{FF2B5EF4-FFF2-40B4-BE49-F238E27FC236}">
                <a16:creationId xmlns:a16="http://schemas.microsoft.com/office/drawing/2014/main" id="{CB0B59FE-1034-7E8F-C49D-7F2BB578DA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ADB3DA-2F14-962E-7CCD-77249DFC4942}"/>
              </a:ext>
            </a:extLst>
          </p:cNvPr>
          <p:cNvSpPr>
            <a:spLocks noGrp="1"/>
          </p:cNvSpPr>
          <p:nvPr>
            <p:ph type="sldNum" sz="quarter" idx="12"/>
          </p:nvPr>
        </p:nvSpPr>
        <p:spPr/>
        <p:txBody>
          <a:bodyPr/>
          <a:lstStyle/>
          <a:p>
            <a:fld id="{039D01D4-41AE-4E2F-9831-2160FE4D1F26}" type="slidenum">
              <a:rPr lang="en-GB" smtClean="0"/>
              <a:t>‹#›</a:t>
            </a:fld>
            <a:endParaRPr lang="en-GB"/>
          </a:p>
        </p:txBody>
      </p:sp>
    </p:spTree>
    <p:extLst>
      <p:ext uri="{BB962C8B-B14F-4D97-AF65-F5344CB8AC3E}">
        <p14:creationId xmlns:p14="http://schemas.microsoft.com/office/powerpoint/2010/main" val="20751527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7A4F6-C55F-64CD-62F6-47C6E7626E5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0AA078E-F6A3-C6A9-ABB7-09CC4FD40C8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E85A80-692A-3FAE-1B00-FB7D485397F7}"/>
              </a:ext>
            </a:extLst>
          </p:cNvPr>
          <p:cNvSpPr>
            <a:spLocks noGrp="1"/>
          </p:cNvSpPr>
          <p:nvPr>
            <p:ph type="dt" sz="half" idx="10"/>
          </p:nvPr>
        </p:nvSpPr>
        <p:spPr/>
        <p:txBody>
          <a:bodyPr/>
          <a:lstStyle/>
          <a:p>
            <a:fld id="{C4036480-3D0F-4AB9-A1A2-560E1E7BA646}" type="datetimeFigureOut">
              <a:rPr lang="en-GB" smtClean="0"/>
              <a:t>14/03/2023</a:t>
            </a:fld>
            <a:endParaRPr lang="en-GB"/>
          </a:p>
        </p:txBody>
      </p:sp>
      <p:sp>
        <p:nvSpPr>
          <p:cNvPr id="5" name="Footer Placeholder 4">
            <a:extLst>
              <a:ext uri="{FF2B5EF4-FFF2-40B4-BE49-F238E27FC236}">
                <a16:creationId xmlns:a16="http://schemas.microsoft.com/office/drawing/2014/main" id="{2E36C2EB-FDB3-4FF7-22AA-9D3A8F2042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074E35-93B4-9522-7A0C-F79F3CEEC3E7}"/>
              </a:ext>
            </a:extLst>
          </p:cNvPr>
          <p:cNvSpPr>
            <a:spLocks noGrp="1"/>
          </p:cNvSpPr>
          <p:nvPr>
            <p:ph type="sldNum" sz="quarter" idx="12"/>
          </p:nvPr>
        </p:nvSpPr>
        <p:spPr/>
        <p:txBody>
          <a:bodyPr/>
          <a:lstStyle/>
          <a:p>
            <a:fld id="{039D01D4-41AE-4E2F-9831-2160FE4D1F26}" type="slidenum">
              <a:rPr lang="en-GB" smtClean="0"/>
              <a:t>‹#›</a:t>
            </a:fld>
            <a:endParaRPr lang="en-GB"/>
          </a:p>
        </p:txBody>
      </p:sp>
    </p:spTree>
    <p:extLst>
      <p:ext uri="{BB962C8B-B14F-4D97-AF65-F5344CB8AC3E}">
        <p14:creationId xmlns:p14="http://schemas.microsoft.com/office/powerpoint/2010/main" val="36604821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6516A-D703-A027-B79A-2FAA010F2B2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9D16C59-13BD-D3EB-D546-D3453C710C7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648766E-12CE-D321-0031-86BB92B56863}"/>
              </a:ext>
            </a:extLst>
          </p:cNvPr>
          <p:cNvSpPr>
            <a:spLocks noGrp="1"/>
          </p:cNvSpPr>
          <p:nvPr>
            <p:ph type="dt" sz="half" idx="10"/>
          </p:nvPr>
        </p:nvSpPr>
        <p:spPr/>
        <p:txBody>
          <a:bodyPr/>
          <a:lstStyle/>
          <a:p>
            <a:fld id="{C4036480-3D0F-4AB9-A1A2-560E1E7BA646}" type="datetimeFigureOut">
              <a:rPr lang="en-GB" smtClean="0"/>
              <a:t>14/03/2023</a:t>
            </a:fld>
            <a:endParaRPr lang="en-GB"/>
          </a:p>
        </p:txBody>
      </p:sp>
      <p:sp>
        <p:nvSpPr>
          <p:cNvPr id="5" name="Footer Placeholder 4">
            <a:extLst>
              <a:ext uri="{FF2B5EF4-FFF2-40B4-BE49-F238E27FC236}">
                <a16:creationId xmlns:a16="http://schemas.microsoft.com/office/drawing/2014/main" id="{491A3EBD-4F98-182F-AE31-363AE9E52C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D4EDF1-4075-5870-10DB-A13035146388}"/>
              </a:ext>
            </a:extLst>
          </p:cNvPr>
          <p:cNvSpPr>
            <a:spLocks noGrp="1"/>
          </p:cNvSpPr>
          <p:nvPr>
            <p:ph type="sldNum" sz="quarter" idx="12"/>
          </p:nvPr>
        </p:nvSpPr>
        <p:spPr/>
        <p:txBody>
          <a:bodyPr/>
          <a:lstStyle/>
          <a:p>
            <a:fld id="{039D01D4-41AE-4E2F-9831-2160FE4D1F26}" type="slidenum">
              <a:rPr lang="en-GB" smtClean="0"/>
              <a:t>‹#›</a:t>
            </a:fld>
            <a:endParaRPr lang="en-GB"/>
          </a:p>
        </p:txBody>
      </p:sp>
    </p:spTree>
    <p:extLst>
      <p:ext uri="{BB962C8B-B14F-4D97-AF65-F5344CB8AC3E}">
        <p14:creationId xmlns:p14="http://schemas.microsoft.com/office/powerpoint/2010/main" val="31940570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BD6743-9381-4E99-CDFF-A94E7462470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3BAB515-8985-883F-E198-B023F2EEC6A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B76D46F-BAED-5604-5C12-AA9F0B0660F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B66B636-07C9-92AF-6F96-A8D71DBF5600}"/>
              </a:ext>
            </a:extLst>
          </p:cNvPr>
          <p:cNvSpPr>
            <a:spLocks noGrp="1"/>
          </p:cNvSpPr>
          <p:nvPr>
            <p:ph type="dt" sz="half" idx="10"/>
          </p:nvPr>
        </p:nvSpPr>
        <p:spPr/>
        <p:txBody>
          <a:bodyPr/>
          <a:lstStyle/>
          <a:p>
            <a:fld id="{C4036480-3D0F-4AB9-A1A2-560E1E7BA646}" type="datetimeFigureOut">
              <a:rPr lang="en-GB" smtClean="0"/>
              <a:t>14/03/2023</a:t>
            </a:fld>
            <a:endParaRPr lang="en-GB"/>
          </a:p>
        </p:txBody>
      </p:sp>
      <p:sp>
        <p:nvSpPr>
          <p:cNvPr id="6" name="Footer Placeholder 5">
            <a:extLst>
              <a:ext uri="{FF2B5EF4-FFF2-40B4-BE49-F238E27FC236}">
                <a16:creationId xmlns:a16="http://schemas.microsoft.com/office/drawing/2014/main" id="{78DD091D-76E3-E6D6-52DC-1B8356FF14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4FEF375-DE8F-B80F-524A-184ECE25308E}"/>
              </a:ext>
            </a:extLst>
          </p:cNvPr>
          <p:cNvSpPr>
            <a:spLocks noGrp="1"/>
          </p:cNvSpPr>
          <p:nvPr>
            <p:ph type="sldNum" sz="quarter" idx="12"/>
          </p:nvPr>
        </p:nvSpPr>
        <p:spPr/>
        <p:txBody>
          <a:bodyPr/>
          <a:lstStyle/>
          <a:p>
            <a:fld id="{039D01D4-41AE-4E2F-9831-2160FE4D1F26}" type="slidenum">
              <a:rPr lang="en-GB" smtClean="0"/>
              <a:t>‹#›</a:t>
            </a:fld>
            <a:endParaRPr lang="en-GB"/>
          </a:p>
        </p:txBody>
      </p:sp>
    </p:spTree>
    <p:extLst>
      <p:ext uri="{BB962C8B-B14F-4D97-AF65-F5344CB8AC3E}">
        <p14:creationId xmlns:p14="http://schemas.microsoft.com/office/powerpoint/2010/main" val="16129621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225EA-0F0D-04EB-8FEC-04F450A323C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F186819-F867-AE02-EE9A-38652C7EABB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2F16C6A-63CA-50BA-ECE2-7DEA6F6C950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1710BA2-21DE-D6E5-C8EC-50D7928C237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3F78D43-ACE5-EB6F-A363-EBE7223332E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1D726CC-D591-055F-189B-A1A32BDBA449}"/>
              </a:ext>
            </a:extLst>
          </p:cNvPr>
          <p:cNvSpPr>
            <a:spLocks noGrp="1"/>
          </p:cNvSpPr>
          <p:nvPr>
            <p:ph type="dt" sz="half" idx="10"/>
          </p:nvPr>
        </p:nvSpPr>
        <p:spPr/>
        <p:txBody>
          <a:bodyPr/>
          <a:lstStyle/>
          <a:p>
            <a:fld id="{C4036480-3D0F-4AB9-A1A2-560E1E7BA646}" type="datetimeFigureOut">
              <a:rPr lang="en-GB" smtClean="0"/>
              <a:t>14/03/2023</a:t>
            </a:fld>
            <a:endParaRPr lang="en-GB"/>
          </a:p>
        </p:txBody>
      </p:sp>
      <p:sp>
        <p:nvSpPr>
          <p:cNvPr id="8" name="Footer Placeholder 7">
            <a:extLst>
              <a:ext uri="{FF2B5EF4-FFF2-40B4-BE49-F238E27FC236}">
                <a16:creationId xmlns:a16="http://schemas.microsoft.com/office/drawing/2014/main" id="{E5257315-9EB0-59F4-C664-33626CA9186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86A6DAD-063D-2CBB-CCAE-4A6C86CA37A8}"/>
              </a:ext>
            </a:extLst>
          </p:cNvPr>
          <p:cNvSpPr>
            <a:spLocks noGrp="1"/>
          </p:cNvSpPr>
          <p:nvPr>
            <p:ph type="sldNum" sz="quarter" idx="12"/>
          </p:nvPr>
        </p:nvSpPr>
        <p:spPr/>
        <p:txBody>
          <a:bodyPr/>
          <a:lstStyle/>
          <a:p>
            <a:fld id="{039D01D4-41AE-4E2F-9831-2160FE4D1F26}" type="slidenum">
              <a:rPr lang="en-GB" smtClean="0"/>
              <a:t>‹#›</a:t>
            </a:fld>
            <a:endParaRPr lang="en-GB"/>
          </a:p>
        </p:txBody>
      </p:sp>
    </p:spTree>
    <p:extLst>
      <p:ext uri="{BB962C8B-B14F-4D97-AF65-F5344CB8AC3E}">
        <p14:creationId xmlns:p14="http://schemas.microsoft.com/office/powerpoint/2010/main" val="29373338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3B071B-46C3-C4B5-6E55-B9A12E7A61C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F504A99-0C5D-B88E-67DA-D7805A217A84}"/>
              </a:ext>
            </a:extLst>
          </p:cNvPr>
          <p:cNvSpPr>
            <a:spLocks noGrp="1"/>
          </p:cNvSpPr>
          <p:nvPr>
            <p:ph type="dt" sz="half" idx="10"/>
          </p:nvPr>
        </p:nvSpPr>
        <p:spPr/>
        <p:txBody>
          <a:bodyPr/>
          <a:lstStyle/>
          <a:p>
            <a:fld id="{C4036480-3D0F-4AB9-A1A2-560E1E7BA646}" type="datetimeFigureOut">
              <a:rPr lang="en-GB" smtClean="0"/>
              <a:t>14/03/2023</a:t>
            </a:fld>
            <a:endParaRPr lang="en-GB"/>
          </a:p>
        </p:txBody>
      </p:sp>
      <p:sp>
        <p:nvSpPr>
          <p:cNvPr id="4" name="Footer Placeholder 3">
            <a:extLst>
              <a:ext uri="{FF2B5EF4-FFF2-40B4-BE49-F238E27FC236}">
                <a16:creationId xmlns:a16="http://schemas.microsoft.com/office/drawing/2014/main" id="{2C97B82B-BDE7-61D6-964A-A4CE9D1F7A9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CD8344E-449B-3D58-54A5-418DE0D84BDB}"/>
              </a:ext>
            </a:extLst>
          </p:cNvPr>
          <p:cNvSpPr>
            <a:spLocks noGrp="1"/>
          </p:cNvSpPr>
          <p:nvPr>
            <p:ph type="sldNum" sz="quarter" idx="12"/>
          </p:nvPr>
        </p:nvSpPr>
        <p:spPr/>
        <p:txBody>
          <a:bodyPr/>
          <a:lstStyle/>
          <a:p>
            <a:fld id="{039D01D4-41AE-4E2F-9831-2160FE4D1F26}" type="slidenum">
              <a:rPr lang="en-GB" smtClean="0"/>
              <a:t>‹#›</a:t>
            </a:fld>
            <a:endParaRPr lang="en-GB"/>
          </a:p>
        </p:txBody>
      </p:sp>
    </p:spTree>
    <p:extLst>
      <p:ext uri="{BB962C8B-B14F-4D97-AF65-F5344CB8AC3E}">
        <p14:creationId xmlns:p14="http://schemas.microsoft.com/office/powerpoint/2010/main" val="4669925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ADB9C07-1A32-8E0D-7C73-ABA7A39750C6}"/>
              </a:ext>
            </a:extLst>
          </p:cNvPr>
          <p:cNvSpPr>
            <a:spLocks noGrp="1"/>
          </p:cNvSpPr>
          <p:nvPr>
            <p:ph type="dt" sz="half" idx="10"/>
          </p:nvPr>
        </p:nvSpPr>
        <p:spPr/>
        <p:txBody>
          <a:bodyPr/>
          <a:lstStyle/>
          <a:p>
            <a:fld id="{C4036480-3D0F-4AB9-A1A2-560E1E7BA646}" type="datetimeFigureOut">
              <a:rPr lang="en-GB" smtClean="0"/>
              <a:t>14/03/2023</a:t>
            </a:fld>
            <a:endParaRPr lang="en-GB"/>
          </a:p>
        </p:txBody>
      </p:sp>
      <p:sp>
        <p:nvSpPr>
          <p:cNvPr id="3" name="Footer Placeholder 2">
            <a:extLst>
              <a:ext uri="{FF2B5EF4-FFF2-40B4-BE49-F238E27FC236}">
                <a16:creationId xmlns:a16="http://schemas.microsoft.com/office/drawing/2014/main" id="{F3EBEAD6-637F-34E9-6215-D0B0CE4E413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67FBB86-CC44-E527-EF13-37353767F0BA}"/>
              </a:ext>
            </a:extLst>
          </p:cNvPr>
          <p:cNvSpPr>
            <a:spLocks noGrp="1"/>
          </p:cNvSpPr>
          <p:nvPr>
            <p:ph type="sldNum" sz="quarter" idx="12"/>
          </p:nvPr>
        </p:nvSpPr>
        <p:spPr/>
        <p:txBody>
          <a:bodyPr/>
          <a:lstStyle/>
          <a:p>
            <a:fld id="{039D01D4-41AE-4E2F-9831-2160FE4D1F26}" type="slidenum">
              <a:rPr lang="en-GB" smtClean="0"/>
              <a:t>‹#›</a:t>
            </a:fld>
            <a:endParaRPr lang="en-GB"/>
          </a:p>
        </p:txBody>
      </p:sp>
    </p:spTree>
    <p:extLst>
      <p:ext uri="{BB962C8B-B14F-4D97-AF65-F5344CB8AC3E}">
        <p14:creationId xmlns:p14="http://schemas.microsoft.com/office/powerpoint/2010/main" val="37730456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4F1133-2B8B-819A-37F7-578C04BE58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0D8379E-01E4-252F-CB76-F3051686E66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B47751C-5DFD-5DD0-8675-E7848B6E88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F13929-CA52-B922-50FB-EE379110E24D}"/>
              </a:ext>
            </a:extLst>
          </p:cNvPr>
          <p:cNvSpPr>
            <a:spLocks noGrp="1"/>
          </p:cNvSpPr>
          <p:nvPr>
            <p:ph type="dt" sz="half" idx="10"/>
          </p:nvPr>
        </p:nvSpPr>
        <p:spPr/>
        <p:txBody>
          <a:bodyPr/>
          <a:lstStyle/>
          <a:p>
            <a:fld id="{C4036480-3D0F-4AB9-A1A2-560E1E7BA646}" type="datetimeFigureOut">
              <a:rPr lang="en-GB" smtClean="0"/>
              <a:t>14/03/2023</a:t>
            </a:fld>
            <a:endParaRPr lang="en-GB"/>
          </a:p>
        </p:txBody>
      </p:sp>
      <p:sp>
        <p:nvSpPr>
          <p:cNvPr id="6" name="Footer Placeholder 5">
            <a:extLst>
              <a:ext uri="{FF2B5EF4-FFF2-40B4-BE49-F238E27FC236}">
                <a16:creationId xmlns:a16="http://schemas.microsoft.com/office/drawing/2014/main" id="{E946FEF3-28A9-6006-0BA7-6E5493FEA18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3F1DB5D-9F64-E5FF-D782-5A2E921DA317}"/>
              </a:ext>
            </a:extLst>
          </p:cNvPr>
          <p:cNvSpPr>
            <a:spLocks noGrp="1"/>
          </p:cNvSpPr>
          <p:nvPr>
            <p:ph type="sldNum" sz="quarter" idx="12"/>
          </p:nvPr>
        </p:nvSpPr>
        <p:spPr/>
        <p:txBody>
          <a:bodyPr/>
          <a:lstStyle/>
          <a:p>
            <a:fld id="{039D01D4-41AE-4E2F-9831-2160FE4D1F26}" type="slidenum">
              <a:rPr lang="en-GB" smtClean="0"/>
              <a:t>‹#›</a:t>
            </a:fld>
            <a:endParaRPr lang="en-GB"/>
          </a:p>
        </p:txBody>
      </p:sp>
    </p:spTree>
    <p:extLst>
      <p:ext uri="{BB962C8B-B14F-4D97-AF65-F5344CB8AC3E}">
        <p14:creationId xmlns:p14="http://schemas.microsoft.com/office/powerpoint/2010/main" val="3245061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10DCE-9837-C0C2-10CF-6BD1ADE8AFA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78ED100-A720-1768-19AB-D0B1EF969BF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78ED68A-FAB8-B44A-A5CB-62BB6902244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696658D-B7C6-9F62-34C3-D724BFDC856C}"/>
              </a:ext>
            </a:extLst>
          </p:cNvPr>
          <p:cNvSpPr>
            <a:spLocks noGrp="1"/>
          </p:cNvSpPr>
          <p:nvPr>
            <p:ph type="dt" sz="half" idx="10"/>
          </p:nvPr>
        </p:nvSpPr>
        <p:spPr/>
        <p:txBody>
          <a:bodyPr/>
          <a:lstStyle/>
          <a:p>
            <a:fld id="{C4036480-3D0F-4AB9-A1A2-560E1E7BA646}" type="datetimeFigureOut">
              <a:rPr lang="en-GB" smtClean="0"/>
              <a:t>14/03/2023</a:t>
            </a:fld>
            <a:endParaRPr lang="en-GB"/>
          </a:p>
        </p:txBody>
      </p:sp>
      <p:sp>
        <p:nvSpPr>
          <p:cNvPr id="6" name="Footer Placeholder 5">
            <a:extLst>
              <a:ext uri="{FF2B5EF4-FFF2-40B4-BE49-F238E27FC236}">
                <a16:creationId xmlns:a16="http://schemas.microsoft.com/office/drawing/2014/main" id="{A3310F68-2E7B-10EB-CE6A-A026734F7A5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38ECC09-69F6-9219-49D9-3ABD1B79A8AD}"/>
              </a:ext>
            </a:extLst>
          </p:cNvPr>
          <p:cNvSpPr>
            <a:spLocks noGrp="1"/>
          </p:cNvSpPr>
          <p:nvPr>
            <p:ph type="sldNum" sz="quarter" idx="12"/>
          </p:nvPr>
        </p:nvSpPr>
        <p:spPr/>
        <p:txBody>
          <a:bodyPr/>
          <a:lstStyle/>
          <a:p>
            <a:fld id="{039D01D4-41AE-4E2F-9831-2160FE4D1F26}" type="slidenum">
              <a:rPr lang="en-GB" smtClean="0"/>
              <a:t>‹#›</a:t>
            </a:fld>
            <a:endParaRPr lang="en-GB"/>
          </a:p>
        </p:txBody>
      </p:sp>
    </p:spTree>
    <p:extLst>
      <p:ext uri="{BB962C8B-B14F-4D97-AF65-F5344CB8AC3E}">
        <p14:creationId xmlns:p14="http://schemas.microsoft.com/office/powerpoint/2010/main" val="38296706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86274-0FC6-7953-FE0B-5CD7D00B54A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98EFD50-923D-F6D2-51C7-AA98415FC89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372F70-C4B2-E581-485A-CC1AAEDBF1A3}"/>
              </a:ext>
            </a:extLst>
          </p:cNvPr>
          <p:cNvSpPr>
            <a:spLocks noGrp="1"/>
          </p:cNvSpPr>
          <p:nvPr>
            <p:ph type="dt" sz="half" idx="10"/>
          </p:nvPr>
        </p:nvSpPr>
        <p:spPr/>
        <p:txBody>
          <a:bodyPr/>
          <a:lstStyle/>
          <a:p>
            <a:fld id="{C4036480-3D0F-4AB9-A1A2-560E1E7BA646}" type="datetimeFigureOut">
              <a:rPr lang="en-GB" smtClean="0"/>
              <a:t>14/03/2023</a:t>
            </a:fld>
            <a:endParaRPr lang="en-GB"/>
          </a:p>
        </p:txBody>
      </p:sp>
      <p:sp>
        <p:nvSpPr>
          <p:cNvPr id="5" name="Footer Placeholder 4">
            <a:extLst>
              <a:ext uri="{FF2B5EF4-FFF2-40B4-BE49-F238E27FC236}">
                <a16:creationId xmlns:a16="http://schemas.microsoft.com/office/drawing/2014/main" id="{BEE46D7E-D30D-F95B-FE18-8282757CB6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D245C3-0BA4-AFD8-DF08-645697E2D3F1}"/>
              </a:ext>
            </a:extLst>
          </p:cNvPr>
          <p:cNvSpPr>
            <a:spLocks noGrp="1"/>
          </p:cNvSpPr>
          <p:nvPr>
            <p:ph type="sldNum" sz="quarter" idx="12"/>
          </p:nvPr>
        </p:nvSpPr>
        <p:spPr/>
        <p:txBody>
          <a:bodyPr/>
          <a:lstStyle/>
          <a:p>
            <a:fld id="{039D01D4-41AE-4E2F-9831-2160FE4D1F26}" type="slidenum">
              <a:rPr lang="en-GB" smtClean="0"/>
              <a:t>‹#›</a:t>
            </a:fld>
            <a:endParaRPr lang="en-GB"/>
          </a:p>
        </p:txBody>
      </p:sp>
    </p:spTree>
    <p:extLst>
      <p:ext uri="{BB962C8B-B14F-4D97-AF65-F5344CB8AC3E}">
        <p14:creationId xmlns:p14="http://schemas.microsoft.com/office/powerpoint/2010/main" val="26414090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1BCBD82-5537-33E7-E80D-FE26C71D0DB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C96A65B-331A-DCAF-BB0C-54EE6DDC1F2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0C6A49-C6AF-35C9-BBCC-68BE0CE14ADD}"/>
              </a:ext>
            </a:extLst>
          </p:cNvPr>
          <p:cNvSpPr>
            <a:spLocks noGrp="1"/>
          </p:cNvSpPr>
          <p:nvPr>
            <p:ph type="dt" sz="half" idx="10"/>
          </p:nvPr>
        </p:nvSpPr>
        <p:spPr/>
        <p:txBody>
          <a:bodyPr/>
          <a:lstStyle/>
          <a:p>
            <a:fld id="{C4036480-3D0F-4AB9-A1A2-560E1E7BA646}" type="datetimeFigureOut">
              <a:rPr lang="en-GB" smtClean="0"/>
              <a:t>14/03/2023</a:t>
            </a:fld>
            <a:endParaRPr lang="en-GB"/>
          </a:p>
        </p:txBody>
      </p:sp>
      <p:sp>
        <p:nvSpPr>
          <p:cNvPr id="5" name="Footer Placeholder 4">
            <a:extLst>
              <a:ext uri="{FF2B5EF4-FFF2-40B4-BE49-F238E27FC236}">
                <a16:creationId xmlns:a16="http://schemas.microsoft.com/office/drawing/2014/main" id="{26E2FD31-390B-5BE6-8771-887277FC75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8ABF82-1A73-3B0D-35A4-AC3786A1490C}"/>
              </a:ext>
            </a:extLst>
          </p:cNvPr>
          <p:cNvSpPr>
            <a:spLocks noGrp="1"/>
          </p:cNvSpPr>
          <p:nvPr>
            <p:ph type="sldNum" sz="quarter" idx="12"/>
          </p:nvPr>
        </p:nvSpPr>
        <p:spPr/>
        <p:txBody>
          <a:bodyPr/>
          <a:lstStyle/>
          <a:p>
            <a:fld id="{039D01D4-41AE-4E2F-9831-2160FE4D1F26}" type="slidenum">
              <a:rPr lang="en-GB" smtClean="0"/>
              <a:t>‹#›</a:t>
            </a:fld>
            <a:endParaRPr lang="en-GB"/>
          </a:p>
        </p:txBody>
      </p:sp>
    </p:spTree>
    <p:extLst>
      <p:ext uri="{BB962C8B-B14F-4D97-AF65-F5344CB8AC3E}">
        <p14:creationId xmlns:p14="http://schemas.microsoft.com/office/powerpoint/2010/main" val="30882647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6F1BB5C-E889-52E9-C9E8-E58C17EEDBF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539921C-B547-56BB-8527-6C9F398CADD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7BFB45-5B82-9366-F33B-3D671A00DDE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4036480-3D0F-4AB9-A1A2-560E1E7BA646}" type="datetimeFigureOut">
              <a:rPr lang="en-GB" smtClean="0"/>
              <a:t>14/03/2023</a:t>
            </a:fld>
            <a:endParaRPr lang="en-GB"/>
          </a:p>
        </p:txBody>
      </p:sp>
      <p:sp>
        <p:nvSpPr>
          <p:cNvPr id="5" name="Footer Placeholder 4">
            <a:extLst>
              <a:ext uri="{FF2B5EF4-FFF2-40B4-BE49-F238E27FC236}">
                <a16:creationId xmlns:a16="http://schemas.microsoft.com/office/drawing/2014/main" id="{B1BEFC1D-6131-7D2F-4766-3927A392FFD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2411C4B-4C97-CA9A-1746-34D8D46A9B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39D01D4-41AE-4E2F-9831-2160FE4D1F26}" type="slidenum">
              <a:rPr lang="en-GB" smtClean="0"/>
              <a:t>‹#›</a:t>
            </a:fld>
            <a:endParaRPr lang="en-GB"/>
          </a:p>
        </p:txBody>
      </p:sp>
    </p:spTree>
    <p:extLst>
      <p:ext uri="{BB962C8B-B14F-4D97-AF65-F5344CB8AC3E}">
        <p14:creationId xmlns:p14="http://schemas.microsoft.com/office/powerpoint/2010/main" val="39393543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www.time.com/5720386/berlin-wall-fall" TargetMode="External"/><Relationship Id="rId2" Type="http://schemas.openxmlformats.org/officeDocument/2006/relationships/hyperlink" Target="http://www.nasa.gov/" TargetMode="External"/><Relationship Id="rId1" Type="http://schemas.openxmlformats.org/officeDocument/2006/relationships/slideLayout" Target="../slideLayouts/slideLayout2.xml"/><Relationship Id="rId5" Type="http://schemas.openxmlformats.org/officeDocument/2006/relationships/hyperlink" Target="https://static.wikia.nocookie.net/logopedia/images/6/67/Totp70.jpg/revision/latest?cb=20120314052150" TargetMode="External"/><Relationship Id="rId4" Type="http://schemas.openxmlformats.org/officeDocument/2006/relationships/hyperlink" Target="https://ichef.bbci.co.uk/news/976/cpsprodpb/14208/production/_109104428__108240741_beatles-abbeyroad-square-reuters-applecorps.jpg.webp"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infed.org/mobi/the-albemarle-report-and-the-development-of-youth-work-in-england-and-wales" TargetMode="External"/><Relationship Id="rId2" Type="http://schemas.openxmlformats.org/officeDocument/2006/relationships/hyperlink" Target="https://www.youthandpolicy.org/articles/the-albemarle-report-1960/" TargetMode="External"/><Relationship Id="rId1" Type="http://schemas.openxmlformats.org/officeDocument/2006/relationships/slideLayout" Target="../slideLayouts/slideLayout2.xml"/><Relationship Id="rId4" Type="http://schemas.openxmlformats.org/officeDocument/2006/relationships/hyperlink" Target="http://www.studysmarter.co.uk/explanations/history/modern-britain/british-youth-cultu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Arc 15">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4440E95-5E81-16D1-D687-B04F5B536330}"/>
              </a:ext>
            </a:extLst>
          </p:cNvPr>
          <p:cNvSpPr>
            <a:spLocks noGrp="1"/>
          </p:cNvSpPr>
          <p:nvPr>
            <p:ph type="ctrTitle"/>
          </p:nvPr>
        </p:nvSpPr>
        <p:spPr>
          <a:xfrm>
            <a:off x="4038600" y="1939159"/>
            <a:ext cx="7644627" cy="2751086"/>
          </a:xfrm>
        </p:spPr>
        <p:txBody>
          <a:bodyPr>
            <a:normAutofit/>
          </a:bodyPr>
          <a:lstStyle/>
          <a:p>
            <a:pPr algn="r"/>
            <a:br>
              <a:rPr lang="en-GB" sz="1500" dirty="0">
                <a:effectLst/>
                <a:latin typeface="Arial" panose="020B0604020202020204" pitchFamily="34" charset="0"/>
                <a:ea typeface="Times New Roman" panose="02020603050405020304" pitchFamily="18" charset="0"/>
              </a:rPr>
            </a:br>
            <a:br>
              <a:rPr lang="en-GB" sz="1500" dirty="0">
                <a:effectLst/>
                <a:latin typeface="Arial" panose="020B0604020202020204" pitchFamily="34" charset="0"/>
                <a:ea typeface="Times New Roman" panose="02020603050405020304" pitchFamily="18" charset="0"/>
              </a:rPr>
            </a:br>
            <a:r>
              <a:rPr lang="en-GB" sz="1500" b="1" dirty="0">
                <a:effectLst/>
                <a:latin typeface="Arial" panose="020B0604020202020204" pitchFamily="34" charset="0"/>
                <a:ea typeface="Times New Roman" panose="02020603050405020304" pitchFamily="18" charset="0"/>
              </a:rPr>
              <a:t>ECYW4002 – </a:t>
            </a:r>
            <a:br>
              <a:rPr lang="en-GB" sz="1500" b="1" dirty="0">
                <a:effectLst/>
                <a:latin typeface="Arial" panose="020B0604020202020204" pitchFamily="34" charset="0"/>
                <a:ea typeface="Times New Roman" panose="02020603050405020304" pitchFamily="18" charset="0"/>
              </a:rPr>
            </a:br>
            <a:br>
              <a:rPr lang="en-GB" sz="1500" b="1" dirty="0">
                <a:effectLst/>
                <a:latin typeface="Arial" panose="020B0604020202020204" pitchFamily="34" charset="0"/>
                <a:ea typeface="Times New Roman" panose="02020603050405020304" pitchFamily="18" charset="0"/>
              </a:rPr>
            </a:br>
            <a:r>
              <a:rPr lang="en-GB" sz="1500" dirty="0">
                <a:effectLst/>
                <a:latin typeface="Arial" panose="020B0604020202020204" pitchFamily="34" charset="0"/>
                <a:ea typeface="Times New Roman" panose="02020603050405020304" pitchFamily="18" charset="0"/>
              </a:rPr>
              <a:t>Prepare a seminar which focuses on a decade of your choice.  Illustrate how the events in that decade impacted upon young people, their lives, their communities, on policy development, and on youth work practice.  Discuss any similarities between the decade of your choice and life today for young people in their communities.</a:t>
            </a:r>
            <a:br>
              <a:rPr lang="en-GB" sz="1500" dirty="0">
                <a:effectLst/>
                <a:latin typeface="Times New Roman" panose="02020603050405020304" pitchFamily="18" charset="0"/>
                <a:ea typeface="Times New Roman" panose="02020603050405020304" pitchFamily="18" charset="0"/>
              </a:rPr>
            </a:br>
            <a:endParaRPr lang="en-GB" sz="1500" dirty="0"/>
          </a:p>
        </p:txBody>
      </p:sp>
      <p:sp>
        <p:nvSpPr>
          <p:cNvPr id="3" name="Subtitle 2">
            <a:extLst>
              <a:ext uri="{FF2B5EF4-FFF2-40B4-BE49-F238E27FC236}">
                <a16:creationId xmlns:a16="http://schemas.microsoft.com/office/drawing/2014/main" id="{E46BF8E6-B5D9-4D08-A532-11E5B45FB781}"/>
              </a:ext>
            </a:extLst>
          </p:cNvPr>
          <p:cNvSpPr>
            <a:spLocks noGrp="1"/>
          </p:cNvSpPr>
          <p:nvPr>
            <p:ph type="subTitle" idx="1"/>
          </p:nvPr>
        </p:nvSpPr>
        <p:spPr>
          <a:xfrm>
            <a:off x="4038600" y="4782320"/>
            <a:ext cx="7644627" cy="1329443"/>
          </a:xfrm>
        </p:spPr>
        <p:txBody>
          <a:bodyPr>
            <a:normAutofit/>
          </a:bodyPr>
          <a:lstStyle/>
          <a:p>
            <a:pPr algn="r"/>
            <a:r>
              <a:rPr lang="en-GB" dirty="0"/>
              <a:t>By Gavin Witte</a:t>
            </a:r>
            <a:endParaRPr lang="en-GB"/>
          </a:p>
        </p:txBody>
      </p:sp>
    </p:spTree>
    <p:extLst>
      <p:ext uri="{BB962C8B-B14F-4D97-AF65-F5344CB8AC3E}">
        <p14:creationId xmlns:p14="http://schemas.microsoft.com/office/powerpoint/2010/main" val="10520072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3C5B0-0513-39E4-D5F9-7B0735A71AC5}"/>
              </a:ext>
            </a:extLst>
          </p:cNvPr>
          <p:cNvSpPr>
            <a:spLocks noGrp="1"/>
          </p:cNvSpPr>
          <p:nvPr>
            <p:ph type="title"/>
          </p:nvPr>
        </p:nvSpPr>
        <p:spPr>
          <a:xfrm>
            <a:off x="640080" y="5576887"/>
            <a:ext cx="10911840" cy="640081"/>
          </a:xfrm>
        </p:spPr>
        <p:txBody>
          <a:bodyPr vert="horz" lIns="91440" tIns="45720" rIns="91440" bIns="45720" rtlCol="0">
            <a:normAutofit/>
          </a:bodyPr>
          <a:lstStyle/>
          <a:p>
            <a:pPr algn="ctr"/>
            <a:r>
              <a:rPr lang="en-GB" sz="1200" b="0" i="1" dirty="0">
                <a:solidFill>
                  <a:srgbClr val="B3B3B3"/>
                </a:solidFill>
                <a:effectLst/>
                <a:latin typeface="Tiempos"/>
              </a:rPr>
              <a:t>Graphic by Martine Ehrhart</a:t>
            </a:r>
            <a:r>
              <a:rPr lang="en-US" sz="3200" dirty="0"/>
              <a:t> </a:t>
            </a:r>
          </a:p>
        </p:txBody>
      </p:sp>
      <p:pic>
        <p:nvPicPr>
          <p:cNvPr id="3" name="Picture 2">
            <a:extLst>
              <a:ext uri="{FF2B5EF4-FFF2-40B4-BE49-F238E27FC236}">
                <a16:creationId xmlns:a16="http://schemas.microsoft.com/office/drawing/2014/main" id="{C3B2675E-F7A3-CE79-D73C-D3D4E9B69510}"/>
              </a:ext>
            </a:extLst>
          </p:cNvPr>
          <p:cNvPicPr>
            <a:picLocks noChangeAspect="1"/>
          </p:cNvPicPr>
          <p:nvPr/>
        </p:nvPicPr>
        <p:blipFill rotWithShape="1">
          <a:blip r:embed="rId2"/>
          <a:srcRect t="3587" r="1" b="7762"/>
          <a:stretch/>
        </p:blipFill>
        <p:spPr>
          <a:xfrm>
            <a:off x="640080" y="640080"/>
            <a:ext cx="10911840" cy="4836795"/>
          </a:xfrm>
          <a:prstGeom prst="rect">
            <a:avLst/>
          </a:prstGeom>
          <a:ln w="19050">
            <a:solidFill>
              <a:schemeClr val="tx1"/>
            </a:solidFill>
            <a:miter lim="800000"/>
          </a:ln>
        </p:spPr>
      </p:pic>
    </p:spTree>
    <p:extLst>
      <p:ext uri="{BB962C8B-B14F-4D97-AF65-F5344CB8AC3E}">
        <p14:creationId xmlns:p14="http://schemas.microsoft.com/office/powerpoint/2010/main" val="106633859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EACCC9-D998-B67F-BD77-2B949BD01D2A}"/>
              </a:ext>
            </a:extLst>
          </p:cNvPr>
          <p:cNvSpPr>
            <a:spLocks noGrp="1"/>
          </p:cNvSpPr>
          <p:nvPr>
            <p:ph type="title"/>
          </p:nvPr>
        </p:nvSpPr>
        <p:spPr>
          <a:xfrm>
            <a:off x="838200" y="556995"/>
            <a:ext cx="10515600" cy="1133693"/>
          </a:xfrm>
        </p:spPr>
        <p:txBody>
          <a:bodyPr>
            <a:normAutofit/>
          </a:bodyPr>
          <a:lstStyle/>
          <a:p>
            <a:r>
              <a:rPr lang="en-GB" sz="5200"/>
              <a:t>Introduction</a:t>
            </a:r>
          </a:p>
        </p:txBody>
      </p:sp>
      <p:graphicFrame>
        <p:nvGraphicFramePr>
          <p:cNvPr id="5" name="Content Placeholder 2">
            <a:extLst>
              <a:ext uri="{FF2B5EF4-FFF2-40B4-BE49-F238E27FC236}">
                <a16:creationId xmlns:a16="http://schemas.microsoft.com/office/drawing/2014/main" id="{6A637825-166B-C638-292D-E97202CA48BB}"/>
              </a:ext>
            </a:extLst>
          </p:cNvPr>
          <p:cNvGraphicFramePr>
            <a:graphicFrameLocks noGrp="1"/>
          </p:cNvGraphicFramePr>
          <p:nvPr>
            <p:ph idx="1"/>
            <p:extLst>
              <p:ext uri="{D42A27DB-BD31-4B8C-83A1-F6EECF244321}">
                <p14:modId xmlns:p14="http://schemas.microsoft.com/office/powerpoint/2010/main" val="172714544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581484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BCB976-2DFE-1077-33B4-AD73646F8376}"/>
              </a:ext>
            </a:extLst>
          </p:cNvPr>
          <p:cNvSpPr>
            <a:spLocks noGrp="1"/>
          </p:cNvSpPr>
          <p:nvPr>
            <p:ph type="title"/>
          </p:nvPr>
        </p:nvSpPr>
        <p:spPr>
          <a:xfrm>
            <a:off x="808638" y="386930"/>
            <a:ext cx="9236700" cy="1188950"/>
          </a:xfrm>
        </p:spPr>
        <p:txBody>
          <a:bodyPr anchor="b">
            <a:normAutofit/>
          </a:bodyPr>
          <a:lstStyle/>
          <a:p>
            <a:r>
              <a:rPr lang="en-GB" sz="5400" b="0" i="0">
                <a:effectLst/>
                <a:latin typeface="-apple-system"/>
              </a:rPr>
              <a:t>The Albemarle Report</a:t>
            </a:r>
            <a:endParaRPr lang="en-GB" sz="5400"/>
          </a:p>
        </p:txBody>
      </p:sp>
      <p:grpSp>
        <p:nvGrpSpPr>
          <p:cNvPr id="25"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7"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4BE867A-BA86-0A92-6DB5-DE1F26EAE6B8}"/>
              </a:ext>
            </a:extLst>
          </p:cNvPr>
          <p:cNvSpPr>
            <a:spLocks noGrp="1"/>
          </p:cNvSpPr>
          <p:nvPr>
            <p:ph idx="1"/>
          </p:nvPr>
        </p:nvSpPr>
        <p:spPr>
          <a:xfrm>
            <a:off x="793660" y="2599509"/>
            <a:ext cx="10143668" cy="3435531"/>
          </a:xfrm>
        </p:spPr>
        <p:txBody>
          <a:bodyPr anchor="ctr">
            <a:normAutofit/>
          </a:bodyPr>
          <a:lstStyle/>
          <a:p>
            <a:r>
              <a:rPr lang="en-GB" sz="1600" dirty="0">
                <a:effectLst/>
                <a:ea typeface="Calibri" panose="020F0502020204030204" pitchFamily="34" charset="0"/>
              </a:rPr>
              <a:t>What was </a:t>
            </a:r>
            <a:r>
              <a:rPr lang="en-GB" sz="1600" b="0" dirty="0">
                <a:effectLst/>
              </a:rPr>
              <a:t>The Albemarle Report?</a:t>
            </a:r>
            <a:endParaRPr lang="en-GB" sz="1600" dirty="0">
              <a:effectLst/>
              <a:ea typeface="Calibri" panose="020F0502020204030204" pitchFamily="34" charset="0"/>
            </a:endParaRPr>
          </a:p>
          <a:p>
            <a:endParaRPr lang="en-GB" sz="1600" dirty="0">
              <a:ea typeface="Calibri" panose="020F0502020204030204" pitchFamily="34" charset="0"/>
            </a:endParaRPr>
          </a:p>
          <a:p>
            <a:r>
              <a:rPr lang="en-GB" sz="1600" dirty="0">
                <a:effectLst/>
                <a:ea typeface="Calibri" panose="020F0502020204030204" pitchFamily="34" charset="0"/>
              </a:rPr>
              <a:t>a report into youth work commissioned by the ministry of education.</a:t>
            </a:r>
          </a:p>
          <a:p>
            <a:r>
              <a:rPr lang="en-GB" sz="1600" dirty="0">
                <a:effectLst/>
                <a:ea typeface="Calibri" panose="020F0502020204030204" pitchFamily="34" charset="0"/>
                <a:cs typeface="Times New Roman" panose="02020603050405020304" pitchFamily="18" charset="0"/>
              </a:rPr>
              <a:t> created to address what was commonly being referred to as youth problems and appearing increase in teenage delinquency. </a:t>
            </a:r>
          </a:p>
          <a:p>
            <a:r>
              <a:rPr lang="en-GB" sz="1600" dirty="0">
                <a:ea typeface="Calibri" panose="020F0502020204030204" pitchFamily="34" charset="0"/>
                <a:cs typeface="Times New Roman" panose="02020603050405020304" pitchFamily="18" charset="0"/>
              </a:rPr>
              <a:t>Government Worries regarding “The Bulge” or the teenage boom.</a:t>
            </a:r>
            <a:endParaRPr lang="en-GB" sz="1600" dirty="0">
              <a:effectLst/>
              <a:ea typeface="Calibri" panose="020F0502020204030204" pitchFamily="34" charset="0"/>
              <a:cs typeface="Times New Roman" panose="02020603050405020304" pitchFamily="18" charset="0"/>
            </a:endParaRPr>
          </a:p>
          <a:p>
            <a:endParaRPr lang="en-GB" sz="2400" dirty="0"/>
          </a:p>
        </p:txBody>
      </p:sp>
    </p:spTree>
    <p:extLst>
      <p:ext uri="{BB962C8B-B14F-4D97-AF65-F5344CB8AC3E}">
        <p14:creationId xmlns:p14="http://schemas.microsoft.com/office/powerpoint/2010/main" val="32558772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D262E45-3B2C-DFC5-36DC-6AC041EAD526}"/>
              </a:ext>
            </a:extLst>
          </p:cNvPr>
          <p:cNvSpPr>
            <a:spLocks noGrp="1"/>
          </p:cNvSpPr>
          <p:nvPr>
            <p:ph type="title"/>
          </p:nvPr>
        </p:nvSpPr>
        <p:spPr/>
        <p:txBody>
          <a:bodyPr/>
          <a:lstStyle/>
          <a:p>
            <a:r>
              <a:rPr lang="en-GB" dirty="0"/>
              <a:t>Key Findings of the </a:t>
            </a:r>
            <a:r>
              <a:rPr lang="en-GB" b="0" i="0" dirty="0">
                <a:solidFill>
                  <a:srgbClr val="404040"/>
                </a:solidFill>
                <a:effectLst/>
                <a:latin typeface="-apple-system"/>
              </a:rPr>
              <a:t>Albemarle Report</a:t>
            </a:r>
            <a:r>
              <a:rPr lang="en-GB" dirty="0"/>
              <a:t> and its similarities to today. </a:t>
            </a:r>
          </a:p>
        </p:txBody>
      </p:sp>
      <p:sp>
        <p:nvSpPr>
          <p:cNvPr id="6" name="Text Placeholder 5">
            <a:extLst>
              <a:ext uri="{FF2B5EF4-FFF2-40B4-BE49-F238E27FC236}">
                <a16:creationId xmlns:a16="http://schemas.microsoft.com/office/drawing/2014/main" id="{D4E34231-878A-0614-56D8-C84F1D5FE399}"/>
              </a:ext>
            </a:extLst>
          </p:cNvPr>
          <p:cNvSpPr>
            <a:spLocks noGrp="1"/>
          </p:cNvSpPr>
          <p:nvPr>
            <p:ph type="body" idx="1"/>
          </p:nvPr>
        </p:nvSpPr>
        <p:spPr/>
        <p:txBody>
          <a:bodyPr/>
          <a:lstStyle/>
          <a:p>
            <a:r>
              <a:rPr lang="en-GB" dirty="0"/>
              <a:t>1960s</a:t>
            </a:r>
          </a:p>
        </p:txBody>
      </p:sp>
      <p:sp>
        <p:nvSpPr>
          <p:cNvPr id="7" name="Content Placeholder 6">
            <a:extLst>
              <a:ext uri="{FF2B5EF4-FFF2-40B4-BE49-F238E27FC236}">
                <a16:creationId xmlns:a16="http://schemas.microsoft.com/office/drawing/2014/main" id="{87EF8AD0-D2B0-9880-FB80-8BD5340DBFBA}"/>
              </a:ext>
            </a:extLst>
          </p:cNvPr>
          <p:cNvSpPr>
            <a:spLocks noGrp="1"/>
          </p:cNvSpPr>
          <p:nvPr>
            <p:ph sz="half" idx="2"/>
          </p:nvPr>
        </p:nvSpPr>
        <p:spPr/>
        <p:txBody>
          <a:bodyPr>
            <a:normAutofit/>
          </a:bodyPr>
          <a:lstStyle/>
          <a:p>
            <a:r>
              <a:rPr lang="en-GB" sz="2000" dirty="0">
                <a:solidFill>
                  <a:srgbClr val="111111"/>
                </a:solidFill>
                <a:effectLst/>
                <a:ea typeface="Calibri" panose="020F0502020204030204" pitchFamily="34" charset="0"/>
              </a:rPr>
              <a:t>importance of voluntary access </a:t>
            </a:r>
          </a:p>
          <a:p>
            <a:r>
              <a:rPr lang="en-GB" sz="2000" dirty="0">
                <a:solidFill>
                  <a:srgbClr val="111111"/>
                </a:solidFill>
                <a:effectLst/>
                <a:ea typeface="Calibri" panose="020F0502020204030204" pitchFamily="34" charset="0"/>
              </a:rPr>
              <a:t>Youth clubs being a social space </a:t>
            </a:r>
            <a:endParaRPr lang="en-GB" sz="2000" dirty="0">
              <a:solidFill>
                <a:srgbClr val="111111"/>
              </a:solidFill>
              <a:ea typeface="Calibri" panose="020F0502020204030204" pitchFamily="34" charset="0"/>
            </a:endParaRPr>
          </a:p>
          <a:p>
            <a:r>
              <a:rPr lang="en-GB" sz="2000" dirty="0"/>
              <a:t>The need for youth work to be adaptable and flexible. </a:t>
            </a:r>
          </a:p>
          <a:p>
            <a:endParaRPr lang="en-GB" sz="1200" dirty="0"/>
          </a:p>
        </p:txBody>
      </p:sp>
      <p:sp>
        <p:nvSpPr>
          <p:cNvPr id="8" name="Text Placeholder 7">
            <a:extLst>
              <a:ext uri="{FF2B5EF4-FFF2-40B4-BE49-F238E27FC236}">
                <a16:creationId xmlns:a16="http://schemas.microsoft.com/office/drawing/2014/main" id="{BCE5550F-86D5-4502-79C8-790E0BFBA0E2}"/>
              </a:ext>
            </a:extLst>
          </p:cNvPr>
          <p:cNvSpPr>
            <a:spLocks noGrp="1"/>
          </p:cNvSpPr>
          <p:nvPr>
            <p:ph type="body" sz="quarter" idx="3"/>
          </p:nvPr>
        </p:nvSpPr>
        <p:spPr/>
        <p:txBody>
          <a:bodyPr/>
          <a:lstStyle/>
          <a:p>
            <a:r>
              <a:rPr lang="en-GB" dirty="0"/>
              <a:t>Today</a:t>
            </a:r>
          </a:p>
        </p:txBody>
      </p:sp>
      <p:sp>
        <p:nvSpPr>
          <p:cNvPr id="9" name="Content Placeholder 8">
            <a:extLst>
              <a:ext uri="{FF2B5EF4-FFF2-40B4-BE49-F238E27FC236}">
                <a16:creationId xmlns:a16="http://schemas.microsoft.com/office/drawing/2014/main" id="{6F82AF75-A8D4-EFB8-F158-6F4260715294}"/>
              </a:ext>
            </a:extLst>
          </p:cNvPr>
          <p:cNvSpPr>
            <a:spLocks noGrp="1"/>
          </p:cNvSpPr>
          <p:nvPr>
            <p:ph sz="quarter" idx="4"/>
          </p:nvPr>
        </p:nvSpPr>
        <p:spPr/>
        <p:txBody>
          <a:bodyPr>
            <a:normAutofit/>
          </a:bodyPr>
          <a:lstStyle/>
          <a:p>
            <a:r>
              <a:rPr lang="en-GB" sz="2000" dirty="0"/>
              <a:t>Youth Work is still based on voluntary open access and provision.</a:t>
            </a:r>
          </a:p>
          <a:p>
            <a:r>
              <a:rPr lang="en-GB" sz="2000" dirty="0"/>
              <a:t>Youth Clubs continue to be social spaces for young people.</a:t>
            </a:r>
          </a:p>
          <a:p>
            <a:r>
              <a:rPr lang="en-GB" sz="2000" dirty="0"/>
              <a:t>Youth work today remains flexible and youth led.</a:t>
            </a:r>
          </a:p>
          <a:p>
            <a:endParaRPr lang="en-GB" sz="1400" dirty="0"/>
          </a:p>
          <a:p>
            <a:endParaRPr lang="en-GB" dirty="0"/>
          </a:p>
        </p:txBody>
      </p:sp>
    </p:spTree>
    <p:extLst>
      <p:ext uri="{BB962C8B-B14F-4D97-AF65-F5344CB8AC3E}">
        <p14:creationId xmlns:p14="http://schemas.microsoft.com/office/powerpoint/2010/main" val="27211078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C2FA1-1BE4-8E06-EEB4-BD79FFD68E1E}"/>
              </a:ext>
            </a:extLst>
          </p:cNvPr>
          <p:cNvSpPr>
            <a:spLocks noGrp="1"/>
          </p:cNvSpPr>
          <p:nvPr>
            <p:ph type="title"/>
          </p:nvPr>
        </p:nvSpPr>
        <p:spPr/>
        <p:txBody>
          <a:bodyPr/>
          <a:lstStyle/>
          <a:p>
            <a:r>
              <a:rPr lang="en-GB" dirty="0">
                <a:latin typeface="+mn-lt"/>
              </a:rPr>
              <a:t>Recommendations and changes following </a:t>
            </a:r>
            <a:r>
              <a:rPr lang="en-GB" b="0" i="0" dirty="0">
                <a:solidFill>
                  <a:srgbClr val="404040"/>
                </a:solidFill>
                <a:effectLst/>
                <a:latin typeface="+mn-lt"/>
              </a:rPr>
              <a:t>The Albemarle Report</a:t>
            </a:r>
            <a:endParaRPr lang="en-GB" dirty="0">
              <a:latin typeface="+mn-lt"/>
            </a:endParaRPr>
          </a:p>
        </p:txBody>
      </p:sp>
      <p:sp>
        <p:nvSpPr>
          <p:cNvPr id="4" name="Text Placeholder 3">
            <a:extLst>
              <a:ext uri="{FF2B5EF4-FFF2-40B4-BE49-F238E27FC236}">
                <a16:creationId xmlns:a16="http://schemas.microsoft.com/office/drawing/2014/main" id="{2BCFEBA9-93CA-C60C-F56E-6A02273B546A}"/>
              </a:ext>
            </a:extLst>
          </p:cNvPr>
          <p:cNvSpPr>
            <a:spLocks noGrp="1"/>
          </p:cNvSpPr>
          <p:nvPr>
            <p:ph type="body" idx="1"/>
          </p:nvPr>
        </p:nvSpPr>
        <p:spPr/>
        <p:txBody>
          <a:bodyPr/>
          <a:lstStyle/>
          <a:p>
            <a:r>
              <a:rPr lang="en-GB" dirty="0"/>
              <a:t>The Albemarle Report </a:t>
            </a:r>
          </a:p>
        </p:txBody>
      </p:sp>
      <p:sp>
        <p:nvSpPr>
          <p:cNvPr id="3" name="Content Placeholder 2">
            <a:extLst>
              <a:ext uri="{FF2B5EF4-FFF2-40B4-BE49-F238E27FC236}">
                <a16:creationId xmlns:a16="http://schemas.microsoft.com/office/drawing/2014/main" id="{667668DB-323D-98D0-64B6-8D3E462D6DF5}"/>
              </a:ext>
            </a:extLst>
          </p:cNvPr>
          <p:cNvSpPr>
            <a:spLocks noGrp="1"/>
          </p:cNvSpPr>
          <p:nvPr>
            <p:ph sz="half" idx="2"/>
          </p:nvPr>
        </p:nvSpPr>
        <p:spPr/>
        <p:txBody>
          <a:bodyPr>
            <a:normAutofit/>
          </a:bodyPr>
          <a:lstStyle/>
          <a:p>
            <a:r>
              <a:rPr lang="en-GB" sz="1600" dirty="0"/>
              <a:t>10 year development programme.</a:t>
            </a:r>
          </a:p>
          <a:p>
            <a:r>
              <a:rPr lang="en-GB" sz="1600" dirty="0"/>
              <a:t>Form a Youth Work council</a:t>
            </a:r>
          </a:p>
          <a:p>
            <a:r>
              <a:rPr lang="en-GB" sz="1600" dirty="0"/>
              <a:t>Funding </a:t>
            </a:r>
            <a:r>
              <a:rPr lang="en-GB" sz="1600" dirty="0">
                <a:solidFill>
                  <a:srgbClr val="111111"/>
                </a:solidFill>
                <a:effectLst/>
                <a:ea typeface="Calibri" panose="020F0502020204030204" pitchFamily="34" charset="0"/>
                <a:cs typeface="Times New Roman" panose="02020603050405020304" pitchFamily="18" charset="0"/>
              </a:rPr>
              <a:t>David S. Smith (1999) £28 million </a:t>
            </a:r>
            <a:endParaRPr lang="en-GB" sz="1600" dirty="0"/>
          </a:p>
          <a:p>
            <a:r>
              <a:rPr lang="en-GB" sz="1600" dirty="0"/>
              <a:t>Standardised training for youth workers.</a:t>
            </a:r>
          </a:p>
          <a:p>
            <a:r>
              <a:rPr lang="en-GB" sz="1600" dirty="0"/>
              <a:t>Young people to be involved in production of youth services</a:t>
            </a:r>
          </a:p>
        </p:txBody>
      </p:sp>
      <p:sp>
        <p:nvSpPr>
          <p:cNvPr id="5" name="Text Placeholder 4">
            <a:extLst>
              <a:ext uri="{FF2B5EF4-FFF2-40B4-BE49-F238E27FC236}">
                <a16:creationId xmlns:a16="http://schemas.microsoft.com/office/drawing/2014/main" id="{34178B7E-DE71-0982-D829-E07860DFA764}"/>
              </a:ext>
            </a:extLst>
          </p:cNvPr>
          <p:cNvSpPr>
            <a:spLocks noGrp="1"/>
          </p:cNvSpPr>
          <p:nvPr>
            <p:ph type="body" sz="quarter" idx="3"/>
          </p:nvPr>
        </p:nvSpPr>
        <p:spPr/>
        <p:txBody>
          <a:bodyPr/>
          <a:lstStyle/>
          <a:p>
            <a:r>
              <a:rPr lang="en-GB" dirty="0"/>
              <a:t>Today</a:t>
            </a:r>
          </a:p>
        </p:txBody>
      </p:sp>
      <p:sp>
        <p:nvSpPr>
          <p:cNvPr id="6" name="Content Placeholder 5">
            <a:extLst>
              <a:ext uri="{FF2B5EF4-FFF2-40B4-BE49-F238E27FC236}">
                <a16:creationId xmlns:a16="http://schemas.microsoft.com/office/drawing/2014/main" id="{640720F1-246C-D15C-B340-8D612BC6D3B4}"/>
              </a:ext>
            </a:extLst>
          </p:cNvPr>
          <p:cNvSpPr>
            <a:spLocks noGrp="1"/>
          </p:cNvSpPr>
          <p:nvPr>
            <p:ph sz="quarter" idx="4"/>
          </p:nvPr>
        </p:nvSpPr>
        <p:spPr/>
        <p:txBody>
          <a:bodyPr>
            <a:normAutofit/>
          </a:bodyPr>
          <a:lstStyle/>
          <a:p>
            <a:r>
              <a:rPr lang="en-GB" sz="1600" dirty="0"/>
              <a:t>Youth Work Strategy for Wales.</a:t>
            </a:r>
          </a:p>
          <a:p>
            <a:r>
              <a:rPr lang="en-GB" sz="1600" dirty="0"/>
              <a:t>Youth Parliament</a:t>
            </a:r>
          </a:p>
          <a:p>
            <a:r>
              <a:rPr lang="en-GB" sz="1600" dirty="0"/>
              <a:t>Young people consultations </a:t>
            </a:r>
          </a:p>
        </p:txBody>
      </p:sp>
    </p:spTree>
    <p:extLst>
      <p:ext uri="{BB962C8B-B14F-4D97-AF65-F5344CB8AC3E}">
        <p14:creationId xmlns:p14="http://schemas.microsoft.com/office/powerpoint/2010/main" val="36350627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12F88A-623E-D7BE-18F5-F1B02803818E}"/>
              </a:ext>
            </a:extLst>
          </p:cNvPr>
          <p:cNvSpPr>
            <a:spLocks noGrp="1"/>
          </p:cNvSpPr>
          <p:nvPr>
            <p:ph type="title"/>
          </p:nvPr>
        </p:nvSpPr>
        <p:spPr>
          <a:xfrm>
            <a:off x="841248" y="334644"/>
            <a:ext cx="10509504" cy="1076914"/>
          </a:xfrm>
        </p:spPr>
        <p:txBody>
          <a:bodyPr anchor="ctr">
            <a:normAutofit/>
          </a:bodyPr>
          <a:lstStyle/>
          <a:p>
            <a:r>
              <a:rPr lang="en-GB" sz="4000"/>
              <a:t>Communities</a:t>
            </a:r>
          </a:p>
        </p:txBody>
      </p:sp>
      <p:sp>
        <p:nvSpPr>
          <p:cNvPr id="15" name="Rectangle 14">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0607962-0EC8-9757-7DFD-F0E5819D6A05}"/>
              </a:ext>
            </a:extLst>
          </p:cNvPr>
          <p:cNvSpPr>
            <a:spLocks noGrp="1"/>
          </p:cNvSpPr>
          <p:nvPr>
            <p:ph idx="1"/>
          </p:nvPr>
        </p:nvSpPr>
        <p:spPr>
          <a:xfrm>
            <a:off x="992338" y="1737360"/>
            <a:ext cx="9722617" cy="4023203"/>
          </a:xfrm>
        </p:spPr>
        <p:txBody>
          <a:bodyPr>
            <a:normAutofit/>
          </a:bodyPr>
          <a:lstStyle/>
          <a:p>
            <a:pPr marL="210312" indent="-210312" defTabSz="841248">
              <a:spcBef>
                <a:spcPts val="920"/>
              </a:spcBef>
            </a:pPr>
            <a:r>
              <a:rPr lang="en-GB" sz="2000" kern="1200" dirty="0">
                <a:solidFill>
                  <a:schemeClr val="tx1"/>
                </a:solidFill>
                <a:ea typeface="+mn-ea"/>
                <a:cs typeface="+mn-cs"/>
              </a:rPr>
              <a:t>Rise in youth employment</a:t>
            </a:r>
          </a:p>
          <a:p>
            <a:pPr marL="210312" indent="-210312" defTabSz="841248">
              <a:spcBef>
                <a:spcPts val="920"/>
              </a:spcBef>
            </a:pPr>
            <a:r>
              <a:rPr lang="en-GB" sz="2000" b="0" dirty="0">
                <a:solidFill>
                  <a:srgbClr val="212529"/>
                </a:solidFill>
                <a:effectLst/>
              </a:rPr>
              <a:t>Increase in further and hi</a:t>
            </a:r>
            <a:r>
              <a:rPr lang="en-GB" sz="2000" dirty="0">
                <a:solidFill>
                  <a:srgbClr val="212529"/>
                </a:solidFill>
              </a:rPr>
              <a:t>gher education</a:t>
            </a:r>
            <a:endParaRPr lang="en-GB" sz="2000" kern="1200" dirty="0">
              <a:solidFill>
                <a:schemeClr val="tx1"/>
              </a:solidFill>
              <a:ea typeface="+mn-ea"/>
              <a:cs typeface="+mn-cs"/>
            </a:endParaRPr>
          </a:p>
          <a:p>
            <a:pPr marL="210312" indent="-210312" defTabSz="841248">
              <a:spcBef>
                <a:spcPts val="920"/>
              </a:spcBef>
            </a:pPr>
            <a:r>
              <a:rPr lang="en-GB" sz="2000" kern="1200" dirty="0">
                <a:solidFill>
                  <a:schemeClr val="tx1"/>
                </a:solidFill>
                <a:ea typeface="+mn-ea"/>
                <a:cs typeface="+mn-cs"/>
              </a:rPr>
              <a:t>1961 – contraception became available on the NHS</a:t>
            </a:r>
          </a:p>
          <a:p>
            <a:pPr marL="210312" indent="-210312" defTabSz="841248">
              <a:spcBef>
                <a:spcPts val="920"/>
              </a:spcBef>
            </a:pPr>
            <a:r>
              <a:rPr lang="en-GB" sz="2000" kern="1200" dirty="0">
                <a:solidFill>
                  <a:srgbClr val="212529"/>
                </a:solidFill>
                <a:ea typeface="+mn-ea"/>
                <a:cs typeface="+mn-cs"/>
              </a:rPr>
              <a:t>Sexual Offences Act 1967</a:t>
            </a:r>
          </a:p>
          <a:p>
            <a:pPr marL="210312" indent="-210312" defTabSz="841248">
              <a:spcBef>
                <a:spcPts val="920"/>
              </a:spcBef>
            </a:pPr>
            <a:r>
              <a:rPr lang="en-GB" sz="2000" kern="1200" dirty="0">
                <a:solidFill>
                  <a:srgbClr val="212529"/>
                </a:solidFill>
                <a:ea typeface="+mn-ea"/>
                <a:cs typeface="+mn-cs"/>
              </a:rPr>
              <a:t>Housing</a:t>
            </a:r>
          </a:p>
        </p:txBody>
      </p:sp>
      <p:pic>
        <p:nvPicPr>
          <p:cNvPr id="4" name="Picture 3">
            <a:extLst>
              <a:ext uri="{FF2B5EF4-FFF2-40B4-BE49-F238E27FC236}">
                <a16:creationId xmlns:a16="http://schemas.microsoft.com/office/drawing/2014/main" id="{52D6C6FE-44BF-CAC3-F65C-7EEA67D9AD42}"/>
              </a:ext>
            </a:extLst>
          </p:cNvPr>
          <p:cNvPicPr>
            <a:picLocks noChangeAspect="1"/>
          </p:cNvPicPr>
          <p:nvPr/>
        </p:nvPicPr>
        <p:blipFill>
          <a:blip r:embed="rId2"/>
          <a:stretch>
            <a:fillRect/>
          </a:stretch>
        </p:blipFill>
        <p:spPr>
          <a:xfrm>
            <a:off x="9393947" y="3917316"/>
            <a:ext cx="1321008" cy="1761344"/>
          </a:xfrm>
          <a:prstGeom prst="rect">
            <a:avLst/>
          </a:prstGeom>
        </p:spPr>
      </p:pic>
      <p:sp>
        <p:nvSpPr>
          <p:cNvPr id="5" name="TextBox 4">
            <a:extLst>
              <a:ext uri="{FF2B5EF4-FFF2-40B4-BE49-F238E27FC236}">
                <a16:creationId xmlns:a16="http://schemas.microsoft.com/office/drawing/2014/main" id="{D76B292C-41CE-CC03-F16D-37588F49E118}"/>
              </a:ext>
            </a:extLst>
          </p:cNvPr>
          <p:cNvSpPr txBox="1"/>
          <p:nvPr/>
        </p:nvSpPr>
        <p:spPr>
          <a:xfrm>
            <a:off x="9076906" y="5760563"/>
            <a:ext cx="2113612" cy="512221"/>
          </a:xfrm>
          <a:prstGeom prst="rect">
            <a:avLst/>
          </a:prstGeom>
          <a:noFill/>
        </p:spPr>
        <p:txBody>
          <a:bodyPr wrap="square" rtlCol="0">
            <a:spAutoFit/>
          </a:bodyPr>
          <a:lstStyle/>
          <a:p>
            <a:pPr defTabSz="841248">
              <a:spcAft>
                <a:spcPts val="600"/>
              </a:spcAft>
            </a:pPr>
            <a:r>
              <a:rPr lang="en-GB" sz="920" kern="1200">
                <a:solidFill>
                  <a:srgbClr val="555555"/>
                </a:solidFill>
                <a:latin typeface="Verdana" panose="020B0604030504040204" pitchFamily="34" charset="0"/>
                <a:ea typeface="+mn-ea"/>
                <a:cs typeface="+mn-cs"/>
              </a:rPr>
              <a:t>©2009 University of the West of England, Bristol</a:t>
            </a:r>
            <a:br>
              <a:rPr lang="en-GB" sz="920" kern="1200">
                <a:solidFill>
                  <a:schemeClr val="tx1"/>
                </a:solidFill>
                <a:latin typeface="+mn-lt"/>
                <a:ea typeface="+mn-ea"/>
                <a:cs typeface="+mn-cs"/>
              </a:rPr>
            </a:br>
            <a:r>
              <a:rPr lang="en-GB" sz="920" kern="1200">
                <a:solidFill>
                  <a:srgbClr val="555555"/>
                </a:solidFill>
                <a:latin typeface="Verdana" panose="020B0604030504040204" pitchFamily="34" charset="0"/>
                <a:ea typeface="+mn-ea"/>
                <a:cs typeface="+mn-cs"/>
              </a:rPr>
              <a:t>except where acknowledged</a:t>
            </a:r>
            <a:endParaRPr lang="en-GB" sz="1000"/>
          </a:p>
        </p:txBody>
      </p:sp>
      <p:pic>
        <p:nvPicPr>
          <p:cNvPr id="6" name="Picture 5">
            <a:extLst>
              <a:ext uri="{FF2B5EF4-FFF2-40B4-BE49-F238E27FC236}">
                <a16:creationId xmlns:a16="http://schemas.microsoft.com/office/drawing/2014/main" id="{F306EE69-4749-6731-BF44-39C7867F4F7C}"/>
              </a:ext>
            </a:extLst>
          </p:cNvPr>
          <p:cNvPicPr>
            <a:picLocks noChangeAspect="1"/>
          </p:cNvPicPr>
          <p:nvPr/>
        </p:nvPicPr>
        <p:blipFill>
          <a:blip r:embed="rId3"/>
          <a:stretch>
            <a:fillRect/>
          </a:stretch>
        </p:blipFill>
        <p:spPr>
          <a:xfrm>
            <a:off x="5202252" y="4538961"/>
            <a:ext cx="2538096" cy="1427680"/>
          </a:xfrm>
          <a:prstGeom prst="rect">
            <a:avLst/>
          </a:prstGeom>
        </p:spPr>
      </p:pic>
      <p:sp>
        <p:nvSpPr>
          <p:cNvPr id="7" name="TextBox 6">
            <a:extLst>
              <a:ext uri="{FF2B5EF4-FFF2-40B4-BE49-F238E27FC236}">
                <a16:creationId xmlns:a16="http://schemas.microsoft.com/office/drawing/2014/main" id="{28BEF755-A85D-F934-F57B-DC4940FC0787}"/>
              </a:ext>
            </a:extLst>
          </p:cNvPr>
          <p:cNvSpPr txBox="1"/>
          <p:nvPr/>
        </p:nvSpPr>
        <p:spPr>
          <a:xfrm>
            <a:off x="5217802" y="6157249"/>
            <a:ext cx="2738889" cy="375487"/>
          </a:xfrm>
          <a:prstGeom prst="rect">
            <a:avLst/>
          </a:prstGeom>
          <a:noFill/>
        </p:spPr>
        <p:txBody>
          <a:bodyPr wrap="square" rtlCol="0">
            <a:spAutoFit/>
          </a:bodyPr>
          <a:lstStyle/>
          <a:p>
            <a:pPr defTabSz="841248">
              <a:spcAft>
                <a:spcPts val="600"/>
              </a:spcAft>
            </a:pPr>
            <a:r>
              <a:rPr lang="en-GB" sz="920" kern="1200" dirty="0">
                <a:solidFill>
                  <a:schemeClr val="tx1"/>
                </a:solidFill>
                <a:latin typeface="+mn-lt"/>
                <a:ea typeface="+mn-ea"/>
                <a:cs typeface="+mn-cs"/>
              </a:rPr>
              <a:t>https://ichef.bbci.co.uk/news/976/cpsprodpb/12064/production/_103782837_factory5.jpg.webp</a:t>
            </a:r>
            <a:endParaRPr lang="en-GB" sz="1000" dirty="0"/>
          </a:p>
        </p:txBody>
      </p:sp>
    </p:spTree>
    <p:extLst>
      <p:ext uri="{BB962C8B-B14F-4D97-AF65-F5344CB8AC3E}">
        <p14:creationId xmlns:p14="http://schemas.microsoft.com/office/powerpoint/2010/main" val="35722071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B14BA6-F3D7-A54D-3CDA-C20B4C6A8082}"/>
              </a:ext>
            </a:extLst>
          </p:cNvPr>
          <p:cNvSpPr>
            <a:spLocks noGrp="1"/>
          </p:cNvSpPr>
          <p:nvPr>
            <p:ph type="title"/>
          </p:nvPr>
        </p:nvSpPr>
        <p:spPr>
          <a:xfrm>
            <a:off x="645064" y="525982"/>
            <a:ext cx="4282983" cy="1200361"/>
          </a:xfrm>
        </p:spPr>
        <p:txBody>
          <a:bodyPr anchor="b">
            <a:normAutofit/>
          </a:bodyPr>
          <a:lstStyle/>
          <a:p>
            <a:r>
              <a:rPr lang="en-GB" sz="2800"/>
              <a:t>Influences on Young people and Notable events</a:t>
            </a:r>
          </a:p>
        </p:txBody>
      </p:sp>
      <p:sp>
        <p:nvSpPr>
          <p:cNvPr id="17" name="Rectangle 16">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DD9B86E-D4F8-DBFD-1814-950BADBDEED7}"/>
              </a:ext>
            </a:extLst>
          </p:cNvPr>
          <p:cNvSpPr>
            <a:spLocks noGrp="1"/>
          </p:cNvSpPr>
          <p:nvPr>
            <p:ph idx="1"/>
          </p:nvPr>
        </p:nvSpPr>
        <p:spPr>
          <a:xfrm>
            <a:off x="645066" y="2031101"/>
            <a:ext cx="4282984" cy="3511943"/>
          </a:xfrm>
        </p:spPr>
        <p:txBody>
          <a:bodyPr anchor="ctr">
            <a:normAutofit/>
          </a:bodyPr>
          <a:lstStyle/>
          <a:p>
            <a:r>
              <a:rPr lang="en-GB" sz="1800" dirty="0">
                <a:effectLst/>
                <a:latin typeface="Calibri" panose="020F0502020204030204" pitchFamily="34" charset="0"/>
                <a:ea typeface="Calibri" panose="020F0502020204030204" pitchFamily="34" charset="0"/>
              </a:rPr>
              <a:t>1960 – 1963 National service for men came to an end.</a:t>
            </a:r>
          </a:p>
          <a:p>
            <a:r>
              <a:rPr lang="en-GB" sz="1800" dirty="0">
                <a:effectLst/>
                <a:latin typeface="Calibri" panose="020F0502020204030204" pitchFamily="34" charset="0"/>
                <a:ea typeface="Calibri" panose="020F0502020204030204" pitchFamily="34" charset="0"/>
              </a:rPr>
              <a:t>Vietnam War 1955-1975</a:t>
            </a:r>
          </a:p>
          <a:p>
            <a:r>
              <a:rPr lang="en-GB" sz="1800" dirty="0">
                <a:effectLst/>
                <a:latin typeface="Calibri" panose="020F0502020204030204" pitchFamily="34" charset="0"/>
                <a:ea typeface="Calibri" panose="020F0502020204030204" pitchFamily="34" charset="0"/>
              </a:rPr>
              <a:t>Martin Luther King - </a:t>
            </a:r>
            <a:r>
              <a:rPr lang="en-GB" sz="1800" dirty="0"/>
              <a:t>I have a dream</a:t>
            </a:r>
          </a:p>
          <a:p>
            <a:r>
              <a:rPr lang="en-GB" sz="1800" dirty="0"/>
              <a:t>Flower power / Peace and love </a:t>
            </a:r>
          </a:p>
          <a:p>
            <a:r>
              <a:rPr lang="en-GB" sz="1800" dirty="0"/>
              <a:t>Construction of the Berlin Wall </a:t>
            </a:r>
          </a:p>
          <a:p>
            <a:r>
              <a:rPr lang="en-GB" sz="1800" dirty="0"/>
              <a:t>Moon Landing</a:t>
            </a:r>
          </a:p>
          <a:p>
            <a:r>
              <a:rPr lang="en-GB" sz="1800" dirty="0">
                <a:latin typeface="Calibri" panose="020F0502020204030204" pitchFamily="34" charset="0"/>
              </a:rPr>
              <a:t>Tattoos</a:t>
            </a:r>
            <a:endParaRPr lang="en-GB" sz="1800" dirty="0"/>
          </a:p>
        </p:txBody>
      </p:sp>
      <p:sp>
        <p:nvSpPr>
          <p:cNvPr id="19" name="Rectangle 18">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AF4F597-E9B9-39E7-9B69-AC95D1A8BCD4}"/>
              </a:ext>
            </a:extLst>
          </p:cNvPr>
          <p:cNvPicPr>
            <a:picLocks noChangeAspect="1"/>
          </p:cNvPicPr>
          <p:nvPr/>
        </p:nvPicPr>
        <p:blipFill>
          <a:blip r:embed="rId2"/>
          <a:stretch>
            <a:fillRect/>
          </a:stretch>
        </p:blipFill>
        <p:spPr>
          <a:xfrm>
            <a:off x="6095999" y="525982"/>
            <a:ext cx="3244398" cy="1997331"/>
          </a:xfrm>
          <a:prstGeom prst="rect">
            <a:avLst/>
          </a:prstGeom>
        </p:spPr>
      </p:pic>
      <p:sp>
        <p:nvSpPr>
          <p:cNvPr id="5" name="TextBox 4">
            <a:extLst>
              <a:ext uri="{FF2B5EF4-FFF2-40B4-BE49-F238E27FC236}">
                <a16:creationId xmlns:a16="http://schemas.microsoft.com/office/drawing/2014/main" id="{E64189A2-E0B5-C19B-500E-760CA4D1D76F}"/>
              </a:ext>
            </a:extLst>
          </p:cNvPr>
          <p:cNvSpPr txBox="1"/>
          <p:nvPr/>
        </p:nvSpPr>
        <p:spPr>
          <a:xfrm>
            <a:off x="6579153" y="2734176"/>
            <a:ext cx="855094" cy="195438"/>
          </a:xfrm>
          <a:prstGeom prst="rect">
            <a:avLst/>
          </a:prstGeom>
          <a:noFill/>
        </p:spPr>
        <p:txBody>
          <a:bodyPr wrap="square" rtlCol="0">
            <a:spAutoFit/>
          </a:bodyPr>
          <a:lstStyle/>
          <a:p>
            <a:pPr defTabSz="612648">
              <a:spcAft>
                <a:spcPts val="600"/>
              </a:spcAft>
            </a:pPr>
            <a:r>
              <a:rPr lang="en-GB" sz="670" b="1" i="1" kern="1200" dirty="0">
                <a:solidFill>
                  <a:srgbClr val="000000"/>
                </a:solidFill>
                <a:latin typeface="Helvetica Neue"/>
                <a:ea typeface="+mn-ea"/>
                <a:cs typeface="+mn-cs"/>
              </a:rPr>
              <a:t>Credits: NASA</a:t>
            </a:r>
            <a:endParaRPr lang="en-GB" sz="1000" dirty="0"/>
          </a:p>
        </p:txBody>
      </p:sp>
      <p:pic>
        <p:nvPicPr>
          <p:cNvPr id="8" name="Picture 7">
            <a:extLst>
              <a:ext uri="{FF2B5EF4-FFF2-40B4-BE49-F238E27FC236}">
                <a16:creationId xmlns:a16="http://schemas.microsoft.com/office/drawing/2014/main" id="{B87B0E89-77DF-2C41-F33E-472CCD2D8B09}"/>
              </a:ext>
            </a:extLst>
          </p:cNvPr>
          <p:cNvPicPr>
            <a:picLocks noChangeAspect="1"/>
          </p:cNvPicPr>
          <p:nvPr/>
        </p:nvPicPr>
        <p:blipFill>
          <a:blip r:embed="rId3"/>
          <a:stretch>
            <a:fillRect/>
          </a:stretch>
        </p:blipFill>
        <p:spPr>
          <a:xfrm>
            <a:off x="8560880" y="3312565"/>
            <a:ext cx="2782043" cy="2216941"/>
          </a:xfrm>
          <a:prstGeom prst="rect">
            <a:avLst/>
          </a:prstGeom>
        </p:spPr>
      </p:pic>
      <p:sp>
        <p:nvSpPr>
          <p:cNvPr id="9" name="TextBox 8">
            <a:extLst>
              <a:ext uri="{FF2B5EF4-FFF2-40B4-BE49-F238E27FC236}">
                <a16:creationId xmlns:a16="http://schemas.microsoft.com/office/drawing/2014/main" id="{9E793EA7-AAA0-AE09-0534-47D0B9D01911}"/>
              </a:ext>
            </a:extLst>
          </p:cNvPr>
          <p:cNvSpPr txBox="1"/>
          <p:nvPr/>
        </p:nvSpPr>
        <p:spPr>
          <a:xfrm>
            <a:off x="9340397" y="5711743"/>
            <a:ext cx="1505207" cy="195438"/>
          </a:xfrm>
          <a:prstGeom prst="rect">
            <a:avLst/>
          </a:prstGeom>
          <a:noFill/>
        </p:spPr>
        <p:txBody>
          <a:bodyPr wrap="square" rtlCol="0">
            <a:spAutoFit/>
          </a:bodyPr>
          <a:lstStyle/>
          <a:p>
            <a:pPr defTabSz="612648">
              <a:spcAft>
                <a:spcPts val="600"/>
              </a:spcAft>
            </a:pPr>
            <a:r>
              <a:rPr lang="en-GB" sz="670" kern="1200" dirty="0" err="1">
                <a:solidFill>
                  <a:srgbClr val="A3A5A9"/>
                </a:solidFill>
                <a:latin typeface="Roboto" panose="02000000000000000000" pitchFamily="2" charset="0"/>
                <a:ea typeface="+mn-ea"/>
                <a:cs typeface="+mn-cs"/>
              </a:rPr>
              <a:t>Bettmann</a:t>
            </a:r>
            <a:r>
              <a:rPr lang="en-GB" sz="670" kern="1200" dirty="0">
                <a:solidFill>
                  <a:srgbClr val="A3A5A9"/>
                </a:solidFill>
                <a:latin typeface="Roboto" panose="02000000000000000000" pitchFamily="2" charset="0"/>
                <a:ea typeface="+mn-ea"/>
                <a:cs typeface="+mn-cs"/>
              </a:rPr>
              <a:t>/Getty Images</a:t>
            </a:r>
            <a:endParaRPr lang="en-GB" sz="1000" dirty="0"/>
          </a:p>
        </p:txBody>
      </p:sp>
    </p:spTree>
    <p:extLst>
      <p:ext uri="{BB962C8B-B14F-4D97-AF65-F5344CB8AC3E}">
        <p14:creationId xmlns:p14="http://schemas.microsoft.com/office/powerpoint/2010/main" val="40479564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A2E551-F763-D197-0F93-BF76887C7D2F}"/>
              </a:ext>
            </a:extLst>
          </p:cNvPr>
          <p:cNvSpPr>
            <a:spLocks noGrp="1"/>
          </p:cNvSpPr>
          <p:nvPr>
            <p:ph type="title"/>
          </p:nvPr>
        </p:nvSpPr>
        <p:spPr>
          <a:xfrm>
            <a:off x="841248" y="334644"/>
            <a:ext cx="10509504" cy="1076914"/>
          </a:xfrm>
        </p:spPr>
        <p:txBody>
          <a:bodyPr anchor="ctr">
            <a:normAutofit/>
          </a:bodyPr>
          <a:lstStyle/>
          <a:p>
            <a:r>
              <a:rPr lang="en-GB" sz="4000"/>
              <a:t>Music</a:t>
            </a:r>
          </a:p>
        </p:txBody>
      </p:sp>
      <p:sp>
        <p:nvSpPr>
          <p:cNvPr id="20" name="Rectangle 19">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2" name="Rectangle 21">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1B99872-3852-1ADE-78E8-0D4F835DBF97}"/>
              </a:ext>
            </a:extLst>
          </p:cNvPr>
          <p:cNvSpPr>
            <a:spLocks noGrp="1"/>
          </p:cNvSpPr>
          <p:nvPr>
            <p:ph idx="1"/>
          </p:nvPr>
        </p:nvSpPr>
        <p:spPr>
          <a:xfrm>
            <a:off x="1517621" y="1737360"/>
            <a:ext cx="9060076" cy="3749045"/>
          </a:xfrm>
        </p:spPr>
        <p:txBody>
          <a:bodyPr/>
          <a:lstStyle/>
          <a:p>
            <a:pPr marL="196596" indent="-196596" defTabSz="786384">
              <a:spcBef>
                <a:spcPts val="860"/>
              </a:spcBef>
            </a:pPr>
            <a:r>
              <a:rPr lang="en-GB" sz="2000" kern="1200" dirty="0">
                <a:solidFill>
                  <a:srgbClr val="212529"/>
                </a:solidFill>
                <a:ea typeface="+mn-ea"/>
                <a:cs typeface="+mn-cs"/>
              </a:rPr>
              <a:t>British Bands make it BIG</a:t>
            </a:r>
          </a:p>
          <a:p>
            <a:pPr marL="196596" indent="-196596" defTabSz="786384">
              <a:spcBef>
                <a:spcPts val="860"/>
              </a:spcBef>
            </a:pPr>
            <a:r>
              <a:rPr lang="en-GB" sz="2000" kern="1200" dirty="0">
                <a:solidFill>
                  <a:srgbClr val="212529"/>
                </a:solidFill>
                <a:ea typeface="+mn-ea"/>
                <a:cs typeface="+mn-cs"/>
              </a:rPr>
              <a:t>Pirate radio </a:t>
            </a:r>
          </a:p>
          <a:p>
            <a:pPr marL="196596" indent="-196596" defTabSz="786384">
              <a:spcBef>
                <a:spcPts val="860"/>
              </a:spcBef>
            </a:pPr>
            <a:r>
              <a:rPr lang="en-GB" sz="2000" kern="1200" dirty="0">
                <a:solidFill>
                  <a:schemeClr val="tx1"/>
                </a:solidFill>
                <a:ea typeface="+mn-ea"/>
                <a:cs typeface="+mn-cs"/>
              </a:rPr>
              <a:t>Conflict between fans of different genres</a:t>
            </a:r>
          </a:p>
          <a:p>
            <a:pPr marL="0" indent="0">
              <a:buNone/>
            </a:pPr>
            <a:endParaRPr lang="en-GB" dirty="0"/>
          </a:p>
        </p:txBody>
      </p:sp>
      <p:pic>
        <p:nvPicPr>
          <p:cNvPr id="4" name="Picture 3">
            <a:extLst>
              <a:ext uri="{FF2B5EF4-FFF2-40B4-BE49-F238E27FC236}">
                <a16:creationId xmlns:a16="http://schemas.microsoft.com/office/drawing/2014/main" id="{D828C8D5-08CF-FF5C-3546-4F12B8AA2604}"/>
              </a:ext>
            </a:extLst>
          </p:cNvPr>
          <p:cNvPicPr>
            <a:picLocks noChangeAspect="1"/>
          </p:cNvPicPr>
          <p:nvPr/>
        </p:nvPicPr>
        <p:blipFill>
          <a:blip r:embed="rId2"/>
          <a:stretch>
            <a:fillRect/>
          </a:stretch>
        </p:blipFill>
        <p:spPr>
          <a:xfrm>
            <a:off x="591364" y="3615708"/>
            <a:ext cx="3377125" cy="1899634"/>
          </a:xfrm>
          <a:prstGeom prst="rect">
            <a:avLst/>
          </a:prstGeom>
        </p:spPr>
      </p:pic>
      <p:sp>
        <p:nvSpPr>
          <p:cNvPr id="5" name="TextBox 4">
            <a:extLst>
              <a:ext uri="{FF2B5EF4-FFF2-40B4-BE49-F238E27FC236}">
                <a16:creationId xmlns:a16="http://schemas.microsoft.com/office/drawing/2014/main" id="{30319E2C-FEB4-1804-FB62-36F6176AF989}"/>
              </a:ext>
            </a:extLst>
          </p:cNvPr>
          <p:cNvSpPr txBox="1"/>
          <p:nvPr/>
        </p:nvSpPr>
        <p:spPr>
          <a:xfrm>
            <a:off x="1337724" y="5661335"/>
            <a:ext cx="2249700" cy="224677"/>
          </a:xfrm>
          <a:prstGeom prst="rect">
            <a:avLst/>
          </a:prstGeom>
          <a:noFill/>
        </p:spPr>
        <p:txBody>
          <a:bodyPr wrap="square" rtlCol="0">
            <a:spAutoFit/>
          </a:bodyPr>
          <a:lstStyle/>
          <a:p>
            <a:pPr defTabSz="786384">
              <a:spcAft>
                <a:spcPts val="600"/>
              </a:spcAft>
            </a:pPr>
            <a:r>
              <a:rPr lang="en-GB" sz="860" kern="1200" cap="all" dirty="0">
                <a:solidFill>
                  <a:schemeClr val="tx1"/>
                </a:solidFill>
                <a:latin typeface="ReithSans"/>
                <a:ea typeface="+mn-ea"/>
                <a:cs typeface="+mn-cs"/>
              </a:rPr>
              <a:t>APPLE CORPS</a:t>
            </a:r>
            <a:endParaRPr lang="en-GB" sz="1000" dirty="0"/>
          </a:p>
        </p:txBody>
      </p:sp>
      <p:pic>
        <p:nvPicPr>
          <p:cNvPr id="6" name="Picture 5">
            <a:extLst>
              <a:ext uri="{FF2B5EF4-FFF2-40B4-BE49-F238E27FC236}">
                <a16:creationId xmlns:a16="http://schemas.microsoft.com/office/drawing/2014/main" id="{5DDAD960-8DEC-B2D5-6AD7-66797CB81857}"/>
              </a:ext>
            </a:extLst>
          </p:cNvPr>
          <p:cNvPicPr>
            <a:picLocks noChangeAspect="1"/>
          </p:cNvPicPr>
          <p:nvPr/>
        </p:nvPicPr>
        <p:blipFill>
          <a:blip r:embed="rId3"/>
          <a:stretch>
            <a:fillRect/>
          </a:stretch>
        </p:blipFill>
        <p:spPr>
          <a:xfrm>
            <a:off x="7906927" y="3602362"/>
            <a:ext cx="3860111" cy="2171312"/>
          </a:xfrm>
          <a:prstGeom prst="rect">
            <a:avLst/>
          </a:prstGeom>
        </p:spPr>
      </p:pic>
      <p:sp>
        <p:nvSpPr>
          <p:cNvPr id="11" name="TextBox 10">
            <a:extLst>
              <a:ext uri="{FF2B5EF4-FFF2-40B4-BE49-F238E27FC236}">
                <a16:creationId xmlns:a16="http://schemas.microsoft.com/office/drawing/2014/main" id="{3FB123D8-8ECE-6E25-6F2E-EA4EA7942A08}"/>
              </a:ext>
            </a:extLst>
          </p:cNvPr>
          <p:cNvSpPr txBox="1"/>
          <p:nvPr/>
        </p:nvSpPr>
        <p:spPr>
          <a:xfrm>
            <a:off x="9308783" y="5916229"/>
            <a:ext cx="1805450" cy="224677"/>
          </a:xfrm>
          <a:prstGeom prst="rect">
            <a:avLst/>
          </a:prstGeom>
          <a:noFill/>
        </p:spPr>
        <p:txBody>
          <a:bodyPr wrap="square" rtlCol="0">
            <a:spAutoFit/>
          </a:bodyPr>
          <a:lstStyle/>
          <a:p>
            <a:pPr defTabSz="786384">
              <a:spcAft>
                <a:spcPts val="600"/>
              </a:spcAft>
            </a:pPr>
            <a:r>
              <a:rPr lang="en-GB" sz="860" kern="1200" cap="all" dirty="0">
                <a:solidFill>
                  <a:schemeClr val="tx1"/>
                </a:solidFill>
                <a:latin typeface="ReithSans"/>
                <a:ea typeface="+mn-ea"/>
                <a:cs typeface="+mn-cs"/>
              </a:rPr>
              <a:t>GETTY IMAGES</a:t>
            </a:r>
            <a:endParaRPr lang="en-GB" sz="1000" dirty="0"/>
          </a:p>
        </p:txBody>
      </p:sp>
    </p:spTree>
    <p:extLst>
      <p:ext uri="{BB962C8B-B14F-4D97-AF65-F5344CB8AC3E}">
        <p14:creationId xmlns:p14="http://schemas.microsoft.com/office/powerpoint/2010/main" val="31854684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F3736-9146-E3AF-86AF-E0A01E395067}"/>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41E99C77-F7E5-69DC-A6B3-FBE00D8883DE}"/>
              </a:ext>
            </a:extLst>
          </p:cNvPr>
          <p:cNvSpPr>
            <a:spLocks noGrp="1"/>
          </p:cNvSpPr>
          <p:nvPr>
            <p:ph idx="1"/>
          </p:nvPr>
        </p:nvSpPr>
        <p:spPr/>
        <p:txBody>
          <a:bodyPr/>
          <a:lstStyle/>
          <a:p>
            <a:r>
              <a:rPr lang="en-GB" sz="2400" dirty="0">
                <a:effectLst/>
                <a:latin typeface="Calibri" panose="020F0502020204030204" pitchFamily="34" charset="0"/>
                <a:ea typeface="Calibri" panose="020F0502020204030204" pitchFamily="34" charset="0"/>
              </a:rPr>
              <a:t>Al</a:t>
            </a:r>
            <a:r>
              <a:rPr lang="en-GB" sz="2400" dirty="0">
                <a:effectLst/>
                <a:ea typeface="Calibri" panose="020F0502020204030204" pitchFamily="34" charset="0"/>
              </a:rPr>
              <a:t>bemarle report and it’s important findings and recommendations. </a:t>
            </a:r>
          </a:p>
          <a:p>
            <a:r>
              <a:rPr lang="en-GB" sz="2400" dirty="0">
                <a:ea typeface="Calibri" panose="020F0502020204030204" pitchFamily="34" charset="0"/>
              </a:rPr>
              <a:t>A rise in youth employment</a:t>
            </a:r>
          </a:p>
          <a:p>
            <a:r>
              <a:rPr lang="en-GB" sz="2400" dirty="0">
                <a:effectLst/>
                <a:ea typeface="Calibri" panose="020F0502020204030204" pitchFamily="34" charset="0"/>
              </a:rPr>
              <a:t>Sexual Health and legislation</a:t>
            </a:r>
          </a:p>
          <a:p>
            <a:r>
              <a:rPr lang="en-GB" sz="2400" dirty="0">
                <a:ea typeface="Calibri" panose="020F0502020204030204" pitchFamily="34" charset="0"/>
              </a:rPr>
              <a:t>Notable events and influences </a:t>
            </a:r>
          </a:p>
          <a:p>
            <a:r>
              <a:rPr lang="en-GB" sz="2400" dirty="0">
                <a:effectLst/>
                <a:ea typeface="Calibri" panose="020F0502020204030204" pitchFamily="34" charset="0"/>
              </a:rPr>
              <a:t>Music</a:t>
            </a:r>
          </a:p>
          <a:p>
            <a:r>
              <a:rPr lang="en-GB" sz="2400" dirty="0">
                <a:ea typeface="Calibri" panose="020F0502020204030204" pitchFamily="34" charset="0"/>
              </a:rPr>
              <a:t>Comparisons to life for young people today </a:t>
            </a:r>
            <a:endParaRPr lang="en-GB" sz="2400" dirty="0">
              <a:effectLst/>
              <a:ea typeface="Calibri" panose="020F0502020204030204" pitchFamily="34" charset="0"/>
            </a:endParaRPr>
          </a:p>
        </p:txBody>
      </p:sp>
    </p:spTree>
    <p:extLst>
      <p:ext uri="{BB962C8B-B14F-4D97-AF65-F5344CB8AC3E}">
        <p14:creationId xmlns:p14="http://schemas.microsoft.com/office/powerpoint/2010/main" val="38712821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C56FA-A2C6-8E3E-D41F-CFDDB6D45A05}"/>
              </a:ext>
            </a:extLst>
          </p:cNvPr>
          <p:cNvSpPr>
            <a:spLocks noGrp="1"/>
          </p:cNvSpPr>
          <p:nvPr>
            <p:ph type="title"/>
          </p:nvPr>
        </p:nvSpPr>
        <p:spPr/>
        <p:txBody>
          <a:bodyPr/>
          <a:lstStyle/>
          <a:p>
            <a:r>
              <a:rPr lang="en-GB" dirty="0"/>
              <a:t>References – Images </a:t>
            </a:r>
          </a:p>
        </p:txBody>
      </p:sp>
      <p:sp>
        <p:nvSpPr>
          <p:cNvPr id="3" name="Content Placeholder 2">
            <a:extLst>
              <a:ext uri="{FF2B5EF4-FFF2-40B4-BE49-F238E27FC236}">
                <a16:creationId xmlns:a16="http://schemas.microsoft.com/office/drawing/2014/main" id="{AD2FC62E-AEE6-F3A3-A0DB-E84653632527}"/>
              </a:ext>
            </a:extLst>
          </p:cNvPr>
          <p:cNvSpPr>
            <a:spLocks noGrp="1"/>
          </p:cNvSpPr>
          <p:nvPr>
            <p:ph idx="1"/>
          </p:nvPr>
        </p:nvSpPr>
        <p:spPr/>
        <p:txBody>
          <a:bodyPr>
            <a:normAutofit/>
          </a:bodyPr>
          <a:lstStyle/>
          <a:p>
            <a:r>
              <a:rPr lang="en-GB" sz="1800" dirty="0">
                <a:hlinkClick r:id="rId2"/>
              </a:rPr>
              <a:t>www.pitchfork.com/features/lists-and-guides/6405-the-200-greatest-songs-of-the-1960s/</a:t>
            </a:r>
          </a:p>
          <a:p>
            <a:r>
              <a:rPr lang="en-GB" sz="1800" dirty="0">
                <a:hlinkClick r:id="rId2"/>
              </a:rPr>
              <a:t>fet.uwe.ac.uk/</a:t>
            </a:r>
            <a:r>
              <a:rPr lang="en-GB" sz="1800" dirty="0" err="1">
                <a:hlinkClick r:id="rId2"/>
              </a:rPr>
              <a:t>conweb</a:t>
            </a:r>
            <a:r>
              <a:rPr lang="en-GB" sz="1800" dirty="0">
                <a:hlinkClick r:id="rId2"/>
              </a:rPr>
              <a:t>/</a:t>
            </a:r>
            <a:r>
              <a:rPr lang="en-GB" sz="1800" dirty="0" err="1">
                <a:hlinkClick r:id="rId2"/>
              </a:rPr>
              <a:t>house_ages</a:t>
            </a:r>
            <a:r>
              <a:rPr lang="en-GB" sz="1800" dirty="0">
                <a:hlinkClick r:id="rId2"/>
              </a:rPr>
              <a:t>/flypast/section12.htm</a:t>
            </a:r>
          </a:p>
          <a:p>
            <a:r>
              <a:rPr lang="en-GB" sz="1800" dirty="0">
                <a:hlinkClick r:id="rId2"/>
              </a:rPr>
              <a:t>https://ichef.bbci.co.uk/news/976/cpsprodpb/12064/production/_103782837_factory5.jpg.webp</a:t>
            </a:r>
          </a:p>
          <a:p>
            <a:r>
              <a:rPr lang="en-GB" sz="1800" dirty="0">
                <a:hlinkClick r:id="rId2"/>
              </a:rPr>
              <a:t>www.nasa.gov</a:t>
            </a:r>
            <a:endParaRPr lang="en-GB" sz="1800" dirty="0"/>
          </a:p>
          <a:p>
            <a:r>
              <a:rPr lang="en-GB" sz="1800" dirty="0">
                <a:hlinkClick r:id="rId3"/>
              </a:rPr>
              <a:t>www.time.com/5720386/berlin-wall-fall</a:t>
            </a:r>
            <a:r>
              <a:rPr lang="en-GB" sz="1800" dirty="0"/>
              <a:t> </a:t>
            </a:r>
          </a:p>
          <a:p>
            <a:r>
              <a:rPr lang="en-GB" sz="1800" dirty="0">
                <a:hlinkClick r:id="rId4"/>
              </a:rPr>
              <a:t>https://ichef.bbci.co.uk/news/976/cpsprodpb/14208/production/_109104428__108240741_beatles-abbeyroad-square-reuters-applecorps.jpg.webp</a:t>
            </a:r>
            <a:r>
              <a:rPr lang="en-GB" sz="1800" dirty="0"/>
              <a:t> </a:t>
            </a:r>
          </a:p>
          <a:p>
            <a:r>
              <a:rPr lang="en-GB" sz="1800" dirty="0">
                <a:hlinkClick r:id="rId5"/>
              </a:rPr>
              <a:t>https://static.wikia.nocookie.net/logopedia/images/6/67/Totp70.jpg/revision/latest?cb=20120314052150</a:t>
            </a:r>
            <a:r>
              <a:rPr lang="en-GB" sz="1800" dirty="0"/>
              <a:t> </a:t>
            </a:r>
          </a:p>
          <a:p>
            <a:endParaRPr lang="en-GB" sz="1800" dirty="0"/>
          </a:p>
        </p:txBody>
      </p:sp>
    </p:spTree>
    <p:extLst>
      <p:ext uri="{BB962C8B-B14F-4D97-AF65-F5344CB8AC3E}">
        <p14:creationId xmlns:p14="http://schemas.microsoft.com/office/powerpoint/2010/main" val="7985991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72155-B08E-2658-5477-7F9DAB1F477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7A348FF-D682-E52F-A6CE-CF8C08BB6B0C}"/>
              </a:ext>
            </a:extLst>
          </p:cNvPr>
          <p:cNvSpPr>
            <a:spLocks noGrp="1"/>
          </p:cNvSpPr>
          <p:nvPr>
            <p:ph idx="1"/>
          </p:nvPr>
        </p:nvSpPr>
        <p:spPr/>
        <p:txBody>
          <a:bodyPr/>
          <a:lstStyle/>
          <a:p>
            <a:endParaRPr lang="en-GB" dirty="0"/>
          </a:p>
          <a:p>
            <a:r>
              <a:rPr lang="en-GB" dirty="0"/>
              <a:t>(</a:t>
            </a:r>
            <a:r>
              <a:rPr lang="en-GB" dirty="0">
                <a:hlinkClick r:id="rId2"/>
              </a:rPr>
              <a:t>https://www.youthandpolicy.org/articles/the-albemarle-report-1960/</a:t>
            </a:r>
            <a:r>
              <a:rPr lang="en-GB" dirty="0"/>
              <a:t>)</a:t>
            </a:r>
          </a:p>
          <a:p>
            <a:r>
              <a:rPr lang="en-GB" dirty="0">
                <a:hlinkClick r:id="rId3"/>
              </a:rPr>
              <a:t>https://infed.org/mobi/the-albemarle-report-and-the-development-of-youth-work-in-england-and-wales</a:t>
            </a:r>
            <a:endParaRPr lang="en-GB" dirty="0"/>
          </a:p>
          <a:p>
            <a:r>
              <a:rPr lang="en-GB" dirty="0">
                <a:hlinkClick r:id="rId4"/>
              </a:rPr>
              <a:t>www.studysmarter.co.uk/explanations/history/modern-britain/british-youth-culture/</a:t>
            </a:r>
            <a:r>
              <a:rPr lang="en-GB" dirty="0"/>
              <a:t> </a:t>
            </a:r>
          </a:p>
          <a:p>
            <a:endParaRPr lang="en-GB" dirty="0"/>
          </a:p>
        </p:txBody>
      </p:sp>
    </p:spTree>
    <p:extLst>
      <p:ext uri="{BB962C8B-B14F-4D97-AF65-F5344CB8AC3E}">
        <p14:creationId xmlns:p14="http://schemas.microsoft.com/office/powerpoint/2010/main" val="39858014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1250</TotalTime>
  <Words>600</Words>
  <Application>Microsoft Office PowerPoint</Application>
  <PresentationFormat>Widescreen</PresentationFormat>
  <Paragraphs>78</Paragraphs>
  <Slides>12</Slides>
  <Notes>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12</vt:i4>
      </vt:variant>
    </vt:vector>
  </HeadingPairs>
  <TitlesOfParts>
    <vt:vector size="23" baseType="lpstr">
      <vt:lpstr>-apple-system</vt:lpstr>
      <vt:lpstr>Arial</vt:lpstr>
      <vt:lpstr>Calibri</vt:lpstr>
      <vt:lpstr>Calibri Light</vt:lpstr>
      <vt:lpstr>Helvetica Neue</vt:lpstr>
      <vt:lpstr>ReithSans</vt:lpstr>
      <vt:lpstr>Roboto</vt:lpstr>
      <vt:lpstr>Tiempos</vt:lpstr>
      <vt:lpstr>Times New Roman</vt:lpstr>
      <vt:lpstr>Verdana</vt:lpstr>
      <vt:lpstr>Office Theme</vt:lpstr>
      <vt:lpstr>  ECYW4002 –   Prepare a seminar which focuses on a decade of your choice.  Illustrate how the events in that decade impacted upon young people, their lives, their communities, on policy development, and on youth work practice.  Discuss any similarities between the decade of your choice and life today for young people in their communities. </vt:lpstr>
      <vt:lpstr>Graphic by Martine Ehrhart </vt:lpstr>
      <vt:lpstr>Introduction</vt:lpstr>
      <vt:lpstr>The Albemarle Report</vt:lpstr>
      <vt:lpstr>Key Findings of the Albemarle Report and its similarities to today. </vt:lpstr>
      <vt:lpstr>Recommendations and changes following The Albemarle Report</vt:lpstr>
      <vt:lpstr>Communities</vt:lpstr>
      <vt:lpstr>Influences on Young people and Notable events</vt:lpstr>
      <vt:lpstr>Music</vt:lpstr>
      <vt:lpstr>Conclusion</vt:lpstr>
      <vt:lpstr>References – Images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Gavin Witte</dc:creator>
  <cp:lastModifiedBy>Gavin Witte</cp:lastModifiedBy>
  <cp:revision>15</cp:revision>
  <dcterms:created xsi:type="dcterms:W3CDTF">2023-02-24T12:33:37Z</dcterms:created>
  <dcterms:modified xsi:type="dcterms:W3CDTF">2023-03-14T16:52:26Z</dcterms:modified>
</cp:coreProperties>
</file>