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99" r:id="rId2"/>
    <p:sldId id="329" r:id="rId3"/>
    <p:sldId id="300" r:id="rId4"/>
    <p:sldId id="354" r:id="rId5"/>
    <p:sldId id="353" r:id="rId6"/>
    <p:sldId id="355" r:id="rId7"/>
    <p:sldId id="363" r:id="rId8"/>
    <p:sldId id="356" r:id="rId9"/>
    <p:sldId id="357" r:id="rId10"/>
    <p:sldId id="358" r:id="rId11"/>
    <p:sldId id="364" r:id="rId12"/>
    <p:sldId id="359" r:id="rId13"/>
    <p:sldId id="360" r:id="rId14"/>
    <p:sldId id="365" r:id="rId15"/>
    <p:sldId id="309" r:id="rId16"/>
    <p:sldId id="34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89585" autoAdjust="0"/>
  </p:normalViewPr>
  <p:slideViewPr>
    <p:cSldViewPr snapToGrid="0">
      <p:cViewPr varScale="1">
        <p:scale>
          <a:sx n="110" d="100"/>
          <a:sy n="110" d="100"/>
        </p:scale>
        <p:origin x="51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5" d="100"/>
          <a:sy n="125" d="100"/>
        </p:scale>
        <p:origin x="4932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246DE-1311-4D9A-A106-4892398E4179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E63CAB-249C-4D0A-83D1-41B6B245C5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325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44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02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785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5066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9548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043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7339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9941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7217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9836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5427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2799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2717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8290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9334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736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494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14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35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20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83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38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13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631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83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187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85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685BB-D846-44CD-AE50-D2DE1B0AA685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6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67B4C4D9-868C-448D-BA21-45D3D15989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Text&#10;&#10;Description automatically generated with low confidence">
            <a:extLst>
              <a:ext uri="{FF2B5EF4-FFF2-40B4-BE49-F238E27FC236}">
                <a16:creationId xmlns:a16="http://schemas.microsoft.com/office/drawing/2014/main" id="{FE47F6C5-F995-4284-81F5-D34AB29323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771" y="439593"/>
            <a:ext cx="3952457" cy="13082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60DB77-B3E8-4EB8-9C92-87DF96E697A0}"/>
              </a:ext>
            </a:extLst>
          </p:cNvPr>
          <p:cNvSpPr txBox="1"/>
          <p:nvPr/>
        </p:nvSpPr>
        <p:spPr>
          <a:xfrm>
            <a:off x="787729" y="2041319"/>
            <a:ext cx="1061654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BA COMPUTER GAMES DESIGN</a:t>
            </a:r>
          </a:p>
          <a:p>
            <a:pPr algn="ctr"/>
            <a:r>
              <a:rPr lang="en-GB" sz="4500" b="1" dirty="0">
                <a:solidFill>
                  <a:schemeClr val="bg1"/>
                </a:solidFill>
                <a:latin typeface="+mj-lt"/>
              </a:rPr>
              <a:t> </a:t>
            </a:r>
          </a:p>
          <a:p>
            <a:pPr algn="ctr"/>
            <a:r>
              <a:rPr lang="en-GB" sz="6000" b="1" dirty="0">
                <a:solidFill>
                  <a:srgbClr val="FFC000"/>
                </a:solidFill>
                <a:latin typeface="+mj-lt"/>
              </a:rPr>
              <a:t>Visual Studies</a:t>
            </a:r>
          </a:p>
          <a:p>
            <a:pPr algn="ctr"/>
            <a:endParaRPr lang="en-GB" sz="3500" b="1" dirty="0">
              <a:solidFill>
                <a:schemeClr val="bg1"/>
              </a:solidFill>
              <a:latin typeface="+mj-lt"/>
            </a:endParaRPr>
          </a:p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Perspective Drawing</a:t>
            </a:r>
          </a:p>
        </p:txBody>
      </p:sp>
    </p:spTree>
    <p:extLst>
      <p:ext uri="{BB962C8B-B14F-4D97-AF65-F5344CB8AC3E}">
        <p14:creationId xmlns:p14="http://schemas.microsoft.com/office/powerpoint/2010/main" val="405880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Perspective Drawing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What is Perspective Drawing?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Perspective Drawing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6307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Perspective Drawing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BB83454-C609-229E-30FD-43B5040E7642}"/>
              </a:ext>
            </a:extLst>
          </p:cNvPr>
          <p:cNvSpPr txBox="1"/>
          <p:nvPr/>
        </p:nvSpPr>
        <p:spPr>
          <a:xfrm>
            <a:off x="6017623" y="3948465"/>
            <a:ext cx="60960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</a:rPr>
              <a:t>This makes the picture more realistic as it appears to get further away.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 dirty="0">
              <a:solidFill>
                <a:schemeClr val="bg1"/>
              </a:solidFill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</a:rPr>
              <a:t>Things in the foreground appear larger, and things in the background appear smaller.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E53080-802C-8A17-D983-642C22612449}"/>
              </a:ext>
            </a:extLst>
          </p:cNvPr>
          <p:cNvSpPr txBox="1"/>
          <p:nvPr/>
        </p:nvSpPr>
        <p:spPr>
          <a:xfrm>
            <a:off x="499474" y="1110929"/>
            <a:ext cx="615696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</a:rPr>
              <a:t>Perspective drawing brings two dimensional drawings and paintings to life.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 dirty="0">
              <a:solidFill>
                <a:schemeClr val="bg1"/>
              </a:solidFill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</a:rPr>
              <a:t>Perspective drawings make 2D objects appear three dimensional.</a:t>
            </a:r>
          </a:p>
        </p:txBody>
      </p:sp>
      <p:pic>
        <p:nvPicPr>
          <p:cNvPr id="1026" name="Picture 2" descr="Two Point Perspective Drawing">
            <a:extLst>
              <a:ext uri="{FF2B5EF4-FFF2-40B4-BE49-F238E27FC236}">
                <a16:creationId xmlns:a16="http://schemas.microsoft.com/office/drawing/2014/main" id="{3E1E5278-AD49-EA38-4FFB-AD3316FD84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99" y="3429000"/>
            <a:ext cx="4695281" cy="297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wo Point Perspective Camera Yr10">
            <a:extLst>
              <a:ext uri="{FF2B5EF4-FFF2-40B4-BE49-F238E27FC236}">
                <a16:creationId xmlns:a16="http://schemas.microsoft.com/office/drawing/2014/main" id="{EFE5A57A-0358-CF78-DAB3-8FD5CAF4C4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087" y="418812"/>
            <a:ext cx="4757914" cy="3171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026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Perspective Drawing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Types of Perspective Drawing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Perspective Drawing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07481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Perspective Drawing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BB83454-C609-229E-30FD-43B5040E7642}"/>
              </a:ext>
            </a:extLst>
          </p:cNvPr>
          <p:cNvSpPr txBox="1"/>
          <p:nvPr/>
        </p:nvSpPr>
        <p:spPr>
          <a:xfrm>
            <a:off x="635726" y="1986604"/>
            <a:ext cx="3875314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bg1"/>
                </a:solidFill>
              </a:rPr>
              <a:t>One of the best illustrations of single-point perspective is to imagine that you’re looking at a straight road. 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chemeClr val="bg1"/>
              </a:solidFill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bg1"/>
                </a:solidFill>
              </a:rPr>
              <a:t>All of the elements of the composition—particularly the road itself—will converge at a single point on the horizon line.</a:t>
            </a:r>
            <a:endParaRPr lang="en-US" altLang="en-US" sz="24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E53080-802C-8A17-D983-642C22612449}"/>
              </a:ext>
            </a:extLst>
          </p:cNvPr>
          <p:cNvSpPr txBox="1"/>
          <p:nvPr/>
        </p:nvSpPr>
        <p:spPr>
          <a:xfrm>
            <a:off x="499474" y="1110929"/>
            <a:ext cx="61569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200" b="1" u="sng" dirty="0">
                <a:solidFill>
                  <a:schemeClr val="bg1"/>
                </a:solidFill>
              </a:rPr>
              <a:t>One Point Perspective</a:t>
            </a:r>
          </a:p>
        </p:txBody>
      </p:sp>
      <p:pic>
        <p:nvPicPr>
          <p:cNvPr id="2050" name="Picture 2" descr="One Point Perspective">
            <a:extLst>
              <a:ext uri="{FF2B5EF4-FFF2-40B4-BE49-F238E27FC236}">
                <a16:creationId xmlns:a16="http://schemas.microsoft.com/office/drawing/2014/main" id="{1535CE68-BA8B-9BCF-FB10-201C69C424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839" y="357051"/>
            <a:ext cx="6519362" cy="6143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4728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Perspective Drawing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E53080-802C-8A17-D983-642C22612449}"/>
              </a:ext>
            </a:extLst>
          </p:cNvPr>
          <p:cNvSpPr txBox="1"/>
          <p:nvPr/>
        </p:nvSpPr>
        <p:spPr>
          <a:xfrm>
            <a:off x="4662171" y="152400"/>
            <a:ext cx="61569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200" b="1" u="sng" dirty="0">
                <a:solidFill>
                  <a:schemeClr val="bg1"/>
                </a:solidFill>
              </a:rPr>
              <a:t>Example: </a:t>
            </a:r>
          </a:p>
        </p:txBody>
      </p:sp>
      <p:pic>
        <p:nvPicPr>
          <p:cNvPr id="3074" name="Picture 2" descr="One Point Perspective Drawing">
            <a:extLst>
              <a:ext uri="{FF2B5EF4-FFF2-40B4-BE49-F238E27FC236}">
                <a16:creationId xmlns:a16="http://schemas.microsoft.com/office/drawing/2014/main" id="{82B161C2-71C2-74FC-D731-B0E428FE28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6878" y="1028075"/>
            <a:ext cx="9293407" cy="527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8AF3232-663E-02D6-C7D9-88D6D64A8FD6}"/>
              </a:ext>
            </a:extLst>
          </p:cNvPr>
          <p:cNvSpPr txBox="1"/>
          <p:nvPr/>
        </p:nvSpPr>
        <p:spPr>
          <a:xfrm>
            <a:off x="1675130" y="6305490"/>
            <a:ext cx="1047641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Perspectival study for “The Adoration of the Magi,” c. 1481 – Leonardo Da Vinci</a:t>
            </a:r>
            <a:endParaRPr lang="en-US" alt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369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One Point Perspective Drawing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Lets give it a try!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Perspective Drawing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75717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Perspective Drawing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BB83454-C609-229E-30FD-43B5040E7642}"/>
              </a:ext>
            </a:extLst>
          </p:cNvPr>
          <p:cNvSpPr txBox="1"/>
          <p:nvPr/>
        </p:nvSpPr>
        <p:spPr>
          <a:xfrm>
            <a:off x="635726" y="1986604"/>
            <a:ext cx="3875314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bg1"/>
                </a:solidFill>
              </a:rPr>
              <a:t>Just as one-point perspective focuses on one vanishing point, two-point perspective ushers in a second one.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chemeClr val="bg1"/>
              </a:solidFill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bg1"/>
                </a:solidFill>
              </a:rPr>
              <a:t> Typically, these two points are at the opposite sides of the composition, such as one on the far left and another on the far right.</a:t>
            </a:r>
            <a:endParaRPr lang="en-US" altLang="en-US" sz="24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E53080-802C-8A17-D983-642C22612449}"/>
              </a:ext>
            </a:extLst>
          </p:cNvPr>
          <p:cNvSpPr txBox="1"/>
          <p:nvPr/>
        </p:nvSpPr>
        <p:spPr>
          <a:xfrm>
            <a:off x="499474" y="1232711"/>
            <a:ext cx="442323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200" b="1" u="sng" dirty="0">
                <a:solidFill>
                  <a:schemeClr val="bg1"/>
                </a:solidFill>
              </a:rPr>
              <a:t>Two Point Perspective</a:t>
            </a:r>
          </a:p>
        </p:txBody>
      </p:sp>
      <p:pic>
        <p:nvPicPr>
          <p:cNvPr id="4098" name="Picture 2" descr="Two Point Perspective">
            <a:extLst>
              <a:ext uri="{FF2B5EF4-FFF2-40B4-BE49-F238E27FC236}">
                <a16:creationId xmlns:a16="http://schemas.microsoft.com/office/drawing/2014/main" id="{794B2AB8-D895-7566-0CED-D8ED80DC65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766" y="425092"/>
            <a:ext cx="6007815" cy="600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1191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Perspective Drawing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E53080-802C-8A17-D983-642C22612449}"/>
              </a:ext>
            </a:extLst>
          </p:cNvPr>
          <p:cNvSpPr txBox="1"/>
          <p:nvPr/>
        </p:nvSpPr>
        <p:spPr>
          <a:xfrm>
            <a:off x="4662171" y="152400"/>
            <a:ext cx="61569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200" b="1" u="sng" dirty="0">
                <a:solidFill>
                  <a:schemeClr val="bg1"/>
                </a:solidFill>
              </a:rPr>
              <a:t>Example: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AF3232-663E-02D6-C7D9-88D6D64A8FD6}"/>
              </a:ext>
            </a:extLst>
          </p:cNvPr>
          <p:cNvSpPr txBox="1"/>
          <p:nvPr/>
        </p:nvSpPr>
        <p:spPr>
          <a:xfrm>
            <a:off x="2058307" y="6388911"/>
            <a:ext cx="1047641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Gustave Caillebotte, Paris Street; Rainy Day, 1877, oil on canvas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000" dirty="0">
              <a:solidFill>
                <a:schemeClr val="bg1"/>
              </a:solidFill>
            </a:endParaRPr>
          </a:p>
        </p:txBody>
      </p:sp>
      <p:pic>
        <p:nvPicPr>
          <p:cNvPr id="5122" name="Picture 2" descr="Gustave Caillebotte, Paris Street; Rainy Day, oil on canvas, 1877">
            <a:extLst>
              <a:ext uri="{FF2B5EF4-FFF2-40B4-BE49-F238E27FC236}">
                <a16:creationId xmlns:a16="http://schemas.microsoft.com/office/drawing/2014/main" id="{B01A514D-9865-62FA-B391-72DA23F606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4478" y="889575"/>
            <a:ext cx="8682392" cy="5520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8170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Perspective Drawing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E53080-802C-8A17-D983-642C22612449}"/>
              </a:ext>
            </a:extLst>
          </p:cNvPr>
          <p:cNvSpPr txBox="1"/>
          <p:nvPr/>
        </p:nvSpPr>
        <p:spPr>
          <a:xfrm>
            <a:off x="4662171" y="152400"/>
            <a:ext cx="61569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200" b="1" u="sng" dirty="0">
                <a:solidFill>
                  <a:schemeClr val="bg1"/>
                </a:solidFill>
              </a:rPr>
              <a:t>Example: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AF3232-663E-02D6-C7D9-88D6D64A8FD6}"/>
              </a:ext>
            </a:extLst>
          </p:cNvPr>
          <p:cNvSpPr txBox="1"/>
          <p:nvPr/>
        </p:nvSpPr>
        <p:spPr>
          <a:xfrm>
            <a:off x="2058307" y="6388911"/>
            <a:ext cx="1047641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Gustave Caillebotte, Paris Street; Rainy Day, 1877, oil on canvas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000" dirty="0">
              <a:solidFill>
                <a:schemeClr val="bg1"/>
              </a:solidFill>
            </a:endParaRPr>
          </a:p>
        </p:txBody>
      </p:sp>
      <p:pic>
        <p:nvPicPr>
          <p:cNvPr id="3" name="Picture 4" descr="Caillebotte_2pt">
            <a:extLst>
              <a:ext uri="{FF2B5EF4-FFF2-40B4-BE49-F238E27FC236}">
                <a16:creationId xmlns:a16="http://schemas.microsoft.com/office/drawing/2014/main" id="{D6FB5ED4-5AB0-B07F-979B-568B21607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760" y="875675"/>
            <a:ext cx="8673737" cy="5491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4287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Two Point Perspective Drawing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Lets give it a try!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Perspective Drawing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88337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Perspective Drawing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BB83454-C609-229E-30FD-43B5040E7642}"/>
              </a:ext>
            </a:extLst>
          </p:cNvPr>
          <p:cNvSpPr txBox="1"/>
          <p:nvPr/>
        </p:nvSpPr>
        <p:spPr>
          <a:xfrm>
            <a:off x="419196" y="1612850"/>
            <a:ext cx="472757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Three-point perspective, also called multi-point, is a type of perspective that has more than two vanishing points. This is common, especially as the complexity of the subject matter grows.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000" dirty="0">
              <a:solidFill>
                <a:schemeClr val="bg1"/>
              </a:solidFill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 A standard setup features two vanishing points on the far left and far right of the composition and then the third point below them. 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000" dirty="0">
              <a:solidFill>
                <a:schemeClr val="bg1"/>
              </a:solidFill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In doing this, you get a bird’s eye view to the subject. If you were to place the third point above the two vanishing points, it would create an extreme view looking upwards.</a:t>
            </a:r>
            <a:endParaRPr lang="en-US" altLang="en-US" sz="20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E53080-802C-8A17-D983-642C22612449}"/>
              </a:ext>
            </a:extLst>
          </p:cNvPr>
          <p:cNvSpPr txBox="1"/>
          <p:nvPr/>
        </p:nvSpPr>
        <p:spPr>
          <a:xfrm>
            <a:off x="438514" y="1028075"/>
            <a:ext cx="442323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200" b="1" u="sng" dirty="0">
                <a:solidFill>
                  <a:schemeClr val="bg1"/>
                </a:solidFill>
              </a:rPr>
              <a:t>Three-Point Perspective</a:t>
            </a:r>
          </a:p>
        </p:txBody>
      </p:sp>
      <p:pic>
        <p:nvPicPr>
          <p:cNvPr id="6146" name="Picture 2" descr="Atmospheric Perspective">
            <a:extLst>
              <a:ext uri="{FF2B5EF4-FFF2-40B4-BE49-F238E27FC236}">
                <a16:creationId xmlns:a16="http://schemas.microsoft.com/office/drawing/2014/main" id="{1050FC86-BD0F-840A-46D5-DB764E313E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0515" y="956984"/>
            <a:ext cx="6557736" cy="5417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2941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Perspective Drawing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E53080-802C-8A17-D983-642C22612449}"/>
              </a:ext>
            </a:extLst>
          </p:cNvPr>
          <p:cNvSpPr txBox="1"/>
          <p:nvPr/>
        </p:nvSpPr>
        <p:spPr>
          <a:xfrm>
            <a:off x="4662171" y="152400"/>
            <a:ext cx="61569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200" b="1" u="sng" dirty="0">
                <a:solidFill>
                  <a:schemeClr val="bg1"/>
                </a:solidFill>
              </a:rPr>
              <a:t>Example: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AF3232-663E-02D6-C7D9-88D6D64A8FD6}"/>
              </a:ext>
            </a:extLst>
          </p:cNvPr>
          <p:cNvSpPr txBox="1"/>
          <p:nvPr/>
        </p:nvSpPr>
        <p:spPr>
          <a:xfrm>
            <a:off x="2032181" y="6376922"/>
            <a:ext cx="1047641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Tower of Babel, Woodcut, M.C. Escher - 1928</a:t>
            </a:r>
            <a:endParaRPr lang="en-GB" altLang="en-US" sz="2000" dirty="0">
              <a:solidFill>
                <a:schemeClr val="bg1"/>
              </a:solidFill>
            </a:endParaRP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73F3C64B-3531-4F6A-4DA7-AD8D4BD47A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08" y="854603"/>
            <a:ext cx="3519693" cy="5555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>
            <a:extLst>
              <a:ext uri="{FF2B5EF4-FFF2-40B4-BE49-F238E27FC236}">
                <a16:creationId xmlns:a16="http://schemas.microsoft.com/office/drawing/2014/main" id="{935E7880-4AF5-F8F3-C254-BCDE897090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026" y="1102483"/>
            <a:ext cx="7457348" cy="5047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6106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Three Point Perspective Drawing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Lets give it a try!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Perspective Drawing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80030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1CF0BF08-734A-4FA9-B103-4F208572E7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QUESTIONS?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380D9A3-FED9-4844-8AE9-D69D4F6C405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E4B7A8-B325-41F0-9B11-DCF93E03B33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Intro to Design Concepts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44265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E042AAC3-6981-4542-B640-55A9FD4646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SAVE YOUR WORK</a:t>
            </a: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AND SAVE IT OFTEN!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38201" y="1330325"/>
            <a:ext cx="5021910" cy="7333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>
                <a:solidFill>
                  <a:srgbClr val="FFC000"/>
                </a:solidFill>
              </a:rPr>
              <a:t>Remember:</a:t>
            </a:r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BED2ED00-3429-45E5-9038-B09D15588D0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4A00EFB-F311-4DBE-8A85-BA2BDFEC18A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Visual Studies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Intro to Design Concepts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4033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722</TotalTime>
  <Words>454</Words>
  <Application>Microsoft Office PowerPoint</Application>
  <PresentationFormat>Widescreen</PresentationFormat>
  <Paragraphs>95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arial</vt:lpstr>
      <vt:lpstr>Calibri</vt:lpstr>
      <vt:lpstr>Calibri Light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Julian</dc:creator>
  <cp:lastModifiedBy>Adam Head</cp:lastModifiedBy>
  <cp:revision>106</cp:revision>
  <dcterms:created xsi:type="dcterms:W3CDTF">2016-10-04T14:07:26Z</dcterms:created>
  <dcterms:modified xsi:type="dcterms:W3CDTF">2023-10-04T18:01:23Z</dcterms:modified>
</cp:coreProperties>
</file>