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7556500" cy="10693400"/>
  <p:notesSz cx="6858000" cy="9144000"/>
  <p:embeddedFontLs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Tex Gyre Termes" panose="020B0604020202020204" charset="0"/>
      <p:regular r:id="rId10"/>
    </p:embeddedFont>
    <p:embeddedFont>
      <p:font typeface="Tex Gyre Termes Bold" panose="020B0604020202020204" charset="0"/>
      <p:regular r:id="rId11"/>
    </p:embeddedFont>
    <p:embeddedFont>
      <p:font typeface="Tex Gyre Termes Italics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2635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os.toasttab.com/blog/the-importance-of-menu-design-in-restaurant-marketing" TargetMode="External"/><Relationship Id="rId7" Type="http://schemas.openxmlformats.org/officeDocument/2006/relationships/hyperlink" Target="https://pos.toasttab.com/blog/5-tips-for-designing-a-restaurant-menu-that-sells" TargetMode="External"/><Relationship Id="rId2" Type="http://schemas.openxmlformats.org/officeDocument/2006/relationships/hyperlink" Target="https://restaurantinsider.com/marketing-your-restaurant-with-menu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pserve.com/restaurant-insider/power-menu-design-drive-sales-boost-profits" TargetMode="External"/><Relationship Id="rId5" Type="http://schemas.openxmlformats.org/officeDocument/2006/relationships/hyperlink" Target="https://themanagersresourcehandbook.com/how-menu-design-affects-your-restaurants-bottom-line/" TargetMode="External"/><Relationship Id="rId4" Type="http://schemas.openxmlformats.org/officeDocument/2006/relationships/hyperlink" Target="https://pos.toasttab.com/blog/how-to-use-menu-design-to-drive-s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6851" y="1384300"/>
            <a:ext cx="7010400" cy="42917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2827"/>
              </a:lnSpc>
            </a:pPr>
            <a:r>
              <a:rPr lang="en-US" sz="3200" b="1" spc="199">
                <a:solidFill>
                  <a:srgbClr val="000000"/>
                </a:solidFill>
              </a:rPr>
              <a:t>                 </a:t>
            </a:r>
            <a:r>
              <a:rPr lang="en-US" sz="3600" b="1" spc="199">
                <a:solidFill>
                  <a:srgbClr val="000000"/>
                </a:solidFill>
              </a:rPr>
              <a:t>Menu </a:t>
            </a:r>
            <a:r>
              <a:rPr lang="en-US" sz="3600" b="1" spc="199" dirty="0">
                <a:solidFill>
                  <a:srgbClr val="000000"/>
                </a:solidFill>
              </a:rPr>
              <a:t>Engineering</a:t>
            </a:r>
            <a:endParaRPr lang="en-US" sz="3200" b="1" spc="199" dirty="0">
              <a:solidFill>
                <a:srgbClr val="000000"/>
              </a:solidFill>
            </a:endParaRPr>
          </a:p>
          <a:p>
            <a:pPr>
              <a:lnSpc>
                <a:spcPts val="2827"/>
              </a:lnSpc>
            </a:pPr>
            <a:endParaRPr lang="en-US" sz="3200" b="1" spc="199" dirty="0">
              <a:solidFill>
                <a:srgbClr val="000000"/>
              </a:solidFill>
            </a:endParaRPr>
          </a:p>
          <a:p>
            <a:pPr>
              <a:lnSpc>
                <a:spcPts val="2827"/>
              </a:lnSpc>
            </a:pPr>
            <a:r>
              <a:rPr lang="en-US" sz="3200" b="1" spc="199" dirty="0">
                <a:solidFill>
                  <a:srgbClr val="000000"/>
                </a:solidFill>
              </a:rPr>
              <a:t>Student Name: Sakiba Islam</a:t>
            </a:r>
          </a:p>
          <a:p>
            <a:pPr>
              <a:lnSpc>
                <a:spcPts val="2827"/>
              </a:lnSpc>
            </a:pPr>
            <a:r>
              <a:rPr lang="en-US" sz="3200" b="1" spc="199" dirty="0">
                <a:solidFill>
                  <a:srgbClr val="000000"/>
                </a:solidFill>
              </a:rPr>
              <a:t>ID:2210233</a:t>
            </a:r>
          </a:p>
          <a:p>
            <a:pPr>
              <a:lnSpc>
                <a:spcPts val="2827"/>
              </a:lnSpc>
            </a:pPr>
            <a:r>
              <a:rPr lang="en-US" sz="3200" b="1" spc="199" dirty="0">
                <a:solidFill>
                  <a:srgbClr val="000000"/>
                </a:solidFill>
              </a:rPr>
              <a:t>The module title: Food &amp; beverage operations BMIH4002</a:t>
            </a:r>
          </a:p>
          <a:p>
            <a:pPr>
              <a:lnSpc>
                <a:spcPts val="2827"/>
              </a:lnSpc>
            </a:pPr>
            <a:r>
              <a:rPr lang="en-US" sz="3200" b="1" spc="199" dirty="0">
                <a:solidFill>
                  <a:srgbClr val="000000"/>
                </a:solidFill>
              </a:rPr>
              <a:t>Name of the Lecturer: Ffion Cumberpatch</a:t>
            </a:r>
          </a:p>
          <a:p>
            <a:pPr>
              <a:lnSpc>
                <a:spcPts val="2827"/>
              </a:lnSpc>
            </a:pPr>
            <a:r>
              <a:rPr lang="en-US" sz="2019" spc="199" dirty="0">
                <a:solidFill>
                  <a:srgbClr val="000000"/>
                </a:solidFill>
                <a:latin typeface="Tex Gyre Termes Bold"/>
              </a:rPr>
              <a:t> </a:t>
            </a:r>
          </a:p>
          <a:p>
            <a:pPr>
              <a:lnSpc>
                <a:spcPts val="2827"/>
              </a:lnSpc>
            </a:pPr>
            <a:endParaRPr lang="en-US" sz="2019" spc="199" dirty="0">
              <a:solidFill>
                <a:srgbClr val="000000"/>
              </a:solidFill>
              <a:latin typeface="Tex Gyre Termes Bold"/>
            </a:endParaRPr>
          </a:p>
          <a:p>
            <a:pPr>
              <a:lnSpc>
                <a:spcPts val="2827"/>
              </a:lnSpc>
            </a:pPr>
            <a:endParaRPr lang="en-US" sz="2019" spc="199" dirty="0">
              <a:solidFill>
                <a:srgbClr val="000000"/>
              </a:solidFill>
              <a:latin typeface="Tex Gyre Termes Bold"/>
            </a:endParaRPr>
          </a:p>
          <a:p>
            <a:pPr>
              <a:lnSpc>
                <a:spcPts val="2827"/>
              </a:lnSpc>
            </a:pPr>
            <a:endParaRPr lang="en-US" sz="2019" spc="199" dirty="0">
              <a:solidFill>
                <a:srgbClr val="000000"/>
              </a:solidFill>
              <a:latin typeface="Tex Gyre Termes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77" t="-16983" r="15644" b="-20152"/>
          <a:stretch>
            <a:fillRect/>
          </a:stretch>
        </p:blipFill>
        <p:spPr>
          <a:xfrm>
            <a:off x="0" y="0"/>
            <a:ext cx="7556500" cy="106934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2284740" y="756000"/>
            <a:ext cx="3024000" cy="304685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149986" y="8713961"/>
            <a:ext cx="5917577" cy="1900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76"/>
              </a:lnSpc>
            </a:pPr>
            <a:r>
              <a:rPr lang="en-US" sz="11126">
                <a:solidFill>
                  <a:srgbClr val="FFF8EA"/>
                </a:solidFill>
                <a:latin typeface="Tex Gyre Termes Bold"/>
              </a:rPr>
              <a:t>30%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07253" y="2457463"/>
            <a:ext cx="3545494" cy="446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35"/>
              </a:lnSpc>
              <a:spcBef>
                <a:spcPct val="0"/>
              </a:spcBef>
            </a:pPr>
            <a:r>
              <a:rPr lang="en-US" sz="2667">
                <a:solidFill>
                  <a:srgbClr val="171411"/>
                </a:solidFill>
                <a:latin typeface="Tex Gyre Termes"/>
              </a:rPr>
              <a:t>HOTEL TRINITY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51933" y="5180731"/>
            <a:ext cx="4256134" cy="1368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3"/>
              </a:lnSpc>
            </a:pPr>
            <a:r>
              <a:rPr lang="en-US" sz="8002">
                <a:solidFill>
                  <a:srgbClr val="70512E"/>
                </a:solidFill>
                <a:latin typeface="Tex Gyre Termes Bold"/>
              </a:rPr>
              <a:t>MENU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03403" y="4496977"/>
            <a:ext cx="5353193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8"/>
              </a:lnSpc>
            </a:pPr>
            <a:r>
              <a:rPr lang="en-US" sz="2513" spc="578">
                <a:solidFill>
                  <a:srgbClr val="70512E"/>
                </a:solidFill>
                <a:latin typeface="Tex Gyre Termes Bold"/>
              </a:rPr>
              <a:t>TRINITY VALENTINE'S DAY SPECIAL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89127" y="9112900"/>
            <a:ext cx="1728140" cy="5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48"/>
              </a:lnSpc>
            </a:pPr>
            <a:r>
              <a:rPr lang="en-US" sz="3249">
                <a:solidFill>
                  <a:srgbClr val="FFF8EA"/>
                </a:solidFill>
                <a:latin typeface="Tex Gyre Termes Bold"/>
              </a:rPr>
              <a:t>OFF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149986" y="8713961"/>
            <a:ext cx="5917577" cy="1900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76"/>
              </a:lnSpc>
            </a:pPr>
            <a:r>
              <a:rPr lang="en-US" sz="11126">
                <a:solidFill>
                  <a:srgbClr val="FFF8EA"/>
                </a:solidFill>
                <a:latin typeface="Tex Gyre Termes Bold"/>
              </a:rPr>
              <a:t>30%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149986" y="8711272"/>
            <a:ext cx="5917577" cy="1900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76"/>
              </a:lnSpc>
            </a:pPr>
            <a:r>
              <a:rPr lang="en-US" sz="11126">
                <a:solidFill>
                  <a:srgbClr val="FFF8EA"/>
                </a:solidFill>
                <a:latin typeface="Tex Gyre Termes Bold"/>
              </a:rPr>
              <a:t>30%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027496" y="2894523"/>
            <a:ext cx="1538488" cy="11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1"/>
              </a:lnSpc>
            </a:pPr>
            <a:r>
              <a:rPr lang="en-US" sz="722" spc="166">
                <a:solidFill>
                  <a:srgbClr val="70512E"/>
                </a:solidFill>
                <a:latin typeface="Tex Gyre Termes Bold"/>
              </a:rPr>
              <a:t>BERKSHIRE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5400000">
            <a:off x="-2318330" y="2318330"/>
            <a:ext cx="16174396" cy="1153773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602640" y="329096"/>
            <a:ext cx="1276157" cy="128580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749588" y="2151922"/>
            <a:ext cx="2141160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4762192" y="2151922"/>
            <a:ext cx="2159692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>
            <a:off x="718766" y="4205187"/>
            <a:ext cx="2315942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>
            <a:off x="724765" y="6532656"/>
            <a:ext cx="2147062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>
            <a:off x="4584138" y="4205187"/>
            <a:ext cx="2337737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>
            <a:off x="4748429" y="6520532"/>
            <a:ext cx="2165645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>
            <a:off x="734180" y="7700063"/>
            <a:ext cx="2147062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4757844" y="7687939"/>
            <a:ext cx="2165645" cy="0"/>
          </a:xfrm>
          <a:prstGeom prst="line">
            <a:avLst/>
          </a:prstGeom>
          <a:ln w="9525" cap="rnd">
            <a:solidFill>
              <a:srgbClr val="33333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TextBox 12"/>
          <p:cNvSpPr txBox="1"/>
          <p:nvPr/>
        </p:nvSpPr>
        <p:spPr>
          <a:xfrm>
            <a:off x="561584" y="4506843"/>
            <a:ext cx="2694155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ROASTED COD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57867" y="6690829"/>
            <a:ext cx="2621794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WILD STRAWBERRY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474184" y="5417359"/>
            <a:ext cx="2621794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HERDWICK LAMB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9222" y="1037734"/>
            <a:ext cx="1496232" cy="187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6"/>
              </a:lnSpc>
              <a:spcBef>
                <a:spcPct val="0"/>
              </a:spcBef>
            </a:pPr>
            <a:r>
              <a:rPr lang="en-US" sz="1125">
                <a:solidFill>
                  <a:srgbClr val="171411"/>
                </a:solidFill>
                <a:latin typeface="Tex Gyre Termes"/>
              </a:rPr>
              <a:t>HOTEL TRINITY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392161" y="727425"/>
            <a:ext cx="3134962" cy="10204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659"/>
              </a:lnSpc>
              <a:spcBef>
                <a:spcPct val="0"/>
              </a:spcBef>
            </a:pPr>
            <a:r>
              <a:rPr lang="en-US" sz="1899" dirty="0">
                <a:solidFill>
                  <a:srgbClr val="333333"/>
                </a:solidFill>
                <a:latin typeface="Tex Gyre Termes Bold"/>
              </a:rPr>
              <a:t>Table D’ Hote menus</a:t>
            </a:r>
          </a:p>
          <a:p>
            <a:pPr marL="0" lvl="0" indent="0" algn="ctr">
              <a:lnSpc>
                <a:spcPts val="2659"/>
              </a:lnSpc>
              <a:spcBef>
                <a:spcPct val="0"/>
              </a:spcBef>
            </a:pPr>
            <a:r>
              <a:rPr lang="en-US" sz="1899" u="none" dirty="0">
                <a:solidFill>
                  <a:srgbClr val="333333"/>
                </a:solidFill>
                <a:latin typeface="Tex Gyre Termes Bold"/>
              </a:rPr>
              <a:t>3 courses a glass of special selected wine £40.00pp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23724" y="1978478"/>
            <a:ext cx="1393904" cy="297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94"/>
              </a:lnSpc>
            </a:pPr>
            <a:r>
              <a:rPr lang="en-US" sz="1781">
                <a:solidFill>
                  <a:srgbClr val="333333"/>
                </a:solidFill>
                <a:latin typeface="Tex Gyre Termes"/>
              </a:rPr>
              <a:t>STARTER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246513" y="4021236"/>
            <a:ext cx="1148327" cy="304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0"/>
              </a:lnSpc>
            </a:pPr>
            <a:r>
              <a:rPr lang="en-US" sz="1835">
                <a:solidFill>
                  <a:srgbClr val="333333"/>
                </a:solidFill>
                <a:latin typeface="Tex Gyre Termes"/>
              </a:rPr>
              <a:t>MAINS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123724" y="6252716"/>
            <a:ext cx="1393904" cy="304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0"/>
              </a:lnSpc>
            </a:pPr>
            <a:r>
              <a:rPr lang="en-US" sz="1835">
                <a:solidFill>
                  <a:srgbClr val="333333"/>
                </a:solidFill>
                <a:latin typeface="Tex Gyre Termes"/>
              </a:rPr>
              <a:t>DESSERT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89222" y="2633770"/>
            <a:ext cx="2613280" cy="163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honey, mustard and Norfolk kohlrabi (37kcal)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89222" y="2381288"/>
            <a:ext cx="2694155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CRISPY VEAL SWEETBREAD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61584" y="4759325"/>
            <a:ext cx="3218416" cy="3812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Morecambe bay shrimps, Swiss chard, brown butter (1166Kcal)</a:t>
            </a:r>
          </a:p>
          <a:p>
            <a:pPr algn="ctr">
              <a:lnSpc>
                <a:spcPts val="1741"/>
              </a:lnSpc>
            </a:pPr>
            <a:endParaRPr lang="en-US" sz="976">
              <a:solidFill>
                <a:srgbClr val="7B7878"/>
              </a:solidFill>
              <a:latin typeface="Tex Gyre Terme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553781" y="6943311"/>
            <a:ext cx="2613280" cy="163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honey and yoghurt (24 kcal)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53781" y="6690829"/>
            <a:ext cx="2694155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LEMONADE PARFAIT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1882" y="5669841"/>
            <a:ext cx="2929711" cy="163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Highland wagyu beef and Porthilly oysters (122 kcal)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0097" y="5417359"/>
            <a:ext cx="2694155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‘BEEF AND OYSTER’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0097" y="3454142"/>
            <a:ext cx="2613280" cy="163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dulse beurre blanc, herring and trout roe (30 Kcal)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0097" y="3201660"/>
            <a:ext cx="2694155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‘POTATO AND ROE’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01823" y="2633770"/>
            <a:ext cx="2613280" cy="163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sea vegetable consommé (18 Kcal)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93309" y="2381288"/>
            <a:ext cx="2621794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ISLE OF HARRIS SCALLO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001648" y="4759325"/>
            <a:ext cx="3558352" cy="165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grilled mussels, leeks, fennel and pepper dulse (42 kcal)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65670" y="4506843"/>
            <a:ext cx="2621794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CORNISH TURBOT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66381" y="6943311"/>
            <a:ext cx="2613280" cy="163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meringue and lemon verbena (36 Kcal)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266192" y="5669841"/>
            <a:ext cx="3046291" cy="163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sheep’s curd, savoury and black cardamom (114Kcal)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2698" y="3454142"/>
            <a:ext cx="2613280" cy="163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>
                <a:solidFill>
                  <a:srgbClr val="7B7878"/>
                </a:solidFill>
                <a:latin typeface="Tex Gyre Termes"/>
              </a:rPr>
              <a:t>Fenland celery, caviar and Selim pepper (25 Kcal)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474184" y="3201660"/>
            <a:ext cx="2621794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LOBSTER AND SPELT 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123724" y="7449064"/>
            <a:ext cx="1393904" cy="304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0"/>
              </a:lnSpc>
            </a:pPr>
            <a:r>
              <a:rPr lang="en-US" sz="1835">
                <a:solidFill>
                  <a:srgbClr val="333333"/>
                </a:solidFill>
                <a:latin typeface="Tex Gyre Termes"/>
              </a:rPr>
              <a:t>DRINKS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64022" y="8158360"/>
            <a:ext cx="2613280" cy="524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 dirty="0">
                <a:solidFill>
                  <a:srgbClr val="7B7878"/>
                </a:solidFill>
                <a:latin typeface="Tex Gyre Termes"/>
              </a:rPr>
              <a:t>Freshly brewed espresso mixed with rum and lime.</a:t>
            </a:r>
          </a:p>
          <a:p>
            <a:pPr algn="ctr">
              <a:lnSpc>
                <a:spcPts val="1741"/>
              </a:lnSpc>
            </a:pPr>
            <a:endParaRPr lang="en-US" sz="1244" dirty="0">
              <a:solidFill>
                <a:srgbClr val="7B7878"/>
              </a:solidFill>
              <a:latin typeface="Tex Gyre Termes Bold"/>
            </a:endParaRPr>
          </a:p>
          <a:p>
            <a:pPr algn="ctr">
              <a:lnSpc>
                <a:spcPts val="1041"/>
              </a:lnSpc>
            </a:pPr>
            <a:r>
              <a:rPr lang="en-US" sz="744" dirty="0">
                <a:solidFill>
                  <a:srgbClr val="7B7878"/>
                </a:solidFill>
                <a:latin typeface="Tex Gyre Termes Bold"/>
              </a:rPr>
              <a:t>(175ml Glass)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64022" y="7905878"/>
            <a:ext cx="2694155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ROYAL MARTINI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450624" y="8158360"/>
            <a:ext cx="2613280" cy="524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 dirty="0">
                <a:solidFill>
                  <a:srgbClr val="7B7878"/>
                </a:solidFill>
                <a:latin typeface="Tex Gyre Termes"/>
              </a:rPr>
              <a:t>Tequila, lime juice, rum with pinch of salt.</a:t>
            </a:r>
          </a:p>
          <a:p>
            <a:pPr algn="ctr">
              <a:lnSpc>
                <a:spcPts val="1741"/>
              </a:lnSpc>
            </a:pPr>
            <a:endParaRPr lang="en-US" sz="1244" dirty="0">
              <a:solidFill>
                <a:srgbClr val="7B7878"/>
              </a:solidFill>
              <a:latin typeface="Tex Gyre Termes Bold"/>
            </a:endParaRPr>
          </a:p>
          <a:p>
            <a:pPr algn="ctr">
              <a:lnSpc>
                <a:spcPts val="1041"/>
              </a:lnSpc>
            </a:pPr>
            <a:r>
              <a:rPr lang="en-US" sz="744" dirty="0">
                <a:solidFill>
                  <a:srgbClr val="7B7878"/>
                </a:solidFill>
                <a:latin typeface="Tex Gyre Termes Bold"/>
              </a:rPr>
              <a:t>(175ml Glass)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442110" y="7905878"/>
            <a:ext cx="2621794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RETRO MARGARITA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02640" y="1204824"/>
            <a:ext cx="1196378" cy="94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6"/>
              </a:lnSpc>
            </a:pPr>
            <a:r>
              <a:rPr lang="en-US" sz="561" spc="129">
                <a:solidFill>
                  <a:srgbClr val="70512E"/>
                </a:solidFill>
                <a:latin typeface="Tex Gyre Termes Bold"/>
              </a:rPr>
              <a:t>BERKSHIRE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89222" y="9088045"/>
            <a:ext cx="2613280" cy="524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 dirty="0">
                <a:solidFill>
                  <a:srgbClr val="7B7878"/>
                </a:solidFill>
                <a:latin typeface="Tex Gyre Termes"/>
              </a:rPr>
              <a:t>Jim Bean Rye Whisky, </a:t>
            </a:r>
            <a:r>
              <a:rPr lang="en-US" sz="976" dirty="0" err="1">
                <a:solidFill>
                  <a:srgbClr val="7B7878"/>
                </a:solidFill>
                <a:latin typeface="Tex Gyre Termes"/>
              </a:rPr>
              <a:t>Aynhoe</a:t>
            </a:r>
            <a:r>
              <a:rPr lang="en-US" sz="976" dirty="0">
                <a:solidFill>
                  <a:srgbClr val="7B7878"/>
                </a:solidFill>
                <a:latin typeface="Tex Gyre Termes"/>
              </a:rPr>
              <a:t> Park Honey</a:t>
            </a:r>
          </a:p>
          <a:p>
            <a:pPr algn="ctr">
              <a:lnSpc>
                <a:spcPts val="1741"/>
              </a:lnSpc>
            </a:pPr>
            <a:r>
              <a:rPr lang="en-US" sz="1244" dirty="0">
                <a:solidFill>
                  <a:srgbClr val="7B7878"/>
                </a:solidFill>
                <a:latin typeface="Tex Gyre Termes Bold"/>
              </a:rPr>
              <a:t> </a:t>
            </a:r>
          </a:p>
          <a:p>
            <a:pPr algn="ctr">
              <a:lnSpc>
                <a:spcPts val="1041"/>
              </a:lnSpc>
            </a:pPr>
            <a:r>
              <a:rPr lang="en-US" sz="744" dirty="0">
                <a:solidFill>
                  <a:srgbClr val="7B7878"/>
                </a:solidFill>
                <a:latin typeface="Tex Gyre Termes Bold"/>
              </a:rPr>
              <a:t>(175ml Glass)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89222" y="8835563"/>
            <a:ext cx="2694155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OLD FASHIONED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494960" y="9097570"/>
            <a:ext cx="2613280" cy="700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7"/>
              </a:lnSpc>
            </a:pPr>
            <a:r>
              <a:rPr lang="en-US" sz="976" dirty="0" err="1">
                <a:solidFill>
                  <a:srgbClr val="7B7878"/>
                </a:solidFill>
                <a:latin typeface="Tex Gyre Termes"/>
              </a:rPr>
              <a:t>Merser</a:t>
            </a:r>
            <a:r>
              <a:rPr lang="en-US" sz="976" dirty="0">
                <a:solidFill>
                  <a:srgbClr val="7B7878"/>
                </a:solidFill>
                <a:latin typeface="Tex Gyre Termes"/>
              </a:rPr>
              <a:t> Rum, </a:t>
            </a:r>
            <a:r>
              <a:rPr lang="en-US" sz="976" dirty="0" err="1">
                <a:solidFill>
                  <a:srgbClr val="7B7878"/>
                </a:solidFill>
                <a:latin typeface="Tex Gyre Termes"/>
              </a:rPr>
              <a:t>Heering</a:t>
            </a:r>
            <a:r>
              <a:rPr lang="en-US" sz="976" dirty="0">
                <a:solidFill>
                  <a:srgbClr val="7B7878"/>
                </a:solidFill>
                <a:latin typeface="Tex Gyre Termes"/>
              </a:rPr>
              <a:t> Cherry Liqueur, Roasted Nuts</a:t>
            </a:r>
          </a:p>
          <a:p>
            <a:pPr algn="ctr">
              <a:lnSpc>
                <a:spcPts val="1741"/>
              </a:lnSpc>
            </a:pPr>
            <a:endParaRPr lang="en-US" sz="1244" dirty="0">
              <a:solidFill>
                <a:srgbClr val="7B7878"/>
              </a:solidFill>
              <a:latin typeface="Tex Gyre Termes Bold"/>
            </a:endParaRPr>
          </a:p>
          <a:p>
            <a:pPr algn="ctr">
              <a:lnSpc>
                <a:spcPts val="1041"/>
              </a:lnSpc>
            </a:pPr>
            <a:r>
              <a:rPr lang="en-US" sz="744" dirty="0">
                <a:solidFill>
                  <a:srgbClr val="7B7878"/>
                </a:solidFill>
                <a:latin typeface="Tex Gyre Termes Bold"/>
              </a:rPr>
              <a:t>(175ml Glass)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494960" y="8845088"/>
            <a:ext cx="2694155" cy="189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6"/>
              </a:lnSpc>
              <a:spcBef>
                <a:spcPct val="0"/>
              </a:spcBef>
            </a:pPr>
            <a:r>
              <a:rPr lang="en-US" sz="1154" spc="93">
                <a:solidFill>
                  <a:srgbClr val="000000"/>
                </a:solidFill>
                <a:latin typeface="Tex Gyre Termes Bold"/>
              </a:rPr>
              <a:t>RUM MANHATTAN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59182" y="10204283"/>
            <a:ext cx="5441636" cy="3286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08"/>
              </a:lnSpc>
              <a:spcBef>
                <a:spcPct val="0"/>
              </a:spcBef>
            </a:pPr>
            <a:r>
              <a:rPr lang="en-US" sz="934">
                <a:solidFill>
                  <a:srgbClr val="000000"/>
                </a:solidFill>
                <a:latin typeface="Tex Gyre Termes Italics"/>
              </a:rPr>
              <a:t>Please note a discretionary service charge of 12.5% will be added to your bill</a:t>
            </a:r>
          </a:p>
          <a:p>
            <a:pPr algn="ctr">
              <a:lnSpc>
                <a:spcPts val="1308"/>
              </a:lnSpc>
              <a:spcBef>
                <a:spcPct val="0"/>
              </a:spcBef>
            </a:pPr>
            <a:r>
              <a:rPr lang="en-US" sz="934">
                <a:solidFill>
                  <a:srgbClr val="000000"/>
                </a:solidFill>
                <a:latin typeface="Tex Gyre Termes Italics"/>
              </a:rPr>
              <a:t>Food allergies and intolerances: before ordering, please speak to a member of staff about your requirements</a:t>
            </a:r>
          </a:p>
        </p:txBody>
      </p:sp>
      <p:grpSp>
        <p:nvGrpSpPr>
          <p:cNvPr id="48" name="Group 48"/>
          <p:cNvGrpSpPr/>
          <p:nvPr/>
        </p:nvGrpSpPr>
        <p:grpSpPr>
          <a:xfrm>
            <a:off x="5639369" y="305290"/>
            <a:ext cx="138530" cy="138530"/>
            <a:chOff x="0" y="0"/>
            <a:chExt cx="812800" cy="812800"/>
          </a:xfrm>
        </p:grpSpPr>
        <p:sp>
          <p:nvSpPr>
            <p:cNvPr id="49" name="Freeform 4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CD0D0D"/>
            </a:solidFill>
          </p:spPr>
        </p:sp>
        <p:sp>
          <p:nvSpPr>
            <p:cNvPr id="50" name="TextBox 5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639369" y="538596"/>
            <a:ext cx="138530" cy="138530"/>
            <a:chOff x="0" y="0"/>
            <a:chExt cx="812800" cy="812800"/>
          </a:xfrm>
        </p:grpSpPr>
        <p:sp>
          <p:nvSpPr>
            <p:cNvPr id="52" name="Freeform 5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171411"/>
            </a:solidFill>
          </p:spPr>
        </p:sp>
        <p:sp>
          <p:nvSpPr>
            <p:cNvPr id="53" name="TextBox 5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5639369" y="784423"/>
            <a:ext cx="138530" cy="138530"/>
            <a:chOff x="0" y="0"/>
            <a:chExt cx="812800" cy="812800"/>
          </a:xfrm>
        </p:grpSpPr>
        <p:sp>
          <p:nvSpPr>
            <p:cNvPr id="55" name="Freeform 5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1F36C7"/>
            </a:solidFill>
          </p:spPr>
        </p:sp>
        <p:sp>
          <p:nvSpPr>
            <p:cNvPr id="56" name="TextBox 5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5639369" y="1022577"/>
            <a:ext cx="138530" cy="138530"/>
            <a:chOff x="0" y="0"/>
            <a:chExt cx="812800" cy="812800"/>
          </a:xfrm>
        </p:grpSpPr>
        <p:sp>
          <p:nvSpPr>
            <p:cNvPr id="58" name="Freeform 5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00B190"/>
            </a:solidFill>
          </p:spPr>
        </p:sp>
        <p:sp>
          <p:nvSpPr>
            <p:cNvPr id="59" name="TextBox 5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5639369" y="1262865"/>
            <a:ext cx="138530" cy="138530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000"/>
            </a:solidFill>
          </p:spPr>
        </p:sp>
        <p:sp>
          <p:nvSpPr>
            <p:cNvPr id="62" name="TextBox 6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sp>
        <p:nvSpPr>
          <p:cNvPr id="63" name="TextBox 63"/>
          <p:cNvSpPr txBox="1"/>
          <p:nvPr/>
        </p:nvSpPr>
        <p:spPr>
          <a:xfrm>
            <a:off x="5842748" y="283032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000000"/>
                </a:solidFill>
                <a:latin typeface="Tex Gyre Termes Bold"/>
              </a:rPr>
              <a:t>Gluten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5842748" y="566718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 dirty="0">
                <a:solidFill>
                  <a:srgbClr val="000000"/>
                </a:solidFill>
                <a:latin typeface="Tex Gyre Termes Bold"/>
              </a:rPr>
              <a:t>Crustaceans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5842748" y="761102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000000"/>
                </a:solidFill>
                <a:latin typeface="Tex Gyre Termes Bold"/>
              </a:rPr>
              <a:t>Nuts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5842748" y="1000137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000000"/>
                </a:solidFill>
                <a:latin typeface="Tex Gyre Termes Bold"/>
              </a:rPr>
              <a:t>Vegeterian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5842748" y="1239171"/>
            <a:ext cx="1179323" cy="149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59"/>
              </a:lnSpc>
              <a:spcBef>
                <a:spcPct val="0"/>
              </a:spcBef>
            </a:pPr>
            <a:r>
              <a:rPr lang="en-US" sz="1008" spc="5">
                <a:solidFill>
                  <a:srgbClr val="000000"/>
                </a:solidFill>
                <a:latin typeface="Tex Gyre Termes Bold"/>
              </a:rPr>
              <a:t>Vegan</a:t>
            </a:r>
          </a:p>
        </p:txBody>
      </p:sp>
      <p:grpSp>
        <p:nvGrpSpPr>
          <p:cNvPr id="68" name="Group 68"/>
          <p:cNvGrpSpPr/>
          <p:nvPr/>
        </p:nvGrpSpPr>
        <p:grpSpPr>
          <a:xfrm>
            <a:off x="3034708" y="2432497"/>
            <a:ext cx="138530" cy="138530"/>
            <a:chOff x="0" y="0"/>
            <a:chExt cx="812800" cy="812800"/>
          </a:xfrm>
        </p:grpSpPr>
        <p:sp>
          <p:nvSpPr>
            <p:cNvPr id="69" name="Freeform 69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CD0D0D"/>
            </a:solidFill>
          </p:spPr>
        </p:sp>
        <p:sp>
          <p:nvSpPr>
            <p:cNvPr id="70" name="TextBox 7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6783346" y="2416418"/>
            <a:ext cx="138530" cy="138530"/>
            <a:chOff x="0" y="0"/>
            <a:chExt cx="812800" cy="812800"/>
          </a:xfrm>
        </p:grpSpPr>
        <p:sp>
          <p:nvSpPr>
            <p:cNvPr id="72" name="Freeform 72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000"/>
            </a:solidFill>
          </p:spPr>
        </p:sp>
        <p:sp>
          <p:nvSpPr>
            <p:cNvPr id="73" name="TextBox 7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6714081" y="3236790"/>
            <a:ext cx="138530" cy="138530"/>
            <a:chOff x="0" y="0"/>
            <a:chExt cx="812800" cy="812800"/>
          </a:xfrm>
        </p:grpSpPr>
        <p:sp>
          <p:nvSpPr>
            <p:cNvPr id="75" name="Freeform 75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171411"/>
            </a:solidFill>
          </p:spPr>
        </p:sp>
        <p:sp>
          <p:nvSpPr>
            <p:cNvPr id="76" name="TextBox 7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3203063" y="2432497"/>
            <a:ext cx="138530" cy="138530"/>
            <a:chOff x="0" y="0"/>
            <a:chExt cx="812800" cy="812800"/>
          </a:xfrm>
        </p:grpSpPr>
        <p:sp>
          <p:nvSpPr>
            <p:cNvPr id="78" name="Freeform 78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00B190"/>
            </a:solidFill>
          </p:spPr>
        </p:sp>
        <p:sp>
          <p:nvSpPr>
            <p:cNvPr id="79" name="TextBox 7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6598016" y="4541973"/>
            <a:ext cx="138530" cy="138530"/>
            <a:chOff x="0" y="0"/>
            <a:chExt cx="812800" cy="812800"/>
          </a:xfrm>
        </p:grpSpPr>
        <p:sp>
          <p:nvSpPr>
            <p:cNvPr id="81" name="Freeform 81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171411"/>
            </a:solidFill>
          </p:spPr>
        </p:sp>
        <p:sp>
          <p:nvSpPr>
            <p:cNvPr id="82" name="TextBox 8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83" name="Group 83"/>
          <p:cNvGrpSpPr/>
          <p:nvPr/>
        </p:nvGrpSpPr>
        <p:grpSpPr>
          <a:xfrm>
            <a:off x="2821484" y="5436409"/>
            <a:ext cx="138530" cy="138530"/>
            <a:chOff x="0" y="0"/>
            <a:chExt cx="812800" cy="812800"/>
          </a:xfrm>
        </p:grpSpPr>
        <p:sp>
          <p:nvSpPr>
            <p:cNvPr id="84" name="Freeform 84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171411"/>
            </a:solidFill>
          </p:spPr>
        </p:sp>
        <p:sp>
          <p:nvSpPr>
            <p:cNvPr id="85" name="TextBox 8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2821484" y="6725958"/>
            <a:ext cx="138530" cy="138530"/>
            <a:chOff x="0" y="0"/>
            <a:chExt cx="812800" cy="812800"/>
          </a:xfrm>
        </p:grpSpPr>
        <p:sp>
          <p:nvSpPr>
            <p:cNvPr id="87" name="Freeform 87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00B190"/>
            </a:solidFill>
          </p:spPr>
        </p:sp>
        <p:sp>
          <p:nvSpPr>
            <p:cNvPr id="88" name="TextBox 8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6644816" y="6709879"/>
            <a:ext cx="138530" cy="138530"/>
            <a:chOff x="0" y="0"/>
            <a:chExt cx="812800" cy="812800"/>
          </a:xfrm>
        </p:grpSpPr>
        <p:sp>
          <p:nvSpPr>
            <p:cNvPr id="90" name="Freeform 90"/>
            <p:cNvSpPr/>
            <p:nvPr/>
          </p:nvSpPr>
          <p:spPr>
            <a:xfrm>
              <a:off x="1813" y="0"/>
              <a:ext cx="809173" cy="812800"/>
            </a:xfrm>
            <a:custGeom>
              <a:avLst/>
              <a:gdLst/>
              <a:ahLst/>
              <a:cxnLst/>
              <a:rect l="l" t="t" r="r" b="b"/>
              <a:pathLst>
                <a:path w="809173" h="812800">
                  <a:moveTo>
                    <a:pt x="404587" y="0"/>
                  </a:moveTo>
                  <a:cubicBezTo>
                    <a:pt x="628326" y="1001"/>
                    <a:pt x="809174" y="182659"/>
                    <a:pt x="809174" y="406400"/>
                  </a:cubicBezTo>
                  <a:cubicBezTo>
                    <a:pt x="809174" y="630141"/>
                    <a:pt x="628326" y="811799"/>
                    <a:pt x="404587" y="812800"/>
                  </a:cubicBezTo>
                  <a:cubicBezTo>
                    <a:pt x="180848" y="811799"/>
                    <a:pt x="0" y="630141"/>
                    <a:pt x="0" y="406400"/>
                  </a:cubicBezTo>
                  <a:cubicBezTo>
                    <a:pt x="0" y="182659"/>
                    <a:pt x="180848" y="1001"/>
                    <a:pt x="404587" y="0"/>
                  </a:cubicBezTo>
                  <a:close/>
                </a:path>
              </a:pathLst>
            </a:custGeom>
            <a:solidFill>
              <a:srgbClr val="FFC000"/>
            </a:solidFill>
          </p:spPr>
        </p:sp>
        <p:sp>
          <p:nvSpPr>
            <p:cNvPr id="91" name="TextBox 9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20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56000" y="792774"/>
            <a:ext cx="3819882" cy="419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26"/>
              </a:lnSpc>
            </a:pPr>
            <a:r>
              <a:rPr lang="en-US" sz="2376" spc="235">
                <a:solidFill>
                  <a:srgbClr val="000000"/>
                </a:solidFill>
                <a:latin typeface="Tex Gyre Termes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56000" y="1192788"/>
            <a:ext cx="6048000" cy="6484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680"/>
              </a:lnSpc>
            </a:pPr>
            <a:endParaRPr/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Dobos, O. (2022). Menu Marketing Tips: How to Promote New Menu Items Online &amp; Offline. [online] GloriaFood. Available at: https://www.restaurant-website-builder.com/menu-marketing-tips [Accessed 9 Feb. 2023].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</a:endParaRPr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imenupro (2021). iMenuPro · How to make a Restaurant Menu for online or printing. [online] imenupro.com. Available at: https://imenupro.com/design.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</a:endParaRPr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Johnson, B. (2016). Marketing Your Restaurant with Menus: What You Need to Know. Restaurant Insider. </a:t>
            </a:r>
            <a:r>
              <a:rPr lang="en-US" sz="1200">
                <a:solidFill>
                  <a:srgbClr val="000000"/>
                </a:solidFill>
                <a:latin typeface="Tex Gyre Termes"/>
                <a:hlinkClick r:id="rId2" tooltip="https://restaurantinsider.com/marketing-your-restaurant-with-menus/"/>
              </a:rPr>
              <a:t>https://restaurantinsider.com/marketing-your-restaurant-with-menus/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  <a:hlinkClick r:id="rId2" tooltip="https://restaurantinsider.com/marketing-your-restaurant-with-menus/"/>
            </a:endParaRPr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Kaltwasser, J. (2017). The Importance of Menu Design in Restaurant Marketing. Toast POS. </a:t>
            </a:r>
            <a:r>
              <a:rPr lang="en-US" sz="1200">
                <a:solidFill>
                  <a:srgbClr val="000000"/>
                </a:solidFill>
                <a:latin typeface="Tex Gyre Termes"/>
                <a:hlinkClick r:id="rId3" tooltip="https://pos.toasttab.com/blog/the-importance-of-menu-design-in-restaurant-marketing"/>
              </a:rPr>
              <a:t>https://pos.toasttab.com/blog/the-importance-of-menu-design-in-restaurant-marketing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  <a:hlinkClick r:id="rId3" tooltip="https://pos.toasttab.com/blog/the-importance-of-menu-design-in-restaurant-marketing"/>
            </a:endParaRPr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Kaltwasser, J. (2018). How to Use Menu Design to Drive Sales. Toast POS. </a:t>
            </a:r>
            <a:r>
              <a:rPr lang="en-US" sz="1200">
                <a:solidFill>
                  <a:srgbClr val="000000"/>
                </a:solidFill>
                <a:latin typeface="Tex Gyre Termes"/>
                <a:hlinkClick r:id="rId4" tooltip="https://pos.toasttab.com/blog/how-to-use-menu-design-to-drive-sales"/>
              </a:rPr>
              <a:t>https://pos.toasttab.com/blog/how-to-use-menu-design-to-drive-sales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  <a:hlinkClick r:id="rId4" tooltip="https://pos.toasttab.com/blog/how-to-use-menu-design-to-drive-sales"/>
            </a:endParaRPr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Kramer, M. (2015). How Menu Design Affects Your Restaurant's Bottom Line. The Manager's Resource Handbook. </a:t>
            </a:r>
            <a:r>
              <a:rPr lang="en-US" sz="1200">
                <a:solidFill>
                  <a:srgbClr val="000000"/>
                </a:solidFill>
                <a:latin typeface="Tex Gyre Termes"/>
                <a:hlinkClick r:id="rId5" tooltip="https://themanagersresourcehandbook.com/how-menu-design-affects-your-restaurants-bottom-line/"/>
              </a:rPr>
              <a:t>https://themanagersresourcehandbook.com/how-menu-design-affects-your-restaurants-bottom-line/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  <a:hlinkClick r:id="rId5" tooltip="https://themanagersresourcehandbook.com/how-menu-design-affects-your-restaurants-bottom-line/"/>
            </a:endParaRPr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Popmenu (2023). Restaurant Menu Ideas: 9 of the Best Menus to Inspire You. [online] get.popmenu.com. Available at: https://get.popmenu.com/post/restaurant-menu-ideas [Accessed 9 Feb. 2023].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</a:endParaRPr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Richards, B. (2018). The Power of Menu Design: How to Drive Sales and Boost Profits. Upserve. </a:t>
            </a:r>
            <a:r>
              <a:rPr lang="en-US" sz="1200">
                <a:solidFill>
                  <a:srgbClr val="000000"/>
                </a:solidFill>
                <a:latin typeface="Tex Gyre Termes"/>
                <a:hlinkClick r:id="rId6" tooltip="https://upserve.com/restaurant-insider/power-menu-design-drive-sales-boost-profits"/>
              </a:rPr>
              <a:t>https://upserve.com/restaurant-insider/power-menu-design-drive-sales-boost-profits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  <a:hlinkClick r:id="rId6" tooltip="https://upserve.com/restaurant-insider/power-menu-design-drive-sales-boost-profits"/>
            </a:endParaRPr>
          </a:p>
          <a:p>
            <a:pPr algn="just">
              <a:lnSpc>
                <a:spcPts val="1680"/>
              </a:lnSpc>
            </a:pPr>
            <a:r>
              <a:rPr lang="en-US" sz="1200">
                <a:solidFill>
                  <a:srgbClr val="000000"/>
                </a:solidFill>
                <a:latin typeface="Tex Gyre Termes"/>
              </a:rPr>
              <a:t>Schlosser, S. (2019). 5 Tips for Designing a Restaurant Menu That Sells. Toast POS. </a:t>
            </a:r>
            <a:r>
              <a:rPr lang="en-US" sz="1200">
                <a:solidFill>
                  <a:srgbClr val="000000"/>
                </a:solidFill>
                <a:latin typeface="Tex Gyre Termes"/>
                <a:hlinkClick r:id="rId7" tooltip="https://pos.toasttab.com/blog/5-tips-for-designing-a-restaurant-menu-that-sells"/>
              </a:rPr>
              <a:t>https://pos.toasttab.com/blog/5-tips-for-designing-a-restaurant-menu-that-sells</a:t>
            </a:r>
          </a:p>
          <a:p>
            <a:pPr algn="just">
              <a:lnSpc>
                <a:spcPts val="1680"/>
              </a:lnSpc>
            </a:pPr>
            <a:endParaRPr lang="en-US" sz="1200">
              <a:solidFill>
                <a:srgbClr val="000000"/>
              </a:solidFill>
              <a:latin typeface="Tex Gyre Termes"/>
              <a:hlinkClick r:id="rId7" tooltip="https://pos.toasttab.com/blog/5-tips-for-designing-a-restaurant-menu-that-sell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604</Words>
  <Application>Microsoft Office PowerPoint</Application>
  <PresentationFormat>Custom</PresentationFormat>
  <Paragraphs>86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Tex Gyre Termes Bold</vt:lpstr>
      <vt:lpstr>Arial</vt:lpstr>
      <vt:lpstr>Tex Gyre Termes Italics</vt:lpstr>
      <vt:lpstr>Calibri</vt:lpstr>
      <vt:lpstr>Tex Gyre Termes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</dc:title>
  <cp:lastModifiedBy>Sakiba Islam (2210233)</cp:lastModifiedBy>
  <cp:revision>3</cp:revision>
  <dcterms:created xsi:type="dcterms:W3CDTF">2006-08-16T00:00:00Z</dcterms:created>
  <dcterms:modified xsi:type="dcterms:W3CDTF">2023-05-26T11:05:29Z</dcterms:modified>
  <dc:identifier>DAFaGwOcR7k</dc:identifier>
</cp:coreProperties>
</file>