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386" r:id="rId2"/>
    <p:sldId id="332" r:id="rId3"/>
    <p:sldId id="387" r:id="rId4"/>
    <p:sldId id="388" r:id="rId5"/>
    <p:sldId id="319" r:id="rId6"/>
    <p:sldId id="389" r:id="rId7"/>
    <p:sldId id="390" r:id="rId8"/>
    <p:sldId id="391" r:id="rId9"/>
    <p:sldId id="331" r:id="rId10"/>
    <p:sldId id="330" r:id="rId11"/>
    <p:sldId id="333" r:id="rId12"/>
    <p:sldId id="392" r:id="rId13"/>
    <p:sldId id="393" r:id="rId14"/>
    <p:sldId id="336" r:id="rId15"/>
    <p:sldId id="395" r:id="rId16"/>
    <p:sldId id="396" r:id="rId17"/>
    <p:sldId id="33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003" autoAdjust="0"/>
    <p:restoredTop sz="94660"/>
  </p:normalViewPr>
  <p:slideViewPr>
    <p:cSldViewPr snapToGrid="0">
      <p:cViewPr varScale="1">
        <p:scale>
          <a:sx n="76" d="100"/>
          <a:sy n="76" d="100"/>
        </p:scale>
        <p:origin x="68" y="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ED6366-BA1C-44EF-A945-184791E2AB95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337C0E3-FDE1-47CF-AC66-A7BF99F475DE}">
      <dgm:prSet/>
      <dgm:spPr/>
      <dgm:t>
        <a:bodyPr/>
        <a:lstStyle/>
        <a:p>
          <a:r>
            <a:rPr lang="en-GB" b="1" dirty="0"/>
            <a:t>Identify and Plan</a:t>
          </a:r>
          <a:endParaRPr lang="en-GB" dirty="0"/>
        </a:p>
      </dgm:t>
    </dgm:pt>
    <dgm:pt modelId="{FD19CE02-1836-4FA7-A395-0706BC0E2A26}" type="parTrans" cxnId="{1E09B211-FC56-4EC1-ADC8-877DA62150D5}">
      <dgm:prSet/>
      <dgm:spPr/>
      <dgm:t>
        <a:bodyPr/>
        <a:lstStyle/>
        <a:p>
          <a:endParaRPr lang="en-GB"/>
        </a:p>
      </dgm:t>
    </dgm:pt>
    <dgm:pt modelId="{37C8CE0A-30CD-4721-959F-D05648ECF448}" type="sibTrans" cxnId="{1E09B211-FC56-4EC1-ADC8-877DA62150D5}">
      <dgm:prSet/>
      <dgm:spPr/>
      <dgm:t>
        <a:bodyPr/>
        <a:lstStyle/>
        <a:p>
          <a:endParaRPr lang="en-GB"/>
        </a:p>
      </dgm:t>
    </dgm:pt>
    <dgm:pt modelId="{9044EB1E-3AAE-4806-8275-A47F8C508314}">
      <dgm:prSet/>
      <dgm:spPr/>
      <dgm:t>
        <a:bodyPr/>
        <a:lstStyle/>
        <a:p>
          <a:r>
            <a:rPr lang="en-GB" b="1"/>
            <a:t>Act </a:t>
          </a:r>
          <a:endParaRPr lang="en-GB"/>
        </a:p>
      </dgm:t>
    </dgm:pt>
    <dgm:pt modelId="{315316A2-C8DD-49C8-8A98-36F87E5F231A}" type="parTrans" cxnId="{213F567C-A316-454D-8B18-B120896E460E}">
      <dgm:prSet/>
      <dgm:spPr/>
      <dgm:t>
        <a:bodyPr/>
        <a:lstStyle/>
        <a:p>
          <a:endParaRPr lang="en-GB"/>
        </a:p>
      </dgm:t>
    </dgm:pt>
    <dgm:pt modelId="{01675A12-75F3-49F3-81E9-84DAC66F3A64}" type="sibTrans" cxnId="{213F567C-A316-454D-8B18-B120896E460E}">
      <dgm:prSet/>
      <dgm:spPr/>
      <dgm:t>
        <a:bodyPr/>
        <a:lstStyle/>
        <a:p>
          <a:endParaRPr lang="en-GB"/>
        </a:p>
      </dgm:t>
    </dgm:pt>
    <dgm:pt modelId="{C6A57030-3D47-4D41-8000-FFB968C6906B}">
      <dgm:prSet/>
      <dgm:spPr/>
      <dgm:t>
        <a:bodyPr/>
        <a:lstStyle/>
        <a:p>
          <a:r>
            <a:rPr lang="en-GB" b="1"/>
            <a:t>Reflect </a:t>
          </a:r>
          <a:endParaRPr lang="en-GB"/>
        </a:p>
      </dgm:t>
    </dgm:pt>
    <dgm:pt modelId="{1A0AC1CE-7B65-4D5F-8603-3C228DE036E7}" type="parTrans" cxnId="{7E4B7D86-D042-480E-920C-E5E1E96B2E1D}">
      <dgm:prSet/>
      <dgm:spPr/>
      <dgm:t>
        <a:bodyPr/>
        <a:lstStyle/>
        <a:p>
          <a:endParaRPr lang="en-GB"/>
        </a:p>
      </dgm:t>
    </dgm:pt>
    <dgm:pt modelId="{85934959-6E3F-4B7D-B527-EA12460CDBDB}" type="sibTrans" cxnId="{7E4B7D86-D042-480E-920C-E5E1E96B2E1D}">
      <dgm:prSet/>
      <dgm:spPr/>
      <dgm:t>
        <a:bodyPr/>
        <a:lstStyle/>
        <a:p>
          <a:endParaRPr lang="en-GB"/>
        </a:p>
      </dgm:t>
    </dgm:pt>
    <dgm:pt modelId="{F9B3EACB-0FC4-4DEC-B5E9-06E6062BCD8F}">
      <dgm:prSet/>
      <dgm:spPr/>
      <dgm:t>
        <a:bodyPr/>
        <a:lstStyle/>
        <a:p>
          <a:r>
            <a:rPr lang="en-GB" b="1"/>
            <a:t>Apply </a:t>
          </a:r>
          <a:endParaRPr lang="en-GB"/>
        </a:p>
      </dgm:t>
    </dgm:pt>
    <dgm:pt modelId="{97912BA0-3B26-4FA4-BDBE-A355FC778DEE}" type="parTrans" cxnId="{19E04710-1F80-41B3-AB59-A6E7EAAFC106}">
      <dgm:prSet/>
      <dgm:spPr/>
      <dgm:t>
        <a:bodyPr/>
        <a:lstStyle/>
        <a:p>
          <a:endParaRPr lang="en-GB"/>
        </a:p>
      </dgm:t>
    </dgm:pt>
    <dgm:pt modelId="{09AF4E66-3C4C-4286-AFE9-402330BB5589}" type="sibTrans" cxnId="{19E04710-1F80-41B3-AB59-A6E7EAAFC106}">
      <dgm:prSet/>
      <dgm:spPr/>
      <dgm:t>
        <a:bodyPr/>
        <a:lstStyle/>
        <a:p>
          <a:endParaRPr lang="en-GB"/>
        </a:p>
      </dgm:t>
    </dgm:pt>
    <dgm:pt modelId="{9F21D934-E7D4-4ADB-8870-4FB5609E9CB8}">
      <dgm:prSet/>
      <dgm:spPr/>
      <dgm:t>
        <a:bodyPr/>
        <a:lstStyle/>
        <a:p>
          <a:r>
            <a:rPr lang="en-GB" b="1"/>
            <a:t>Share</a:t>
          </a:r>
          <a:endParaRPr lang="en-GB"/>
        </a:p>
      </dgm:t>
    </dgm:pt>
    <dgm:pt modelId="{B5CD8FE7-5A90-435B-90E3-27ABA510C5C6}" type="parTrans" cxnId="{31E410DA-C45E-4B7B-8C63-B916E4EA7C6D}">
      <dgm:prSet/>
      <dgm:spPr/>
      <dgm:t>
        <a:bodyPr/>
        <a:lstStyle/>
        <a:p>
          <a:endParaRPr lang="en-GB"/>
        </a:p>
      </dgm:t>
    </dgm:pt>
    <dgm:pt modelId="{6A569175-9A78-45DE-A49E-32A59B2BC1EC}" type="sibTrans" cxnId="{31E410DA-C45E-4B7B-8C63-B916E4EA7C6D}">
      <dgm:prSet/>
      <dgm:spPr/>
      <dgm:t>
        <a:bodyPr/>
        <a:lstStyle/>
        <a:p>
          <a:endParaRPr lang="en-GB"/>
        </a:p>
      </dgm:t>
    </dgm:pt>
    <dgm:pt modelId="{E0E1BF71-E11F-4B8C-9FC3-21D3B51FF4D7}">
      <dgm:prSet/>
      <dgm:spPr/>
      <dgm:t>
        <a:bodyPr/>
        <a:lstStyle/>
        <a:p>
          <a:r>
            <a:rPr lang="en-GB" b="1"/>
            <a:t>Impact</a:t>
          </a:r>
          <a:endParaRPr lang="en-GB"/>
        </a:p>
      </dgm:t>
    </dgm:pt>
    <dgm:pt modelId="{91D1246B-D7FB-4FE7-BDAD-3D353A60EC84}" type="parTrans" cxnId="{C0D3072F-B6A8-424A-9429-267B73D70AE9}">
      <dgm:prSet/>
      <dgm:spPr/>
      <dgm:t>
        <a:bodyPr/>
        <a:lstStyle/>
        <a:p>
          <a:endParaRPr lang="en-GB"/>
        </a:p>
      </dgm:t>
    </dgm:pt>
    <dgm:pt modelId="{0A494DA4-964C-4856-A033-342B2845E726}" type="sibTrans" cxnId="{C0D3072F-B6A8-424A-9429-267B73D70AE9}">
      <dgm:prSet/>
      <dgm:spPr/>
      <dgm:t>
        <a:bodyPr/>
        <a:lstStyle/>
        <a:p>
          <a:endParaRPr lang="en-GB"/>
        </a:p>
      </dgm:t>
    </dgm:pt>
    <dgm:pt modelId="{9122BE80-D457-482E-982D-A687482EF02E}" type="pres">
      <dgm:prSet presAssocID="{7EED6366-BA1C-44EF-A945-184791E2AB95}" presName="cycle" presStyleCnt="0">
        <dgm:presLayoutVars>
          <dgm:dir/>
          <dgm:resizeHandles val="exact"/>
        </dgm:presLayoutVars>
      </dgm:prSet>
      <dgm:spPr/>
    </dgm:pt>
    <dgm:pt modelId="{380E9B74-5886-4BE4-B95E-9E7608AF179E}" type="pres">
      <dgm:prSet presAssocID="{7337C0E3-FDE1-47CF-AC66-A7BF99F475DE}" presName="node" presStyleLbl="node1" presStyleIdx="0" presStyleCnt="6">
        <dgm:presLayoutVars>
          <dgm:bulletEnabled val="1"/>
        </dgm:presLayoutVars>
      </dgm:prSet>
      <dgm:spPr/>
    </dgm:pt>
    <dgm:pt modelId="{C6CB9ACA-BE6B-4C26-A62F-050F9E47D77C}" type="pres">
      <dgm:prSet presAssocID="{37C8CE0A-30CD-4721-959F-D05648ECF448}" presName="sibTrans" presStyleLbl="sibTrans2D1" presStyleIdx="0" presStyleCnt="6"/>
      <dgm:spPr/>
    </dgm:pt>
    <dgm:pt modelId="{CA9E16E0-AA6B-4E85-980C-4DAF03D4BB06}" type="pres">
      <dgm:prSet presAssocID="{37C8CE0A-30CD-4721-959F-D05648ECF448}" presName="connectorText" presStyleLbl="sibTrans2D1" presStyleIdx="0" presStyleCnt="6"/>
      <dgm:spPr/>
    </dgm:pt>
    <dgm:pt modelId="{0CB5A4C1-837B-4CB2-923C-1593DC2AD1A6}" type="pres">
      <dgm:prSet presAssocID="{9044EB1E-3AAE-4806-8275-A47F8C508314}" presName="node" presStyleLbl="node1" presStyleIdx="1" presStyleCnt="6">
        <dgm:presLayoutVars>
          <dgm:bulletEnabled val="1"/>
        </dgm:presLayoutVars>
      </dgm:prSet>
      <dgm:spPr/>
    </dgm:pt>
    <dgm:pt modelId="{BBE0BC6B-B802-49CC-AAF2-E668A8598E0D}" type="pres">
      <dgm:prSet presAssocID="{01675A12-75F3-49F3-81E9-84DAC66F3A64}" presName="sibTrans" presStyleLbl="sibTrans2D1" presStyleIdx="1" presStyleCnt="6"/>
      <dgm:spPr/>
    </dgm:pt>
    <dgm:pt modelId="{5725446B-FB5D-47C8-9DB8-C9271927F661}" type="pres">
      <dgm:prSet presAssocID="{01675A12-75F3-49F3-81E9-84DAC66F3A64}" presName="connectorText" presStyleLbl="sibTrans2D1" presStyleIdx="1" presStyleCnt="6"/>
      <dgm:spPr/>
    </dgm:pt>
    <dgm:pt modelId="{1D4178E9-9106-4182-BD47-67A782C958A2}" type="pres">
      <dgm:prSet presAssocID="{C6A57030-3D47-4D41-8000-FFB968C6906B}" presName="node" presStyleLbl="node1" presStyleIdx="2" presStyleCnt="6">
        <dgm:presLayoutVars>
          <dgm:bulletEnabled val="1"/>
        </dgm:presLayoutVars>
      </dgm:prSet>
      <dgm:spPr/>
    </dgm:pt>
    <dgm:pt modelId="{F6C9D0EA-9C74-4B0E-9F9D-4F73A529582E}" type="pres">
      <dgm:prSet presAssocID="{85934959-6E3F-4B7D-B527-EA12460CDBDB}" presName="sibTrans" presStyleLbl="sibTrans2D1" presStyleIdx="2" presStyleCnt="6"/>
      <dgm:spPr/>
    </dgm:pt>
    <dgm:pt modelId="{9BC25F92-575A-40E0-8C1E-32944EE7678B}" type="pres">
      <dgm:prSet presAssocID="{85934959-6E3F-4B7D-B527-EA12460CDBDB}" presName="connectorText" presStyleLbl="sibTrans2D1" presStyleIdx="2" presStyleCnt="6"/>
      <dgm:spPr/>
    </dgm:pt>
    <dgm:pt modelId="{AC7917DD-345F-494A-8E12-D1D7DF9F5027}" type="pres">
      <dgm:prSet presAssocID="{F9B3EACB-0FC4-4DEC-B5E9-06E6062BCD8F}" presName="node" presStyleLbl="node1" presStyleIdx="3" presStyleCnt="6">
        <dgm:presLayoutVars>
          <dgm:bulletEnabled val="1"/>
        </dgm:presLayoutVars>
      </dgm:prSet>
      <dgm:spPr/>
    </dgm:pt>
    <dgm:pt modelId="{71A4425A-7298-4E8D-8084-76E08638F19C}" type="pres">
      <dgm:prSet presAssocID="{09AF4E66-3C4C-4286-AFE9-402330BB5589}" presName="sibTrans" presStyleLbl="sibTrans2D1" presStyleIdx="3" presStyleCnt="6"/>
      <dgm:spPr/>
    </dgm:pt>
    <dgm:pt modelId="{63707E7A-B6E0-4A0D-A4FA-89047388EF7A}" type="pres">
      <dgm:prSet presAssocID="{09AF4E66-3C4C-4286-AFE9-402330BB5589}" presName="connectorText" presStyleLbl="sibTrans2D1" presStyleIdx="3" presStyleCnt="6"/>
      <dgm:spPr/>
    </dgm:pt>
    <dgm:pt modelId="{CCC60700-4BC0-4850-AC3D-8BB27F4F9FE8}" type="pres">
      <dgm:prSet presAssocID="{9F21D934-E7D4-4ADB-8870-4FB5609E9CB8}" presName="node" presStyleLbl="node1" presStyleIdx="4" presStyleCnt="6">
        <dgm:presLayoutVars>
          <dgm:bulletEnabled val="1"/>
        </dgm:presLayoutVars>
      </dgm:prSet>
      <dgm:spPr/>
    </dgm:pt>
    <dgm:pt modelId="{7D25ED2F-8372-4D9E-AE47-6D3691D43188}" type="pres">
      <dgm:prSet presAssocID="{6A569175-9A78-45DE-A49E-32A59B2BC1EC}" presName="sibTrans" presStyleLbl="sibTrans2D1" presStyleIdx="4" presStyleCnt="6"/>
      <dgm:spPr/>
    </dgm:pt>
    <dgm:pt modelId="{79758B05-1DA0-4F42-979C-DDABDF4EB331}" type="pres">
      <dgm:prSet presAssocID="{6A569175-9A78-45DE-A49E-32A59B2BC1EC}" presName="connectorText" presStyleLbl="sibTrans2D1" presStyleIdx="4" presStyleCnt="6"/>
      <dgm:spPr/>
    </dgm:pt>
    <dgm:pt modelId="{242D31F2-A9B7-4008-99CC-894DDBDE85F0}" type="pres">
      <dgm:prSet presAssocID="{E0E1BF71-E11F-4B8C-9FC3-21D3B51FF4D7}" presName="node" presStyleLbl="node1" presStyleIdx="5" presStyleCnt="6">
        <dgm:presLayoutVars>
          <dgm:bulletEnabled val="1"/>
        </dgm:presLayoutVars>
      </dgm:prSet>
      <dgm:spPr/>
    </dgm:pt>
    <dgm:pt modelId="{E64439E3-E1C6-4F47-A1EE-2FF103BD3B69}" type="pres">
      <dgm:prSet presAssocID="{0A494DA4-964C-4856-A033-342B2845E726}" presName="sibTrans" presStyleLbl="sibTrans2D1" presStyleIdx="5" presStyleCnt="6"/>
      <dgm:spPr/>
    </dgm:pt>
    <dgm:pt modelId="{C511017E-4CF0-4331-8702-41A9D75678DC}" type="pres">
      <dgm:prSet presAssocID="{0A494DA4-964C-4856-A033-342B2845E726}" presName="connectorText" presStyleLbl="sibTrans2D1" presStyleIdx="5" presStyleCnt="6"/>
      <dgm:spPr/>
    </dgm:pt>
  </dgm:ptLst>
  <dgm:cxnLst>
    <dgm:cxn modelId="{A3309503-0B80-4F3C-956E-ACFC4EC45D7B}" type="presOf" srcId="{6A569175-9A78-45DE-A49E-32A59B2BC1EC}" destId="{7D25ED2F-8372-4D9E-AE47-6D3691D43188}" srcOrd="0" destOrd="0" presId="urn:microsoft.com/office/officeart/2005/8/layout/cycle2"/>
    <dgm:cxn modelId="{3C97EC0B-B176-40EA-A7C4-6CCBAD523166}" type="presOf" srcId="{9044EB1E-3AAE-4806-8275-A47F8C508314}" destId="{0CB5A4C1-837B-4CB2-923C-1593DC2AD1A6}" srcOrd="0" destOrd="0" presId="urn:microsoft.com/office/officeart/2005/8/layout/cycle2"/>
    <dgm:cxn modelId="{19E04710-1F80-41B3-AB59-A6E7EAAFC106}" srcId="{7EED6366-BA1C-44EF-A945-184791E2AB95}" destId="{F9B3EACB-0FC4-4DEC-B5E9-06E6062BCD8F}" srcOrd="3" destOrd="0" parTransId="{97912BA0-3B26-4FA4-BDBE-A355FC778DEE}" sibTransId="{09AF4E66-3C4C-4286-AFE9-402330BB5589}"/>
    <dgm:cxn modelId="{1E09B211-FC56-4EC1-ADC8-877DA62150D5}" srcId="{7EED6366-BA1C-44EF-A945-184791E2AB95}" destId="{7337C0E3-FDE1-47CF-AC66-A7BF99F475DE}" srcOrd="0" destOrd="0" parTransId="{FD19CE02-1836-4FA7-A395-0706BC0E2A26}" sibTransId="{37C8CE0A-30CD-4721-959F-D05648ECF448}"/>
    <dgm:cxn modelId="{0865BF15-ED9D-4666-81C3-D94C2B9E4560}" type="presOf" srcId="{E0E1BF71-E11F-4B8C-9FC3-21D3B51FF4D7}" destId="{242D31F2-A9B7-4008-99CC-894DDBDE85F0}" srcOrd="0" destOrd="0" presId="urn:microsoft.com/office/officeart/2005/8/layout/cycle2"/>
    <dgm:cxn modelId="{7C46D116-0D9E-482F-A609-5DC7C621360C}" type="presOf" srcId="{37C8CE0A-30CD-4721-959F-D05648ECF448}" destId="{CA9E16E0-AA6B-4E85-980C-4DAF03D4BB06}" srcOrd="1" destOrd="0" presId="urn:microsoft.com/office/officeart/2005/8/layout/cycle2"/>
    <dgm:cxn modelId="{C0D3072F-B6A8-424A-9429-267B73D70AE9}" srcId="{7EED6366-BA1C-44EF-A945-184791E2AB95}" destId="{E0E1BF71-E11F-4B8C-9FC3-21D3B51FF4D7}" srcOrd="5" destOrd="0" parTransId="{91D1246B-D7FB-4FE7-BDAD-3D353A60EC84}" sibTransId="{0A494DA4-964C-4856-A033-342B2845E726}"/>
    <dgm:cxn modelId="{81645638-3083-47DD-90D4-B2DA276D3259}" type="presOf" srcId="{09AF4E66-3C4C-4286-AFE9-402330BB5589}" destId="{71A4425A-7298-4E8D-8084-76E08638F19C}" srcOrd="0" destOrd="0" presId="urn:microsoft.com/office/officeart/2005/8/layout/cycle2"/>
    <dgm:cxn modelId="{0FF6505C-F62D-4724-89F6-B2972538DADE}" type="presOf" srcId="{9F21D934-E7D4-4ADB-8870-4FB5609E9CB8}" destId="{CCC60700-4BC0-4850-AC3D-8BB27F4F9FE8}" srcOrd="0" destOrd="0" presId="urn:microsoft.com/office/officeart/2005/8/layout/cycle2"/>
    <dgm:cxn modelId="{7FF4D25F-E45D-4504-B416-E2A06AEFE666}" type="presOf" srcId="{6A569175-9A78-45DE-A49E-32A59B2BC1EC}" destId="{79758B05-1DA0-4F42-979C-DDABDF4EB331}" srcOrd="1" destOrd="0" presId="urn:microsoft.com/office/officeart/2005/8/layout/cycle2"/>
    <dgm:cxn modelId="{E714DE56-8F56-4987-BBB9-4F505C2301FB}" type="presOf" srcId="{01675A12-75F3-49F3-81E9-84DAC66F3A64}" destId="{5725446B-FB5D-47C8-9DB8-C9271927F661}" srcOrd="1" destOrd="0" presId="urn:microsoft.com/office/officeart/2005/8/layout/cycle2"/>
    <dgm:cxn modelId="{213F567C-A316-454D-8B18-B120896E460E}" srcId="{7EED6366-BA1C-44EF-A945-184791E2AB95}" destId="{9044EB1E-3AAE-4806-8275-A47F8C508314}" srcOrd="1" destOrd="0" parTransId="{315316A2-C8DD-49C8-8A98-36F87E5F231A}" sibTransId="{01675A12-75F3-49F3-81E9-84DAC66F3A64}"/>
    <dgm:cxn modelId="{30D3DF7C-50F8-4309-ADDA-2F483ABDBBBA}" type="presOf" srcId="{F9B3EACB-0FC4-4DEC-B5E9-06E6062BCD8F}" destId="{AC7917DD-345F-494A-8E12-D1D7DF9F5027}" srcOrd="0" destOrd="0" presId="urn:microsoft.com/office/officeart/2005/8/layout/cycle2"/>
    <dgm:cxn modelId="{7E4B7D86-D042-480E-920C-E5E1E96B2E1D}" srcId="{7EED6366-BA1C-44EF-A945-184791E2AB95}" destId="{C6A57030-3D47-4D41-8000-FFB968C6906B}" srcOrd="2" destOrd="0" parTransId="{1A0AC1CE-7B65-4D5F-8603-3C228DE036E7}" sibTransId="{85934959-6E3F-4B7D-B527-EA12460CDBDB}"/>
    <dgm:cxn modelId="{F8B1408E-D3DF-4B0C-BA71-7FF89749A242}" type="presOf" srcId="{09AF4E66-3C4C-4286-AFE9-402330BB5589}" destId="{63707E7A-B6E0-4A0D-A4FA-89047388EF7A}" srcOrd="1" destOrd="0" presId="urn:microsoft.com/office/officeart/2005/8/layout/cycle2"/>
    <dgm:cxn modelId="{C886988F-DD3F-4DAD-BEB6-927D2254A94F}" type="presOf" srcId="{01675A12-75F3-49F3-81E9-84DAC66F3A64}" destId="{BBE0BC6B-B802-49CC-AAF2-E668A8598E0D}" srcOrd="0" destOrd="0" presId="urn:microsoft.com/office/officeart/2005/8/layout/cycle2"/>
    <dgm:cxn modelId="{320F489E-591D-44CC-BE55-4B18F5ACBA36}" type="presOf" srcId="{85934959-6E3F-4B7D-B527-EA12460CDBDB}" destId="{F6C9D0EA-9C74-4B0E-9F9D-4F73A529582E}" srcOrd="0" destOrd="0" presId="urn:microsoft.com/office/officeart/2005/8/layout/cycle2"/>
    <dgm:cxn modelId="{1ECDA9B0-0EDE-42EF-8C3D-FD604543C6D2}" type="presOf" srcId="{7EED6366-BA1C-44EF-A945-184791E2AB95}" destId="{9122BE80-D457-482E-982D-A687482EF02E}" srcOrd="0" destOrd="0" presId="urn:microsoft.com/office/officeart/2005/8/layout/cycle2"/>
    <dgm:cxn modelId="{432C85C0-A8A5-4A90-8837-E0EE46BA3950}" type="presOf" srcId="{37C8CE0A-30CD-4721-959F-D05648ECF448}" destId="{C6CB9ACA-BE6B-4C26-A62F-050F9E47D77C}" srcOrd="0" destOrd="0" presId="urn:microsoft.com/office/officeart/2005/8/layout/cycle2"/>
    <dgm:cxn modelId="{CD1436C1-6273-4488-941C-3380890D32D3}" type="presOf" srcId="{7337C0E3-FDE1-47CF-AC66-A7BF99F475DE}" destId="{380E9B74-5886-4BE4-B95E-9E7608AF179E}" srcOrd="0" destOrd="0" presId="urn:microsoft.com/office/officeart/2005/8/layout/cycle2"/>
    <dgm:cxn modelId="{8FF552C5-D857-49A2-A5BB-0354D1CC53CD}" type="presOf" srcId="{85934959-6E3F-4B7D-B527-EA12460CDBDB}" destId="{9BC25F92-575A-40E0-8C1E-32944EE7678B}" srcOrd="1" destOrd="0" presId="urn:microsoft.com/office/officeart/2005/8/layout/cycle2"/>
    <dgm:cxn modelId="{C4DF59C5-D9F4-441D-949F-2E7F3DFA5C2A}" type="presOf" srcId="{C6A57030-3D47-4D41-8000-FFB968C6906B}" destId="{1D4178E9-9106-4182-BD47-67A782C958A2}" srcOrd="0" destOrd="0" presId="urn:microsoft.com/office/officeart/2005/8/layout/cycle2"/>
    <dgm:cxn modelId="{EF32B2D1-8D9E-4ECC-97D8-330FC271E870}" type="presOf" srcId="{0A494DA4-964C-4856-A033-342B2845E726}" destId="{C511017E-4CF0-4331-8702-41A9D75678DC}" srcOrd="1" destOrd="0" presId="urn:microsoft.com/office/officeart/2005/8/layout/cycle2"/>
    <dgm:cxn modelId="{31E410DA-C45E-4B7B-8C63-B916E4EA7C6D}" srcId="{7EED6366-BA1C-44EF-A945-184791E2AB95}" destId="{9F21D934-E7D4-4ADB-8870-4FB5609E9CB8}" srcOrd="4" destOrd="0" parTransId="{B5CD8FE7-5A90-435B-90E3-27ABA510C5C6}" sibTransId="{6A569175-9A78-45DE-A49E-32A59B2BC1EC}"/>
    <dgm:cxn modelId="{723B4AFE-F971-4335-8A65-D30801556A03}" type="presOf" srcId="{0A494DA4-964C-4856-A033-342B2845E726}" destId="{E64439E3-E1C6-4F47-A1EE-2FF103BD3B69}" srcOrd="0" destOrd="0" presId="urn:microsoft.com/office/officeart/2005/8/layout/cycle2"/>
    <dgm:cxn modelId="{1C73CEA0-D005-4B21-B51F-B55949F8B33A}" type="presParOf" srcId="{9122BE80-D457-482E-982D-A687482EF02E}" destId="{380E9B74-5886-4BE4-B95E-9E7608AF179E}" srcOrd="0" destOrd="0" presId="urn:microsoft.com/office/officeart/2005/8/layout/cycle2"/>
    <dgm:cxn modelId="{3C26F949-DEA8-4053-AEB8-16DE598F58E5}" type="presParOf" srcId="{9122BE80-D457-482E-982D-A687482EF02E}" destId="{C6CB9ACA-BE6B-4C26-A62F-050F9E47D77C}" srcOrd="1" destOrd="0" presId="urn:microsoft.com/office/officeart/2005/8/layout/cycle2"/>
    <dgm:cxn modelId="{D9457630-8EF0-4126-BF41-9DAE30C6C4FE}" type="presParOf" srcId="{C6CB9ACA-BE6B-4C26-A62F-050F9E47D77C}" destId="{CA9E16E0-AA6B-4E85-980C-4DAF03D4BB06}" srcOrd="0" destOrd="0" presId="urn:microsoft.com/office/officeart/2005/8/layout/cycle2"/>
    <dgm:cxn modelId="{629E5DAA-99BF-42E8-9673-31935186DF6E}" type="presParOf" srcId="{9122BE80-D457-482E-982D-A687482EF02E}" destId="{0CB5A4C1-837B-4CB2-923C-1593DC2AD1A6}" srcOrd="2" destOrd="0" presId="urn:microsoft.com/office/officeart/2005/8/layout/cycle2"/>
    <dgm:cxn modelId="{9FB84A0C-DAAF-4014-9496-0F7B2FAD6601}" type="presParOf" srcId="{9122BE80-D457-482E-982D-A687482EF02E}" destId="{BBE0BC6B-B802-49CC-AAF2-E668A8598E0D}" srcOrd="3" destOrd="0" presId="urn:microsoft.com/office/officeart/2005/8/layout/cycle2"/>
    <dgm:cxn modelId="{77B5DD97-7C79-4440-A9B6-562CFD31E4AF}" type="presParOf" srcId="{BBE0BC6B-B802-49CC-AAF2-E668A8598E0D}" destId="{5725446B-FB5D-47C8-9DB8-C9271927F661}" srcOrd="0" destOrd="0" presId="urn:microsoft.com/office/officeart/2005/8/layout/cycle2"/>
    <dgm:cxn modelId="{6645F8DC-EBEE-461B-A2BF-77E05216EDB9}" type="presParOf" srcId="{9122BE80-D457-482E-982D-A687482EF02E}" destId="{1D4178E9-9106-4182-BD47-67A782C958A2}" srcOrd="4" destOrd="0" presId="urn:microsoft.com/office/officeart/2005/8/layout/cycle2"/>
    <dgm:cxn modelId="{28468E56-7A4E-4C3E-A4F0-C264A5B174A6}" type="presParOf" srcId="{9122BE80-D457-482E-982D-A687482EF02E}" destId="{F6C9D0EA-9C74-4B0E-9F9D-4F73A529582E}" srcOrd="5" destOrd="0" presId="urn:microsoft.com/office/officeart/2005/8/layout/cycle2"/>
    <dgm:cxn modelId="{BE4EB133-6939-47B7-A0AC-8E6C6410B147}" type="presParOf" srcId="{F6C9D0EA-9C74-4B0E-9F9D-4F73A529582E}" destId="{9BC25F92-575A-40E0-8C1E-32944EE7678B}" srcOrd="0" destOrd="0" presId="urn:microsoft.com/office/officeart/2005/8/layout/cycle2"/>
    <dgm:cxn modelId="{4BCCF15E-F10A-419A-A9DC-46A5F1431EAB}" type="presParOf" srcId="{9122BE80-D457-482E-982D-A687482EF02E}" destId="{AC7917DD-345F-494A-8E12-D1D7DF9F5027}" srcOrd="6" destOrd="0" presId="urn:microsoft.com/office/officeart/2005/8/layout/cycle2"/>
    <dgm:cxn modelId="{6FDBAF75-71EC-4043-B5BC-00E40AA6E877}" type="presParOf" srcId="{9122BE80-D457-482E-982D-A687482EF02E}" destId="{71A4425A-7298-4E8D-8084-76E08638F19C}" srcOrd="7" destOrd="0" presId="urn:microsoft.com/office/officeart/2005/8/layout/cycle2"/>
    <dgm:cxn modelId="{82CCA26F-075E-4871-B8B7-D4621B370247}" type="presParOf" srcId="{71A4425A-7298-4E8D-8084-76E08638F19C}" destId="{63707E7A-B6E0-4A0D-A4FA-89047388EF7A}" srcOrd="0" destOrd="0" presId="urn:microsoft.com/office/officeart/2005/8/layout/cycle2"/>
    <dgm:cxn modelId="{FF19A0B2-2910-4B7B-9FA1-5675F6A12121}" type="presParOf" srcId="{9122BE80-D457-482E-982D-A687482EF02E}" destId="{CCC60700-4BC0-4850-AC3D-8BB27F4F9FE8}" srcOrd="8" destOrd="0" presId="urn:microsoft.com/office/officeart/2005/8/layout/cycle2"/>
    <dgm:cxn modelId="{092FC843-D2E2-4649-B799-B8A04ED828ED}" type="presParOf" srcId="{9122BE80-D457-482E-982D-A687482EF02E}" destId="{7D25ED2F-8372-4D9E-AE47-6D3691D43188}" srcOrd="9" destOrd="0" presId="urn:microsoft.com/office/officeart/2005/8/layout/cycle2"/>
    <dgm:cxn modelId="{7B15284B-A69A-479A-8ED8-A42D28D83812}" type="presParOf" srcId="{7D25ED2F-8372-4D9E-AE47-6D3691D43188}" destId="{79758B05-1DA0-4F42-979C-DDABDF4EB331}" srcOrd="0" destOrd="0" presId="urn:microsoft.com/office/officeart/2005/8/layout/cycle2"/>
    <dgm:cxn modelId="{7E57689F-B480-4EEF-9273-B0BF7F8AB814}" type="presParOf" srcId="{9122BE80-D457-482E-982D-A687482EF02E}" destId="{242D31F2-A9B7-4008-99CC-894DDBDE85F0}" srcOrd="10" destOrd="0" presId="urn:microsoft.com/office/officeart/2005/8/layout/cycle2"/>
    <dgm:cxn modelId="{D0AE0F8E-7C63-44D4-AF24-D78102239D46}" type="presParOf" srcId="{9122BE80-D457-482E-982D-A687482EF02E}" destId="{E64439E3-E1C6-4F47-A1EE-2FF103BD3B69}" srcOrd="11" destOrd="0" presId="urn:microsoft.com/office/officeart/2005/8/layout/cycle2"/>
    <dgm:cxn modelId="{114A7D36-4D35-42B7-8EA0-35F964432689}" type="presParOf" srcId="{E64439E3-E1C6-4F47-A1EE-2FF103BD3B69}" destId="{C511017E-4CF0-4331-8702-41A9D75678D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0E9B74-5886-4BE4-B95E-9E7608AF179E}">
      <dsp:nvSpPr>
        <dsp:cNvPr id="0" name=""/>
        <dsp:cNvSpPr/>
      </dsp:nvSpPr>
      <dsp:spPr>
        <a:xfrm>
          <a:off x="3533768" y="1022"/>
          <a:ext cx="1416821" cy="1416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Identify and Plan</a:t>
          </a:r>
          <a:endParaRPr lang="en-GB" sz="2000" kern="1200" dirty="0"/>
        </a:p>
      </dsp:txBody>
      <dsp:txXfrm>
        <a:off x="3741257" y="208511"/>
        <a:ext cx="1001843" cy="1001843"/>
      </dsp:txXfrm>
    </dsp:sp>
    <dsp:sp modelId="{C6CB9ACA-BE6B-4C26-A62F-050F9E47D77C}">
      <dsp:nvSpPr>
        <dsp:cNvPr id="0" name=""/>
        <dsp:cNvSpPr/>
      </dsp:nvSpPr>
      <dsp:spPr>
        <a:xfrm rot="1800000">
          <a:off x="4966130" y="997326"/>
          <a:ext cx="377614" cy="4781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4973719" y="1064640"/>
        <a:ext cx="264330" cy="286907"/>
      </dsp:txXfrm>
    </dsp:sp>
    <dsp:sp modelId="{0CB5A4C1-837B-4CB2-923C-1593DC2AD1A6}">
      <dsp:nvSpPr>
        <dsp:cNvPr id="0" name=""/>
        <dsp:cNvSpPr/>
      </dsp:nvSpPr>
      <dsp:spPr>
        <a:xfrm>
          <a:off x="5377797" y="1065673"/>
          <a:ext cx="1416821" cy="1416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Act </a:t>
          </a:r>
          <a:endParaRPr lang="en-GB" sz="2000" kern="1200"/>
        </a:p>
      </dsp:txBody>
      <dsp:txXfrm>
        <a:off x="5585286" y="1273162"/>
        <a:ext cx="1001843" cy="1001843"/>
      </dsp:txXfrm>
    </dsp:sp>
    <dsp:sp modelId="{BBE0BC6B-B802-49CC-AAF2-E668A8598E0D}">
      <dsp:nvSpPr>
        <dsp:cNvPr id="0" name=""/>
        <dsp:cNvSpPr/>
      </dsp:nvSpPr>
      <dsp:spPr>
        <a:xfrm rot="5400000">
          <a:off x="5897400" y="2588959"/>
          <a:ext cx="377614" cy="4781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5954042" y="2627952"/>
        <a:ext cx="264330" cy="286907"/>
      </dsp:txXfrm>
    </dsp:sp>
    <dsp:sp modelId="{1D4178E9-9106-4182-BD47-67A782C958A2}">
      <dsp:nvSpPr>
        <dsp:cNvPr id="0" name=""/>
        <dsp:cNvSpPr/>
      </dsp:nvSpPr>
      <dsp:spPr>
        <a:xfrm>
          <a:off x="5377797" y="3194974"/>
          <a:ext cx="1416821" cy="1416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Reflect </a:t>
          </a:r>
          <a:endParaRPr lang="en-GB" sz="2000" kern="1200"/>
        </a:p>
      </dsp:txBody>
      <dsp:txXfrm>
        <a:off x="5585286" y="3402463"/>
        <a:ext cx="1001843" cy="1001843"/>
      </dsp:txXfrm>
    </dsp:sp>
    <dsp:sp modelId="{F6C9D0EA-9C74-4B0E-9F9D-4F73A529582E}">
      <dsp:nvSpPr>
        <dsp:cNvPr id="0" name=""/>
        <dsp:cNvSpPr/>
      </dsp:nvSpPr>
      <dsp:spPr>
        <a:xfrm rot="9000000">
          <a:off x="4984641" y="4191278"/>
          <a:ext cx="377614" cy="4781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5090336" y="4258592"/>
        <a:ext cx="264330" cy="286907"/>
      </dsp:txXfrm>
    </dsp:sp>
    <dsp:sp modelId="{AC7917DD-345F-494A-8E12-D1D7DF9F5027}">
      <dsp:nvSpPr>
        <dsp:cNvPr id="0" name=""/>
        <dsp:cNvSpPr/>
      </dsp:nvSpPr>
      <dsp:spPr>
        <a:xfrm>
          <a:off x="3533768" y="4259625"/>
          <a:ext cx="1416821" cy="1416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Apply </a:t>
          </a:r>
          <a:endParaRPr lang="en-GB" sz="2000" kern="1200"/>
        </a:p>
      </dsp:txBody>
      <dsp:txXfrm>
        <a:off x="3741257" y="4467114"/>
        <a:ext cx="1001843" cy="1001843"/>
      </dsp:txXfrm>
    </dsp:sp>
    <dsp:sp modelId="{71A4425A-7298-4E8D-8084-76E08638F19C}">
      <dsp:nvSpPr>
        <dsp:cNvPr id="0" name=""/>
        <dsp:cNvSpPr/>
      </dsp:nvSpPr>
      <dsp:spPr>
        <a:xfrm rot="12600000">
          <a:off x="3140612" y="4201965"/>
          <a:ext cx="377614" cy="4781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3246307" y="4325921"/>
        <a:ext cx="264330" cy="286907"/>
      </dsp:txXfrm>
    </dsp:sp>
    <dsp:sp modelId="{CCC60700-4BC0-4850-AC3D-8BB27F4F9FE8}">
      <dsp:nvSpPr>
        <dsp:cNvPr id="0" name=""/>
        <dsp:cNvSpPr/>
      </dsp:nvSpPr>
      <dsp:spPr>
        <a:xfrm>
          <a:off x="1689739" y="3194974"/>
          <a:ext cx="1416821" cy="1416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Share</a:t>
          </a:r>
          <a:endParaRPr lang="en-GB" sz="2000" kern="1200"/>
        </a:p>
      </dsp:txBody>
      <dsp:txXfrm>
        <a:off x="1897228" y="3402463"/>
        <a:ext cx="1001843" cy="1001843"/>
      </dsp:txXfrm>
    </dsp:sp>
    <dsp:sp modelId="{7D25ED2F-8372-4D9E-AE47-6D3691D43188}">
      <dsp:nvSpPr>
        <dsp:cNvPr id="0" name=""/>
        <dsp:cNvSpPr/>
      </dsp:nvSpPr>
      <dsp:spPr>
        <a:xfrm rot="16200000">
          <a:off x="2209342" y="2610333"/>
          <a:ext cx="377614" cy="4781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265984" y="2762610"/>
        <a:ext cx="264330" cy="286907"/>
      </dsp:txXfrm>
    </dsp:sp>
    <dsp:sp modelId="{242D31F2-A9B7-4008-99CC-894DDBDE85F0}">
      <dsp:nvSpPr>
        <dsp:cNvPr id="0" name=""/>
        <dsp:cNvSpPr/>
      </dsp:nvSpPr>
      <dsp:spPr>
        <a:xfrm>
          <a:off x="1689739" y="1065673"/>
          <a:ext cx="1416821" cy="14168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Impact</a:t>
          </a:r>
          <a:endParaRPr lang="en-GB" sz="2000" kern="1200"/>
        </a:p>
      </dsp:txBody>
      <dsp:txXfrm>
        <a:off x="1897228" y="1273162"/>
        <a:ext cx="1001843" cy="1001843"/>
      </dsp:txXfrm>
    </dsp:sp>
    <dsp:sp modelId="{E64439E3-E1C6-4F47-A1EE-2FF103BD3B69}">
      <dsp:nvSpPr>
        <dsp:cNvPr id="0" name=""/>
        <dsp:cNvSpPr/>
      </dsp:nvSpPr>
      <dsp:spPr>
        <a:xfrm rot="19800000">
          <a:off x="3122101" y="1008013"/>
          <a:ext cx="377614" cy="4781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3129690" y="1131969"/>
        <a:ext cx="264330" cy="2869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398344-76A6-4C12-9065-000B0E5B701D}" type="datetimeFigureOut">
              <a:rPr lang="en-GB" smtClean="0"/>
              <a:t>22/04/2021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F50FBF-D4B9-436D-93E3-76ED21B78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176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C2246-3651-4047-AB62-C861DBA4D7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08315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Submit an updated development plan and learning log (reflective practice) along with a reflective statement – a summary of about 500 words with underpinning.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C2246-3651-4047-AB62-C861DBA4D7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8653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means of continuously improving your knowledge, skills and abilities</a:t>
            </a:r>
          </a:p>
          <a:p>
            <a:r>
              <a:rPr lang="en-GB" dirty="0"/>
              <a:t>Some professional associations (e.g. Law Society) require engagement with CPD on an annual basis</a:t>
            </a:r>
          </a:p>
          <a:p>
            <a:r>
              <a:rPr lang="en-GB" dirty="0"/>
              <a:t>Continuous change in the external environment enhances the importance of CPD activity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36F6D8-446F-4F0D-BDE8-00FE928D240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56074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Suggestions for sources of CPD?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36F6D8-446F-4F0D-BDE8-00FE928D240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95517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36F6D8-446F-4F0D-BDE8-00FE928D240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47794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Identify: Understand where you've come from, where you are and where you want to be.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Plan: Plan how you can get to where you want to be, with clear outcomes and milestone to track progress.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Act: Act upon your plan, and be open to learning experiences.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Reflect: Make the most of your day-to-day learning by routinely reflecting upon experience.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Apply: Create opportunities where you can translate theory into practice and put your learning to work.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Share: Share your learning in communities of practice to generate greater insight and benefit from the support of your community.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Impact: Measure the overall impact your learning has had on the work you do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C2246-3651-4047-AB62-C861DBA4D7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30205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36F6D8-446F-4F0D-BDE8-00FE928D240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9684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6D10551-CAFF-4CFA-AD3F-8FD228291A7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89244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C2246-3651-4047-AB62-C861DBA4D7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41504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Templates for the Development Plan and CPD Reflective Log (previously called Development Record) available on the CIPD website, as well as example plans, blank copies on Moodle.</a:t>
            </a:r>
          </a:p>
          <a:p>
            <a:endParaRPr lang="en-GB" dirty="0"/>
          </a:p>
          <a:p>
            <a:r>
              <a:rPr lang="en-GB" dirty="0"/>
              <a:t>Two example plans from previous students available on Moodle (Folder Extracts from example portfolios) – this example, they have added a column for reflection on each activity.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C2246-3651-4047-AB62-C861DBA4D7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17050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Development Record or Reflective/Learning log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C2246-3651-4047-AB62-C861DBA4D7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21202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Could be what you have learnt about yourself: your strengths, weaknesses, skills, learning style and focus for career advancement.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6C2246-3651-4047-AB62-C861DBA4D72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6122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95D20E-6AF1-422B-B4DA-E8AC52E1AD3D}" type="datetimeFigureOut">
              <a:rPr lang="en-GB" smtClean="0"/>
              <a:t>22/04/2021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451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22/04/2021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432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22/04/2021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192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22/04/2021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348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22/04/2021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318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22/04/2021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424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22/04/2021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252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22/04/2021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205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22/04/2021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996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22/04/2021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598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5D20E-6AF1-422B-B4DA-E8AC52E1AD3D}" type="datetimeFigureOut">
              <a:rPr lang="en-GB" smtClean="0"/>
              <a:t>22/04/2021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021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95D20E-6AF1-422B-B4DA-E8AC52E1AD3D}" type="datetimeFigureOut">
              <a:rPr lang="en-GB" smtClean="0"/>
              <a:t>22/04/2021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9A483C-3FEE-4830-8420-7306F7616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639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6bnG8Ahspo?start=2&amp;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C27D4-F109-475C-B386-675D64799A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Developing Professional Practice in HR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9D9AF5-0328-4039-95BF-5D9F3D28511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Recap of Activity 6</a:t>
            </a:r>
          </a:p>
        </p:txBody>
      </p:sp>
    </p:spTree>
    <p:extLst>
      <p:ext uri="{BB962C8B-B14F-4D97-AF65-F5344CB8AC3E}">
        <p14:creationId xmlns:p14="http://schemas.microsoft.com/office/powerpoint/2010/main" val="2826089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F004B-C81B-4531-9F83-3AE5A38B1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6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38760-8ED7-43AC-89F3-AE096FC75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During your programme, reflect on your performance against your plan, and record how you are developing your skills, knowledge and behaviours.  You should also identify further learning/development needs as you progress, and update your plan accordingly.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Assessment Criteria 5.4 </a:t>
            </a:r>
          </a:p>
          <a:p>
            <a:r>
              <a:rPr lang="en-GB" dirty="0"/>
              <a:t>Reflect on performance against the CPD plan, identifying any further learning needs and revising the plan accordingly.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572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What is CPD?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2777" y="1325476"/>
            <a:ext cx="10166445" cy="42070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“the maintenance and enhancement of the knowledge, expertise and competence of professionals throughout their careers according to a plan formulated with regard to the need of the professional, the employer, the profession and society”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Source: Madden and Mitchell (1993) p12</a:t>
            </a:r>
          </a:p>
        </p:txBody>
      </p:sp>
    </p:spTree>
    <p:extLst>
      <p:ext uri="{BB962C8B-B14F-4D97-AF65-F5344CB8AC3E}">
        <p14:creationId xmlns:p14="http://schemas.microsoft.com/office/powerpoint/2010/main" val="513353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8336" y="142062"/>
            <a:ext cx="10005658" cy="1231200"/>
          </a:xfrm>
        </p:spPr>
        <p:txBody>
          <a:bodyPr>
            <a:normAutofit/>
          </a:bodyPr>
          <a:lstStyle/>
          <a:p>
            <a:r>
              <a:rPr lang="en-GB" sz="4000" dirty="0"/>
              <a:t>Continuing Professional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3171" y="1571354"/>
            <a:ext cx="10005658" cy="426730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a changing environment it is important that professionals keep their skills, knowledge and abilities up to date via engagement with CPD</a:t>
            </a:r>
          </a:p>
          <a:p>
            <a:r>
              <a:rPr lang="en-GB" dirty="0"/>
              <a:t>The CIPD HR Profession Map can assist you in identifying your areas of strength and weakness</a:t>
            </a:r>
          </a:p>
          <a:p>
            <a:r>
              <a:rPr lang="en-GB" dirty="0"/>
              <a:t>It is important that we take a planned and considered approach to CPD</a:t>
            </a:r>
          </a:p>
          <a:p>
            <a:r>
              <a:rPr lang="en-GB" dirty="0"/>
              <a:t>We may encounter barriers to our CPD practice and must understand how these can be overcome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1345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04716"/>
            <a:ext cx="8229600" cy="791570"/>
          </a:xfrm>
        </p:spPr>
        <p:txBody>
          <a:bodyPr>
            <a:normAutofit/>
          </a:bodyPr>
          <a:lstStyle/>
          <a:p>
            <a:r>
              <a:rPr lang="en-GB" sz="4000" dirty="0"/>
              <a:t>Sources of CPD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57346" y="1281175"/>
            <a:ext cx="7077307" cy="4295650"/>
          </a:xfrm>
        </p:spPr>
        <p:txBody>
          <a:bodyPr>
            <a:noAutofit/>
          </a:bodyPr>
          <a:lstStyle/>
          <a:p>
            <a:r>
              <a:rPr lang="en-GB" sz="2400" dirty="0"/>
              <a:t>Formal study (e.g. CIPD programmes)</a:t>
            </a:r>
          </a:p>
          <a:p>
            <a:r>
              <a:rPr lang="en-GB" sz="2400" dirty="0"/>
              <a:t>Vocational training</a:t>
            </a:r>
          </a:p>
          <a:p>
            <a:r>
              <a:rPr lang="en-GB" sz="2400" dirty="0"/>
              <a:t>Seminars/Webinars (e.g. employment law update sessions)</a:t>
            </a:r>
          </a:p>
          <a:p>
            <a:r>
              <a:rPr lang="en-GB" sz="2400" dirty="0"/>
              <a:t>CIPD branch events and conferences</a:t>
            </a:r>
          </a:p>
          <a:p>
            <a:r>
              <a:rPr lang="en-GB" sz="2400" dirty="0"/>
              <a:t>Sector / industry events</a:t>
            </a:r>
          </a:p>
          <a:p>
            <a:r>
              <a:rPr lang="en-GB" sz="2400" dirty="0"/>
              <a:t>Literature (e.g. academic/professional journals)</a:t>
            </a:r>
          </a:p>
          <a:p>
            <a:r>
              <a:rPr lang="en-GB" sz="2400" dirty="0"/>
              <a:t>Networking events – breakfast clubs</a:t>
            </a:r>
          </a:p>
          <a:p>
            <a:r>
              <a:rPr lang="en-GB" sz="2400" dirty="0"/>
              <a:t>Work shadowing</a:t>
            </a:r>
          </a:p>
          <a:p>
            <a:r>
              <a:rPr lang="en-GB" sz="2400" dirty="0"/>
              <a:t>Coaching and mentoring at work</a:t>
            </a:r>
          </a:p>
        </p:txBody>
      </p:sp>
      <p:pic>
        <p:nvPicPr>
          <p:cNvPr id="1026" name="Picture 2" descr="Graduation Cap and Diploma - Free Clip Art | Graduation diploma, Graduation  cap clipart, Kindergarten graduation">
            <a:extLst>
              <a:ext uri="{FF2B5EF4-FFF2-40B4-BE49-F238E27FC236}">
                <a16:creationId xmlns:a16="http://schemas.microsoft.com/office/drawing/2014/main" id="{F9450A41-F585-4D14-BAAA-9C7C99BE62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30" y="852083"/>
            <a:ext cx="2003386" cy="137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Reflective Journal Clipart , Free Transparent Clipart - ClipartKey">
            <a:extLst>
              <a:ext uri="{FF2B5EF4-FFF2-40B4-BE49-F238E27FC236}">
                <a16:creationId xmlns:a16="http://schemas.microsoft.com/office/drawing/2014/main" id="{6221492B-D1AB-4F8A-BA1B-BF2DAD2B56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765" y="3246058"/>
            <a:ext cx="2070316" cy="1558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Webinar Stock Illustrations – 35,114 Webinar Stock Illustrations, Vectors &amp;  Clipart - Dreamstime">
            <a:extLst>
              <a:ext uri="{FF2B5EF4-FFF2-40B4-BE49-F238E27FC236}">
                <a16:creationId xmlns:a16="http://schemas.microsoft.com/office/drawing/2014/main" id="{5AE54249-7B81-4BD4-B2ED-A198E2253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0590" y="1838505"/>
            <a:ext cx="2537644" cy="1590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tudent Personal Support - Coaching And Mentoring Icon, Cliparts &amp; Cartoons  - Jing.fm">
            <a:extLst>
              <a:ext uri="{FF2B5EF4-FFF2-40B4-BE49-F238E27FC236}">
                <a16:creationId xmlns:a16="http://schemas.microsoft.com/office/drawing/2014/main" id="{7E1DE62F-564D-4BA6-8CA0-08F85C5034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2765" y="3986330"/>
            <a:ext cx="1913293" cy="1678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175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B705BD6-964C-49D9-B498-D9F4D6D0303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853821" y="122829"/>
          <a:ext cx="8484358" cy="5677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8EA1FD1F-6262-4139-AF31-7F33346BA88B}"/>
              </a:ext>
            </a:extLst>
          </p:cNvPr>
          <p:cNvSpPr/>
          <p:nvPr/>
        </p:nvSpPr>
        <p:spPr>
          <a:xfrm>
            <a:off x="5167952" y="2149523"/>
            <a:ext cx="1856096" cy="1869743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CPD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Cycle</a:t>
            </a:r>
          </a:p>
        </p:txBody>
      </p:sp>
    </p:spTree>
    <p:extLst>
      <p:ext uri="{BB962C8B-B14F-4D97-AF65-F5344CB8AC3E}">
        <p14:creationId xmlns:p14="http://schemas.microsoft.com/office/powerpoint/2010/main" val="603714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CPD cycle">
            <a:hlinkClick r:id="" action="ppaction://media"/>
            <a:extLst>
              <a:ext uri="{FF2B5EF4-FFF2-40B4-BE49-F238E27FC236}">
                <a16:creationId xmlns:a16="http://schemas.microsoft.com/office/drawing/2014/main" id="{05BF6DE9-1CE7-4E5D-880B-2DA4491C8D4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34205" y="116958"/>
            <a:ext cx="10123590" cy="5720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847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Reflective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CPD is built on a foundation of reflective practice</a:t>
            </a:r>
          </a:p>
          <a:p>
            <a:r>
              <a:rPr lang="en-GB" dirty="0" err="1"/>
              <a:t>Schön</a:t>
            </a:r>
            <a:r>
              <a:rPr lang="en-GB" dirty="0"/>
              <a:t> (1983) argued that ‘reflection in action distinguishes the truly outstanding professional’</a:t>
            </a:r>
          </a:p>
          <a:p>
            <a:r>
              <a:rPr lang="en-GB" dirty="0"/>
              <a:t>Reflecting on our own learning enables us to link our development activity with practical outcomes</a:t>
            </a:r>
          </a:p>
          <a:p>
            <a:r>
              <a:rPr lang="en-GB" dirty="0"/>
              <a:t>We must reflect on how we learn best, i.e. through private study, networking, formal courses, mentoring etc.</a:t>
            </a:r>
          </a:p>
        </p:txBody>
      </p:sp>
    </p:spTree>
    <p:extLst>
      <p:ext uri="{BB962C8B-B14F-4D97-AF65-F5344CB8AC3E}">
        <p14:creationId xmlns:p14="http://schemas.microsoft.com/office/powerpoint/2010/main" val="27280021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Constantly learning from our experiences and applying what we have learnt – a continuous cycle</a:t>
            </a:r>
          </a:p>
          <a:p>
            <a:r>
              <a:rPr lang="en-GB" dirty="0"/>
              <a:t>When reflecting you can use a model such as Gibb’s reflective cycle as a framework</a:t>
            </a:r>
          </a:p>
          <a:p>
            <a:r>
              <a:rPr lang="en-GB" dirty="0"/>
              <a:t>State what you have learnt, what you will do differently next time, using theory to underpin your work </a:t>
            </a:r>
          </a:p>
          <a:p>
            <a:r>
              <a:rPr lang="en-GB" dirty="0"/>
              <a:t>Write in the first person.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796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Gibb’s Reflective Cycle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4349" y="1417638"/>
            <a:ext cx="5045825" cy="3674268"/>
          </a:xfrm>
        </p:spPr>
      </p:pic>
    </p:spTree>
    <p:extLst>
      <p:ext uri="{BB962C8B-B14F-4D97-AF65-F5344CB8AC3E}">
        <p14:creationId xmlns:p14="http://schemas.microsoft.com/office/powerpoint/2010/main" val="2539457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576E-41F0-4732-AB37-0B05601E7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you are required to do: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4CAC3-1A53-4006-8CA0-3F749D4C3B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need to reflect on your performance against your plan</a:t>
            </a:r>
          </a:p>
          <a:p>
            <a:r>
              <a:rPr lang="en-GB" dirty="0"/>
              <a:t>You will be reflecting on your development in relation to the needs identified as a result of your self-assessment against the Profession Map</a:t>
            </a:r>
          </a:p>
          <a:p>
            <a:r>
              <a:rPr lang="en-GB" dirty="0"/>
              <a:t>As well as learning from specific activities, in terms of skills and knowledge, you should be able to state what you have learnt from undertaking this course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1342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545BD7A-9AC1-44FD-9473-8531AD8C67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62" r="1155" b="3538"/>
          <a:stretch/>
        </p:blipFill>
        <p:spPr>
          <a:xfrm>
            <a:off x="357341" y="222913"/>
            <a:ext cx="11477317" cy="6412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0766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801D6EE-E219-4E1C-BCCC-DED830B602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840" y="219809"/>
            <a:ext cx="12176319" cy="6418382"/>
          </a:xfrm>
        </p:spPr>
      </p:pic>
    </p:spTree>
    <p:extLst>
      <p:ext uri="{BB962C8B-B14F-4D97-AF65-F5344CB8AC3E}">
        <p14:creationId xmlns:p14="http://schemas.microsoft.com/office/powerpoint/2010/main" val="11733925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300A8-A0A2-464C-95CE-517B98439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32041"/>
          </a:xfrm>
        </p:spPr>
        <p:txBody>
          <a:bodyPr>
            <a:normAutofit fontScale="90000"/>
          </a:bodyPr>
          <a:lstStyle/>
          <a:p>
            <a:r>
              <a:rPr lang="en-GB" dirty="0"/>
              <a:t>Reflection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1C6B9-77A8-4B36-B327-102007C53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75127"/>
            <a:ext cx="10972800" cy="4242106"/>
          </a:xfrm>
        </p:spPr>
        <p:txBody>
          <a:bodyPr>
            <a:normAutofit/>
          </a:bodyPr>
          <a:lstStyle/>
          <a:p>
            <a:r>
              <a:rPr lang="en-GB" dirty="0"/>
              <a:t>State why reflection is important</a:t>
            </a:r>
          </a:p>
          <a:p>
            <a:r>
              <a:rPr lang="en-GB" dirty="0"/>
              <a:t>State how you approached reflection e.g. using Gibb’s Reflective Cycle </a:t>
            </a:r>
          </a:p>
          <a:p>
            <a:r>
              <a:rPr lang="en-GB" dirty="0"/>
              <a:t>State how you have done against your plan, what you have learnt, how you have developed, what you still need to work on</a:t>
            </a:r>
          </a:p>
          <a:p>
            <a:r>
              <a:rPr lang="en-GB" dirty="0"/>
              <a:t>Include a reference list (about 3-5 references)</a:t>
            </a:r>
          </a:p>
        </p:txBody>
      </p:sp>
    </p:spTree>
    <p:extLst>
      <p:ext uri="{BB962C8B-B14F-4D97-AF65-F5344CB8AC3E}">
        <p14:creationId xmlns:p14="http://schemas.microsoft.com/office/powerpoint/2010/main" val="1551394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C59CE-984D-4C46-A938-2322D6E59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Extracts from Reflective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9F5B7-5155-4846-BEA7-01D86777F2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undertake a systematic approach (Horn, 2012) to reflection I utilised Gibbs Reflective cycle as it provides a framework which can be used for various experiences.   I found this helped me to focus on what had gone well and what I could improve on, whilst understanding why the outcome had been as it was,  (Mindtools, </a:t>
            </a:r>
            <a:r>
              <a:rPr lang="en-GB" sz="2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paying particular attention to the feelings that each experience created.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Reflecting on the course overall, whilst challenging at times, it has been immensely enjoyable and rewarding.  It has given me a breadth of knowledge across a wide range of topics all of which are relevant to my current generalist role, although the key principle that I have learnt is to be evidence based.  </a:t>
            </a:r>
          </a:p>
        </p:txBody>
      </p:sp>
    </p:spTree>
    <p:extLst>
      <p:ext uri="{BB962C8B-B14F-4D97-AF65-F5344CB8AC3E}">
        <p14:creationId xmlns:p14="http://schemas.microsoft.com/office/powerpoint/2010/main" val="6076056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8870F-6BDB-413F-9507-0A9437D97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F6B4D-A504-4D83-950B-73201F1259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have you found particularly good about the programme?</a:t>
            </a:r>
          </a:p>
          <a:p>
            <a:r>
              <a:rPr lang="en-GB" dirty="0"/>
              <a:t>What improvements do you think need to be made?</a:t>
            </a:r>
          </a:p>
          <a:p>
            <a:r>
              <a:rPr lang="en-GB" dirty="0"/>
              <a:t>Would you recommend the programme? Please state why.</a:t>
            </a:r>
          </a:p>
          <a:p>
            <a:r>
              <a:rPr lang="en-GB" dirty="0"/>
              <a:t>Any other comments</a:t>
            </a:r>
          </a:p>
          <a:p>
            <a:r>
              <a:rPr lang="en-GB" dirty="0"/>
              <a:t>Either email me or if you want your comments to be anonymous, fill in the Module Review form on Moodle</a:t>
            </a:r>
          </a:p>
        </p:txBody>
      </p:sp>
    </p:spTree>
    <p:extLst>
      <p:ext uri="{BB962C8B-B14F-4D97-AF65-F5344CB8AC3E}">
        <p14:creationId xmlns:p14="http://schemas.microsoft.com/office/powerpoint/2010/main" val="33623547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0CC89-40AE-415C-AEB2-D1DA67D0F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EBB30-81BA-4447-9A71-F9D1BA687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Check in on your original DPP submission and mark sheet </a:t>
            </a:r>
          </a:p>
          <a:p>
            <a:pPr lvl="0"/>
            <a:r>
              <a:rPr lang="en-GB" dirty="0"/>
              <a:t>Build on the original plan and extend to at least 7 rows – ensure that your DPP entries are up to detailed standard for the final plan submission</a:t>
            </a:r>
          </a:p>
          <a:p>
            <a:pPr lvl="0"/>
            <a:r>
              <a:rPr lang="en-GB" dirty="0"/>
              <a:t>Complete Development Record</a:t>
            </a:r>
          </a:p>
          <a:p>
            <a:pPr lvl="0"/>
            <a:r>
              <a:rPr lang="en-GB" dirty="0"/>
              <a:t>Add a reflective summary (which includes academic referencing). Around 500-600 words. </a:t>
            </a:r>
          </a:p>
          <a:p>
            <a:r>
              <a:rPr lang="en-GB" dirty="0"/>
              <a:t>Submit to Turnitin link on DPP tile by deadline (May 24</a:t>
            </a:r>
            <a:r>
              <a:rPr lang="en-GB" baseline="30000" dirty="0"/>
              <a:t>th</a:t>
            </a:r>
            <a:r>
              <a:rPr lang="en-GB" dirty="0"/>
              <a:t> 2021)</a:t>
            </a:r>
          </a:p>
        </p:txBody>
      </p:sp>
    </p:spTree>
    <p:extLst>
      <p:ext uri="{BB962C8B-B14F-4D97-AF65-F5344CB8AC3E}">
        <p14:creationId xmlns:p14="http://schemas.microsoft.com/office/powerpoint/2010/main" val="272087032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1093</Words>
  <Application>Microsoft Office PowerPoint</Application>
  <PresentationFormat>Widescreen</PresentationFormat>
  <Paragraphs>101</Paragraphs>
  <Slides>17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&amp;quot</vt:lpstr>
      <vt:lpstr>Arial</vt:lpstr>
      <vt:lpstr>Calibri</vt:lpstr>
      <vt:lpstr>Myriad Pro</vt:lpstr>
      <vt:lpstr>ThemeUWTSD</vt:lpstr>
      <vt:lpstr>Developing Professional Practice in HR</vt:lpstr>
      <vt:lpstr>Activity 6 </vt:lpstr>
      <vt:lpstr>What is CPD?</vt:lpstr>
      <vt:lpstr>Continuing Professional Development</vt:lpstr>
      <vt:lpstr>Sources of CPD</vt:lpstr>
      <vt:lpstr>PowerPoint Presentation</vt:lpstr>
      <vt:lpstr>PowerPoint Presentation</vt:lpstr>
      <vt:lpstr>Reflective Practice</vt:lpstr>
      <vt:lpstr>Importance of Reflection</vt:lpstr>
      <vt:lpstr>Gibb’s Reflective Cycle</vt:lpstr>
      <vt:lpstr>What you are required to do:</vt:lpstr>
      <vt:lpstr>PowerPoint Presentation</vt:lpstr>
      <vt:lpstr>PowerPoint Presentation</vt:lpstr>
      <vt:lpstr>Reflection Statement</vt:lpstr>
      <vt:lpstr>Extracts from Reflective Statement</vt:lpstr>
      <vt:lpstr>Programme Review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Professional Practice in HR</dc:title>
  <dc:creator>Rachael Jones</dc:creator>
  <cp:lastModifiedBy>Rachael Jones</cp:lastModifiedBy>
  <cp:revision>1</cp:revision>
  <dcterms:created xsi:type="dcterms:W3CDTF">2021-04-22T09:49:30Z</dcterms:created>
  <dcterms:modified xsi:type="dcterms:W3CDTF">2021-04-22T09:53:15Z</dcterms:modified>
</cp:coreProperties>
</file>