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15"/>
  </p:notesMasterIdLst>
  <p:sldIdLst>
    <p:sldId id="256" r:id="rId2"/>
    <p:sldId id="257" r:id="rId3"/>
    <p:sldId id="268" r:id="rId4"/>
    <p:sldId id="270" r:id="rId5"/>
    <p:sldId id="271" r:id="rId6"/>
    <p:sldId id="264" r:id="rId7"/>
    <p:sldId id="265" r:id="rId8"/>
    <p:sldId id="258" r:id="rId9"/>
    <p:sldId id="259" r:id="rId10"/>
    <p:sldId id="260" r:id="rId11"/>
    <p:sldId id="261" r:id="rId12"/>
    <p:sldId id="262"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2"/>
  </p:normalViewPr>
  <p:slideViewPr>
    <p:cSldViewPr snapToGrid="0" snapToObjects="1">
      <p:cViewPr varScale="1">
        <p:scale>
          <a:sx n="106" d="100"/>
          <a:sy n="106" d="100"/>
        </p:scale>
        <p:origin x="7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DB8AA7-56E0-4A01-AD12-FD1A5D154B3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C38FDF-AD1D-4C2F-B70C-ABCF5AA61666}">
      <dgm:prSet/>
      <dgm:spPr/>
      <dgm:t>
        <a:bodyPr/>
        <a:lstStyle/>
        <a:p>
          <a:pPr>
            <a:lnSpc>
              <a:spcPct val="100000"/>
            </a:lnSpc>
          </a:pPr>
          <a:r>
            <a:rPr lang="en-US" dirty="0"/>
            <a:t>For our child to develop normally in the first 5 years, we must know that we are mainly responsible, and they need us the most from conception.</a:t>
          </a:r>
        </a:p>
      </dgm:t>
    </dgm:pt>
    <dgm:pt modelId="{D8F0D8D5-1D26-47ED-95E1-AECE32F6E444}" type="parTrans" cxnId="{6359908A-FF57-485B-9A10-6602EB58534C}">
      <dgm:prSet/>
      <dgm:spPr/>
      <dgm:t>
        <a:bodyPr/>
        <a:lstStyle/>
        <a:p>
          <a:endParaRPr lang="en-US"/>
        </a:p>
      </dgm:t>
    </dgm:pt>
    <dgm:pt modelId="{95204216-0E5E-4AEC-B0A0-C63E9100539F}" type="sibTrans" cxnId="{6359908A-FF57-485B-9A10-6602EB58534C}">
      <dgm:prSet/>
      <dgm:spPr/>
      <dgm:t>
        <a:bodyPr/>
        <a:lstStyle/>
        <a:p>
          <a:endParaRPr lang="en-US"/>
        </a:p>
      </dgm:t>
    </dgm:pt>
    <dgm:pt modelId="{74DBE8C0-2260-4482-8D35-C8B8BE784372}">
      <dgm:prSet/>
      <dgm:spPr/>
      <dgm:t>
        <a:bodyPr/>
        <a:lstStyle/>
        <a:p>
          <a:pPr>
            <a:lnSpc>
              <a:spcPct val="100000"/>
            </a:lnSpc>
          </a:pPr>
          <a:r>
            <a:rPr lang="en-US"/>
            <a:t>Let's not forget that what they learn from home they will do in society.</a:t>
          </a:r>
        </a:p>
      </dgm:t>
    </dgm:pt>
    <dgm:pt modelId="{0FFA9B8D-5D9B-406A-ADFE-EC4B32C24CA6}" type="parTrans" cxnId="{9242CF7A-41ED-49A8-8628-7AE92AAC5974}">
      <dgm:prSet/>
      <dgm:spPr/>
      <dgm:t>
        <a:bodyPr/>
        <a:lstStyle/>
        <a:p>
          <a:endParaRPr lang="en-US"/>
        </a:p>
      </dgm:t>
    </dgm:pt>
    <dgm:pt modelId="{DD32A1ED-65CD-489A-B776-C3DFC171D320}" type="sibTrans" cxnId="{9242CF7A-41ED-49A8-8628-7AE92AAC5974}">
      <dgm:prSet/>
      <dgm:spPr/>
      <dgm:t>
        <a:bodyPr/>
        <a:lstStyle/>
        <a:p>
          <a:endParaRPr lang="en-US"/>
        </a:p>
      </dgm:t>
    </dgm:pt>
    <dgm:pt modelId="{4399B207-90C0-49B0-AEB0-C7BBAA55BE30}" type="pres">
      <dgm:prSet presAssocID="{6BDB8AA7-56E0-4A01-AD12-FD1A5D154B32}" presName="root" presStyleCnt="0">
        <dgm:presLayoutVars>
          <dgm:dir/>
          <dgm:resizeHandles val="exact"/>
        </dgm:presLayoutVars>
      </dgm:prSet>
      <dgm:spPr/>
    </dgm:pt>
    <dgm:pt modelId="{6461C8A5-DF63-47CD-A15B-E300FDC94934}" type="pres">
      <dgm:prSet presAssocID="{AFC38FDF-AD1D-4C2F-B70C-ABCF5AA61666}" presName="compNode" presStyleCnt="0"/>
      <dgm:spPr/>
    </dgm:pt>
    <dgm:pt modelId="{AC2338D3-DD43-4811-B583-C15E40558191}" type="pres">
      <dgm:prSet presAssocID="{AFC38FDF-AD1D-4C2F-B70C-ABCF5AA61666}" presName="bgRect" presStyleLbl="bgShp" presStyleIdx="0" presStyleCnt="2"/>
      <dgm:spPr/>
    </dgm:pt>
    <dgm:pt modelId="{D4B8727C-E9FB-4C56-A7B1-6F1634D6C7D2}" type="pres">
      <dgm:prSet presAssocID="{AFC38FDF-AD1D-4C2F-B70C-ABCF5AA6166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1A094FC2-7F8B-4155-8F18-28186E791D42}" type="pres">
      <dgm:prSet presAssocID="{AFC38FDF-AD1D-4C2F-B70C-ABCF5AA61666}" presName="spaceRect" presStyleCnt="0"/>
      <dgm:spPr/>
    </dgm:pt>
    <dgm:pt modelId="{5FBD46FF-84DE-49D9-8B20-1CC06F0B0468}" type="pres">
      <dgm:prSet presAssocID="{AFC38FDF-AD1D-4C2F-B70C-ABCF5AA61666}" presName="parTx" presStyleLbl="revTx" presStyleIdx="0" presStyleCnt="2">
        <dgm:presLayoutVars>
          <dgm:chMax val="0"/>
          <dgm:chPref val="0"/>
        </dgm:presLayoutVars>
      </dgm:prSet>
      <dgm:spPr/>
    </dgm:pt>
    <dgm:pt modelId="{CD5786A8-413F-7B4A-9E2F-96CD5CF852D0}" type="pres">
      <dgm:prSet presAssocID="{95204216-0E5E-4AEC-B0A0-C63E9100539F}" presName="sibTrans" presStyleCnt="0"/>
      <dgm:spPr/>
    </dgm:pt>
    <dgm:pt modelId="{A07A8A5E-FF5A-4B4C-94BA-B8F644C15EAB}" type="pres">
      <dgm:prSet presAssocID="{74DBE8C0-2260-4482-8D35-C8B8BE784372}" presName="compNode" presStyleCnt="0"/>
      <dgm:spPr/>
    </dgm:pt>
    <dgm:pt modelId="{010CE235-DE47-479D-91C5-01877FBDFF43}" type="pres">
      <dgm:prSet presAssocID="{74DBE8C0-2260-4482-8D35-C8B8BE784372}" presName="bgRect" presStyleLbl="bgShp" presStyleIdx="1" presStyleCnt="2"/>
      <dgm:spPr/>
    </dgm:pt>
    <dgm:pt modelId="{E3F4A83D-D8DF-4791-8AFA-9B1FBEE2FA6E}" type="pres">
      <dgm:prSet presAssocID="{74DBE8C0-2260-4482-8D35-C8B8BE78437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67A48ED7-B708-46E9-A38B-9300FA1FE11F}" type="pres">
      <dgm:prSet presAssocID="{74DBE8C0-2260-4482-8D35-C8B8BE784372}" presName="spaceRect" presStyleCnt="0"/>
      <dgm:spPr/>
    </dgm:pt>
    <dgm:pt modelId="{20598079-2C7F-425D-A35B-9DF9907C2B12}" type="pres">
      <dgm:prSet presAssocID="{74DBE8C0-2260-4482-8D35-C8B8BE784372}" presName="parTx" presStyleLbl="revTx" presStyleIdx="1" presStyleCnt="2">
        <dgm:presLayoutVars>
          <dgm:chMax val="0"/>
          <dgm:chPref val="0"/>
        </dgm:presLayoutVars>
      </dgm:prSet>
      <dgm:spPr/>
    </dgm:pt>
  </dgm:ptLst>
  <dgm:cxnLst>
    <dgm:cxn modelId="{F0DFA755-2493-C148-975B-E255C41A89B9}" type="presOf" srcId="{74DBE8C0-2260-4482-8D35-C8B8BE784372}" destId="{20598079-2C7F-425D-A35B-9DF9907C2B12}" srcOrd="0" destOrd="0" presId="urn:microsoft.com/office/officeart/2018/2/layout/IconVerticalSolidList"/>
    <dgm:cxn modelId="{9242CF7A-41ED-49A8-8628-7AE92AAC5974}" srcId="{6BDB8AA7-56E0-4A01-AD12-FD1A5D154B32}" destId="{74DBE8C0-2260-4482-8D35-C8B8BE784372}" srcOrd="1" destOrd="0" parTransId="{0FFA9B8D-5D9B-406A-ADFE-EC4B32C24CA6}" sibTransId="{DD32A1ED-65CD-489A-B776-C3DFC171D320}"/>
    <dgm:cxn modelId="{6359908A-FF57-485B-9A10-6602EB58534C}" srcId="{6BDB8AA7-56E0-4A01-AD12-FD1A5D154B32}" destId="{AFC38FDF-AD1D-4C2F-B70C-ABCF5AA61666}" srcOrd="0" destOrd="0" parTransId="{D8F0D8D5-1D26-47ED-95E1-AECE32F6E444}" sibTransId="{95204216-0E5E-4AEC-B0A0-C63E9100539F}"/>
    <dgm:cxn modelId="{417F26AC-F06B-F349-B089-091484AA8B01}" type="presOf" srcId="{AFC38FDF-AD1D-4C2F-B70C-ABCF5AA61666}" destId="{5FBD46FF-84DE-49D9-8B20-1CC06F0B0468}" srcOrd="0" destOrd="0" presId="urn:microsoft.com/office/officeart/2018/2/layout/IconVerticalSolidList"/>
    <dgm:cxn modelId="{A12DAAF1-52D5-4F8B-9556-C6413EFB66D8}" type="presOf" srcId="{6BDB8AA7-56E0-4A01-AD12-FD1A5D154B32}" destId="{4399B207-90C0-49B0-AEB0-C7BBAA55BE30}" srcOrd="0" destOrd="0" presId="urn:microsoft.com/office/officeart/2018/2/layout/IconVerticalSolidList"/>
    <dgm:cxn modelId="{DC8BCCC1-B125-BD41-BB85-3E113A765D55}" type="presParOf" srcId="{4399B207-90C0-49B0-AEB0-C7BBAA55BE30}" destId="{6461C8A5-DF63-47CD-A15B-E300FDC94934}" srcOrd="0" destOrd="0" presId="urn:microsoft.com/office/officeart/2018/2/layout/IconVerticalSolidList"/>
    <dgm:cxn modelId="{8EC371D7-CB45-B247-B0D2-FF0F49B0B362}" type="presParOf" srcId="{6461C8A5-DF63-47CD-A15B-E300FDC94934}" destId="{AC2338D3-DD43-4811-B583-C15E40558191}" srcOrd="0" destOrd="0" presId="urn:microsoft.com/office/officeart/2018/2/layout/IconVerticalSolidList"/>
    <dgm:cxn modelId="{663F5F20-2A1A-9446-BF24-FAB7FD93B113}" type="presParOf" srcId="{6461C8A5-DF63-47CD-A15B-E300FDC94934}" destId="{D4B8727C-E9FB-4C56-A7B1-6F1634D6C7D2}" srcOrd="1" destOrd="0" presId="urn:microsoft.com/office/officeart/2018/2/layout/IconVerticalSolidList"/>
    <dgm:cxn modelId="{B557195D-46C3-954A-BCD8-035F29F96D3B}" type="presParOf" srcId="{6461C8A5-DF63-47CD-A15B-E300FDC94934}" destId="{1A094FC2-7F8B-4155-8F18-28186E791D42}" srcOrd="2" destOrd="0" presId="urn:microsoft.com/office/officeart/2018/2/layout/IconVerticalSolidList"/>
    <dgm:cxn modelId="{97CBA80C-01CE-9540-813B-89EDE86547A3}" type="presParOf" srcId="{6461C8A5-DF63-47CD-A15B-E300FDC94934}" destId="{5FBD46FF-84DE-49D9-8B20-1CC06F0B0468}" srcOrd="3" destOrd="0" presId="urn:microsoft.com/office/officeart/2018/2/layout/IconVerticalSolidList"/>
    <dgm:cxn modelId="{8B0B44BD-785A-8646-A04E-5DB7F333A672}" type="presParOf" srcId="{4399B207-90C0-49B0-AEB0-C7BBAA55BE30}" destId="{CD5786A8-413F-7B4A-9E2F-96CD5CF852D0}" srcOrd="1" destOrd="0" presId="urn:microsoft.com/office/officeart/2018/2/layout/IconVerticalSolidList"/>
    <dgm:cxn modelId="{B18A15EB-A3E9-5A46-9FA3-EDBA2A836D29}" type="presParOf" srcId="{4399B207-90C0-49B0-AEB0-C7BBAA55BE30}" destId="{A07A8A5E-FF5A-4B4C-94BA-B8F644C15EAB}" srcOrd="2" destOrd="0" presId="urn:microsoft.com/office/officeart/2018/2/layout/IconVerticalSolidList"/>
    <dgm:cxn modelId="{3387D30A-C546-2144-B84C-8DFA8E085DA8}" type="presParOf" srcId="{A07A8A5E-FF5A-4B4C-94BA-B8F644C15EAB}" destId="{010CE235-DE47-479D-91C5-01877FBDFF43}" srcOrd="0" destOrd="0" presId="urn:microsoft.com/office/officeart/2018/2/layout/IconVerticalSolidList"/>
    <dgm:cxn modelId="{E86E1D8E-1181-4D47-851F-14EA7EEA5423}" type="presParOf" srcId="{A07A8A5E-FF5A-4B4C-94BA-B8F644C15EAB}" destId="{E3F4A83D-D8DF-4791-8AFA-9B1FBEE2FA6E}" srcOrd="1" destOrd="0" presId="urn:microsoft.com/office/officeart/2018/2/layout/IconVerticalSolidList"/>
    <dgm:cxn modelId="{143F62DC-53D3-E14D-952A-772002BF2A03}" type="presParOf" srcId="{A07A8A5E-FF5A-4B4C-94BA-B8F644C15EAB}" destId="{67A48ED7-B708-46E9-A38B-9300FA1FE11F}" srcOrd="2" destOrd="0" presId="urn:microsoft.com/office/officeart/2018/2/layout/IconVerticalSolidList"/>
    <dgm:cxn modelId="{9C3B28C8-7F41-B348-867A-B03828C8284E}" type="presParOf" srcId="{A07A8A5E-FF5A-4B4C-94BA-B8F644C15EAB}" destId="{20598079-2C7F-425D-A35B-9DF9907C2B1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2338D3-DD43-4811-B583-C15E40558191}">
      <dsp:nvSpPr>
        <dsp:cNvPr id="0" name=""/>
        <dsp:cNvSpPr/>
      </dsp:nvSpPr>
      <dsp:spPr>
        <a:xfrm>
          <a:off x="0" y="984733"/>
          <a:ext cx="6831118" cy="18179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B8727C-E9FB-4C56-A7B1-6F1634D6C7D2}">
      <dsp:nvSpPr>
        <dsp:cNvPr id="0" name=""/>
        <dsp:cNvSpPr/>
      </dsp:nvSpPr>
      <dsp:spPr>
        <a:xfrm>
          <a:off x="549936" y="1393777"/>
          <a:ext cx="999883" cy="9998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BD46FF-84DE-49D9-8B20-1CC06F0B0468}">
      <dsp:nvSpPr>
        <dsp:cNvPr id="0" name=""/>
        <dsp:cNvSpPr/>
      </dsp:nvSpPr>
      <dsp:spPr>
        <a:xfrm>
          <a:off x="2099755" y="984733"/>
          <a:ext cx="4731362" cy="1817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402" tIns="192402" rIns="192402" bIns="192402" numCol="1" spcCol="1270" anchor="ctr" anchorCtr="0">
          <a:noAutofit/>
        </a:bodyPr>
        <a:lstStyle/>
        <a:p>
          <a:pPr marL="0" lvl="0" indent="0" algn="l" defTabSz="933450">
            <a:lnSpc>
              <a:spcPct val="100000"/>
            </a:lnSpc>
            <a:spcBef>
              <a:spcPct val="0"/>
            </a:spcBef>
            <a:spcAft>
              <a:spcPct val="35000"/>
            </a:spcAft>
            <a:buNone/>
          </a:pPr>
          <a:r>
            <a:rPr lang="en-US" sz="2100" kern="1200" dirty="0"/>
            <a:t>For our child to develop normally in the first 5 years, we must know that we are mainly responsible, and they need us the most from conception.</a:t>
          </a:r>
        </a:p>
      </dsp:txBody>
      <dsp:txXfrm>
        <a:off x="2099755" y="984733"/>
        <a:ext cx="4731362" cy="1817970"/>
      </dsp:txXfrm>
    </dsp:sp>
    <dsp:sp modelId="{010CE235-DE47-479D-91C5-01877FBDFF43}">
      <dsp:nvSpPr>
        <dsp:cNvPr id="0" name=""/>
        <dsp:cNvSpPr/>
      </dsp:nvSpPr>
      <dsp:spPr>
        <a:xfrm>
          <a:off x="0" y="3257196"/>
          <a:ext cx="6831118" cy="18179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F4A83D-D8DF-4791-8AFA-9B1FBEE2FA6E}">
      <dsp:nvSpPr>
        <dsp:cNvPr id="0" name=""/>
        <dsp:cNvSpPr/>
      </dsp:nvSpPr>
      <dsp:spPr>
        <a:xfrm>
          <a:off x="549936" y="3666240"/>
          <a:ext cx="999883" cy="9998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598079-2C7F-425D-A35B-9DF9907C2B12}">
      <dsp:nvSpPr>
        <dsp:cNvPr id="0" name=""/>
        <dsp:cNvSpPr/>
      </dsp:nvSpPr>
      <dsp:spPr>
        <a:xfrm>
          <a:off x="2099755" y="3257196"/>
          <a:ext cx="4731362" cy="1817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402" tIns="192402" rIns="192402" bIns="192402" numCol="1" spcCol="1270" anchor="ctr" anchorCtr="0">
          <a:noAutofit/>
        </a:bodyPr>
        <a:lstStyle/>
        <a:p>
          <a:pPr marL="0" lvl="0" indent="0" algn="l" defTabSz="933450">
            <a:lnSpc>
              <a:spcPct val="100000"/>
            </a:lnSpc>
            <a:spcBef>
              <a:spcPct val="0"/>
            </a:spcBef>
            <a:spcAft>
              <a:spcPct val="35000"/>
            </a:spcAft>
            <a:buNone/>
          </a:pPr>
          <a:r>
            <a:rPr lang="en-US" sz="2100" kern="1200"/>
            <a:t>Let's not forget that what they learn from home they will do in society.</a:t>
          </a:r>
        </a:p>
      </dsp:txBody>
      <dsp:txXfrm>
        <a:off x="2099755" y="3257196"/>
        <a:ext cx="4731362" cy="18179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06AEE9-BA96-1744-9FA5-0D2B042C9071}" type="datetimeFigureOut">
              <a:rPr lang="en-US" smtClean="0"/>
              <a:t>10/19/21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C116EA-AB78-7743-922B-3DC33A524590}" type="slidenum">
              <a:rPr lang="en-US" smtClean="0"/>
              <a:t>‹#›</a:t>
            </a:fld>
            <a:endParaRPr lang="en-US"/>
          </a:p>
        </p:txBody>
      </p:sp>
    </p:spTree>
    <p:extLst>
      <p:ext uri="{BB962C8B-B14F-4D97-AF65-F5344CB8AC3E}">
        <p14:creationId xmlns:p14="http://schemas.microsoft.com/office/powerpoint/2010/main" val="1227102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DC116EA-AB78-7743-922B-3DC33A524590}" type="slidenum">
              <a:rPr lang="en-US" smtClean="0"/>
              <a:t>6</a:t>
            </a:fld>
            <a:endParaRPr lang="en-US"/>
          </a:p>
        </p:txBody>
      </p:sp>
    </p:spTree>
    <p:extLst>
      <p:ext uri="{BB962C8B-B14F-4D97-AF65-F5344CB8AC3E}">
        <p14:creationId xmlns:p14="http://schemas.microsoft.com/office/powerpoint/2010/main" val="4223446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10/19/21</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149582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10/19/21</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42645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10/19/21</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446494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10/19/21</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28717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10/19/21</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053099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10/19/21</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26688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10/19/21</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072267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10/19/21</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20727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10/19/21</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74434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10/19/21</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83606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10/19/21</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033130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10/19/21</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270372287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7" r:id="rId6"/>
    <p:sldLayoutId id="2147483702" r:id="rId7"/>
    <p:sldLayoutId id="2147483703" r:id="rId8"/>
    <p:sldLayoutId id="2147483704" r:id="rId9"/>
    <p:sldLayoutId id="2147483706" r:id="rId10"/>
    <p:sldLayoutId id="2147483705"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implypsychology.org/bobo-doll.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verywellmind.com/what-is-the-libido-2795329"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verywellmind.com/what-is-the-libido-2795329"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48">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8" name="Rectangle 50">
            <a:extLst>
              <a:ext uri="{FF2B5EF4-FFF2-40B4-BE49-F238E27FC236}">
                <a16:creationId xmlns:a16="http://schemas.microsoft.com/office/drawing/2014/main" id="{1D89589F-37B2-43AC-A5AB-3B428690B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9" name="Right Triangle 52">
            <a:extLst>
              <a:ext uri="{FF2B5EF4-FFF2-40B4-BE49-F238E27FC236}">
                <a16:creationId xmlns:a16="http://schemas.microsoft.com/office/drawing/2014/main" id="{7BCC6446-8462-4A63-9B6F-8F57EC4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1" y="2673521"/>
            <a:ext cx="568289" cy="568289"/>
          </a:xfrm>
          <a:prstGeom prst="rtTriangle">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Flowchart: Document 54">
            <a:extLst>
              <a:ext uri="{FF2B5EF4-FFF2-40B4-BE49-F238E27FC236}">
                <a16:creationId xmlns:a16="http://schemas.microsoft.com/office/drawing/2014/main" id="{0AF8A919-E589-4841-8662-39A57558C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55724" y="2105114"/>
            <a:ext cx="6858000" cy="2647778"/>
          </a:xfrm>
          <a:prstGeom prst="flowChartDocument">
            <a:avLst/>
          </a:prstGeom>
          <a:solidFill>
            <a:schemeClr val="accent6">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91" name="Group 56">
            <a:extLst>
              <a:ext uri="{FF2B5EF4-FFF2-40B4-BE49-F238E27FC236}">
                <a16:creationId xmlns:a16="http://schemas.microsoft.com/office/drawing/2014/main" id="{8118ECEF-CA6A-4CB6-BCA5-59B2DB4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8" name="Straight Connector 57">
              <a:extLst>
                <a:ext uri="{FF2B5EF4-FFF2-40B4-BE49-F238E27FC236}">
                  <a16:creationId xmlns:a16="http://schemas.microsoft.com/office/drawing/2014/main" id="{CDC2A251-C28C-4A72-BAFF-511640FB2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DDDB2429-3E01-4CD5-998D-8F5716A09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E26953B-4BE7-4AD0-B471-088DBB23D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9D9ED6D-9817-4272-9FEF-E674FBCCCC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8718C0DE-4596-4A70-AA4F-E678AC7FB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D8B48095-74C2-4053-872D-D3F70910C3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224D0B6-A4CB-4D98-A1DC-2770B95F9E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B39DE9C-23C1-4ABA-BD0D-B76BDC963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9DDAAE0-966C-4350-8819-857CF524F3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EE6C021-FBD3-42F3-9A9C-69C4E71989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F02961B9-65E1-4B12-AD98-9845BC3F4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22ABFE0-D700-4FD9-9CC8-D138B29AB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6FFF1A3-B8BF-470C-9436-D5B7818535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198B6551-FF5D-49F5-8D3E-757AEC357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50F3BFE5-573C-42C0-94D5-E5513CCC5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357931AB-4B07-4E0E-B3E4-84E2452E0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C4789DB-7083-4597-9FC7-6336EA0BE3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9E0B4F1D-D11A-4023-BE6B-6679ABB2B4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8633D7A-F6FC-418F-AD87-0EE148C1A0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0FC8FCC-6F69-4802-995C-903AE44162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6ABFCE7-4796-4186-8EDC-DB6CE87BC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1935BF2-A804-46BA-940A-DDAD7888F3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ED012DA9-8D67-483A-8071-2903F2E3B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09163DC-956E-44BE-B55A-E6C2C851D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76CDE9FD-1880-483F-A039-BEB3AB0D3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38DDB23B-71E7-42A3-B055-5740EE14C5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37245B63-D771-461D-A625-4B49966D24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F1DF9FF-1F61-4B4F-8993-6897DE09C9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4092F139-6734-46F3-B176-11741F1F7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743AC20-2C96-C44F-9A88-503E36C8EC7D}"/>
              </a:ext>
            </a:extLst>
          </p:cNvPr>
          <p:cNvSpPr>
            <a:spLocks noGrp="1"/>
          </p:cNvSpPr>
          <p:nvPr>
            <p:ph type="ctrTitle"/>
          </p:nvPr>
        </p:nvSpPr>
        <p:spPr>
          <a:xfrm>
            <a:off x="453142" y="725467"/>
            <a:ext cx="5414255" cy="2784496"/>
          </a:xfrm>
        </p:spPr>
        <p:txBody>
          <a:bodyPr>
            <a:normAutofit/>
          </a:bodyPr>
          <a:lstStyle/>
          <a:p>
            <a:pPr algn="l"/>
            <a:r>
              <a:rPr lang="en-US" sz="4200">
                <a:solidFill>
                  <a:schemeClr val="tx2">
                    <a:alpha val="80000"/>
                  </a:schemeClr>
                </a:solidFill>
              </a:rPr>
              <a:t>A child’s experience between the age of 0-5 years can affect the rest of their lives</a:t>
            </a:r>
          </a:p>
        </p:txBody>
      </p:sp>
      <p:sp>
        <p:nvSpPr>
          <p:cNvPr id="3" name="Subtitle 2">
            <a:extLst>
              <a:ext uri="{FF2B5EF4-FFF2-40B4-BE49-F238E27FC236}">
                <a16:creationId xmlns:a16="http://schemas.microsoft.com/office/drawing/2014/main" id="{80B0709A-5201-374E-80F7-AE2C05A5919D}"/>
              </a:ext>
            </a:extLst>
          </p:cNvPr>
          <p:cNvSpPr>
            <a:spLocks noGrp="1"/>
          </p:cNvSpPr>
          <p:nvPr>
            <p:ph type="subTitle" idx="1"/>
          </p:nvPr>
        </p:nvSpPr>
        <p:spPr>
          <a:xfrm>
            <a:off x="453142" y="3602038"/>
            <a:ext cx="5414255" cy="1560594"/>
          </a:xfrm>
        </p:spPr>
        <p:txBody>
          <a:bodyPr>
            <a:normAutofit/>
          </a:bodyPr>
          <a:lstStyle/>
          <a:p>
            <a:pPr algn="l"/>
            <a:endParaRPr lang="en-US" dirty="0">
              <a:solidFill>
                <a:schemeClr val="tx2">
                  <a:alpha val="80000"/>
                </a:schemeClr>
              </a:solidFill>
            </a:endParaRPr>
          </a:p>
          <a:p>
            <a:pPr algn="l"/>
            <a:endParaRPr lang="en-US" dirty="0">
              <a:solidFill>
                <a:schemeClr val="tx2">
                  <a:alpha val="80000"/>
                </a:schemeClr>
              </a:solidFill>
            </a:endParaRPr>
          </a:p>
          <a:p>
            <a:pPr algn="l"/>
            <a:r>
              <a:rPr lang="en-US" dirty="0">
                <a:solidFill>
                  <a:schemeClr val="tx2">
                    <a:alpha val="80000"/>
                  </a:schemeClr>
                </a:solidFill>
              </a:rPr>
              <a:t>Gabriela Diana </a:t>
            </a:r>
            <a:r>
              <a:rPr lang="en-US" dirty="0" err="1">
                <a:solidFill>
                  <a:schemeClr val="tx2">
                    <a:alpha val="80000"/>
                  </a:schemeClr>
                </a:solidFill>
              </a:rPr>
              <a:t>Ibanescu</a:t>
            </a:r>
            <a:r>
              <a:rPr lang="en-US" dirty="0">
                <a:solidFill>
                  <a:schemeClr val="tx2">
                    <a:alpha val="80000"/>
                  </a:schemeClr>
                </a:solidFill>
              </a:rPr>
              <a:t> (2014843)</a:t>
            </a:r>
          </a:p>
        </p:txBody>
      </p:sp>
      <p:pic>
        <p:nvPicPr>
          <p:cNvPr id="4" name="Picture 3" descr="A teddy bear">
            <a:extLst>
              <a:ext uri="{FF2B5EF4-FFF2-40B4-BE49-F238E27FC236}">
                <a16:creationId xmlns:a16="http://schemas.microsoft.com/office/drawing/2014/main" id="{9C9B9523-B2CB-47D3-B190-69850EC1F676}"/>
              </a:ext>
            </a:extLst>
          </p:cNvPr>
          <p:cNvPicPr>
            <a:picLocks noChangeAspect="1"/>
          </p:cNvPicPr>
          <p:nvPr/>
        </p:nvPicPr>
        <p:blipFill rotWithShape="1">
          <a:blip r:embed="rId2"/>
          <a:srcRect l="33250"/>
          <a:stretch/>
        </p:blipFill>
        <p:spPr>
          <a:xfrm>
            <a:off x="6025896" y="457200"/>
            <a:ext cx="5879592" cy="5879592"/>
          </a:xfrm>
          <a:custGeom>
            <a:avLst/>
            <a:gdLst/>
            <a:ahLst/>
            <a:cxnLst/>
            <a:rect l="l" t="t" r="r" b="b"/>
            <a:pathLst>
              <a:path w="5777910" h="5777910">
                <a:moveTo>
                  <a:pt x="2888955" y="0"/>
                </a:moveTo>
                <a:cubicBezTo>
                  <a:pt x="4484481" y="0"/>
                  <a:pt x="5777910" y="1293429"/>
                  <a:pt x="5777910" y="2888955"/>
                </a:cubicBezTo>
                <a:cubicBezTo>
                  <a:pt x="5777910" y="4484481"/>
                  <a:pt x="4484481" y="5777910"/>
                  <a:pt x="2888955" y="5777910"/>
                </a:cubicBezTo>
                <a:cubicBezTo>
                  <a:pt x="1293429" y="5777910"/>
                  <a:pt x="0" y="4484481"/>
                  <a:pt x="0" y="2888955"/>
                </a:cubicBezTo>
                <a:cubicBezTo>
                  <a:pt x="0" y="1293429"/>
                  <a:pt x="1293429" y="0"/>
                  <a:pt x="2888955" y="0"/>
                </a:cubicBezTo>
                <a:close/>
              </a:path>
            </a:pathLst>
          </a:custGeom>
        </p:spPr>
      </p:pic>
    </p:spTree>
    <p:extLst>
      <p:ext uri="{BB962C8B-B14F-4D97-AF65-F5344CB8AC3E}">
        <p14:creationId xmlns:p14="http://schemas.microsoft.com/office/powerpoint/2010/main" val="2215296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400"/>
                                        <p:tgtEl>
                                          <p:spTgt spid="3">
                                            <p:txEl>
                                              <p:pRg st="2" end="2"/>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171D79C9-FD78-4D11-A424-0002509BD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Freeform: Shape 11">
            <a:extLst>
              <a:ext uri="{FF2B5EF4-FFF2-40B4-BE49-F238E27FC236}">
                <a16:creationId xmlns:a16="http://schemas.microsoft.com/office/drawing/2014/main" id="{316368BA-0A3E-4AE0-8333-2364F90C1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252" y="-6055"/>
            <a:ext cx="12208610" cy="2303672"/>
          </a:xfrm>
          <a:custGeom>
            <a:avLst/>
            <a:gdLst>
              <a:gd name="connsiteX0" fmla="*/ 8951169 w 12178450"/>
              <a:gd name="connsiteY0" fmla="*/ 32 h 2001622"/>
              <a:gd name="connsiteX1" fmla="*/ 11653845 w 12178450"/>
              <a:gd name="connsiteY1" fmla="*/ 209874 h 2001622"/>
              <a:gd name="connsiteX2" fmla="*/ 12178450 w 12178450"/>
              <a:gd name="connsiteY2" fmla="*/ 286723 h 2001622"/>
              <a:gd name="connsiteX3" fmla="*/ 12178450 w 12178450"/>
              <a:gd name="connsiteY3" fmla="*/ 2001622 h 2001622"/>
              <a:gd name="connsiteX4" fmla="*/ 0 w 12178450"/>
              <a:gd name="connsiteY4" fmla="*/ 2001622 h 2001622"/>
              <a:gd name="connsiteX5" fmla="*/ 0 w 12178450"/>
              <a:gd name="connsiteY5" fmla="*/ 1010979 h 2001622"/>
              <a:gd name="connsiteX6" fmla="*/ 8951169 w 12178450"/>
              <a:gd name="connsiteY6" fmla="*/ 32 h 200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8450" h="2001622">
                <a:moveTo>
                  <a:pt x="8951169" y="32"/>
                </a:moveTo>
                <a:cubicBezTo>
                  <a:pt x="9704520" y="1593"/>
                  <a:pt x="10578586" y="62133"/>
                  <a:pt x="11653845" y="209874"/>
                </a:cubicBezTo>
                <a:lnTo>
                  <a:pt x="12178450" y="286723"/>
                </a:lnTo>
                <a:lnTo>
                  <a:pt x="12178450" y="2001622"/>
                </a:lnTo>
                <a:lnTo>
                  <a:pt x="0" y="2001622"/>
                </a:lnTo>
                <a:lnTo>
                  <a:pt x="0" y="1010979"/>
                </a:lnTo>
                <a:cubicBezTo>
                  <a:pt x="4768989" y="1010979"/>
                  <a:pt x="5812206" y="-6472"/>
                  <a:pt x="8951169" y="32"/>
                </a:cubicBezTo>
                <a:close/>
              </a:path>
            </a:pathLst>
          </a:custGeom>
          <a:solidFill>
            <a:schemeClr val="accent6">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14"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5" y="3546697"/>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C73D33E-5214-A04F-A315-E9A4DF416CB0}"/>
              </a:ext>
            </a:extLst>
          </p:cNvPr>
          <p:cNvSpPr>
            <a:spLocks noGrp="1"/>
          </p:cNvSpPr>
          <p:nvPr>
            <p:ph type="title"/>
          </p:nvPr>
        </p:nvSpPr>
        <p:spPr>
          <a:xfrm>
            <a:off x="457201" y="3511417"/>
            <a:ext cx="4712534" cy="2740908"/>
          </a:xfrm>
        </p:spPr>
        <p:txBody>
          <a:bodyPr anchor="t">
            <a:normAutofit/>
          </a:bodyPr>
          <a:lstStyle/>
          <a:p>
            <a:r>
              <a:rPr lang="en-US">
                <a:solidFill>
                  <a:schemeClr val="tx2"/>
                </a:solidFill>
              </a:rPr>
              <a:t>INTRODUCTION</a:t>
            </a:r>
          </a:p>
        </p:txBody>
      </p:sp>
      <p:sp>
        <p:nvSpPr>
          <p:cNvPr id="3" name="Content Placeholder 2">
            <a:extLst>
              <a:ext uri="{FF2B5EF4-FFF2-40B4-BE49-F238E27FC236}">
                <a16:creationId xmlns:a16="http://schemas.microsoft.com/office/drawing/2014/main" id="{11D68023-3EBF-594B-B318-0BC8F8A1922B}"/>
              </a:ext>
            </a:extLst>
          </p:cNvPr>
          <p:cNvSpPr>
            <a:spLocks noGrp="1"/>
          </p:cNvSpPr>
          <p:nvPr>
            <p:ph idx="1"/>
          </p:nvPr>
        </p:nvSpPr>
        <p:spPr>
          <a:xfrm>
            <a:off x="5388459" y="3511417"/>
            <a:ext cx="5813687" cy="2755940"/>
          </a:xfrm>
        </p:spPr>
        <p:txBody>
          <a:bodyPr anchor="t">
            <a:normAutofit/>
          </a:bodyPr>
          <a:lstStyle/>
          <a:p>
            <a:r>
              <a:rPr lang="en-US" sz="1800" dirty="0">
                <a:solidFill>
                  <a:schemeClr val="tx2"/>
                </a:solidFill>
                <a:latin typeface="Arial" panose="020B0604020202020204" pitchFamily="34" charset="0"/>
                <a:cs typeface="Arial" panose="020B0604020202020204" pitchFamily="34" charset="0"/>
              </a:rPr>
              <a:t>As parents, we make it our goal to do whatever we can to improve the lives of our children. We read baby and toddler parenting books, research various topics, provide social interaction, and ask lots of questions because we know early child development within the first five years of life are critical. </a:t>
            </a:r>
          </a:p>
        </p:txBody>
      </p:sp>
    </p:spTree>
    <p:extLst>
      <p:ext uri="{BB962C8B-B14F-4D97-AF65-F5344CB8AC3E}">
        <p14:creationId xmlns:p14="http://schemas.microsoft.com/office/powerpoint/2010/main" val="2030518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0B4ACB0-2B52-48C2-9BC9-553BE7356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96085" y="1566850"/>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9167856-EA7A-0B47-B0A6-062D69FA0404}"/>
              </a:ext>
            </a:extLst>
          </p:cNvPr>
          <p:cNvSpPr>
            <a:spLocks noGrp="1"/>
          </p:cNvSpPr>
          <p:nvPr>
            <p:ph type="title"/>
          </p:nvPr>
        </p:nvSpPr>
        <p:spPr>
          <a:xfrm>
            <a:off x="457200" y="728907"/>
            <a:ext cx="4952999" cy="2244176"/>
          </a:xfrm>
        </p:spPr>
        <p:txBody>
          <a:bodyPr>
            <a:normAutofit/>
          </a:bodyPr>
          <a:lstStyle/>
          <a:p>
            <a:r>
              <a:rPr lang="en-US" sz="3700">
                <a:solidFill>
                  <a:schemeClr val="tx2"/>
                </a:solidFill>
              </a:rPr>
              <a:t>Why is the first years of child development important?</a:t>
            </a:r>
          </a:p>
        </p:txBody>
      </p:sp>
      <p:sp>
        <p:nvSpPr>
          <p:cNvPr id="3" name="Content Placeholder 2">
            <a:extLst>
              <a:ext uri="{FF2B5EF4-FFF2-40B4-BE49-F238E27FC236}">
                <a16:creationId xmlns:a16="http://schemas.microsoft.com/office/drawing/2014/main" id="{74772668-7AB0-354A-964A-65E26B7581F0}"/>
              </a:ext>
            </a:extLst>
          </p:cNvPr>
          <p:cNvSpPr>
            <a:spLocks noGrp="1"/>
          </p:cNvSpPr>
          <p:nvPr>
            <p:ph idx="1"/>
          </p:nvPr>
        </p:nvSpPr>
        <p:spPr>
          <a:xfrm>
            <a:off x="457200" y="3264832"/>
            <a:ext cx="4952999" cy="3009494"/>
          </a:xfrm>
        </p:spPr>
        <p:txBody>
          <a:bodyPr>
            <a:normAutofit fontScale="92500" lnSpcReduction="20000"/>
          </a:bodyPr>
          <a:lstStyle/>
          <a:p>
            <a:r>
              <a:rPr lang="en-US" sz="1800" dirty="0">
                <a:solidFill>
                  <a:schemeClr val="tx2"/>
                </a:solidFill>
              </a:rPr>
              <a:t>The first five years of child development is crucial to their health, wellbeing, and the overall trajectory of their lives in a variety of ways. Fortunately, there are many things that parents can do to help in their child’s growth and development.</a:t>
            </a:r>
          </a:p>
          <a:p>
            <a:endParaRPr lang="en-US" sz="1800" dirty="0">
              <a:solidFill>
                <a:schemeClr val="tx2"/>
              </a:solidFill>
            </a:endParaRPr>
          </a:p>
          <a:p>
            <a:endParaRPr lang="en-US" sz="1800" dirty="0">
              <a:solidFill>
                <a:schemeClr val="tx2"/>
              </a:solidFill>
            </a:endParaRPr>
          </a:p>
          <a:p>
            <a:r>
              <a:rPr lang="en-US" sz="1800" dirty="0">
                <a:solidFill>
                  <a:schemeClr val="tx2"/>
                </a:solidFill>
              </a:rPr>
              <a:t>(Jose A. Ramos Jr., Director of Prevention. ”Child Welfare field”</a:t>
            </a:r>
          </a:p>
        </p:txBody>
      </p:sp>
      <p:pic>
        <p:nvPicPr>
          <p:cNvPr id="5" name="Picture 4" descr="Toy plastic numbers">
            <a:extLst>
              <a:ext uri="{FF2B5EF4-FFF2-40B4-BE49-F238E27FC236}">
                <a16:creationId xmlns:a16="http://schemas.microsoft.com/office/drawing/2014/main" id="{3920AE13-2049-4170-A460-7423E8D17FB0}"/>
              </a:ext>
            </a:extLst>
          </p:cNvPr>
          <p:cNvPicPr>
            <a:picLocks noChangeAspect="1"/>
          </p:cNvPicPr>
          <p:nvPr/>
        </p:nvPicPr>
        <p:blipFill rotWithShape="1">
          <a:blip r:embed="rId2"/>
          <a:srcRect l="18228" r="24388"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598744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55">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96" name="Rectangle 57">
            <a:extLst>
              <a:ext uri="{FF2B5EF4-FFF2-40B4-BE49-F238E27FC236}">
                <a16:creationId xmlns:a16="http://schemas.microsoft.com/office/drawing/2014/main" id="{181CC2FD-F5D2-4415-8486-46858CC42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97" name="Right Triangle 59">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Freeform: Shape 61">
            <a:extLst>
              <a:ext uri="{FF2B5EF4-FFF2-40B4-BE49-F238E27FC236}">
                <a16:creationId xmlns:a16="http://schemas.microsoft.com/office/drawing/2014/main" id="{E1063619-981B-4E62-A26E-E345BB3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290211" y="0"/>
            <a:ext cx="4039677" cy="1269438"/>
          </a:xfrm>
          <a:custGeom>
            <a:avLst/>
            <a:gdLst>
              <a:gd name="connsiteX0" fmla="*/ 2019838 w 4039677"/>
              <a:gd name="connsiteY0" fmla="*/ 0 h 1269438"/>
              <a:gd name="connsiteX1" fmla="*/ 3994238 w 4039677"/>
              <a:gd name="connsiteY1" fmla="*/ 1175114 h 1269438"/>
              <a:gd name="connsiteX2" fmla="*/ 4039677 w 4039677"/>
              <a:gd name="connsiteY2" fmla="*/ 1269438 h 1269438"/>
              <a:gd name="connsiteX3" fmla="*/ 3004689 w 4039677"/>
              <a:gd name="connsiteY3" fmla="*/ 1269438 h 1269438"/>
              <a:gd name="connsiteX4" fmla="*/ 3000461 w 4039677"/>
              <a:gd name="connsiteY4" fmla="*/ 1264787 h 1269438"/>
              <a:gd name="connsiteX5" fmla="*/ 2019838 w 4039677"/>
              <a:gd name="connsiteY5" fmla="*/ 858599 h 1269438"/>
              <a:gd name="connsiteX6" fmla="*/ 1039216 w 4039677"/>
              <a:gd name="connsiteY6" fmla="*/ 1264787 h 1269438"/>
              <a:gd name="connsiteX7" fmla="*/ 1034988 w 4039677"/>
              <a:gd name="connsiteY7" fmla="*/ 1269438 h 1269438"/>
              <a:gd name="connsiteX8" fmla="*/ 0 w 4039677"/>
              <a:gd name="connsiteY8" fmla="*/ 1269438 h 1269438"/>
              <a:gd name="connsiteX9" fmla="*/ 45438 w 4039677"/>
              <a:gd name="connsiteY9" fmla="*/ 1175114 h 1269438"/>
              <a:gd name="connsiteX10" fmla="*/ 2019838 w 4039677"/>
              <a:gd name="connsiteY10" fmla="*/ 0 h 1269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39677" h="1269438">
                <a:moveTo>
                  <a:pt x="2019838" y="0"/>
                </a:moveTo>
                <a:cubicBezTo>
                  <a:pt x="2872410" y="0"/>
                  <a:pt x="3614002" y="475164"/>
                  <a:pt x="3994238" y="1175114"/>
                </a:cubicBezTo>
                <a:lnTo>
                  <a:pt x="4039677" y="1269438"/>
                </a:lnTo>
                <a:lnTo>
                  <a:pt x="3004689" y="1269438"/>
                </a:lnTo>
                <a:lnTo>
                  <a:pt x="3000461" y="1264787"/>
                </a:lnTo>
                <a:cubicBezTo>
                  <a:pt x="2749498" y="1013823"/>
                  <a:pt x="2402795" y="858599"/>
                  <a:pt x="2019838" y="858599"/>
                </a:cubicBezTo>
                <a:cubicBezTo>
                  <a:pt x="1636881" y="858599"/>
                  <a:pt x="1290179" y="1013823"/>
                  <a:pt x="1039216" y="1264787"/>
                </a:cubicBezTo>
                <a:lnTo>
                  <a:pt x="1034988" y="1269438"/>
                </a:lnTo>
                <a:lnTo>
                  <a:pt x="0" y="1269438"/>
                </a:lnTo>
                <a:lnTo>
                  <a:pt x="45438" y="1175114"/>
                </a:lnTo>
                <a:cubicBezTo>
                  <a:pt x="425674" y="475164"/>
                  <a:pt x="1167266" y="0"/>
                  <a:pt x="2019838" y="0"/>
                </a:cubicBez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9" name="Group 63">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65" name="Straight Connector 64">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F35CA49-9725-264A-89BD-9BFF4FF18CAD}"/>
              </a:ext>
            </a:extLst>
          </p:cNvPr>
          <p:cNvSpPr>
            <a:spLocks noGrp="1"/>
          </p:cNvSpPr>
          <p:nvPr>
            <p:ph type="title"/>
          </p:nvPr>
        </p:nvSpPr>
        <p:spPr>
          <a:xfrm>
            <a:off x="457200" y="728906"/>
            <a:ext cx="10754527" cy="2228755"/>
          </a:xfrm>
        </p:spPr>
        <p:txBody>
          <a:bodyPr anchor="b">
            <a:normAutofit/>
          </a:bodyPr>
          <a:lstStyle/>
          <a:p>
            <a:r>
              <a:rPr lang="en-US" dirty="0">
                <a:solidFill>
                  <a:schemeClr val="tx2"/>
                </a:solidFill>
              </a:rPr>
              <a:t>How parents can support their child’s development</a:t>
            </a:r>
          </a:p>
        </p:txBody>
      </p:sp>
      <p:sp>
        <p:nvSpPr>
          <p:cNvPr id="3" name="Content Placeholder 2">
            <a:extLst>
              <a:ext uri="{FF2B5EF4-FFF2-40B4-BE49-F238E27FC236}">
                <a16:creationId xmlns:a16="http://schemas.microsoft.com/office/drawing/2014/main" id="{35E0D520-3B6B-624C-9FBE-ACBF9BB31A4D}"/>
              </a:ext>
            </a:extLst>
          </p:cNvPr>
          <p:cNvSpPr>
            <a:spLocks noGrp="1"/>
          </p:cNvSpPr>
          <p:nvPr>
            <p:ph idx="1"/>
          </p:nvPr>
        </p:nvSpPr>
        <p:spPr>
          <a:xfrm>
            <a:off x="457201" y="3257633"/>
            <a:ext cx="9745506" cy="2552886"/>
          </a:xfrm>
        </p:spPr>
        <p:txBody>
          <a:bodyPr anchor="t">
            <a:normAutofit/>
          </a:bodyPr>
          <a:lstStyle/>
          <a:p>
            <a:r>
              <a:rPr lang="en-US" sz="1800" dirty="0">
                <a:solidFill>
                  <a:schemeClr val="tx2"/>
                </a:solidFill>
              </a:rPr>
              <a:t>Parents can support their child to develop trust in other consistent adults. Support appropriate expression of feelings. Pay attention when your child is talking. Give your child opportunities to play with other children. Say positive things to your child.</a:t>
            </a:r>
          </a:p>
          <a:p>
            <a:endParaRPr lang="en-US" sz="1800" dirty="0">
              <a:solidFill>
                <a:schemeClr val="tx2"/>
              </a:solidFill>
            </a:endParaRPr>
          </a:p>
        </p:txBody>
      </p:sp>
    </p:spTree>
    <p:extLst>
      <p:ext uri="{BB962C8B-B14F-4D97-AF65-F5344CB8AC3E}">
        <p14:creationId xmlns:p14="http://schemas.microsoft.com/office/powerpoint/2010/main" val="3925249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8" name="Rectangle 9">
            <a:extLst>
              <a:ext uri="{FF2B5EF4-FFF2-40B4-BE49-F238E27FC236}">
                <a16:creationId xmlns:a16="http://schemas.microsoft.com/office/drawing/2014/main" id="{171D79C9-FD78-4D11-A424-0002509BD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9" name="Freeform: Shape 11">
            <a:extLst>
              <a:ext uri="{FF2B5EF4-FFF2-40B4-BE49-F238E27FC236}">
                <a16:creationId xmlns:a16="http://schemas.microsoft.com/office/drawing/2014/main" id="{316368BA-0A3E-4AE0-8333-2364F90C1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252" y="-6055"/>
            <a:ext cx="12208610" cy="2303672"/>
          </a:xfrm>
          <a:custGeom>
            <a:avLst/>
            <a:gdLst>
              <a:gd name="connsiteX0" fmla="*/ 8951169 w 12178450"/>
              <a:gd name="connsiteY0" fmla="*/ 32 h 2001622"/>
              <a:gd name="connsiteX1" fmla="*/ 11653845 w 12178450"/>
              <a:gd name="connsiteY1" fmla="*/ 209874 h 2001622"/>
              <a:gd name="connsiteX2" fmla="*/ 12178450 w 12178450"/>
              <a:gd name="connsiteY2" fmla="*/ 286723 h 2001622"/>
              <a:gd name="connsiteX3" fmla="*/ 12178450 w 12178450"/>
              <a:gd name="connsiteY3" fmla="*/ 2001622 h 2001622"/>
              <a:gd name="connsiteX4" fmla="*/ 0 w 12178450"/>
              <a:gd name="connsiteY4" fmla="*/ 2001622 h 2001622"/>
              <a:gd name="connsiteX5" fmla="*/ 0 w 12178450"/>
              <a:gd name="connsiteY5" fmla="*/ 1010979 h 2001622"/>
              <a:gd name="connsiteX6" fmla="*/ 8951169 w 12178450"/>
              <a:gd name="connsiteY6" fmla="*/ 32 h 200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8450" h="2001622">
                <a:moveTo>
                  <a:pt x="8951169" y="32"/>
                </a:moveTo>
                <a:cubicBezTo>
                  <a:pt x="9704520" y="1593"/>
                  <a:pt x="10578586" y="62133"/>
                  <a:pt x="11653845" y="209874"/>
                </a:cubicBezTo>
                <a:lnTo>
                  <a:pt x="12178450" y="286723"/>
                </a:lnTo>
                <a:lnTo>
                  <a:pt x="12178450" y="2001622"/>
                </a:lnTo>
                <a:lnTo>
                  <a:pt x="0" y="2001622"/>
                </a:lnTo>
                <a:lnTo>
                  <a:pt x="0" y="1010979"/>
                </a:lnTo>
                <a:cubicBezTo>
                  <a:pt x="4768989" y="1010979"/>
                  <a:pt x="5812206" y="-6472"/>
                  <a:pt x="8951169" y="32"/>
                </a:cubicBezTo>
                <a:close/>
              </a:path>
            </a:pathLst>
          </a:custGeom>
          <a:solidFill>
            <a:schemeClr val="accent6">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50"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5" y="3546697"/>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446D053-C73C-A84C-85E2-0BB8E49E1984}"/>
              </a:ext>
            </a:extLst>
          </p:cNvPr>
          <p:cNvSpPr>
            <a:spLocks noGrp="1"/>
          </p:cNvSpPr>
          <p:nvPr>
            <p:ph type="title"/>
          </p:nvPr>
        </p:nvSpPr>
        <p:spPr>
          <a:xfrm>
            <a:off x="457201" y="3511417"/>
            <a:ext cx="4712534" cy="2740908"/>
          </a:xfrm>
        </p:spPr>
        <p:txBody>
          <a:bodyPr anchor="t">
            <a:normAutofit/>
          </a:bodyPr>
          <a:lstStyle/>
          <a:p>
            <a:endParaRPr lang="en-US" dirty="0">
              <a:solidFill>
                <a:schemeClr val="tx2"/>
              </a:solidFill>
            </a:endParaRPr>
          </a:p>
        </p:txBody>
      </p:sp>
      <p:sp>
        <p:nvSpPr>
          <p:cNvPr id="3" name="Content Placeholder 2">
            <a:extLst>
              <a:ext uri="{FF2B5EF4-FFF2-40B4-BE49-F238E27FC236}">
                <a16:creationId xmlns:a16="http://schemas.microsoft.com/office/drawing/2014/main" id="{1B233377-23CD-3041-BBD1-3C75131B1199}"/>
              </a:ext>
            </a:extLst>
          </p:cNvPr>
          <p:cNvSpPr>
            <a:spLocks noGrp="1"/>
          </p:cNvSpPr>
          <p:nvPr>
            <p:ph idx="1"/>
          </p:nvPr>
        </p:nvSpPr>
        <p:spPr>
          <a:xfrm>
            <a:off x="5388459" y="3511417"/>
            <a:ext cx="5813687" cy="2755940"/>
          </a:xfrm>
        </p:spPr>
        <p:txBody>
          <a:bodyPr anchor="t">
            <a:normAutofit fontScale="92500" lnSpcReduction="10000"/>
          </a:bodyPr>
          <a:lstStyle/>
          <a:p>
            <a:r>
              <a:rPr lang="en-US" sz="1800" dirty="0">
                <a:solidFill>
                  <a:schemeClr val="tx2"/>
                </a:solidFill>
              </a:rPr>
              <a:t>Parents can encourage their child’s physical development during this time frame by providing what is commonly known as “tummy time”. Tummy time is supervised, playtime that babies spend on their stomachs while awake. Tummy time strengthens your baby’s neck, back, and arms.</a:t>
            </a:r>
          </a:p>
          <a:p>
            <a:endParaRPr lang="en-US" sz="1800" dirty="0">
              <a:solidFill>
                <a:schemeClr val="tx2"/>
              </a:solidFill>
            </a:endParaRPr>
          </a:p>
          <a:p>
            <a:r>
              <a:rPr lang="en-US" sz="1800" dirty="0">
                <a:solidFill>
                  <a:schemeClr val="tx2"/>
                </a:solidFill>
              </a:rPr>
              <a:t>(Book ’’Child development’’: An illustrated guide, by Carolyn Meggitt)</a:t>
            </a:r>
          </a:p>
          <a:p>
            <a:endParaRPr lang="en-US" sz="1800" dirty="0">
              <a:solidFill>
                <a:schemeClr val="tx2"/>
              </a:solidFill>
            </a:endParaRPr>
          </a:p>
          <a:p>
            <a:endParaRPr lang="en-US" sz="1800" dirty="0">
              <a:solidFill>
                <a:schemeClr val="tx2"/>
              </a:solidFill>
            </a:endParaRPr>
          </a:p>
        </p:txBody>
      </p:sp>
    </p:spTree>
    <p:extLst>
      <p:ext uri="{BB962C8B-B14F-4D97-AF65-F5344CB8AC3E}">
        <p14:creationId xmlns:p14="http://schemas.microsoft.com/office/powerpoint/2010/main" val="3448072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2" name="Rectangle 141">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4" name="Rectangle 143">
            <a:extLst>
              <a:ext uri="{FF2B5EF4-FFF2-40B4-BE49-F238E27FC236}">
                <a16:creationId xmlns:a16="http://schemas.microsoft.com/office/drawing/2014/main" id="{21B645D3-580E-4657-9154-484648880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6" name="Right Triangle 145">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Freeform: Shape 147">
            <a:extLst>
              <a:ext uri="{FF2B5EF4-FFF2-40B4-BE49-F238E27FC236}">
                <a16:creationId xmlns:a16="http://schemas.microsoft.com/office/drawing/2014/main" id="{27870DA4-44E8-43FB-940A-4AF976695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78446" y="4912946"/>
            <a:ext cx="2010507" cy="1945055"/>
          </a:xfrm>
          <a:custGeom>
            <a:avLst/>
            <a:gdLst>
              <a:gd name="connsiteX0" fmla="*/ 2010507 w 2010507"/>
              <a:gd name="connsiteY0" fmla="*/ 0 h 1945055"/>
              <a:gd name="connsiteX1" fmla="*/ 2010507 w 2010507"/>
              <a:gd name="connsiteY1" fmla="*/ 834250 h 1945055"/>
              <a:gd name="connsiteX2" fmla="*/ 1918431 w 2010507"/>
              <a:gd name="connsiteY2" fmla="*/ 857925 h 1945055"/>
              <a:gd name="connsiteX3" fmla="*/ 846136 w 2010507"/>
              <a:gd name="connsiteY3" fmla="*/ 1930220 h 1945055"/>
              <a:gd name="connsiteX4" fmla="*/ 842322 w 2010507"/>
              <a:gd name="connsiteY4" fmla="*/ 1945055 h 1945055"/>
              <a:gd name="connsiteX5" fmla="*/ 0 w 2010507"/>
              <a:gd name="connsiteY5" fmla="*/ 1945055 h 1945055"/>
              <a:gd name="connsiteX6" fmla="*/ 3608 w 2010507"/>
              <a:gd name="connsiteY6" fmla="*/ 1921417 h 1945055"/>
              <a:gd name="connsiteX7" fmla="*/ 1909628 w 2010507"/>
              <a:gd name="connsiteY7" fmla="*/ 15396 h 194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0507" h="1945055">
                <a:moveTo>
                  <a:pt x="2010507" y="0"/>
                </a:moveTo>
                <a:lnTo>
                  <a:pt x="2010507" y="834250"/>
                </a:lnTo>
                <a:lnTo>
                  <a:pt x="1918431" y="857925"/>
                </a:lnTo>
                <a:cubicBezTo>
                  <a:pt x="1407892" y="1016719"/>
                  <a:pt x="1004930" y="1419681"/>
                  <a:pt x="846136" y="1930220"/>
                </a:cubicBezTo>
                <a:lnTo>
                  <a:pt x="842322" y="1945055"/>
                </a:lnTo>
                <a:lnTo>
                  <a:pt x="0" y="1945055"/>
                </a:lnTo>
                <a:lnTo>
                  <a:pt x="3608" y="1921417"/>
                </a:lnTo>
                <a:cubicBezTo>
                  <a:pt x="199379" y="964705"/>
                  <a:pt x="952916" y="211168"/>
                  <a:pt x="1909628" y="15396"/>
                </a:cubicBezTo>
                <a:close/>
              </a:path>
            </a:pathLst>
          </a:cu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50" name="Group 149">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51" name="Straight Connector 150">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2EF0171-2554-0F44-8007-63487C08D488}"/>
              </a:ext>
            </a:extLst>
          </p:cNvPr>
          <p:cNvSpPr>
            <a:spLocks noGrp="1"/>
          </p:cNvSpPr>
          <p:nvPr>
            <p:ph type="title"/>
          </p:nvPr>
        </p:nvSpPr>
        <p:spPr>
          <a:xfrm>
            <a:off x="457201" y="728906"/>
            <a:ext cx="4712534" cy="5516051"/>
          </a:xfrm>
        </p:spPr>
        <p:txBody>
          <a:bodyPr anchor="t">
            <a:normAutofit/>
          </a:bodyPr>
          <a:lstStyle/>
          <a:p>
            <a:r>
              <a:rPr lang="en-GB">
                <a:solidFill>
                  <a:schemeClr val="tx2"/>
                </a:solidFill>
              </a:rPr>
              <a:t>Albert Bandura's Social Learning Theory</a:t>
            </a:r>
            <a:br>
              <a:rPr lang="en-GB">
                <a:solidFill>
                  <a:schemeClr val="tx2"/>
                </a:solidFill>
              </a:rPr>
            </a:br>
            <a:endParaRPr lang="en-US">
              <a:solidFill>
                <a:schemeClr val="tx2"/>
              </a:solidFill>
            </a:endParaRPr>
          </a:p>
        </p:txBody>
      </p:sp>
      <p:sp>
        <p:nvSpPr>
          <p:cNvPr id="93" name="Content Placeholder 2">
            <a:extLst>
              <a:ext uri="{FF2B5EF4-FFF2-40B4-BE49-F238E27FC236}">
                <a16:creationId xmlns:a16="http://schemas.microsoft.com/office/drawing/2014/main" id="{B8CE2B56-CEB0-0845-9791-F33DB36D28C3}"/>
              </a:ext>
            </a:extLst>
          </p:cNvPr>
          <p:cNvSpPr>
            <a:spLocks noGrp="1"/>
          </p:cNvSpPr>
          <p:nvPr>
            <p:ph idx="1"/>
          </p:nvPr>
        </p:nvSpPr>
        <p:spPr>
          <a:xfrm>
            <a:off x="5388459" y="728906"/>
            <a:ext cx="5813687" cy="5545420"/>
          </a:xfrm>
        </p:spPr>
        <p:txBody>
          <a:bodyPr anchor="ctr">
            <a:normAutofit/>
          </a:bodyPr>
          <a:lstStyle/>
          <a:p>
            <a:r>
              <a:rPr lang="en-GB" sz="1800" dirty="0">
                <a:solidFill>
                  <a:schemeClr val="tx2"/>
                </a:solidFill>
              </a:rPr>
              <a:t>Social learning theory, proposed by Albert Bandura, emphasizes the importance of observing, modelling, and imitating the </a:t>
            </a:r>
            <a:r>
              <a:rPr lang="en-GB" sz="1800">
                <a:solidFill>
                  <a:schemeClr val="tx2"/>
                </a:solidFill>
              </a:rPr>
              <a:t>behaviors</a:t>
            </a:r>
            <a:r>
              <a:rPr lang="en-GB" sz="1800" dirty="0">
                <a:solidFill>
                  <a:schemeClr val="tx2"/>
                </a:solidFill>
              </a:rPr>
              <a:t>, attitudes, and emotional reactions of others. </a:t>
            </a:r>
          </a:p>
          <a:p>
            <a:r>
              <a:rPr lang="en-GB" sz="1800" dirty="0">
                <a:solidFill>
                  <a:schemeClr val="tx2"/>
                </a:solidFill>
              </a:rPr>
              <a:t>Observational Learning</a:t>
            </a:r>
          </a:p>
          <a:p>
            <a:r>
              <a:rPr lang="en-GB" sz="1800" dirty="0">
                <a:solidFill>
                  <a:schemeClr val="tx2"/>
                </a:solidFill>
              </a:rPr>
              <a:t>Children observe the people around them behaving in various ways. This is illustrated during the famous </a:t>
            </a:r>
            <a:r>
              <a:rPr lang="en-GB" sz="1800" dirty="0">
                <a:solidFill>
                  <a:schemeClr val="tx2"/>
                </a:solidFill>
                <a:hlinkClick r:id="rId3"/>
              </a:rPr>
              <a:t>Bobo doll experiment</a:t>
            </a:r>
            <a:r>
              <a:rPr lang="en-GB" sz="1800" dirty="0">
                <a:solidFill>
                  <a:schemeClr val="tx2"/>
                </a:solidFill>
              </a:rPr>
              <a:t> (Bandura, 1961).</a:t>
            </a:r>
          </a:p>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a:p>
            <a:r>
              <a:rPr lang="en-GB" sz="1800" dirty="0">
                <a:solidFill>
                  <a:schemeClr val="tx2"/>
                </a:solidFill>
              </a:rPr>
              <a:t>(McLeod, S. A. (2016, February 05). Bandura – social learning theory, Simply Psychology.)</a:t>
            </a:r>
          </a:p>
          <a:p>
            <a:endParaRPr lang="en-GB" sz="1800" dirty="0">
              <a:solidFill>
                <a:schemeClr val="tx2"/>
              </a:solidFill>
            </a:endParaRPr>
          </a:p>
          <a:p>
            <a:endParaRPr lang="en-GB" sz="1800" dirty="0">
              <a:solidFill>
                <a:schemeClr val="tx2"/>
              </a:solidFill>
            </a:endParaRPr>
          </a:p>
          <a:p>
            <a:endParaRPr lang="en-US" sz="1800" dirty="0">
              <a:solidFill>
                <a:schemeClr val="tx2"/>
              </a:solidFill>
            </a:endParaRPr>
          </a:p>
        </p:txBody>
      </p:sp>
    </p:spTree>
    <p:extLst>
      <p:ext uri="{BB962C8B-B14F-4D97-AF65-F5344CB8AC3E}">
        <p14:creationId xmlns:p14="http://schemas.microsoft.com/office/powerpoint/2010/main" val="3930240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0" name="Group 9">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1" name="Freeform: Shape 40">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3" name="Freeform: Shape 42">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45" name="Group 44">
            <a:extLst>
              <a:ext uri="{FF2B5EF4-FFF2-40B4-BE49-F238E27FC236}">
                <a16:creationId xmlns:a16="http://schemas.microsoft.com/office/drawing/2014/main" id="{CFB42397-759B-4110-90F9-11A099A04F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6" name="Straight Connector 45">
              <a:extLst>
                <a:ext uri="{FF2B5EF4-FFF2-40B4-BE49-F238E27FC236}">
                  <a16:creationId xmlns:a16="http://schemas.microsoft.com/office/drawing/2014/main" id="{7CE16B93-748F-4AF3-90C6-D3EE861E78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A1F2252F-DB74-4990-8E43-3B46EB31A8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BBB0339-E325-46BB-A951-96F1A4651B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121A6F6B-EBF5-41B9-BDDB-AF519B8AD4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2CB88A6-ABF0-4981-8112-89F17060AF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207B5CF-3BA7-46DE-A98B-C46A77F219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DE055E6-5758-4FD1-A969-1AB1F47EE5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5B9E002-9254-431A-BEE3-BC744C6D41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5BB4EB4-8685-4464-8EAE-D44D7770B6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3239F69-CDD7-49E2-9C2E-B56A6D009A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6C507C8-734D-457D-A4EA-3C1F17BC8C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9139D922-20CB-41E9-B69E-FA643C51A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5FE3C40B-0A70-4224-BC24-365327DC6C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422999B0-1AA0-4D8B-BB3E-1BEAD972B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9737CB6-048C-4FD9-9663-0D214A0A3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2F1A2328-0FD2-449E-A066-56A7D096AB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3212297-7D47-455C-B574-D4A450A6B9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F88725D-F086-42CF-A0A4-F335D03F9E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0EE97B27-B4E2-45AF-ACC9-5EC22DB7A8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8FADBC7B-7D04-4E57-9B78-3FC78B9030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CCD44BB5-3236-443E-BDD8-7E145E32D6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85E742B-9320-4785-A94F-2CAE2855CC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A42F567-7F15-4D7B-8F9C-5F8F6B2832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69DAD4DF-0FE8-401C-AE04-738B80B258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101394A-2A38-4F45-B5B6-A025C4B43F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79D4873B-257C-4327-907C-0829469214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5350388-C37B-41E0-8172-2F7D79DBBA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DA0A053-52F2-4D51-BEB7-31B0A3CA04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23551FA-C6B2-4251-A24C-021D7B64EA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76" name="Group 75">
            <a:extLst>
              <a:ext uri="{FF2B5EF4-FFF2-40B4-BE49-F238E27FC236}">
                <a16:creationId xmlns:a16="http://schemas.microsoft.com/office/drawing/2014/main" id="{9A50F0F9-04C8-47E4-AF66-B3CAF8C819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77" name="Straight Connector 76">
              <a:extLst>
                <a:ext uri="{FF2B5EF4-FFF2-40B4-BE49-F238E27FC236}">
                  <a16:creationId xmlns:a16="http://schemas.microsoft.com/office/drawing/2014/main" id="{2017C593-7166-4110-8447-086A8A2DB9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0792CE38-231D-4EFB-BD1C-B0DFC4714A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7902244-3120-4F1E-BCA7-C414F8CA5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6C2A9BEC-6FBD-4C4E-9D8F-6797108601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D05CAB2-3C3D-4649-A904-7115E0A40D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479ECC96-BB36-4A8A-ACFC-0CDAC9A327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6C3BBC2-CEC2-44E9-B82B-34488E7E33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373074D9-0CF2-46DC-8D7A-871B6FE419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D573F54A-11A1-4A06-8130-294B4D5CEE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72F69BFB-91DF-4F4E-BE91-2D6805CD68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BA93DEE-828E-4AC5-A89A-B3FCC1689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043F28B-A5B8-4573-89CC-A68E27A72E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A41EDE26-6F99-4FF5-A50B-255FEF1CAC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DC69229A-861A-4B33-A690-B89F20F21A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A1FF5E2F-2AD1-485A-8981-8905C2357C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82E9781F-DF28-41A8-8A6B-7DC5409F9E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ECDF5C52-5A30-4182-9FF7-118DB1BB64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FC8008CF-A1BC-4A0E-B9A2-05FB501EBD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2DF1A43F-5E26-4631-8775-BC3BACEB16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08A5A284-AA4F-43C1-84B9-947642136B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B3BE54E-1FBA-4E64-982C-9CA2C0C484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7E7BA94A-1A8A-45C6-9B8F-AFEC955F1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55C6D3A0-6B84-4021-87FB-3179A711BB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A87903E-EEC8-47F4-8730-06C5FD14BC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A8A92A2B-3460-4608-B3EA-4FFEAF83B1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B0E1020-452C-4B7F-A1D2-BA8F1B83FA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6903CF7B-6947-4932-AD73-020495EDC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8453FA51-CE2D-4B84-9F4F-3263D1BC4D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327B132-AD8C-4732-93AA-C136586C22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07" name="Rectangle 106">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9" name="Rectangle 108">
            <a:extLst>
              <a:ext uri="{FF2B5EF4-FFF2-40B4-BE49-F238E27FC236}">
                <a16:creationId xmlns:a16="http://schemas.microsoft.com/office/drawing/2014/main" id="{21B645D3-580E-4657-9154-484648880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1" name="Right Triangle 110">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Freeform: Shape 112">
            <a:extLst>
              <a:ext uri="{FF2B5EF4-FFF2-40B4-BE49-F238E27FC236}">
                <a16:creationId xmlns:a16="http://schemas.microsoft.com/office/drawing/2014/main" id="{27870DA4-44E8-43FB-940A-4AF976695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78446" y="4912946"/>
            <a:ext cx="2010507" cy="1945055"/>
          </a:xfrm>
          <a:custGeom>
            <a:avLst/>
            <a:gdLst>
              <a:gd name="connsiteX0" fmla="*/ 2010507 w 2010507"/>
              <a:gd name="connsiteY0" fmla="*/ 0 h 1945055"/>
              <a:gd name="connsiteX1" fmla="*/ 2010507 w 2010507"/>
              <a:gd name="connsiteY1" fmla="*/ 834250 h 1945055"/>
              <a:gd name="connsiteX2" fmla="*/ 1918431 w 2010507"/>
              <a:gd name="connsiteY2" fmla="*/ 857925 h 1945055"/>
              <a:gd name="connsiteX3" fmla="*/ 846136 w 2010507"/>
              <a:gd name="connsiteY3" fmla="*/ 1930220 h 1945055"/>
              <a:gd name="connsiteX4" fmla="*/ 842322 w 2010507"/>
              <a:gd name="connsiteY4" fmla="*/ 1945055 h 1945055"/>
              <a:gd name="connsiteX5" fmla="*/ 0 w 2010507"/>
              <a:gd name="connsiteY5" fmla="*/ 1945055 h 1945055"/>
              <a:gd name="connsiteX6" fmla="*/ 3608 w 2010507"/>
              <a:gd name="connsiteY6" fmla="*/ 1921417 h 1945055"/>
              <a:gd name="connsiteX7" fmla="*/ 1909628 w 2010507"/>
              <a:gd name="connsiteY7" fmla="*/ 15396 h 194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0507" h="1945055">
                <a:moveTo>
                  <a:pt x="2010507" y="0"/>
                </a:moveTo>
                <a:lnTo>
                  <a:pt x="2010507" y="834250"/>
                </a:lnTo>
                <a:lnTo>
                  <a:pt x="1918431" y="857925"/>
                </a:lnTo>
                <a:cubicBezTo>
                  <a:pt x="1407892" y="1016719"/>
                  <a:pt x="1004930" y="1419681"/>
                  <a:pt x="846136" y="1930220"/>
                </a:cubicBezTo>
                <a:lnTo>
                  <a:pt x="842322" y="1945055"/>
                </a:lnTo>
                <a:lnTo>
                  <a:pt x="0" y="1945055"/>
                </a:lnTo>
                <a:lnTo>
                  <a:pt x="3608" y="1921417"/>
                </a:lnTo>
                <a:cubicBezTo>
                  <a:pt x="199379" y="964705"/>
                  <a:pt x="952916" y="211168"/>
                  <a:pt x="1909628" y="15396"/>
                </a:cubicBezTo>
                <a:close/>
              </a:path>
            </a:pathLst>
          </a:cu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15" name="Group 1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16" name="Straight Connector 1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 name="TextBox 2">
            <a:extLst>
              <a:ext uri="{FF2B5EF4-FFF2-40B4-BE49-F238E27FC236}">
                <a16:creationId xmlns:a16="http://schemas.microsoft.com/office/drawing/2014/main" id="{E4040DC9-70A0-E14D-B851-1F54F7D77E76}"/>
              </a:ext>
            </a:extLst>
          </p:cNvPr>
          <p:cNvSpPr txBox="1"/>
          <p:nvPr/>
        </p:nvSpPr>
        <p:spPr>
          <a:xfrm>
            <a:off x="5388459" y="728906"/>
            <a:ext cx="5813687" cy="5545420"/>
          </a:xfrm>
          <a:prstGeom prst="rect">
            <a:avLst/>
          </a:prstGeom>
        </p:spPr>
        <p:txBody>
          <a:bodyPr vert="horz" lIns="91440" tIns="45720" rIns="91440" bIns="45720" rtlCol="0" anchor="ctr">
            <a:normAutofit/>
          </a:bodyPr>
          <a:lstStyle/>
          <a:p>
            <a:pPr marL="228600" indent="-228600">
              <a:lnSpc>
                <a:spcPct val="110000"/>
              </a:lnSpc>
              <a:spcAft>
                <a:spcPts val="600"/>
              </a:spcAft>
              <a:buClr>
                <a:schemeClr val="bg1"/>
              </a:buClr>
              <a:buSzPct val="75000"/>
              <a:buFont typeface="+mj-lt"/>
              <a:buAutoNum type="arabicPeriod"/>
            </a:pPr>
            <a:r>
              <a:rPr lang="en-US" b="0" i="0" dirty="0">
                <a:solidFill>
                  <a:schemeClr val="tx2"/>
                </a:solidFill>
                <a:effectLst/>
              </a:rPr>
              <a:t>If a parent sees a little girl consoling her teddy bear and says “what a kind girl you are,” this is rewarding for the child and makes it more likely that she will repeat the behavior.  Her behavior has been reinforced (i.e., strengthened).</a:t>
            </a:r>
            <a:endParaRPr lang="en-US" dirty="0">
              <a:solidFill>
                <a:schemeClr val="tx2"/>
              </a:solidFill>
            </a:endParaRPr>
          </a:p>
        </p:txBody>
      </p:sp>
    </p:spTree>
    <p:extLst>
      <p:ext uri="{BB962C8B-B14F-4D97-AF65-F5344CB8AC3E}">
        <p14:creationId xmlns:p14="http://schemas.microsoft.com/office/powerpoint/2010/main" val="3606147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9" name="Rectangle 9">
            <a:extLst>
              <a:ext uri="{FF2B5EF4-FFF2-40B4-BE49-F238E27FC236}">
                <a16:creationId xmlns:a16="http://schemas.microsoft.com/office/drawing/2014/main" id="{171D79C9-FD78-4D11-A424-0002509BD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0" name="Freeform: Shape 11">
            <a:extLst>
              <a:ext uri="{FF2B5EF4-FFF2-40B4-BE49-F238E27FC236}">
                <a16:creationId xmlns:a16="http://schemas.microsoft.com/office/drawing/2014/main" id="{FB6DB01C-9C1F-4164-99EC-F0C2A75CD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0" y="10905"/>
            <a:ext cx="2452128" cy="3034118"/>
          </a:xfrm>
          <a:custGeom>
            <a:avLst/>
            <a:gdLst>
              <a:gd name="connsiteX0" fmla="*/ 1346716 w 2452128"/>
              <a:gd name="connsiteY0" fmla="*/ 0 h 3034118"/>
              <a:gd name="connsiteX1" fmla="*/ 2306895 w 2452128"/>
              <a:gd name="connsiteY1" fmla="*/ 0 h 3034118"/>
              <a:gd name="connsiteX2" fmla="*/ 2351179 w 2452128"/>
              <a:gd name="connsiteY2" fmla="*/ 120993 h 3034118"/>
              <a:gd name="connsiteX3" fmla="*/ 2452128 w 2452128"/>
              <a:gd name="connsiteY3" fmla="*/ 788709 h 3034118"/>
              <a:gd name="connsiteX4" fmla="*/ 206719 w 2452128"/>
              <a:gd name="connsiteY4" fmla="*/ 3034118 h 3034118"/>
              <a:gd name="connsiteX5" fmla="*/ 0 w 2452128"/>
              <a:gd name="connsiteY5" fmla="*/ 3023680 h 3034118"/>
              <a:gd name="connsiteX6" fmla="*/ 0 w 2452128"/>
              <a:gd name="connsiteY6" fmla="*/ 2158450 h 3034118"/>
              <a:gd name="connsiteX7" fmla="*/ 64926 w 2452128"/>
              <a:gd name="connsiteY7" fmla="*/ 2168359 h 3034118"/>
              <a:gd name="connsiteX8" fmla="*/ 206719 w 2452128"/>
              <a:gd name="connsiteY8" fmla="*/ 2175519 h 3034118"/>
              <a:gd name="connsiteX9" fmla="*/ 1593529 w 2452128"/>
              <a:gd name="connsiteY9" fmla="*/ 788709 h 3034118"/>
              <a:gd name="connsiteX10" fmla="*/ 1356684 w 2452128"/>
              <a:gd name="connsiteY10" fmla="*/ 13330 h 3034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52128" h="3034118">
                <a:moveTo>
                  <a:pt x="1346716" y="0"/>
                </a:moveTo>
                <a:lnTo>
                  <a:pt x="2306895" y="0"/>
                </a:lnTo>
                <a:lnTo>
                  <a:pt x="2351179" y="120993"/>
                </a:lnTo>
                <a:cubicBezTo>
                  <a:pt x="2416786" y="331924"/>
                  <a:pt x="2452128" y="556189"/>
                  <a:pt x="2452128" y="788709"/>
                </a:cubicBezTo>
                <a:cubicBezTo>
                  <a:pt x="2452128" y="2028814"/>
                  <a:pt x="1446824" y="3034118"/>
                  <a:pt x="206719" y="3034118"/>
                </a:cubicBezTo>
                <a:lnTo>
                  <a:pt x="0" y="3023680"/>
                </a:lnTo>
                <a:lnTo>
                  <a:pt x="0" y="2158450"/>
                </a:lnTo>
                <a:lnTo>
                  <a:pt x="64926" y="2168359"/>
                </a:lnTo>
                <a:cubicBezTo>
                  <a:pt x="111546" y="2173094"/>
                  <a:pt x="158850" y="2175519"/>
                  <a:pt x="206719" y="2175519"/>
                </a:cubicBezTo>
                <a:cubicBezTo>
                  <a:pt x="972633" y="2175519"/>
                  <a:pt x="1593529" y="1554623"/>
                  <a:pt x="1593529" y="788709"/>
                </a:cubicBezTo>
                <a:cubicBezTo>
                  <a:pt x="1593529" y="501491"/>
                  <a:pt x="1506216" y="234667"/>
                  <a:pt x="1356684" y="13330"/>
                </a:cubicBez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Freeform: Shape 13">
            <a:extLst>
              <a:ext uri="{FF2B5EF4-FFF2-40B4-BE49-F238E27FC236}">
                <a16:creationId xmlns:a16="http://schemas.microsoft.com/office/drawing/2014/main" id="{919796AB-81F4-4FC8-8171-F4BECA869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4240" y="0"/>
            <a:ext cx="4893352" cy="2394886"/>
          </a:xfrm>
          <a:custGeom>
            <a:avLst/>
            <a:gdLst>
              <a:gd name="connsiteX0" fmla="*/ 0 w 4893352"/>
              <a:gd name="connsiteY0" fmla="*/ 0 h 2394886"/>
              <a:gd name="connsiteX1" fmla="*/ 818991 w 4893352"/>
              <a:gd name="connsiteY1" fmla="*/ 0 h 2394886"/>
              <a:gd name="connsiteX2" fmla="*/ 824655 w 4893352"/>
              <a:gd name="connsiteY2" fmla="*/ 112159 h 2394886"/>
              <a:gd name="connsiteX3" fmla="*/ 2446675 w 4893352"/>
              <a:gd name="connsiteY3" fmla="*/ 1575894 h 2394886"/>
              <a:gd name="connsiteX4" fmla="*/ 4068695 w 4893352"/>
              <a:gd name="connsiteY4" fmla="*/ 112159 h 2394886"/>
              <a:gd name="connsiteX5" fmla="*/ 4074359 w 4893352"/>
              <a:gd name="connsiteY5" fmla="*/ 0 h 2394886"/>
              <a:gd name="connsiteX6" fmla="*/ 4893352 w 4893352"/>
              <a:gd name="connsiteY6" fmla="*/ 0 h 2394886"/>
              <a:gd name="connsiteX7" fmla="*/ 4883460 w 4893352"/>
              <a:gd name="connsiteY7" fmla="*/ 195896 h 2394886"/>
              <a:gd name="connsiteX8" fmla="*/ 2446676 w 4893352"/>
              <a:gd name="connsiteY8" fmla="*/ 2394886 h 2394886"/>
              <a:gd name="connsiteX9" fmla="*/ 9892 w 4893352"/>
              <a:gd name="connsiteY9" fmla="*/ 195896 h 2394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93352" h="2394886">
                <a:moveTo>
                  <a:pt x="0" y="0"/>
                </a:moveTo>
                <a:lnTo>
                  <a:pt x="818991" y="0"/>
                </a:lnTo>
                <a:lnTo>
                  <a:pt x="824655" y="112159"/>
                </a:lnTo>
                <a:cubicBezTo>
                  <a:pt x="908150" y="934317"/>
                  <a:pt x="1602488" y="1575894"/>
                  <a:pt x="2446675" y="1575894"/>
                </a:cubicBezTo>
                <a:cubicBezTo>
                  <a:pt x="3290862" y="1575894"/>
                  <a:pt x="3985201" y="934317"/>
                  <a:pt x="4068695" y="112159"/>
                </a:cubicBezTo>
                <a:lnTo>
                  <a:pt x="4074359" y="0"/>
                </a:lnTo>
                <a:lnTo>
                  <a:pt x="4893352" y="0"/>
                </a:lnTo>
                <a:lnTo>
                  <a:pt x="4883460" y="195896"/>
                </a:lnTo>
                <a:cubicBezTo>
                  <a:pt x="4758025" y="1431036"/>
                  <a:pt x="3714910" y="2394886"/>
                  <a:pt x="2446676" y="2394886"/>
                </a:cubicBezTo>
                <a:cubicBezTo>
                  <a:pt x="1178442" y="2394886"/>
                  <a:pt x="135328" y="1431036"/>
                  <a:pt x="9892" y="195896"/>
                </a:cubicBezTo>
                <a:close/>
              </a:path>
            </a:pathLst>
          </a:cu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2" name="Right Triangle 15">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5" y="3546697"/>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9" name="Straight Connector 18">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85F1E75-8105-A348-9EF9-C69C046D968E}"/>
              </a:ext>
            </a:extLst>
          </p:cNvPr>
          <p:cNvSpPr>
            <a:spLocks noGrp="1"/>
          </p:cNvSpPr>
          <p:nvPr>
            <p:ph type="title"/>
          </p:nvPr>
        </p:nvSpPr>
        <p:spPr>
          <a:xfrm>
            <a:off x="457201" y="3511417"/>
            <a:ext cx="4712534" cy="2740908"/>
          </a:xfrm>
        </p:spPr>
        <p:txBody>
          <a:bodyPr anchor="t">
            <a:normAutofit/>
          </a:bodyPr>
          <a:lstStyle/>
          <a:p>
            <a:r>
              <a:rPr lang="en-US">
                <a:solidFill>
                  <a:schemeClr val="tx2"/>
                </a:solidFill>
              </a:rPr>
              <a:t>Freud’s theory of psychosexual development</a:t>
            </a:r>
          </a:p>
        </p:txBody>
      </p:sp>
      <p:sp>
        <p:nvSpPr>
          <p:cNvPr id="3" name="Content Placeholder 2">
            <a:extLst>
              <a:ext uri="{FF2B5EF4-FFF2-40B4-BE49-F238E27FC236}">
                <a16:creationId xmlns:a16="http://schemas.microsoft.com/office/drawing/2014/main" id="{B43D85D5-3351-504B-BF8C-3ADC13BCEE1D}"/>
              </a:ext>
            </a:extLst>
          </p:cNvPr>
          <p:cNvSpPr>
            <a:spLocks noGrp="1"/>
          </p:cNvSpPr>
          <p:nvPr>
            <p:ph idx="1"/>
          </p:nvPr>
        </p:nvSpPr>
        <p:spPr>
          <a:xfrm>
            <a:off x="5388459" y="3511417"/>
            <a:ext cx="5813687" cy="2755940"/>
          </a:xfrm>
        </p:spPr>
        <p:txBody>
          <a:bodyPr anchor="t">
            <a:normAutofit/>
          </a:bodyPr>
          <a:lstStyle/>
          <a:p>
            <a:r>
              <a:rPr lang="en-GB" sz="1800" dirty="0">
                <a:solidFill>
                  <a:schemeClr val="tx2"/>
                </a:solidFill>
              </a:rPr>
              <a:t>While Freud's theory of personality development is well-known in psychology, it has always been quite controversial, both during Freud's time and in modern psychology.</a:t>
            </a:r>
          </a:p>
          <a:p>
            <a:endParaRPr lang="en-GB" sz="1800" dirty="0">
              <a:solidFill>
                <a:schemeClr val="tx2"/>
              </a:solidFill>
            </a:endParaRPr>
          </a:p>
          <a:p>
            <a:r>
              <a:rPr lang="en-GB" sz="1800" dirty="0">
                <a:solidFill>
                  <a:schemeClr val="tx2"/>
                </a:solidFill>
              </a:rPr>
              <a:t>(Bandura, A. (1977). Social learning theory, Englewood Cliffs, NJ: Prentice Hall)</a:t>
            </a:r>
            <a:endParaRPr lang="en-US" sz="1800" dirty="0">
              <a:solidFill>
                <a:schemeClr val="tx2"/>
              </a:solidFill>
            </a:endParaRPr>
          </a:p>
        </p:txBody>
      </p:sp>
    </p:spTree>
    <p:extLst>
      <p:ext uri="{BB962C8B-B14F-4D97-AF65-F5344CB8AC3E}">
        <p14:creationId xmlns:p14="http://schemas.microsoft.com/office/powerpoint/2010/main" val="3715441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9" name="Rectangle 11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230" name="Group 12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3" name="Straight Connector 12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31" name="Freeform: Shape 15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32" name="Freeform: Shape 15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33" name="Freeform: Shape 156">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234" name="Group 158">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0" name="Straight Connector 159">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235" name="Rectangle 189">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36" name="Rectangle 191">
            <a:extLst>
              <a:ext uri="{FF2B5EF4-FFF2-40B4-BE49-F238E27FC236}">
                <a16:creationId xmlns:a16="http://schemas.microsoft.com/office/drawing/2014/main" id="{B205CA4C-4876-4E28-97E0-1162D662A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37" name="Right Triangle 193">
            <a:extLst>
              <a:ext uri="{FF2B5EF4-FFF2-40B4-BE49-F238E27FC236}">
                <a16:creationId xmlns:a16="http://schemas.microsoft.com/office/drawing/2014/main" id="{2E08B368-A2A8-4357-B416-37C258EFE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84712" y="-279398"/>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8" name="Flowchart: Document 195">
            <a:extLst>
              <a:ext uri="{FF2B5EF4-FFF2-40B4-BE49-F238E27FC236}">
                <a16:creationId xmlns:a16="http://schemas.microsoft.com/office/drawing/2014/main" id="{A890253F-325A-4AC7-AF5F-06FB890E8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55724" y="2105114"/>
            <a:ext cx="6858000" cy="2647778"/>
          </a:xfrm>
          <a:prstGeom prst="flowChartDocument">
            <a:avLst/>
          </a:pr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239" name="Group 197">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99" name="Straight Connector 198">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15" name="TextBox 114">
            <a:extLst>
              <a:ext uri="{FF2B5EF4-FFF2-40B4-BE49-F238E27FC236}">
                <a16:creationId xmlns:a16="http://schemas.microsoft.com/office/drawing/2014/main" id="{B1ED73C3-8813-544E-8523-9BA0BE3F2B0F}"/>
              </a:ext>
            </a:extLst>
          </p:cNvPr>
          <p:cNvSpPr txBox="1"/>
          <p:nvPr/>
        </p:nvSpPr>
        <p:spPr>
          <a:xfrm>
            <a:off x="457200" y="3264832"/>
            <a:ext cx="4952999" cy="3009494"/>
          </a:xfrm>
          <a:prstGeom prst="rect">
            <a:avLst/>
          </a:prstGeom>
        </p:spPr>
        <p:txBody>
          <a:bodyPr vert="horz" lIns="91440" tIns="45720" rIns="91440" bIns="45720" rtlCol="0">
            <a:normAutofit/>
          </a:bodyPr>
          <a:lstStyle/>
          <a:p>
            <a:pPr marL="228600" indent="-228600">
              <a:lnSpc>
                <a:spcPct val="110000"/>
              </a:lnSpc>
              <a:spcAft>
                <a:spcPts val="600"/>
              </a:spcAft>
              <a:buClr>
                <a:schemeClr val="bg1"/>
              </a:buClr>
              <a:buSzPct val="75000"/>
              <a:buFont typeface="+mj-lt"/>
              <a:buAutoNum type="arabicPeriod"/>
            </a:pPr>
            <a:r>
              <a:rPr lang="en-US" b="0" i="0" dirty="0">
                <a:solidFill>
                  <a:schemeClr val="tx2"/>
                </a:solidFill>
                <a:effectLst/>
              </a:rPr>
              <a:t>The psychosexual energy, or </a:t>
            </a:r>
            <a:r>
              <a:rPr lang="en-US" b="0" i="0" u="sng" dirty="0">
                <a:solidFill>
                  <a:schemeClr val="tx2"/>
                </a:solidFill>
                <a:effectLst/>
                <a:hlinkClick r:id="rId2"/>
              </a:rPr>
              <a:t>libido</a:t>
            </a:r>
            <a:r>
              <a:rPr lang="en-US" b="0" i="0" dirty="0">
                <a:solidFill>
                  <a:schemeClr val="tx2"/>
                </a:solidFill>
                <a:effectLst/>
              </a:rPr>
              <a:t>, was described as the driving force behind behavior.</a:t>
            </a:r>
          </a:p>
          <a:p>
            <a:pPr marL="228600" indent="-228600">
              <a:lnSpc>
                <a:spcPct val="110000"/>
              </a:lnSpc>
              <a:spcAft>
                <a:spcPts val="600"/>
              </a:spcAft>
              <a:buClr>
                <a:schemeClr val="bg1"/>
              </a:buClr>
              <a:buSzPct val="75000"/>
              <a:buFont typeface="+mj-lt"/>
              <a:buAutoNum type="arabicPeriod"/>
            </a:pPr>
            <a:endParaRPr lang="en-US" dirty="0">
              <a:solidFill>
                <a:schemeClr val="tx2"/>
              </a:solidFill>
            </a:endParaRPr>
          </a:p>
          <a:p>
            <a:pPr marL="228600" indent="-228600">
              <a:lnSpc>
                <a:spcPct val="110000"/>
              </a:lnSpc>
              <a:spcAft>
                <a:spcPts val="600"/>
              </a:spcAft>
              <a:buClr>
                <a:schemeClr val="bg1"/>
              </a:buClr>
              <a:buSzPct val="75000"/>
              <a:buFont typeface="+mj-lt"/>
              <a:buAutoNum type="arabicPeriod"/>
            </a:pPr>
            <a:endParaRPr lang="en-US" b="0" i="0" dirty="0">
              <a:solidFill>
                <a:schemeClr val="tx2"/>
              </a:solidFill>
              <a:effectLst/>
            </a:endParaRPr>
          </a:p>
          <a:p>
            <a:pPr marL="228600" indent="-228600">
              <a:lnSpc>
                <a:spcPct val="110000"/>
              </a:lnSpc>
              <a:spcAft>
                <a:spcPts val="600"/>
              </a:spcAft>
              <a:buClr>
                <a:schemeClr val="bg1"/>
              </a:buClr>
              <a:buSzPct val="75000"/>
              <a:buFont typeface="+mj-lt"/>
              <a:buAutoNum type="arabicPeriod"/>
            </a:pPr>
            <a:r>
              <a:rPr lang="en-US" dirty="0">
                <a:solidFill>
                  <a:schemeClr val="tx2"/>
                </a:solidFill>
              </a:rPr>
              <a:t>(Carducci, BJ. The Psychology of Personality, viewpoints, research, and applications. UK: John Wiley &amp; Sons; 2009.)</a:t>
            </a:r>
            <a:endParaRPr lang="en-US" b="0" i="0" dirty="0">
              <a:solidFill>
                <a:schemeClr val="tx2"/>
              </a:solidFill>
              <a:effectLst/>
            </a:endParaRPr>
          </a:p>
          <a:p>
            <a:pPr marL="228600" indent="-228600">
              <a:lnSpc>
                <a:spcPct val="110000"/>
              </a:lnSpc>
              <a:spcAft>
                <a:spcPts val="600"/>
              </a:spcAft>
              <a:buClr>
                <a:schemeClr val="bg1"/>
              </a:buClr>
              <a:buSzPct val="75000"/>
              <a:buFont typeface="+mj-lt"/>
              <a:buAutoNum type="arabicPeriod"/>
            </a:pPr>
            <a:endParaRPr lang="en-US" dirty="0">
              <a:solidFill>
                <a:schemeClr val="tx2"/>
              </a:solidFill>
            </a:endParaRPr>
          </a:p>
          <a:p>
            <a:pPr marL="228600" indent="-228600">
              <a:lnSpc>
                <a:spcPct val="110000"/>
              </a:lnSpc>
              <a:spcAft>
                <a:spcPts val="600"/>
              </a:spcAft>
              <a:buClr>
                <a:schemeClr val="bg1"/>
              </a:buClr>
              <a:buSzPct val="75000"/>
              <a:buFont typeface="+mj-lt"/>
              <a:buAutoNum type="arabicPeriod"/>
            </a:pPr>
            <a:endParaRPr lang="en-US" dirty="0">
              <a:solidFill>
                <a:schemeClr val="tx2"/>
              </a:solidFill>
            </a:endParaRPr>
          </a:p>
          <a:p>
            <a:pPr marL="228600" indent="-228600">
              <a:lnSpc>
                <a:spcPct val="110000"/>
              </a:lnSpc>
              <a:spcAft>
                <a:spcPts val="600"/>
              </a:spcAft>
              <a:buClr>
                <a:schemeClr val="bg1"/>
              </a:buClr>
              <a:buSzPct val="75000"/>
              <a:buFont typeface="+mj-lt"/>
              <a:buAutoNum type="arabicPeriod"/>
            </a:pPr>
            <a:endParaRPr lang="en-US" dirty="0">
              <a:solidFill>
                <a:schemeClr val="tx2"/>
              </a:solidFill>
            </a:endParaRPr>
          </a:p>
        </p:txBody>
      </p:sp>
      <p:pic>
        <p:nvPicPr>
          <p:cNvPr id="5" name="Picture 4" descr="One in a crowd">
            <a:extLst>
              <a:ext uri="{FF2B5EF4-FFF2-40B4-BE49-F238E27FC236}">
                <a16:creationId xmlns:a16="http://schemas.microsoft.com/office/drawing/2014/main" id="{728F54E2-F4D7-4DA6-98D1-0839C2080E20}"/>
              </a:ext>
            </a:extLst>
          </p:cNvPr>
          <p:cNvPicPr>
            <a:picLocks noChangeAspect="1"/>
          </p:cNvPicPr>
          <p:nvPr/>
        </p:nvPicPr>
        <p:blipFill rotWithShape="1">
          <a:blip r:embed="rId3"/>
          <a:srcRect l="15934" r="9067" b="2"/>
          <a:stretch/>
        </p:blipFill>
        <p:spPr>
          <a:xfrm>
            <a:off x="6025896" y="457200"/>
            <a:ext cx="5879592" cy="5879592"/>
          </a:xfrm>
          <a:custGeom>
            <a:avLst/>
            <a:gdLst/>
            <a:ahLst/>
            <a:cxnLst/>
            <a:rect l="l" t="t" r="r" b="b"/>
            <a:pathLst>
              <a:path w="5777910" h="5777910">
                <a:moveTo>
                  <a:pt x="2888955" y="0"/>
                </a:moveTo>
                <a:cubicBezTo>
                  <a:pt x="4484481" y="0"/>
                  <a:pt x="5777910" y="1293429"/>
                  <a:pt x="5777910" y="2888955"/>
                </a:cubicBezTo>
                <a:cubicBezTo>
                  <a:pt x="5777910" y="4484481"/>
                  <a:pt x="4484481" y="5777910"/>
                  <a:pt x="2888955" y="5777910"/>
                </a:cubicBezTo>
                <a:cubicBezTo>
                  <a:pt x="1293429" y="5777910"/>
                  <a:pt x="0" y="4484481"/>
                  <a:pt x="0" y="2888955"/>
                </a:cubicBezTo>
                <a:cubicBezTo>
                  <a:pt x="0" y="1293429"/>
                  <a:pt x="1293429" y="0"/>
                  <a:pt x="2888955" y="0"/>
                </a:cubicBezTo>
                <a:close/>
              </a:path>
            </a:pathLst>
          </a:custGeom>
        </p:spPr>
      </p:pic>
      <p:sp>
        <p:nvSpPr>
          <p:cNvPr id="3" name="TextBox 2">
            <a:extLst>
              <a:ext uri="{FF2B5EF4-FFF2-40B4-BE49-F238E27FC236}">
                <a16:creationId xmlns:a16="http://schemas.microsoft.com/office/drawing/2014/main" id="{1F068BDC-A714-B544-BCEF-1747BC2FF2E9}"/>
              </a:ext>
            </a:extLst>
          </p:cNvPr>
          <p:cNvSpPr txBox="1"/>
          <p:nvPr/>
        </p:nvSpPr>
        <p:spPr>
          <a:xfrm>
            <a:off x="457200" y="657225"/>
            <a:ext cx="4952999" cy="3100388"/>
          </a:xfrm>
          <a:prstGeom prst="rect">
            <a:avLst/>
          </a:prstGeom>
        </p:spPr>
        <p:txBody>
          <a:bodyPr vert="horz" lIns="91440" tIns="45720" rIns="91440" bIns="45720" rtlCol="0">
            <a:normAutofit/>
          </a:bodyPr>
          <a:lstStyle/>
          <a:p>
            <a:pPr marL="228600" indent="-228600">
              <a:lnSpc>
                <a:spcPct val="110000"/>
              </a:lnSpc>
              <a:spcAft>
                <a:spcPts val="600"/>
              </a:spcAft>
              <a:buClr>
                <a:schemeClr val="bg1"/>
              </a:buClr>
              <a:buSzPct val="75000"/>
              <a:buFont typeface="+mj-lt"/>
              <a:buAutoNum type="arabicPeriod"/>
            </a:pPr>
            <a:endParaRPr lang="en-US" dirty="0">
              <a:solidFill>
                <a:srgbClr val="FFFFFF"/>
              </a:solidFill>
            </a:endParaRPr>
          </a:p>
        </p:txBody>
      </p:sp>
      <p:sp>
        <p:nvSpPr>
          <p:cNvPr id="7" name="TextBox 6">
            <a:extLst>
              <a:ext uri="{FF2B5EF4-FFF2-40B4-BE49-F238E27FC236}">
                <a16:creationId xmlns:a16="http://schemas.microsoft.com/office/drawing/2014/main" id="{ED2530A4-CF1B-0E4B-871E-51F8BC9F0D51}"/>
              </a:ext>
            </a:extLst>
          </p:cNvPr>
          <p:cNvSpPr txBox="1"/>
          <p:nvPr/>
        </p:nvSpPr>
        <p:spPr>
          <a:xfrm>
            <a:off x="795647" y="5474525"/>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008372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181CC2FD-F5D2-4415-8486-46858CC42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ight Triangle 11">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E1063619-981B-4E62-A26E-E345BB3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290211" y="0"/>
            <a:ext cx="4039677" cy="1269438"/>
          </a:xfrm>
          <a:custGeom>
            <a:avLst/>
            <a:gdLst>
              <a:gd name="connsiteX0" fmla="*/ 2019838 w 4039677"/>
              <a:gd name="connsiteY0" fmla="*/ 0 h 1269438"/>
              <a:gd name="connsiteX1" fmla="*/ 3994238 w 4039677"/>
              <a:gd name="connsiteY1" fmla="*/ 1175114 h 1269438"/>
              <a:gd name="connsiteX2" fmla="*/ 4039677 w 4039677"/>
              <a:gd name="connsiteY2" fmla="*/ 1269438 h 1269438"/>
              <a:gd name="connsiteX3" fmla="*/ 3004689 w 4039677"/>
              <a:gd name="connsiteY3" fmla="*/ 1269438 h 1269438"/>
              <a:gd name="connsiteX4" fmla="*/ 3000461 w 4039677"/>
              <a:gd name="connsiteY4" fmla="*/ 1264787 h 1269438"/>
              <a:gd name="connsiteX5" fmla="*/ 2019838 w 4039677"/>
              <a:gd name="connsiteY5" fmla="*/ 858599 h 1269438"/>
              <a:gd name="connsiteX6" fmla="*/ 1039216 w 4039677"/>
              <a:gd name="connsiteY6" fmla="*/ 1264787 h 1269438"/>
              <a:gd name="connsiteX7" fmla="*/ 1034988 w 4039677"/>
              <a:gd name="connsiteY7" fmla="*/ 1269438 h 1269438"/>
              <a:gd name="connsiteX8" fmla="*/ 0 w 4039677"/>
              <a:gd name="connsiteY8" fmla="*/ 1269438 h 1269438"/>
              <a:gd name="connsiteX9" fmla="*/ 45438 w 4039677"/>
              <a:gd name="connsiteY9" fmla="*/ 1175114 h 1269438"/>
              <a:gd name="connsiteX10" fmla="*/ 2019838 w 4039677"/>
              <a:gd name="connsiteY10" fmla="*/ 0 h 1269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39677" h="1269438">
                <a:moveTo>
                  <a:pt x="2019838" y="0"/>
                </a:moveTo>
                <a:cubicBezTo>
                  <a:pt x="2872410" y="0"/>
                  <a:pt x="3614002" y="475164"/>
                  <a:pt x="3994238" y="1175114"/>
                </a:cubicBezTo>
                <a:lnTo>
                  <a:pt x="4039677" y="1269438"/>
                </a:lnTo>
                <a:lnTo>
                  <a:pt x="3004689" y="1269438"/>
                </a:lnTo>
                <a:lnTo>
                  <a:pt x="3000461" y="1264787"/>
                </a:lnTo>
                <a:cubicBezTo>
                  <a:pt x="2749498" y="1013823"/>
                  <a:pt x="2402795" y="858599"/>
                  <a:pt x="2019838" y="858599"/>
                </a:cubicBezTo>
                <a:cubicBezTo>
                  <a:pt x="1636881" y="858599"/>
                  <a:pt x="1290179" y="1013823"/>
                  <a:pt x="1039216" y="1264787"/>
                </a:cubicBezTo>
                <a:lnTo>
                  <a:pt x="1034988" y="1269438"/>
                </a:lnTo>
                <a:lnTo>
                  <a:pt x="0" y="1269438"/>
                </a:lnTo>
                <a:lnTo>
                  <a:pt x="45438" y="1175114"/>
                </a:lnTo>
                <a:cubicBezTo>
                  <a:pt x="425674" y="475164"/>
                  <a:pt x="1167266" y="0"/>
                  <a:pt x="2019838" y="0"/>
                </a:cubicBez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7F6510B-189E-8349-8AB6-BD90A8D3AD36}"/>
              </a:ext>
            </a:extLst>
          </p:cNvPr>
          <p:cNvSpPr>
            <a:spLocks noGrp="1"/>
          </p:cNvSpPr>
          <p:nvPr>
            <p:ph type="title"/>
          </p:nvPr>
        </p:nvSpPr>
        <p:spPr>
          <a:xfrm>
            <a:off x="457200" y="728906"/>
            <a:ext cx="10754527" cy="2228755"/>
          </a:xfrm>
        </p:spPr>
        <p:txBody>
          <a:bodyPr anchor="b">
            <a:normAutofit/>
          </a:bodyPr>
          <a:lstStyle/>
          <a:p>
            <a:pPr fontAlgn="base"/>
            <a:r>
              <a:rPr lang="en-GB">
                <a:solidFill>
                  <a:schemeClr val="tx2"/>
                </a:solidFill>
              </a:rPr>
              <a:t>The Oral Stage</a:t>
            </a:r>
            <a:br>
              <a:rPr lang="en-GB">
                <a:solidFill>
                  <a:schemeClr val="tx2"/>
                </a:solidFill>
              </a:rPr>
            </a:br>
            <a:r>
              <a:rPr lang="en-GB">
                <a:solidFill>
                  <a:schemeClr val="tx2"/>
                </a:solidFill>
              </a:rPr>
              <a:t>Age Range: Birth to 1 Year</a:t>
            </a:r>
            <a:br>
              <a:rPr lang="en-GB">
                <a:solidFill>
                  <a:schemeClr val="tx2"/>
                </a:solidFill>
              </a:rPr>
            </a:br>
            <a:endParaRPr lang="en-US">
              <a:solidFill>
                <a:schemeClr val="tx2"/>
              </a:solidFill>
            </a:endParaRPr>
          </a:p>
        </p:txBody>
      </p:sp>
      <p:sp>
        <p:nvSpPr>
          <p:cNvPr id="3" name="Content Placeholder 2">
            <a:extLst>
              <a:ext uri="{FF2B5EF4-FFF2-40B4-BE49-F238E27FC236}">
                <a16:creationId xmlns:a16="http://schemas.microsoft.com/office/drawing/2014/main" id="{F62092CD-CCA3-904D-B57D-D39CD33B5C77}"/>
              </a:ext>
            </a:extLst>
          </p:cNvPr>
          <p:cNvSpPr>
            <a:spLocks noGrp="1"/>
          </p:cNvSpPr>
          <p:nvPr>
            <p:ph idx="1"/>
          </p:nvPr>
        </p:nvSpPr>
        <p:spPr>
          <a:xfrm>
            <a:off x="457201" y="3129376"/>
            <a:ext cx="9745506" cy="2681143"/>
          </a:xfrm>
        </p:spPr>
        <p:txBody>
          <a:bodyPr anchor="t">
            <a:normAutofit/>
          </a:bodyPr>
          <a:lstStyle/>
          <a:p>
            <a:r>
              <a:rPr lang="en-GB" sz="1800" dirty="0">
                <a:solidFill>
                  <a:schemeClr val="tx2"/>
                </a:solidFill>
              </a:rPr>
              <a:t>During the oral stage, the infant's primary source of interaction occurs through the mouth, so the rooting and sucking reflex is especially important. The mouth is vital for eating, and the infant derives pleasure from oral stimulation through gratifying activities such as tasting and sucking.</a:t>
            </a:r>
          </a:p>
          <a:p>
            <a:endParaRPr lang="en-GB" sz="1800" dirty="0">
              <a:solidFill>
                <a:schemeClr val="tx2"/>
              </a:solidFill>
            </a:endParaRPr>
          </a:p>
          <a:p>
            <a:endParaRPr lang="en-GB" sz="1800" dirty="0">
              <a:solidFill>
                <a:schemeClr val="tx2"/>
              </a:solidFill>
            </a:endParaRPr>
          </a:p>
          <a:p>
            <a:r>
              <a:rPr lang="en-US" sz="1800" dirty="0">
                <a:solidFill>
                  <a:schemeClr val="tx2"/>
                </a:solidFill>
              </a:rPr>
              <a:t>(Freud, S. Three contributions to the theory of sex (Annotated), Arcadia </a:t>
            </a:r>
            <a:r>
              <a:rPr lang="en-US" sz="1800" dirty="0" err="1">
                <a:solidFill>
                  <a:schemeClr val="tx2"/>
                </a:solidFill>
              </a:rPr>
              <a:t>Ebook</a:t>
            </a:r>
            <a:r>
              <a:rPr lang="en-US" sz="1800" dirty="0">
                <a:solidFill>
                  <a:schemeClr val="tx2"/>
                </a:solidFill>
              </a:rPr>
              <a:t>; 2016.)</a:t>
            </a:r>
            <a:endParaRPr lang="en-GB" sz="1800" dirty="0">
              <a:solidFill>
                <a:schemeClr val="tx2"/>
              </a:solidFill>
            </a:endParaRPr>
          </a:p>
        </p:txBody>
      </p:sp>
    </p:spTree>
    <p:extLst>
      <p:ext uri="{BB962C8B-B14F-4D97-AF65-F5344CB8AC3E}">
        <p14:creationId xmlns:p14="http://schemas.microsoft.com/office/powerpoint/2010/main" val="3046772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171D79C9-FD78-4D11-A424-0002509BD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Freeform: Shape 11">
            <a:extLst>
              <a:ext uri="{FF2B5EF4-FFF2-40B4-BE49-F238E27FC236}">
                <a16:creationId xmlns:a16="http://schemas.microsoft.com/office/drawing/2014/main" id="{316368BA-0A3E-4AE0-8333-2364F90C1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252" y="-6055"/>
            <a:ext cx="12208610" cy="2303672"/>
          </a:xfrm>
          <a:custGeom>
            <a:avLst/>
            <a:gdLst>
              <a:gd name="connsiteX0" fmla="*/ 8951169 w 12178450"/>
              <a:gd name="connsiteY0" fmla="*/ 32 h 2001622"/>
              <a:gd name="connsiteX1" fmla="*/ 11653845 w 12178450"/>
              <a:gd name="connsiteY1" fmla="*/ 209874 h 2001622"/>
              <a:gd name="connsiteX2" fmla="*/ 12178450 w 12178450"/>
              <a:gd name="connsiteY2" fmla="*/ 286723 h 2001622"/>
              <a:gd name="connsiteX3" fmla="*/ 12178450 w 12178450"/>
              <a:gd name="connsiteY3" fmla="*/ 2001622 h 2001622"/>
              <a:gd name="connsiteX4" fmla="*/ 0 w 12178450"/>
              <a:gd name="connsiteY4" fmla="*/ 2001622 h 2001622"/>
              <a:gd name="connsiteX5" fmla="*/ 0 w 12178450"/>
              <a:gd name="connsiteY5" fmla="*/ 1010979 h 2001622"/>
              <a:gd name="connsiteX6" fmla="*/ 8951169 w 12178450"/>
              <a:gd name="connsiteY6" fmla="*/ 32 h 2001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78450" h="2001622">
                <a:moveTo>
                  <a:pt x="8951169" y="32"/>
                </a:moveTo>
                <a:cubicBezTo>
                  <a:pt x="9704520" y="1593"/>
                  <a:pt x="10578586" y="62133"/>
                  <a:pt x="11653845" y="209874"/>
                </a:cubicBezTo>
                <a:lnTo>
                  <a:pt x="12178450" y="286723"/>
                </a:lnTo>
                <a:lnTo>
                  <a:pt x="12178450" y="2001622"/>
                </a:lnTo>
                <a:lnTo>
                  <a:pt x="0" y="2001622"/>
                </a:lnTo>
                <a:lnTo>
                  <a:pt x="0" y="1010979"/>
                </a:lnTo>
                <a:cubicBezTo>
                  <a:pt x="4768989" y="1010979"/>
                  <a:pt x="5812206" y="-6472"/>
                  <a:pt x="8951169" y="32"/>
                </a:cubicBezTo>
                <a:close/>
              </a:path>
            </a:pathLst>
          </a:custGeom>
          <a:solidFill>
            <a:schemeClr val="accent6">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14"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5" y="3546697"/>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699DA8E-960C-9248-B30B-060D3F3FB261}"/>
              </a:ext>
            </a:extLst>
          </p:cNvPr>
          <p:cNvSpPr>
            <a:spLocks noGrp="1"/>
          </p:cNvSpPr>
          <p:nvPr>
            <p:ph type="title"/>
          </p:nvPr>
        </p:nvSpPr>
        <p:spPr>
          <a:xfrm>
            <a:off x="457201" y="3511417"/>
            <a:ext cx="4712534" cy="2740908"/>
          </a:xfrm>
        </p:spPr>
        <p:txBody>
          <a:bodyPr anchor="t">
            <a:normAutofit/>
          </a:bodyPr>
          <a:lstStyle/>
          <a:p>
            <a:pPr fontAlgn="base"/>
            <a:r>
              <a:rPr lang="en-GB">
                <a:solidFill>
                  <a:schemeClr val="tx2"/>
                </a:solidFill>
              </a:rPr>
              <a:t>The Anal Stage</a:t>
            </a:r>
            <a:br>
              <a:rPr lang="en-GB">
                <a:solidFill>
                  <a:schemeClr val="tx2"/>
                </a:solidFill>
              </a:rPr>
            </a:br>
            <a:r>
              <a:rPr lang="en-GB">
                <a:solidFill>
                  <a:schemeClr val="tx2"/>
                </a:solidFill>
              </a:rPr>
              <a:t>Age Range: 1 to 3 years</a:t>
            </a:r>
            <a:br>
              <a:rPr lang="en-GB">
                <a:solidFill>
                  <a:schemeClr val="tx2"/>
                </a:solidFill>
              </a:rPr>
            </a:br>
            <a:endParaRPr lang="en-US">
              <a:solidFill>
                <a:schemeClr val="tx2"/>
              </a:solidFill>
            </a:endParaRPr>
          </a:p>
        </p:txBody>
      </p:sp>
      <p:sp>
        <p:nvSpPr>
          <p:cNvPr id="3" name="Content Placeholder 2">
            <a:extLst>
              <a:ext uri="{FF2B5EF4-FFF2-40B4-BE49-F238E27FC236}">
                <a16:creationId xmlns:a16="http://schemas.microsoft.com/office/drawing/2014/main" id="{94A8D3BF-37FD-5D4B-87D7-88CEBA7F2A74}"/>
              </a:ext>
            </a:extLst>
          </p:cNvPr>
          <p:cNvSpPr>
            <a:spLocks noGrp="1"/>
          </p:cNvSpPr>
          <p:nvPr>
            <p:ph idx="1"/>
          </p:nvPr>
        </p:nvSpPr>
        <p:spPr>
          <a:xfrm>
            <a:off x="5388459" y="3511417"/>
            <a:ext cx="5813687" cy="2755940"/>
          </a:xfrm>
        </p:spPr>
        <p:txBody>
          <a:bodyPr anchor="t">
            <a:normAutofit fontScale="92500" lnSpcReduction="10000"/>
          </a:bodyPr>
          <a:lstStyle/>
          <a:p>
            <a:r>
              <a:rPr lang="en-GB" sz="1800" dirty="0">
                <a:solidFill>
                  <a:schemeClr val="tx2"/>
                </a:solidFill>
              </a:rPr>
              <a:t>During the anal stage, Freud believed that the primary focus of the </a:t>
            </a:r>
            <a:r>
              <a:rPr lang="en-GB" sz="1800" u="sng" dirty="0">
                <a:solidFill>
                  <a:schemeClr val="tx2"/>
                </a:solidFill>
                <a:hlinkClick r:id="rId2"/>
              </a:rPr>
              <a:t>libido</a:t>
            </a:r>
            <a:r>
              <a:rPr lang="en-GB" sz="1800" dirty="0">
                <a:solidFill>
                  <a:schemeClr val="tx2"/>
                </a:solidFill>
              </a:rPr>
              <a:t> was on controlling bladder and bowel movements. The major conflict at this stage is toilet training—the child has to learn to control their bodily needs. Developing this control leads to a sense of accomplishment and independence.</a:t>
            </a:r>
          </a:p>
          <a:p>
            <a:endParaRPr lang="en-GB" sz="1800" dirty="0">
              <a:solidFill>
                <a:schemeClr val="tx2"/>
              </a:solidFill>
            </a:endParaRPr>
          </a:p>
          <a:p>
            <a:r>
              <a:rPr lang="en-US" sz="1800" dirty="0">
                <a:solidFill>
                  <a:schemeClr val="tx2"/>
                </a:solidFill>
              </a:rPr>
              <a:t>(Freud, S. Three contributions to the theory of sex (Annotated), Arcadia </a:t>
            </a:r>
            <a:r>
              <a:rPr lang="en-US" sz="1800" dirty="0" err="1">
                <a:solidFill>
                  <a:schemeClr val="tx2"/>
                </a:solidFill>
              </a:rPr>
              <a:t>Ebook</a:t>
            </a:r>
            <a:r>
              <a:rPr lang="en-US" sz="1800" dirty="0">
                <a:solidFill>
                  <a:schemeClr val="tx2"/>
                </a:solidFill>
              </a:rPr>
              <a:t>; 2016</a:t>
            </a:r>
          </a:p>
        </p:txBody>
      </p:sp>
    </p:spTree>
    <p:extLst>
      <p:ext uri="{BB962C8B-B14F-4D97-AF65-F5344CB8AC3E}">
        <p14:creationId xmlns:p14="http://schemas.microsoft.com/office/powerpoint/2010/main" val="25874394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21B645D3-580E-4657-9154-484648880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ight Triangle 11">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27870DA4-44E8-43FB-940A-4AF976695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78446" y="4912946"/>
            <a:ext cx="2010507" cy="1945055"/>
          </a:xfrm>
          <a:custGeom>
            <a:avLst/>
            <a:gdLst>
              <a:gd name="connsiteX0" fmla="*/ 2010507 w 2010507"/>
              <a:gd name="connsiteY0" fmla="*/ 0 h 1945055"/>
              <a:gd name="connsiteX1" fmla="*/ 2010507 w 2010507"/>
              <a:gd name="connsiteY1" fmla="*/ 834250 h 1945055"/>
              <a:gd name="connsiteX2" fmla="*/ 1918431 w 2010507"/>
              <a:gd name="connsiteY2" fmla="*/ 857925 h 1945055"/>
              <a:gd name="connsiteX3" fmla="*/ 846136 w 2010507"/>
              <a:gd name="connsiteY3" fmla="*/ 1930220 h 1945055"/>
              <a:gd name="connsiteX4" fmla="*/ 842322 w 2010507"/>
              <a:gd name="connsiteY4" fmla="*/ 1945055 h 1945055"/>
              <a:gd name="connsiteX5" fmla="*/ 0 w 2010507"/>
              <a:gd name="connsiteY5" fmla="*/ 1945055 h 1945055"/>
              <a:gd name="connsiteX6" fmla="*/ 3608 w 2010507"/>
              <a:gd name="connsiteY6" fmla="*/ 1921417 h 1945055"/>
              <a:gd name="connsiteX7" fmla="*/ 1909628 w 2010507"/>
              <a:gd name="connsiteY7" fmla="*/ 15396 h 194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0507" h="1945055">
                <a:moveTo>
                  <a:pt x="2010507" y="0"/>
                </a:moveTo>
                <a:lnTo>
                  <a:pt x="2010507" y="834250"/>
                </a:lnTo>
                <a:lnTo>
                  <a:pt x="1918431" y="857925"/>
                </a:lnTo>
                <a:cubicBezTo>
                  <a:pt x="1407892" y="1016719"/>
                  <a:pt x="1004930" y="1419681"/>
                  <a:pt x="846136" y="1930220"/>
                </a:cubicBezTo>
                <a:lnTo>
                  <a:pt x="842322" y="1945055"/>
                </a:lnTo>
                <a:lnTo>
                  <a:pt x="0" y="1945055"/>
                </a:lnTo>
                <a:lnTo>
                  <a:pt x="3608" y="1921417"/>
                </a:lnTo>
                <a:cubicBezTo>
                  <a:pt x="199379" y="964705"/>
                  <a:pt x="952916" y="211168"/>
                  <a:pt x="1909628" y="15396"/>
                </a:cubicBezTo>
                <a:close/>
              </a:path>
            </a:pathLst>
          </a:cu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8DECD23-5F8A-2840-9E16-62F614038E94}"/>
              </a:ext>
            </a:extLst>
          </p:cNvPr>
          <p:cNvSpPr>
            <a:spLocks noGrp="1"/>
          </p:cNvSpPr>
          <p:nvPr>
            <p:ph type="title"/>
          </p:nvPr>
        </p:nvSpPr>
        <p:spPr>
          <a:xfrm>
            <a:off x="457201" y="728906"/>
            <a:ext cx="4712534" cy="5516051"/>
          </a:xfrm>
        </p:spPr>
        <p:txBody>
          <a:bodyPr anchor="t">
            <a:normAutofit/>
          </a:bodyPr>
          <a:lstStyle/>
          <a:p>
            <a:pPr fontAlgn="base"/>
            <a:r>
              <a:rPr lang="en-GB">
                <a:solidFill>
                  <a:schemeClr val="tx2"/>
                </a:solidFill>
              </a:rPr>
              <a:t>The Phallic Stage</a:t>
            </a:r>
            <a:br>
              <a:rPr lang="en-GB">
                <a:solidFill>
                  <a:schemeClr val="tx2"/>
                </a:solidFill>
              </a:rPr>
            </a:br>
            <a:r>
              <a:rPr lang="en-GB">
                <a:solidFill>
                  <a:schemeClr val="tx2"/>
                </a:solidFill>
              </a:rPr>
              <a:t>Age Range: 3 to 5 Years</a:t>
            </a:r>
            <a:br>
              <a:rPr lang="en-GB">
                <a:solidFill>
                  <a:schemeClr val="tx2"/>
                </a:solidFill>
              </a:rPr>
            </a:br>
            <a:br>
              <a:rPr lang="en-GB">
                <a:solidFill>
                  <a:schemeClr val="tx2"/>
                </a:solidFill>
              </a:rPr>
            </a:br>
            <a:br>
              <a:rPr lang="en-GB">
                <a:solidFill>
                  <a:schemeClr val="tx2"/>
                </a:solidFill>
              </a:rPr>
            </a:br>
            <a:endParaRPr lang="en-US">
              <a:solidFill>
                <a:schemeClr val="tx2"/>
              </a:solidFill>
            </a:endParaRPr>
          </a:p>
        </p:txBody>
      </p:sp>
      <p:sp>
        <p:nvSpPr>
          <p:cNvPr id="3" name="Content Placeholder 2">
            <a:extLst>
              <a:ext uri="{FF2B5EF4-FFF2-40B4-BE49-F238E27FC236}">
                <a16:creationId xmlns:a16="http://schemas.microsoft.com/office/drawing/2014/main" id="{A1031735-74AF-9740-AD25-06FDB3416BF9}"/>
              </a:ext>
            </a:extLst>
          </p:cNvPr>
          <p:cNvSpPr>
            <a:spLocks noGrp="1"/>
          </p:cNvSpPr>
          <p:nvPr>
            <p:ph idx="1"/>
          </p:nvPr>
        </p:nvSpPr>
        <p:spPr>
          <a:xfrm>
            <a:off x="5388459" y="728906"/>
            <a:ext cx="5813687" cy="5545420"/>
          </a:xfrm>
        </p:spPr>
        <p:txBody>
          <a:bodyPr anchor="ctr">
            <a:normAutofit/>
          </a:bodyPr>
          <a:lstStyle/>
          <a:p>
            <a:r>
              <a:rPr lang="en-GB" sz="1800" dirty="0">
                <a:solidFill>
                  <a:schemeClr val="tx2"/>
                </a:solidFill>
              </a:rPr>
              <a:t>Freud suggested that during the phallic stage, the primary focus of the libido is on the genitals. At this age, children also begin to discover the differences between males and females.​</a:t>
            </a:r>
          </a:p>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a:p>
            <a:r>
              <a:rPr lang="en-GB" sz="1800" dirty="0">
                <a:solidFill>
                  <a:schemeClr val="tx2"/>
                </a:solidFill>
              </a:rPr>
              <a:t>(Shaffer, DR &amp; </a:t>
            </a:r>
            <a:r>
              <a:rPr lang="en-GB" sz="1800" dirty="0" err="1">
                <a:solidFill>
                  <a:schemeClr val="tx2"/>
                </a:solidFill>
              </a:rPr>
              <a:t>Kipp</a:t>
            </a:r>
            <a:r>
              <a:rPr lang="en-GB" sz="1800" dirty="0">
                <a:solidFill>
                  <a:schemeClr val="tx2"/>
                </a:solidFill>
              </a:rPr>
              <a:t>, K. Developmental Psychology: Childhood and </a:t>
            </a:r>
            <a:r>
              <a:rPr lang="en-GB" sz="1800" dirty="0" err="1">
                <a:solidFill>
                  <a:schemeClr val="tx2"/>
                </a:solidFill>
              </a:rPr>
              <a:t>Adolescens</a:t>
            </a:r>
            <a:r>
              <a:rPr lang="en-GB" sz="1800" dirty="0">
                <a:solidFill>
                  <a:schemeClr val="tx2"/>
                </a:solidFill>
              </a:rPr>
              <a:t>. Belmont, CA: Wadsworth Cengage Learning; 2010)</a:t>
            </a:r>
            <a:endParaRPr lang="en-US" sz="1800" dirty="0">
              <a:solidFill>
                <a:schemeClr val="tx2"/>
              </a:solidFill>
            </a:endParaRPr>
          </a:p>
        </p:txBody>
      </p:sp>
    </p:spTree>
    <p:extLst>
      <p:ext uri="{BB962C8B-B14F-4D97-AF65-F5344CB8AC3E}">
        <p14:creationId xmlns:p14="http://schemas.microsoft.com/office/powerpoint/2010/main" val="2938969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6CC0F52-DA4D-354D-AA43-BE16CCCEEF4B}"/>
              </a:ext>
            </a:extLst>
          </p:cNvPr>
          <p:cNvSpPr>
            <a:spLocks noGrp="1"/>
          </p:cNvSpPr>
          <p:nvPr>
            <p:ph type="title"/>
          </p:nvPr>
        </p:nvSpPr>
        <p:spPr>
          <a:xfrm>
            <a:off x="457201" y="720772"/>
            <a:ext cx="3733078" cy="5531079"/>
          </a:xfrm>
        </p:spPr>
        <p:txBody>
          <a:bodyPr>
            <a:normAutofit/>
          </a:bodyPr>
          <a:lstStyle/>
          <a:p>
            <a:r>
              <a:rPr lang="en-US" dirty="0"/>
              <a:t> Conclusion</a:t>
            </a:r>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98E36F75-1E3C-4633-AC02-C0AAE4B30BDA}"/>
              </a:ext>
            </a:extLst>
          </p:cNvPr>
          <p:cNvGraphicFramePr>
            <a:graphicFrameLocks noGrp="1"/>
          </p:cNvGraphicFramePr>
          <p:nvPr>
            <p:ph idx="1"/>
            <p:extLst>
              <p:ext uri="{D42A27DB-BD31-4B8C-83A1-F6EECF244321}">
                <p14:modId xmlns:p14="http://schemas.microsoft.com/office/powerpoint/2010/main" val="3821842672"/>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395792"/>
      </p:ext>
    </p:extLst>
  </p:cSld>
  <p:clrMapOvr>
    <a:masterClrMapping/>
  </p:clrMapOvr>
</p:sld>
</file>

<file path=ppt/theme/theme1.xml><?xml version="1.0" encoding="utf-8"?>
<a:theme xmlns:a="http://schemas.openxmlformats.org/drawingml/2006/main" name="SineVTI">
  <a:themeElements>
    <a:clrScheme name="Custom 51">
      <a:dk1>
        <a:sysClr val="windowText" lastClr="000000"/>
      </a:dk1>
      <a:lt1>
        <a:sysClr val="window" lastClr="FFFFFF"/>
      </a:lt1>
      <a:dk2>
        <a:srgbClr val="12154E"/>
      </a:dk2>
      <a:lt2>
        <a:srgbClr val="EEEEEE"/>
      </a:lt2>
      <a:accent1>
        <a:srgbClr val="FD8686"/>
      </a:accent1>
      <a:accent2>
        <a:srgbClr val="B495C2"/>
      </a:accent2>
      <a:accent3>
        <a:srgbClr val="8F99BB"/>
      </a:accent3>
      <a:accent4>
        <a:srgbClr val="A3A3C1"/>
      </a:accent4>
      <a:accent5>
        <a:srgbClr val="7162FE"/>
      </a:accent5>
      <a:accent6>
        <a:srgbClr val="1EBE9B"/>
      </a:accent6>
      <a:hlink>
        <a:srgbClr val="EF08F7"/>
      </a:hlink>
      <a:folHlink>
        <a:srgbClr val="8477FE"/>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1066</TotalTime>
  <Words>789</Words>
  <Application>Microsoft Macintosh PowerPoint</Application>
  <PresentationFormat>Widescreen</PresentationFormat>
  <Paragraphs>54</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Avenir Next LT Pro</vt:lpstr>
      <vt:lpstr>Calibri</vt:lpstr>
      <vt:lpstr>Posterama</vt:lpstr>
      <vt:lpstr>SineVTI</vt:lpstr>
      <vt:lpstr>A child’s experience between the age of 0-5 years can affect the rest of their lives</vt:lpstr>
      <vt:lpstr>INTRODUCTION</vt:lpstr>
      <vt:lpstr>Why is the first years of child development important?</vt:lpstr>
      <vt:lpstr>How parents can support their child’s development</vt:lpstr>
      <vt:lpstr>PowerPoint Presentation</vt:lpstr>
      <vt:lpstr>Albert Bandura's Social Learning Theory </vt:lpstr>
      <vt:lpstr>PowerPoint Presentation</vt:lpstr>
      <vt:lpstr>Freud’s theory of psychosexual development</vt:lpstr>
      <vt:lpstr>PowerPoint Presentation</vt:lpstr>
      <vt:lpstr>The Oral Stage Age Range: Birth to 1 Year </vt:lpstr>
      <vt:lpstr>The Anal Stage Age Range: 1 to 3 years </vt:lpstr>
      <vt:lpstr>The Phallic Stage Age Range: 3 to 5 Years   </vt:lpstr>
      <vt:lpstr> 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 of 0-5 years can affect the rest of their lives</dc:title>
  <dc:creator>Gabriela Diana Ibanescu (2014843)</dc:creator>
  <cp:lastModifiedBy>Gabriela Diana Ibanescu (2014843)</cp:lastModifiedBy>
  <cp:revision>1</cp:revision>
  <dcterms:created xsi:type="dcterms:W3CDTF">2021-10-18T17:51:47Z</dcterms:created>
  <dcterms:modified xsi:type="dcterms:W3CDTF">2021-10-19T11:39:02Z</dcterms:modified>
</cp:coreProperties>
</file>