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7" r:id="rId3"/>
    <p:sldId id="273" r:id="rId4"/>
    <p:sldId id="259" r:id="rId5"/>
    <p:sldId id="262" r:id="rId6"/>
    <p:sldId id="266" r:id="rId7"/>
    <p:sldId id="267" r:id="rId8"/>
    <p:sldId id="270" r:id="rId9"/>
    <p:sldId id="271" r:id="rId10"/>
    <p:sldId id="268" r:id="rId11"/>
    <p:sldId id="269" r:id="rId12"/>
    <p:sldId id="274" r:id="rId13"/>
    <p:sldId id="275" r:id="rId14"/>
    <p:sldId id="276" r:id="rId15"/>
    <p:sldId id="286" r:id="rId16"/>
    <p:sldId id="277" r:id="rId17"/>
    <p:sldId id="278" r:id="rId18"/>
    <p:sldId id="282" r:id="rId19"/>
    <p:sldId id="288" r:id="rId20"/>
    <p:sldId id="281" r:id="rId21"/>
    <p:sldId id="283" r:id="rId22"/>
    <p:sldId id="260" r:id="rId23"/>
    <p:sldId id="289" r:id="rId24"/>
    <p:sldId id="284" r:id="rId25"/>
    <p:sldId id="29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F8E8"/>
    <a:srgbClr val="F6FC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84174" autoAdjust="0"/>
  </p:normalViewPr>
  <p:slideViewPr>
    <p:cSldViewPr snapToGrid="0">
      <p:cViewPr varScale="1">
        <p:scale>
          <a:sx n="64" d="100"/>
          <a:sy n="64" d="100"/>
        </p:scale>
        <p:origin x="5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jamin Evans (Welsh Ambulance Service NHS Trust - 020)" userId="d86c19a9-60b0-4043-b7ba-3226e8000878" providerId="ADAL" clId="{673D23D1-42B9-4113-8297-7DB981F946A6}"/>
    <pc:docChg chg="undo redo custSel modSld">
      <pc:chgData name="Benjamin Evans (Welsh Ambulance Service NHS Trust - 020)" userId="d86c19a9-60b0-4043-b7ba-3226e8000878" providerId="ADAL" clId="{673D23D1-42B9-4113-8297-7DB981F946A6}" dt="2025-02-08T10:05:44.998" v="77" actId="948"/>
      <pc:docMkLst>
        <pc:docMk/>
      </pc:docMkLst>
      <pc:sldChg chg="modNotesTx">
        <pc:chgData name="Benjamin Evans (Welsh Ambulance Service NHS Trust - 020)" userId="d86c19a9-60b0-4043-b7ba-3226e8000878" providerId="ADAL" clId="{673D23D1-42B9-4113-8297-7DB981F946A6}" dt="2025-02-08T09:52:21.596" v="1" actId="20577"/>
        <pc:sldMkLst>
          <pc:docMk/>
          <pc:sldMk cId="2098989358" sldId="259"/>
        </pc:sldMkLst>
      </pc:sldChg>
      <pc:sldChg chg="modSp mod">
        <pc:chgData name="Benjamin Evans (Welsh Ambulance Service NHS Trust - 020)" userId="d86c19a9-60b0-4043-b7ba-3226e8000878" providerId="ADAL" clId="{673D23D1-42B9-4113-8297-7DB981F946A6}" dt="2025-02-08T10:03:57.875" v="40" actId="948"/>
        <pc:sldMkLst>
          <pc:docMk/>
          <pc:sldMk cId="474201313" sldId="260"/>
        </pc:sldMkLst>
        <pc:spChg chg="mod">
          <ac:chgData name="Benjamin Evans (Welsh Ambulance Service NHS Trust - 020)" userId="d86c19a9-60b0-4043-b7ba-3226e8000878" providerId="ADAL" clId="{673D23D1-42B9-4113-8297-7DB981F946A6}" dt="2025-02-08T10:03:57.875" v="40" actId="948"/>
          <ac:spMkLst>
            <pc:docMk/>
            <pc:sldMk cId="474201313" sldId="260"/>
            <ac:spMk id="3" creationId="{800E22C6-1A52-9D0A-1090-9ABB4B7D25D7}"/>
          </ac:spMkLst>
        </pc:spChg>
      </pc:sldChg>
      <pc:sldChg chg="modNotesTx">
        <pc:chgData name="Benjamin Evans (Welsh Ambulance Service NHS Trust - 020)" userId="d86c19a9-60b0-4043-b7ba-3226e8000878" providerId="ADAL" clId="{673D23D1-42B9-4113-8297-7DB981F946A6}" dt="2025-02-08T09:52:27.056" v="2" actId="20577"/>
        <pc:sldMkLst>
          <pc:docMk/>
          <pc:sldMk cId="3154240889" sldId="262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32.098" v="3" actId="20577"/>
        <pc:sldMkLst>
          <pc:docMk/>
          <pc:sldMk cId="1250633645" sldId="266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39.623" v="4" actId="20577"/>
        <pc:sldMkLst>
          <pc:docMk/>
          <pc:sldMk cId="3208718774" sldId="267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53.267" v="7" actId="20577"/>
        <pc:sldMkLst>
          <pc:docMk/>
          <pc:sldMk cId="4079452142" sldId="269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43.336" v="5" actId="20577"/>
        <pc:sldMkLst>
          <pc:docMk/>
          <pc:sldMk cId="218635947" sldId="270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47.889" v="6" actId="20577"/>
        <pc:sldMkLst>
          <pc:docMk/>
          <pc:sldMk cId="2957382007" sldId="271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14.995" v="0" actId="20577"/>
        <pc:sldMkLst>
          <pc:docMk/>
          <pc:sldMk cId="439752762" sldId="273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2:57.597" v="8" actId="20577"/>
        <pc:sldMkLst>
          <pc:docMk/>
          <pc:sldMk cId="2652945414" sldId="274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3:05.269" v="9" actId="20577"/>
        <pc:sldMkLst>
          <pc:docMk/>
          <pc:sldMk cId="3315948464" sldId="275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3:10.426" v="10" actId="20577"/>
        <pc:sldMkLst>
          <pc:docMk/>
          <pc:sldMk cId="2540262960" sldId="276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3:19.287" v="12" actId="20577"/>
        <pc:sldMkLst>
          <pc:docMk/>
          <pc:sldMk cId="989813428" sldId="277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3:24.074" v="13" actId="20577"/>
        <pc:sldMkLst>
          <pc:docMk/>
          <pc:sldMk cId="3931804394" sldId="278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4:11.615" v="16" actId="20577"/>
        <pc:sldMkLst>
          <pc:docMk/>
          <pc:sldMk cId="2608054327" sldId="281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3:29.967" v="14" actId="20577"/>
        <pc:sldMkLst>
          <pc:docMk/>
          <pc:sldMk cId="2870808892" sldId="282"/>
        </pc:sldMkLst>
      </pc:sldChg>
      <pc:sldChg chg="modSp mod">
        <pc:chgData name="Benjamin Evans (Welsh Ambulance Service NHS Trust - 020)" userId="d86c19a9-60b0-4043-b7ba-3226e8000878" providerId="ADAL" clId="{673D23D1-42B9-4113-8297-7DB981F946A6}" dt="2025-02-08T10:05:30.217" v="76" actId="1035"/>
        <pc:sldMkLst>
          <pc:docMk/>
          <pc:sldMk cId="3704196966" sldId="284"/>
        </pc:sldMkLst>
        <pc:spChg chg="mod">
          <ac:chgData name="Benjamin Evans (Welsh Ambulance Service NHS Trust - 020)" userId="d86c19a9-60b0-4043-b7ba-3226e8000878" providerId="ADAL" clId="{673D23D1-42B9-4113-8297-7DB981F946A6}" dt="2025-02-08T10:05:30.217" v="76" actId="1035"/>
          <ac:spMkLst>
            <pc:docMk/>
            <pc:sldMk cId="3704196966" sldId="284"/>
            <ac:spMk id="3" creationId="{CD27A5C3-17D3-F116-6C81-5B76272DC8D4}"/>
          </ac:spMkLst>
        </pc:spChg>
      </pc:sldChg>
      <pc:sldChg chg="modNotesTx">
        <pc:chgData name="Benjamin Evans (Welsh Ambulance Service NHS Trust - 020)" userId="d86c19a9-60b0-4043-b7ba-3226e8000878" providerId="ADAL" clId="{673D23D1-42B9-4113-8297-7DB981F946A6}" dt="2025-02-08T09:53:14.832" v="11" actId="20577"/>
        <pc:sldMkLst>
          <pc:docMk/>
          <pc:sldMk cId="1667750216" sldId="286"/>
        </pc:sldMkLst>
      </pc:sldChg>
      <pc:sldChg chg="modNotesTx">
        <pc:chgData name="Benjamin Evans (Welsh Ambulance Service NHS Trust - 020)" userId="d86c19a9-60b0-4043-b7ba-3226e8000878" providerId="ADAL" clId="{673D23D1-42B9-4113-8297-7DB981F946A6}" dt="2025-02-08T09:54:07.281" v="15" actId="20577"/>
        <pc:sldMkLst>
          <pc:docMk/>
          <pc:sldMk cId="2661749014" sldId="288"/>
        </pc:sldMkLst>
      </pc:sldChg>
      <pc:sldChg chg="modSp mod">
        <pc:chgData name="Benjamin Evans (Welsh Ambulance Service NHS Trust - 020)" userId="d86c19a9-60b0-4043-b7ba-3226e8000878" providerId="ADAL" clId="{673D23D1-42B9-4113-8297-7DB981F946A6}" dt="2025-02-08T10:04:10.396" v="41" actId="948"/>
        <pc:sldMkLst>
          <pc:docMk/>
          <pc:sldMk cId="2493041673" sldId="289"/>
        </pc:sldMkLst>
        <pc:spChg chg="mod">
          <ac:chgData name="Benjamin Evans (Welsh Ambulance Service NHS Trust - 020)" userId="d86c19a9-60b0-4043-b7ba-3226e8000878" providerId="ADAL" clId="{673D23D1-42B9-4113-8297-7DB981F946A6}" dt="2025-02-08T10:04:10.396" v="41" actId="948"/>
          <ac:spMkLst>
            <pc:docMk/>
            <pc:sldMk cId="2493041673" sldId="289"/>
            <ac:spMk id="3" creationId="{4F423FEE-1E5F-9803-32A3-967AE7ED4192}"/>
          </ac:spMkLst>
        </pc:spChg>
      </pc:sldChg>
      <pc:sldChg chg="modSp mod">
        <pc:chgData name="Benjamin Evans (Welsh Ambulance Service NHS Trust - 020)" userId="d86c19a9-60b0-4043-b7ba-3226e8000878" providerId="ADAL" clId="{673D23D1-42B9-4113-8297-7DB981F946A6}" dt="2025-02-08T10:05:44.998" v="77" actId="948"/>
        <pc:sldMkLst>
          <pc:docMk/>
          <pc:sldMk cId="1805325356" sldId="290"/>
        </pc:sldMkLst>
        <pc:spChg chg="mod">
          <ac:chgData name="Benjamin Evans (Welsh Ambulance Service NHS Trust - 020)" userId="d86c19a9-60b0-4043-b7ba-3226e8000878" providerId="ADAL" clId="{673D23D1-42B9-4113-8297-7DB981F946A6}" dt="2025-02-08T10:05:44.998" v="77" actId="948"/>
          <ac:spMkLst>
            <pc:docMk/>
            <pc:sldMk cId="1805325356" sldId="290"/>
            <ac:spMk id="3" creationId="{731B0BAF-F90D-D86E-42D8-C73C86A6D84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A2BDCD-5EB7-4F2B-B07A-E79790D3E454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F0420D9-F924-4DAA-9D27-B2C289C84599}">
      <dgm:prSet custT="1"/>
      <dgm:spPr/>
      <dgm:t>
        <a:bodyPr/>
        <a:lstStyle/>
        <a:p>
          <a:r>
            <a:rPr lang="en-GB" sz="2400" dirty="0"/>
            <a:t>To identify the problem that this change initiative seeks to address by using a Root Cause analysis;</a:t>
          </a:r>
          <a:endParaRPr lang="en-US" sz="2400" dirty="0"/>
        </a:p>
      </dgm:t>
    </dgm:pt>
    <dgm:pt modelId="{14C57CE4-8344-4981-9BE9-81E23547AFAD}" type="parTrans" cxnId="{AC6BCEC4-B479-4FE3-A18C-ACADC003BDCB}">
      <dgm:prSet/>
      <dgm:spPr/>
      <dgm:t>
        <a:bodyPr/>
        <a:lstStyle/>
        <a:p>
          <a:endParaRPr lang="en-US" sz="2400"/>
        </a:p>
      </dgm:t>
    </dgm:pt>
    <dgm:pt modelId="{9A78BBDD-53B6-4362-BD5B-720441B97FAD}" type="sibTrans" cxnId="{AC6BCEC4-B479-4FE3-A18C-ACADC003BDCB}">
      <dgm:prSet/>
      <dgm:spPr/>
      <dgm:t>
        <a:bodyPr/>
        <a:lstStyle/>
        <a:p>
          <a:endParaRPr lang="en-US" sz="2400"/>
        </a:p>
      </dgm:t>
    </dgm:pt>
    <dgm:pt modelId="{6DC3341A-F12F-47E8-9A9D-A5EF354667E5}">
      <dgm:prSet custT="1"/>
      <dgm:spPr/>
      <dgm:t>
        <a:bodyPr/>
        <a:lstStyle/>
        <a:p>
          <a:r>
            <a:rPr lang="en-GB" sz="2400" dirty="0"/>
            <a:t>To analyse the change management and quality improvement tools; </a:t>
          </a:r>
          <a:endParaRPr lang="en-US" sz="2400" dirty="0"/>
        </a:p>
      </dgm:t>
    </dgm:pt>
    <dgm:pt modelId="{9309D06C-0F03-49BA-8AAA-565090601227}" type="parTrans" cxnId="{CB196B87-E744-4A7F-A7FC-AD14AE991D65}">
      <dgm:prSet/>
      <dgm:spPr/>
      <dgm:t>
        <a:bodyPr/>
        <a:lstStyle/>
        <a:p>
          <a:endParaRPr lang="en-US" sz="2400"/>
        </a:p>
      </dgm:t>
    </dgm:pt>
    <dgm:pt modelId="{7B414DDE-8340-4FCB-8E50-68646BA65EDF}" type="sibTrans" cxnId="{CB196B87-E744-4A7F-A7FC-AD14AE991D65}">
      <dgm:prSet/>
      <dgm:spPr/>
      <dgm:t>
        <a:bodyPr/>
        <a:lstStyle/>
        <a:p>
          <a:endParaRPr lang="en-US" sz="2400"/>
        </a:p>
      </dgm:t>
    </dgm:pt>
    <dgm:pt modelId="{513B7915-F19D-4675-9338-D7A61B9B1B30}">
      <dgm:prSet custT="1"/>
      <dgm:spPr/>
      <dgm:t>
        <a:bodyPr/>
        <a:lstStyle/>
        <a:p>
          <a:r>
            <a:rPr lang="en-GB" sz="2400" dirty="0"/>
            <a:t>To evaluate three change management theories;</a:t>
          </a:r>
          <a:endParaRPr lang="en-US" sz="2400" dirty="0"/>
        </a:p>
      </dgm:t>
    </dgm:pt>
    <dgm:pt modelId="{03359DF2-6838-4EFE-963D-EA5D779B4DDD}" type="parTrans" cxnId="{29C62CD6-F21C-4A40-8957-4501FF5731ED}">
      <dgm:prSet/>
      <dgm:spPr/>
      <dgm:t>
        <a:bodyPr/>
        <a:lstStyle/>
        <a:p>
          <a:endParaRPr lang="en-US" sz="2400"/>
        </a:p>
      </dgm:t>
    </dgm:pt>
    <dgm:pt modelId="{28E2E8DC-619F-4153-A383-7FFF0A3982FC}" type="sibTrans" cxnId="{29C62CD6-F21C-4A40-8957-4501FF5731ED}">
      <dgm:prSet/>
      <dgm:spPr/>
      <dgm:t>
        <a:bodyPr/>
        <a:lstStyle/>
        <a:p>
          <a:endParaRPr lang="en-US" sz="2400"/>
        </a:p>
      </dgm:t>
    </dgm:pt>
    <dgm:pt modelId="{92D7B36F-47AD-4702-9C5C-4AC96FF5E598}">
      <dgm:prSet custT="1"/>
      <dgm:spPr/>
      <dgm:t>
        <a:bodyPr/>
        <a:lstStyle/>
        <a:p>
          <a:r>
            <a:rPr lang="en-GB" sz="2400"/>
            <a:t>To consider the challenges that will be encountered throughout change project delivery and how these will be overcome;</a:t>
          </a:r>
          <a:endParaRPr lang="en-US" sz="2400"/>
        </a:p>
      </dgm:t>
    </dgm:pt>
    <dgm:pt modelId="{78477BFF-C9AD-49A9-B265-86D91F2607F5}" type="parTrans" cxnId="{6BEB316C-BD3B-47E4-89AA-58C72707AE79}">
      <dgm:prSet/>
      <dgm:spPr/>
      <dgm:t>
        <a:bodyPr/>
        <a:lstStyle/>
        <a:p>
          <a:endParaRPr lang="en-US" sz="2400"/>
        </a:p>
      </dgm:t>
    </dgm:pt>
    <dgm:pt modelId="{BA2FDE6F-082D-485C-BFF4-11BC39B467C4}" type="sibTrans" cxnId="{6BEB316C-BD3B-47E4-89AA-58C72707AE79}">
      <dgm:prSet/>
      <dgm:spPr/>
      <dgm:t>
        <a:bodyPr/>
        <a:lstStyle/>
        <a:p>
          <a:endParaRPr lang="en-US" sz="2400"/>
        </a:p>
      </dgm:t>
    </dgm:pt>
    <dgm:pt modelId="{622634E6-F0BC-4F06-9920-D310FDF86E0B}">
      <dgm:prSet custT="1"/>
      <dgm:spPr/>
      <dgm:t>
        <a:bodyPr/>
        <a:lstStyle/>
        <a:p>
          <a:r>
            <a:rPr lang="en-GB" sz="2400"/>
            <a:t>To reflect on the process of developing this change initiative, ensuring that learning occurs as a result.</a:t>
          </a:r>
          <a:endParaRPr lang="en-US" sz="2400"/>
        </a:p>
      </dgm:t>
    </dgm:pt>
    <dgm:pt modelId="{96F8BA8C-9529-420D-84D7-DF2F896D9FDF}" type="parTrans" cxnId="{E20A406F-4F96-4083-A0DD-DA09F6044F58}">
      <dgm:prSet/>
      <dgm:spPr/>
      <dgm:t>
        <a:bodyPr/>
        <a:lstStyle/>
        <a:p>
          <a:endParaRPr lang="en-US" sz="2400"/>
        </a:p>
      </dgm:t>
    </dgm:pt>
    <dgm:pt modelId="{4FD29F3B-99EE-4356-AC82-8031B16F36DA}" type="sibTrans" cxnId="{E20A406F-4F96-4083-A0DD-DA09F6044F58}">
      <dgm:prSet/>
      <dgm:spPr/>
      <dgm:t>
        <a:bodyPr/>
        <a:lstStyle/>
        <a:p>
          <a:endParaRPr lang="en-US" sz="2400"/>
        </a:p>
      </dgm:t>
    </dgm:pt>
    <dgm:pt modelId="{B8889DE6-597A-47DB-B0C9-4581719405AC}" type="pres">
      <dgm:prSet presAssocID="{C8A2BDCD-5EB7-4F2B-B07A-E79790D3E454}" presName="linear" presStyleCnt="0">
        <dgm:presLayoutVars>
          <dgm:animLvl val="lvl"/>
          <dgm:resizeHandles val="exact"/>
        </dgm:presLayoutVars>
      </dgm:prSet>
      <dgm:spPr/>
    </dgm:pt>
    <dgm:pt modelId="{093BA609-3D4A-4B29-B928-3D3735C86AF6}" type="pres">
      <dgm:prSet presAssocID="{0F0420D9-F924-4DAA-9D27-B2C289C8459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5A0968-91FD-4007-BD44-14AD9B9DE9F3}" type="pres">
      <dgm:prSet presAssocID="{9A78BBDD-53B6-4362-BD5B-720441B97FAD}" presName="spacer" presStyleCnt="0"/>
      <dgm:spPr/>
    </dgm:pt>
    <dgm:pt modelId="{73C10068-AB86-4015-A2BC-D9CB82E61319}" type="pres">
      <dgm:prSet presAssocID="{6DC3341A-F12F-47E8-9A9D-A5EF354667E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F123328-8404-491A-9700-68746241E0EF}" type="pres">
      <dgm:prSet presAssocID="{7B414DDE-8340-4FCB-8E50-68646BA65EDF}" presName="spacer" presStyleCnt="0"/>
      <dgm:spPr/>
    </dgm:pt>
    <dgm:pt modelId="{E0ECC7FD-0FBB-4CD3-BA1C-F314D5779141}" type="pres">
      <dgm:prSet presAssocID="{513B7915-F19D-4675-9338-D7A61B9B1B3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04A5FD7-AC73-4F35-86CE-16292EEAF053}" type="pres">
      <dgm:prSet presAssocID="{28E2E8DC-619F-4153-A383-7FFF0A3982FC}" presName="spacer" presStyleCnt="0"/>
      <dgm:spPr/>
    </dgm:pt>
    <dgm:pt modelId="{1B74C229-42AD-4388-B2DC-5A4F7A8A78CC}" type="pres">
      <dgm:prSet presAssocID="{92D7B36F-47AD-4702-9C5C-4AC96FF5E59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1573492-B65C-447D-8B7E-355D1B55CE07}" type="pres">
      <dgm:prSet presAssocID="{BA2FDE6F-082D-485C-BFF4-11BC39B467C4}" presName="spacer" presStyleCnt="0"/>
      <dgm:spPr/>
    </dgm:pt>
    <dgm:pt modelId="{A7F00B28-21F9-4A40-8345-B56682C81D15}" type="pres">
      <dgm:prSet presAssocID="{622634E6-F0BC-4F06-9920-D310FDF86E0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F98EA0F-B09F-43B3-9152-573E071EAAED}" type="presOf" srcId="{513B7915-F19D-4675-9338-D7A61B9B1B30}" destId="{E0ECC7FD-0FBB-4CD3-BA1C-F314D5779141}" srcOrd="0" destOrd="0" presId="urn:microsoft.com/office/officeart/2005/8/layout/vList2"/>
    <dgm:cxn modelId="{849FC214-BEA4-4717-AED1-A449CF50BAF3}" type="presOf" srcId="{6DC3341A-F12F-47E8-9A9D-A5EF354667E5}" destId="{73C10068-AB86-4015-A2BC-D9CB82E61319}" srcOrd="0" destOrd="0" presId="urn:microsoft.com/office/officeart/2005/8/layout/vList2"/>
    <dgm:cxn modelId="{6CB66B16-9E34-4E62-986A-AA0E5BBC812B}" type="presOf" srcId="{92D7B36F-47AD-4702-9C5C-4AC96FF5E598}" destId="{1B74C229-42AD-4388-B2DC-5A4F7A8A78CC}" srcOrd="0" destOrd="0" presId="urn:microsoft.com/office/officeart/2005/8/layout/vList2"/>
    <dgm:cxn modelId="{CCBAEC21-AAF9-416A-BCA2-D90A693607D1}" type="presOf" srcId="{0F0420D9-F924-4DAA-9D27-B2C289C84599}" destId="{093BA609-3D4A-4B29-B928-3D3735C86AF6}" srcOrd="0" destOrd="0" presId="urn:microsoft.com/office/officeart/2005/8/layout/vList2"/>
    <dgm:cxn modelId="{6BEB316C-BD3B-47E4-89AA-58C72707AE79}" srcId="{C8A2BDCD-5EB7-4F2B-B07A-E79790D3E454}" destId="{92D7B36F-47AD-4702-9C5C-4AC96FF5E598}" srcOrd="3" destOrd="0" parTransId="{78477BFF-C9AD-49A9-B265-86D91F2607F5}" sibTransId="{BA2FDE6F-082D-485C-BFF4-11BC39B467C4}"/>
    <dgm:cxn modelId="{E20A406F-4F96-4083-A0DD-DA09F6044F58}" srcId="{C8A2BDCD-5EB7-4F2B-B07A-E79790D3E454}" destId="{622634E6-F0BC-4F06-9920-D310FDF86E0B}" srcOrd="4" destOrd="0" parTransId="{96F8BA8C-9529-420D-84D7-DF2F896D9FDF}" sibTransId="{4FD29F3B-99EE-4356-AC82-8031B16F36DA}"/>
    <dgm:cxn modelId="{CB196B87-E744-4A7F-A7FC-AD14AE991D65}" srcId="{C8A2BDCD-5EB7-4F2B-B07A-E79790D3E454}" destId="{6DC3341A-F12F-47E8-9A9D-A5EF354667E5}" srcOrd="1" destOrd="0" parTransId="{9309D06C-0F03-49BA-8AAA-565090601227}" sibTransId="{7B414DDE-8340-4FCB-8E50-68646BA65EDF}"/>
    <dgm:cxn modelId="{AC6BCEC4-B479-4FE3-A18C-ACADC003BDCB}" srcId="{C8A2BDCD-5EB7-4F2B-B07A-E79790D3E454}" destId="{0F0420D9-F924-4DAA-9D27-B2C289C84599}" srcOrd="0" destOrd="0" parTransId="{14C57CE4-8344-4981-9BE9-81E23547AFAD}" sibTransId="{9A78BBDD-53B6-4362-BD5B-720441B97FAD}"/>
    <dgm:cxn modelId="{29C62CD6-F21C-4A40-8957-4501FF5731ED}" srcId="{C8A2BDCD-5EB7-4F2B-B07A-E79790D3E454}" destId="{513B7915-F19D-4675-9338-D7A61B9B1B30}" srcOrd="2" destOrd="0" parTransId="{03359DF2-6838-4EFE-963D-EA5D779B4DDD}" sibTransId="{28E2E8DC-619F-4153-A383-7FFF0A3982FC}"/>
    <dgm:cxn modelId="{2423AEE5-F1D0-4ED8-865C-B2BC55B20FBE}" type="presOf" srcId="{C8A2BDCD-5EB7-4F2B-B07A-E79790D3E454}" destId="{B8889DE6-597A-47DB-B0C9-4581719405AC}" srcOrd="0" destOrd="0" presId="urn:microsoft.com/office/officeart/2005/8/layout/vList2"/>
    <dgm:cxn modelId="{C65DFCE8-DBC3-4B8A-9B6E-57716FB46D5C}" type="presOf" srcId="{622634E6-F0BC-4F06-9920-D310FDF86E0B}" destId="{A7F00B28-21F9-4A40-8345-B56682C81D15}" srcOrd="0" destOrd="0" presId="urn:microsoft.com/office/officeart/2005/8/layout/vList2"/>
    <dgm:cxn modelId="{D959A5C3-C256-400E-975A-54EB300DD391}" type="presParOf" srcId="{B8889DE6-597A-47DB-B0C9-4581719405AC}" destId="{093BA609-3D4A-4B29-B928-3D3735C86AF6}" srcOrd="0" destOrd="0" presId="urn:microsoft.com/office/officeart/2005/8/layout/vList2"/>
    <dgm:cxn modelId="{377F60CE-1354-4DD3-A527-02F585BD4D0D}" type="presParOf" srcId="{B8889DE6-597A-47DB-B0C9-4581719405AC}" destId="{D25A0968-91FD-4007-BD44-14AD9B9DE9F3}" srcOrd="1" destOrd="0" presId="urn:microsoft.com/office/officeart/2005/8/layout/vList2"/>
    <dgm:cxn modelId="{72C82682-61A3-4C0C-A522-9BCC1855B0A0}" type="presParOf" srcId="{B8889DE6-597A-47DB-B0C9-4581719405AC}" destId="{73C10068-AB86-4015-A2BC-D9CB82E61319}" srcOrd="2" destOrd="0" presId="urn:microsoft.com/office/officeart/2005/8/layout/vList2"/>
    <dgm:cxn modelId="{5A6B67F8-BF24-4C4B-A29B-1071C607A3BF}" type="presParOf" srcId="{B8889DE6-597A-47DB-B0C9-4581719405AC}" destId="{EF123328-8404-491A-9700-68746241E0EF}" srcOrd="3" destOrd="0" presId="urn:microsoft.com/office/officeart/2005/8/layout/vList2"/>
    <dgm:cxn modelId="{88474576-CA3F-4F3F-BF34-2A0F7F3ECDC8}" type="presParOf" srcId="{B8889DE6-597A-47DB-B0C9-4581719405AC}" destId="{E0ECC7FD-0FBB-4CD3-BA1C-F314D5779141}" srcOrd="4" destOrd="0" presId="urn:microsoft.com/office/officeart/2005/8/layout/vList2"/>
    <dgm:cxn modelId="{01BC2962-9049-44D9-96C5-F58A39FD6765}" type="presParOf" srcId="{B8889DE6-597A-47DB-B0C9-4581719405AC}" destId="{F04A5FD7-AC73-4F35-86CE-16292EEAF053}" srcOrd="5" destOrd="0" presId="urn:microsoft.com/office/officeart/2005/8/layout/vList2"/>
    <dgm:cxn modelId="{CEF80B55-62D2-419C-BB02-43E6B57F65D1}" type="presParOf" srcId="{B8889DE6-597A-47DB-B0C9-4581719405AC}" destId="{1B74C229-42AD-4388-B2DC-5A4F7A8A78CC}" srcOrd="6" destOrd="0" presId="urn:microsoft.com/office/officeart/2005/8/layout/vList2"/>
    <dgm:cxn modelId="{E2FA4BFB-1479-4B31-AC6E-250A7D0CAAC3}" type="presParOf" srcId="{B8889DE6-597A-47DB-B0C9-4581719405AC}" destId="{81573492-B65C-447D-8B7E-355D1B55CE07}" srcOrd="7" destOrd="0" presId="urn:microsoft.com/office/officeart/2005/8/layout/vList2"/>
    <dgm:cxn modelId="{DEB0390E-57AC-4F0E-BE10-9105D3C9E361}" type="presParOf" srcId="{B8889DE6-597A-47DB-B0C9-4581719405AC}" destId="{A7F00B28-21F9-4A40-8345-B56682C81D1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BA609-3D4A-4B29-B928-3D3735C86AF6}">
      <dsp:nvSpPr>
        <dsp:cNvPr id="0" name=""/>
        <dsp:cNvSpPr/>
      </dsp:nvSpPr>
      <dsp:spPr>
        <a:xfrm>
          <a:off x="0" y="21709"/>
          <a:ext cx="9618133" cy="917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identify the problem that this change initiative seeks to address by using a Root Cause analysis;</a:t>
          </a:r>
          <a:endParaRPr lang="en-US" sz="2400" kern="1200" dirty="0"/>
        </a:p>
      </dsp:txBody>
      <dsp:txXfrm>
        <a:off x="44778" y="66487"/>
        <a:ext cx="9528577" cy="827724"/>
      </dsp:txXfrm>
    </dsp:sp>
    <dsp:sp modelId="{73C10068-AB86-4015-A2BC-D9CB82E61319}">
      <dsp:nvSpPr>
        <dsp:cNvPr id="0" name=""/>
        <dsp:cNvSpPr/>
      </dsp:nvSpPr>
      <dsp:spPr>
        <a:xfrm>
          <a:off x="0" y="1080109"/>
          <a:ext cx="9618133" cy="917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analyse the change management and quality improvement tools; </a:t>
          </a:r>
          <a:endParaRPr lang="en-US" sz="2400" kern="1200" dirty="0"/>
        </a:p>
      </dsp:txBody>
      <dsp:txXfrm>
        <a:off x="44778" y="1124887"/>
        <a:ext cx="9528577" cy="827724"/>
      </dsp:txXfrm>
    </dsp:sp>
    <dsp:sp modelId="{E0ECC7FD-0FBB-4CD3-BA1C-F314D5779141}">
      <dsp:nvSpPr>
        <dsp:cNvPr id="0" name=""/>
        <dsp:cNvSpPr/>
      </dsp:nvSpPr>
      <dsp:spPr>
        <a:xfrm>
          <a:off x="0" y="2138509"/>
          <a:ext cx="9618133" cy="917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evaluate three change management theories;</a:t>
          </a:r>
          <a:endParaRPr lang="en-US" sz="2400" kern="1200" dirty="0"/>
        </a:p>
      </dsp:txBody>
      <dsp:txXfrm>
        <a:off x="44778" y="2183287"/>
        <a:ext cx="9528577" cy="827724"/>
      </dsp:txXfrm>
    </dsp:sp>
    <dsp:sp modelId="{1B74C229-42AD-4388-B2DC-5A4F7A8A78CC}">
      <dsp:nvSpPr>
        <dsp:cNvPr id="0" name=""/>
        <dsp:cNvSpPr/>
      </dsp:nvSpPr>
      <dsp:spPr>
        <a:xfrm>
          <a:off x="0" y="3196909"/>
          <a:ext cx="9618133" cy="917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consider the challenges that will be encountered throughout change project delivery and how these will be overcome;</a:t>
          </a:r>
          <a:endParaRPr lang="en-US" sz="2400" kern="1200"/>
        </a:p>
      </dsp:txBody>
      <dsp:txXfrm>
        <a:off x="44778" y="3241687"/>
        <a:ext cx="9528577" cy="827724"/>
      </dsp:txXfrm>
    </dsp:sp>
    <dsp:sp modelId="{A7F00B28-21F9-4A40-8345-B56682C81D15}">
      <dsp:nvSpPr>
        <dsp:cNvPr id="0" name=""/>
        <dsp:cNvSpPr/>
      </dsp:nvSpPr>
      <dsp:spPr>
        <a:xfrm>
          <a:off x="0" y="4255310"/>
          <a:ext cx="9618133" cy="917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reflect on the process of developing this change initiative, ensuring that learning occurs as a result.</a:t>
          </a:r>
          <a:endParaRPr lang="en-US" sz="2400" kern="1200"/>
        </a:p>
      </dsp:txBody>
      <dsp:txXfrm>
        <a:off x="44778" y="4300088"/>
        <a:ext cx="9528577" cy="827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96CCDB-4E99-4DE3-946D-92631C4D464D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379D67-95CA-4B0C-AF6D-E6D4488DB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330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0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33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7275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80919-99DD-830A-A105-0A398E5F0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04EE52-9293-E354-C64C-33B30D9451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74982A-CAA9-ED93-777D-E30F18E106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01D3F8-0F1C-3246-12EA-39533CEB0C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899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03347-F731-C281-2ABC-027A0385F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4FED76-CF25-6353-F1AB-C7F0BE6CBB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AA090B-FEBA-F4E4-EA99-5768064274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15CC3E-AA2C-03D5-089B-A33A8F838C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602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F21AA-F476-E471-CA7E-6571F3958A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55DC3A-2984-68C0-BD8B-400806C4A4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1C5D92-EC93-D081-BD4D-7F54DC062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0B5369-7F7B-4204-CB99-06D21BA43C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183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07F7F-D87D-E86B-C9A4-806F6959F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CCDF13-318E-5D73-862F-7CCB2E7392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355C7F-3794-8F13-3D03-EFCFF5A14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8B572-55AF-A768-28EF-682211AB16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196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F1ED6-4521-29D0-5531-ECEC903841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129107-0AA0-2C25-BA29-2700BDAF3E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0B4E4F-8F21-2AAD-6DB6-499282AE90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821FF1-E3CF-279F-EC21-EA2373F591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154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7B4F7-81E7-CA27-EDC2-AC32C5702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150714-B79C-8509-7608-E18522C90A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A71B93-8D74-5F92-397D-CFA8BF7FE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4FB25-5CBE-FDDB-C1FF-031979D638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7585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2A145A-1D5A-1DC9-A8F4-C77D2EE92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C2EFB5-60B5-577B-ED47-D54017D0AB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817A1A-CEDC-DEB3-E72D-CEEBF07D9A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A3185B-ADAD-53F9-3E3B-79ABEF2B0D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656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3936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687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37429-8C49-F4D4-DCE6-FB4EAFA93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4CE1C9-40D9-4E95-04DB-F6ADE0B9FE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DA5123-AA1B-F483-83B6-5C2A4BA6A4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86D11-AC05-8C4F-65E8-C9F494B4AC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994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980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0256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7572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D8601-774F-A9BC-62CF-ECF00451BF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97A877-5B4B-AE84-055C-1B84426F4A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F58E45-150F-467D-25A7-52D4DD1304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1A7E02-4DA7-634D-C782-F260C9E09C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7747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379D67-95CA-4B0C-AF6D-E6D4488DBF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410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211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471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66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016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62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89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212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67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182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867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69372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729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1465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39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651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087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CB356-EC10-44ED-89D6-5A64FB41C8D1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5E43A0D-9E1F-47C5-84E3-7C465B621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41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5699090-C556-DD5A-F503-B35052508B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r>
              <a:rPr lang="en-GB" dirty="0"/>
              <a:t>Ben Evans / 2330605</a:t>
            </a:r>
          </a:p>
          <a:p>
            <a:r>
              <a:rPr lang="en-GB" dirty="0"/>
              <a:t>Leadership and Change / BMPF7309D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58C2D-3E79-3FF3-A9A2-3B3215043A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The Re-implementation of Senior Paramedic Led Peer Learning</a:t>
            </a:r>
          </a:p>
        </p:txBody>
      </p:sp>
    </p:spTree>
    <p:extLst>
      <p:ext uri="{BB962C8B-B14F-4D97-AF65-F5344CB8AC3E}">
        <p14:creationId xmlns:p14="http://schemas.microsoft.com/office/powerpoint/2010/main" val="296989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B1529E-E38A-6FF3-4215-8A04FCA51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3048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Session Objectives</a:t>
            </a:r>
          </a:p>
        </p:txBody>
      </p:sp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BE6515-4C7A-56C4-F7B0-D61118D9A3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351251"/>
              </p:ext>
            </p:extLst>
          </p:nvPr>
        </p:nvGraphicFramePr>
        <p:xfrm>
          <a:off x="1286933" y="1181100"/>
          <a:ext cx="9618133" cy="5194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1650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8D008-11EF-7076-EC47-5559638BA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 Culture – The ideal and the 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8E7E5-A0D1-8BE6-139B-F50E7F649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3041"/>
            <a:ext cx="4433146" cy="4578322"/>
          </a:xfrm>
        </p:spPr>
        <p:txBody>
          <a:bodyPr>
            <a:noAutofit/>
          </a:bodyPr>
          <a:lstStyle/>
          <a:p>
            <a:endParaRPr lang="en-GB" sz="2000" dirty="0"/>
          </a:p>
          <a:p>
            <a:r>
              <a:rPr lang="en-GB" sz="2400" dirty="0"/>
              <a:t>WAST (2023) to promote professional development of staff. </a:t>
            </a:r>
          </a:p>
          <a:p>
            <a:endParaRPr lang="en-GB" sz="2400" dirty="0"/>
          </a:p>
          <a:p>
            <a:r>
              <a:rPr lang="en-GB" sz="2400" dirty="0"/>
              <a:t>Revoking SP led peer learning sessions is at odds with this.</a:t>
            </a:r>
          </a:p>
          <a:p>
            <a:endParaRPr lang="en-GB" sz="2000" dirty="0"/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AF5129-76F9-4FAC-F468-03E4672742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7617" y="1575486"/>
            <a:ext cx="2730987" cy="37070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564916-7D1A-D225-1D0C-BA9BA52B979E}"/>
              </a:ext>
            </a:extLst>
          </p:cNvPr>
          <p:cNvSpPr txBox="1"/>
          <p:nvPr/>
        </p:nvSpPr>
        <p:spPr>
          <a:xfrm>
            <a:off x="5343528" y="5487364"/>
            <a:ext cx="6399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Welsh Ambulance Service University NHS Trust (2023) </a:t>
            </a:r>
            <a:r>
              <a:rPr lang="en-GB" sz="1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Our People and Culture Plan 2023-2026. 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https://nhswales365.sharepoint.com/sites/AMB-Intranet-HR/Our%20People%20and%20Culture/Forms/AllItems.aspx?id=%2Fsites%2FAMB-Intranet-HR%2FOur%20People%20and%20Culture%2FPeople%20and%20Culture%20Plan%202023-26%2Epdf&amp;parent=%2Fsites%2FAMB-Intranet-HR%2FOur%20People%20and%20Culture (Accessed 11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439752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E7751-8DD0-0975-73E3-9E3CBA7B6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Root Cause Analysis - Define the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5D216-3345-DAE3-B881-78E5EF5E7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4800"/>
            <a:ext cx="9685866" cy="4673600"/>
          </a:xfrm>
        </p:spPr>
        <p:txBody>
          <a:bodyPr>
            <a:noAutofit/>
          </a:bodyPr>
          <a:lstStyle/>
          <a:p>
            <a:r>
              <a:rPr lang="en-GB" sz="2400" dirty="0"/>
              <a:t>Hospital handover delays are a systemic barrier to clinician exposure and development;</a:t>
            </a:r>
          </a:p>
          <a:p>
            <a:endParaRPr lang="en-GB" sz="2400" dirty="0"/>
          </a:p>
          <a:p>
            <a:r>
              <a:rPr lang="en-GB" sz="2400" dirty="0"/>
              <a:t>The delivery of Senior Paramedic led Peer Learning was seen as a means of mitigating this;</a:t>
            </a:r>
          </a:p>
          <a:p>
            <a:endParaRPr lang="en-GB" sz="2400" dirty="0"/>
          </a:p>
          <a:p>
            <a:r>
              <a:rPr lang="en-GB" sz="2400" dirty="0"/>
              <a:t>This was revoked by WAST, leaving staff with one mandatory training session provided by the organisation;</a:t>
            </a:r>
          </a:p>
          <a:p>
            <a:endParaRPr lang="en-GB" sz="2400" dirty="0"/>
          </a:p>
          <a:p>
            <a:r>
              <a:rPr lang="en-GB" sz="2400" dirty="0"/>
              <a:t>Staff are not receiving adequate support with their clinical development;</a:t>
            </a:r>
          </a:p>
          <a:p>
            <a:endParaRPr lang="en-GB" sz="2400" dirty="0"/>
          </a:p>
          <a:p>
            <a:r>
              <a:rPr lang="en-GB" sz="2400" dirty="0"/>
              <a:t>There is a possibility that this may lead to an increase in adverse clinical incidents.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8989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1E0A9-491E-3EEF-BE9C-FCA22B95B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 Cause Analysis - Gather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9A7AE-88A1-7351-B495-EFA4B01C4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299786" cy="3880773"/>
          </a:xfrm>
        </p:spPr>
        <p:txBody>
          <a:bodyPr>
            <a:noAutofit/>
          </a:bodyPr>
          <a:lstStyle/>
          <a:p>
            <a:r>
              <a:rPr lang="en-GB" sz="2400" dirty="0"/>
              <a:t>Feedback forms were completed by those who attended Peer Learning sessions prior to the initiative being revoked;</a:t>
            </a:r>
          </a:p>
          <a:p>
            <a:endParaRPr lang="en-GB" sz="2400" dirty="0"/>
          </a:p>
          <a:p>
            <a:r>
              <a:rPr lang="en-GB" sz="2400" dirty="0"/>
              <a:t>Feedback highlights there is a desire from within the organisation for additional support with maintenance of clinical knowledge and skills;</a:t>
            </a:r>
          </a:p>
          <a:p>
            <a:endParaRPr lang="en-GB" sz="2400" dirty="0"/>
          </a:p>
          <a:p>
            <a:r>
              <a:rPr lang="en-GB" sz="2400" dirty="0"/>
              <a:t>Feedback forms follow a similar structure, using a mix of Likert style questions and open text box answers.</a:t>
            </a:r>
          </a:p>
        </p:txBody>
      </p:sp>
    </p:spTree>
    <p:extLst>
      <p:ext uri="{BB962C8B-B14F-4D97-AF65-F5344CB8AC3E}">
        <p14:creationId xmlns:p14="http://schemas.microsoft.com/office/powerpoint/2010/main" val="3154240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13D47-B5EA-2F0B-2A21-4327766C4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AE70A-7A4E-113E-FEBC-DC93E009B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 Cause Analysis - Gather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656095D-0D75-415E-6D83-92ABCD2497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8200" y="1930400"/>
            <a:ext cx="8676394" cy="1105688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900266-15E6-05FB-879F-6DCE41310F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5221" y="3198802"/>
            <a:ext cx="8887372" cy="10865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D3A2AC-D15B-C2FB-D7A3-A9206C4AB6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2110" y="1377538"/>
            <a:ext cx="8310316" cy="54288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90C8497-B850-F0E4-B9FF-3971EF7CC5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841" y="6055578"/>
            <a:ext cx="7537350" cy="5946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E7A95EB-E930-AF24-8DA4-F20F13A892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081" y="4295322"/>
            <a:ext cx="9958811" cy="89989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0CA698C-9259-5A7E-B788-5F82EDB168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958" y="5195216"/>
            <a:ext cx="8926256" cy="86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33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EAE84-8D52-0F36-C922-FADA155849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B1A2E-5253-C449-F27B-D89015C7A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 Cause Analysis - Identify Possible Causal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EDEE8-DB5A-A6C6-45C9-0F87DAAD5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054" y="1930400"/>
            <a:ext cx="10427546" cy="3880773"/>
          </a:xfrm>
        </p:spPr>
        <p:txBody>
          <a:bodyPr>
            <a:noAutofit/>
          </a:bodyPr>
          <a:lstStyle/>
          <a:p>
            <a:r>
              <a:rPr lang="en-GB" sz="2400" dirty="0"/>
              <a:t>The 5 Whys method was utilised to help identify the root cause of the problem.</a:t>
            </a:r>
          </a:p>
          <a:p>
            <a:r>
              <a:rPr lang="en-GB" sz="2400" dirty="0"/>
              <a:t>Has been widely used in many quality improvement initiatives in the United Kingdom and globally (NHS Improving Quality, 2019, World Health Organisation, 2011).</a:t>
            </a:r>
          </a:p>
          <a:p>
            <a:r>
              <a:rPr lang="en-GB" sz="2400" dirty="0"/>
              <a:t>The 5 Whys is particularly beneficial when human actions are at the centre of the perceived problem (Salem et al., 2017).</a:t>
            </a:r>
          </a:p>
          <a:p>
            <a:r>
              <a:rPr lang="en-GB" sz="2400" dirty="0"/>
              <a:t>Card (2017) argues that the 5 whys oversimplifies root cause analysis in healthcare – rarely is it so linear and straightforward in practice.</a:t>
            </a:r>
          </a:p>
          <a:p>
            <a:r>
              <a:rPr lang="en-GB" sz="2400" dirty="0"/>
              <a:t>Its simplicity and flexibility makes it a useful starting point as part of the problem-solving process (Latino, 2015).</a:t>
            </a:r>
          </a:p>
        </p:txBody>
      </p:sp>
    </p:spTree>
    <p:extLst>
      <p:ext uri="{BB962C8B-B14F-4D97-AF65-F5344CB8AC3E}">
        <p14:creationId xmlns:p14="http://schemas.microsoft.com/office/powerpoint/2010/main" val="3208718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3443E-7A15-EFE4-AB41-E15D32328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67B8D-5A56-1579-57D2-8CFB04DC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54000"/>
            <a:ext cx="11372426" cy="1320800"/>
          </a:xfrm>
        </p:spPr>
        <p:txBody>
          <a:bodyPr>
            <a:normAutofit/>
          </a:bodyPr>
          <a:lstStyle/>
          <a:p>
            <a:r>
              <a:rPr lang="en-GB" sz="2800" dirty="0"/>
              <a:t>Root Cause Analysis - Identify Possible Causal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164D9-7967-D0C2-39FD-1D043FAF8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4" y="914400"/>
            <a:ext cx="11138746" cy="576072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What is the problem?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Senior Paramedics are no longer able to provide support staff with their CPD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    hours using</a:t>
            </a:r>
            <a:r>
              <a:rPr lang="en-GB" sz="8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Peer Learning sessions.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8000" b="1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WHY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Because this has been revoked by WAST.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8000" b="1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WHY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It has been reported that there were some instances where protocol wasn’t followed.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8000" b="1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WHY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The agreed protocol wasn’t readily available for Senior Paramedics in a Standard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    Operating Procedure.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8000" b="1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WHY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</a:pPr>
            <a:r>
              <a:rPr lang="en-GB" sz="8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Because a Standard Operating Procedure wasn’t developed.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8000" b="1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8000" b="1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80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WHY wasn’t a Standard Operating Procedure developed?</a:t>
            </a:r>
            <a:endParaRPr lang="en-GB" sz="8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35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617BE8-DF30-A514-45A1-5770EE1A4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4CA51-AB17-CA24-63C4-A7356A4F0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873066" cy="1320800"/>
          </a:xfrm>
        </p:spPr>
        <p:txBody>
          <a:bodyPr>
            <a:normAutofit/>
          </a:bodyPr>
          <a:lstStyle/>
          <a:p>
            <a:r>
              <a:rPr lang="en-GB" sz="2800" dirty="0"/>
              <a:t>What other Root Cause Analysis tools were considered?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54863-6CE0-0C20-6761-8DBEEB96E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094" y="1785496"/>
            <a:ext cx="9157546" cy="4292427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Tools such as Pareto Chart and the PROACT Root Cause Analysis methods focus on the collation and interpretation of </a:t>
            </a:r>
            <a:r>
              <a:rPr lang="en-GB" sz="2600" kern="1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quanitative</a:t>
            </a:r>
            <a:r>
              <a:rPr lang="en-GB" sz="26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data (</a:t>
            </a:r>
            <a:r>
              <a:rPr lang="en-GB" sz="2600" kern="1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Alkiayat</a:t>
            </a:r>
            <a:r>
              <a:rPr lang="en-GB" sz="26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2021; Latino, Latino and Latino, 2020).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latin typeface="+mj-lt"/>
              </a:rPr>
              <a:t>Causal tree mapping was also considered, but it was felt that a fishbone diagram was most appropriate in this instance.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latin typeface="+mj-lt"/>
              </a:rPr>
              <a:t>Causal trees are to be used to establish a singular root cause, while a fishbone diagram identifies all factors that contribute to the problem (Miller, 2020).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382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D48EFE-12E6-0DC8-4E7D-DEDEEA088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C0EF9-A638-A5BD-8E78-14517C9D4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64160"/>
            <a:ext cx="9084348" cy="1320800"/>
          </a:xfrm>
        </p:spPr>
        <p:txBody>
          <a:bodyPr>
            <a:normAutofit/>
          </a:bodyPr>
          <a:lstStyle/>
          <a:p>
            <a:r>
              <a:rPr lang="en-GB" dirty="0"/>
              <a:t>Root Cause Analysis - Identify Root Causes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1DAF15-CE35-8DE3-ED79-EC774DB7ED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482" y="1128551"/>
            <a:ext cx="8839199" cy="528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881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68C8A-EE53-AB88-4F30-6A6D969F4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0598F91-E307-6808-2515-D44F034F18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" b="98440" l="6294" r="89977">
                        <a14:foregroundMark x1="24242" y1="1716" x2="43823" y2="10608"/>
                        <a14:foregroundMark x1="43823" y1="10608" x2="48718" y2="19033"/>
                        <a14:foregroundMark x1="66900" y1="36973" x2="35198" y2="28393"/>
                        <a14:foregroundMark x1="82284" y1="89236" x2="34965" y2="43058"/>
                        <a14:foregroundMark x1="34965" y1="43058" x2="35897" y2="40406"/>
                        <a14:foregroundMark x1="84615" y1="47738" x2="29138" y2="28549"/>
                        <a14:foregroundMark x1="87646" y1="14041" x2="37529" y2="2964"/>
                        <a14:foregroundMark x1="37529" y1="2964" x2="33333" y2="468"/>
                        <a14:foregroundMark x1="11888" y1="67083" x2="49883" y2="89860"/>
                        <a14:foregroundMark x1="49883" y1="89860" x2="51748" y2="90328"/>
                        <a14:foregroundMark x1="6294" y1="87520" x2="73893" y2="9844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7500" y="1558182"/>
            <a:ext cx="2937934" cy="4389781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05D26D-1959-7992-C3A2-13E20901B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58" y="142614"/>
            <a:ext cx="10834171" cy="1320800"/>
          </a:xfrm>
        </p:spPr>
        <p:txBody>
          <a:bodyPr/>
          <a:lstStyle/>
          <a:p>
            <a:r>
              <a:rPr lang="en-GB" dirty="0"/>
              <a:t>Root Cause Analysis - Recommend and </a:t>
            </a:r>
            <a:br>
              <a:rPr lang="en-GB" dirty="0"/>
            </a:br>
            <a:r>
              <a:rPr lang="en-GB" dirty="0"/>
              <a:t>Implement a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2B157-D80A-5776-3F24-1E2095CC4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7360" y="1463414"/>
            <a:ext cx="8867140" cy="5251972"/>
          </a:xfrm>
        </p:spPr>
        <p:txBody>
          <a:bodyPr>
            <a:normAutofit/>
          </a:bodyPr>
          <a:lstStyle/>
          <a:p>
            <a:r>
              <a:rPr lang="en-GB" sz="2400" dirty="0"/>
              <a:t>The Plan, Do, Study, Act (PDSA) Cycle selected to guide the first iteration of this change initiative.</a:t>
            </a:r>
          </a:p>
          <a:p>
            <a:r>
              <a:rPr lang="en-GB" sz="2400" dirty="0"/>
              <a:t>PDSA is well recognised and frequently used within the NHS (NHS England and NHS Improvement, 2021).</a:t>
            </a:r>
          </a:p>
          <a:p>
            <a:r>
              <a:rPr lang="en-GB" sz="2400" dirty="0"/>
              <a:t>Enables those driving a project to define, monitor and assess the impact of a proposed change in a controlled manner(Coury et al., 2017).</a:t>
            </a:r>
          </a:p>
          <a:p>
            <a:r>
              <a:rPr lang="en-GB" sz="2400" dirty="0"/>
              <a:t>Change as cyclical in nature – those implementing change can make key changes based on information that arises during each iteration (McGowan and Reid, 2018).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92F98F-6A8A-1AB6-C165-67C9A7532B48}"/>
              </a:ext>
            </a:extLst>
          </p:cNvPr>
          <p:cNvSpPr txBox="1"/>
          <p:nvPr/>
        </p:nvSpPr>
        <p:spPr>
          <a:xfrm>
            <a:off x="124858" y="6042731"/>
            <a:ext cx="8130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NHS England and NHS Improvement (2021)  </a:t>
            </a:r>
            <a:r>
              <a:rPr lang="en-GB" sz="1200" i="1" dirty="0">
                <a:latin typeface="+mj-lt"/>
              </a:rPr>
              <a:t>Online library of quality, service improvement and redesign tools: Plan, Do, Study, Act (PDSA) cycles and the model for improvement. </a:t>
            </a:r>
            <a:r>
              <a:rPr lang="en-GB" sz="1200" dirty="0">
                <a:latin typeface="+mj-lt"/>
              </a:rPr>
              <a:t>URL: https://aqua.nhs.uk/wp-content/uploads/2023/07/qsir-pdsa-cycles-model-for-improvement.pdf (Accessed 9 January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452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817372-CAFF-A36A-59FB-BD3493222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4D83-EDE6-0219-0CAD-F3667FC57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other Quality Improvement tools were considered?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B0A2B-3C86-05FA-8D51-AECC5F9F1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Lean – optimising processes and procedures is the priority at every stage; quality and efficiency are seen as interchangeable (NHS, 2011)</a:t>
            </a:r>
          </a:p>
          <a:p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Six Sigma – emphasis on quantifiable data to inform quality </a:t>
            </a:r>
            <a:r>
              <a:rPr lang="en-GB" sz="26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improvement</a:t>
            </a:r>
            <a: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initiatives (Barr and Brannan, 2024).</a:t>
            </a:r>
          </a:p>
          <a:p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Lean Six Sigma – combination of the two above tools; utilisation of statistical data to streamline performance and output (Henrique and Filho, 2018).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945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0BA43-08F7-BC74-CE38-473A789E3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85" y="355600"/>
            <a:ext cx="9139766" cy="1320800"/>
          </a:xfrm>
        </p:spPr>
        <p:txBody>
          <a:bodyPr/>
          <a:lstStyle/>
          <a:p>
            <a:r>
              <a:rPr lang="en-GB" dirty="0"/>
              <a:t>Lewin’s Change Management Model (1951)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54719-14DF-2783-8AD2-DDDBA7CCC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854" y="1361440"/>
            <a:ext cx="6541346" cy="492760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+mj-lt"/>
              </a:rPr>
              <a:t>Why Lewin’s model?</a:t>
            </a:r>
          </a:p>
          <a:p>
            <a:r>
              <a:rPr lang="en-GB" sz="2400" dirty="0">
                <a:latin typeface="+mj-lt"/>
              </a:rPr>
              <a:t>Change as a concept should be viewed in a cyclical manner (Dawson and </a:t>
            </a:r>
            <a:r>
              <a:rPr lang="en-GB" sz="2400" dirty="0" err="1">
                <a:latin typeface="+mj-lt"/>
              </a:rPr>
              <a:t>Andriopoulos</a:t>
            </a:r>
            <a:r>
              <a:rPr lang="en-GB" sz="2400" dirty="0">
                <a:latin typeface="+mj-lt"/>
              </a:rPr>
              <a:t>, 2014).</a:t>
            </a:r>
          </a:p>
          <a:p>
            <a:r>
              <a:rPr lang="en-GB" sz="2400" dirty="0">
                <a:latin typeface="+mj-lt"/>
              </a:rPr>
              <a:t>Emphasis on human behaviour and how this can aid and restrict change (Burnes, 2020).</a:t>
            </a:r>
          </a:p>
          <a:p>
            <a:r>
              <a:rPr lang="en-GB" sz="2400" dirty="0">
                <a:latin typeface="+mj-lt"/>
              </a:rPr>
              <a:t>Enables a better understanding of why people oppose change (Solow and Perry, 2023).</a:t>
            </a:r>
          </a:p>
          <a:p>
            <a:r>
              <a:rPr lang="en-GB" sz="2400" dirty="0">
                <a:latin typeface="+mj-lt"/>
              </a:rPr>
              <a:t>Has been used successfully to implement change in healthcare (</a:t>
            </a:r>
            <a:r>
              <a:rPr lang="en-GB" sz="24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Harrison et al., 2021; Coulter, 2021; Ahmed, Kassem and </a:t>
            </a:r>
            <a:r>
              <a:rPr lang="en-GB" sz="24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Sleem</a:t>
            </a:r>
            <a:r>
              <a:rPr lang="en-GB" sz="24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2022).</a:t>
            </a:r>
            <a:endParaRPr lang="en-GB" sz="2400" dirty="0">
              <a:latin typeface="+mj-lt"/>
            </a:endParaRPr>
          </a:p>
        </p:txBody>
      </p:sp>
      <p:pic>
        <p:nvPicPr>
          <p:cNvPr id="4" name="Picture 3" descr="A diagram of a refreshment&#10;&#10;Description automatically generated">
            <a:extLst>
              <a:ext uri="{FF2B5EF4-FFF2-40B4-BE49-F238E27FC236}">
                <a16:creationId xmlns:a16="http://schemas.microsoft.com/office/drawing/2014/main" id="{2D67354E-274C-39FF-8103-0B9754A8D16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2288" y="2155825"/>
            <a:ext cx="4417060" cy="2546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BE0E5-4E88-8596-7200-7AD382DEB5D7}"/>
              </a:ext>
            </a:extLst>
          </p:cNvPr>
          <p:cNvSpPr txBox="1"/>
          <p:nvPr/>
        </p:nvSpPr>
        <p:spPr>
          <a:xfrm>
            <a:off x="7337021" y="4858434"/>
            <a:ext cx="44170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Mulder, P. (2024) </a:t>
            </a:r>
            <a:r>
              <a:rPr lang="en-GB" sz="1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Kurt Lewin change model explained. 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https://www.toolshero.com/change-management/lewin-change-model/ (Accessed 28 December 2024).</a:t>
            </a:r>
          </a:p>
        </p:txBody>
      </p:sp>
    </p:spTree>
    <p:extLst>
      <p:ext uri="{BB962C8B-B14F-4D97-AF65-F5344CB8AC3E}">
        <p14:creationId xmlns:p14="http://schemas.microsoft.com/office/powerpoint/2010/main" val="33159484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65B26C3-0C20-E45B-8C37-C6592C4842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979" y="905665"/>
            <a:ext cx="3515715" cy="5046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C2F249-F6A4-7C1F-9443-AE513E95F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33" y="191547"/>
            <a:ext cx="8596668" cy="1320800"/>
          </a:xfrm>
        </p:spPr>
        <p:txBody>
          <a:bodyPr/>
          <a:lstStyle/>
          <a:p>
            <a:r>
              <a:rPr lang="en-GB" dirty="0"/>
              <a:t>Which change models were considered?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AD9EA-A066-BD8A-A7BF-B14690014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58" y="1077792"/>
            <a:ext cx="8596668" cy="51434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latin typeface="+mj-lt"/>
              </a:rPr>
              <a:t>Kotter’s 8 Step Model (1996)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latin typeface="+mj-lt"/>
              </a:rPr>
              <a:t>Conceptualises change as a linear construct;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change is much more complex than this (Dawson,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2019; </a:t>
            </a:r>
            <a:r>
              <a:rPr lang="en-GB" sz="2600" dirty="0" err="1">
                <a:latin typeface="+mj-lt"/>
              </a:rPr>
              <a:t>Carreño</a:t>
            </a:r>
            <a:r>
              <a:rPr lang="en-GB" sz="2600" dirty="0">
                <a:latin typeface="+mj-lt"/>
              </a:rPr>
              <a:t>, 2024).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latin typeface="+mj-lt"/>
              </a:rPr>
              <a:t>Suggests that change should be implemented from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the top down (</a:t>
            </a:r>
            <a:r>
              <a:rPr lang="en-GB" sz="2600" dirty="0" err="1">
                <a:latin typeface="+mj-lt"/>
              </a:rPr>
              <a:t>Odiaga</a:t>
            </a:r>
            <a:r>
              <a:rPr lang="en-GB" sz="2600" dirty="0">
                <a:latin typeface="+mj-lt"/>
              </a:rPr>
              <a:t> et al., 2021). For change to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be successfully implemented, all employees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should play an active role in the change process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(Mankins and Litre, 2024).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latin typeface="+mj-lt"/>
              </a:rPr>
              <a:t>8 step process makes change more time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+mj-lt"/>
              </a:rPr>
              <a:t>    consuming and complex to implement.</a:t>
            </a:r>
          </a:p>
          <a:p>
            <a:endParaRPr lang="en-GB" sz="19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AD23A9-2399-71EA-AD44-9E91CBCDD4F2}"/>
              </a:ext>
            </a:extLst>
          </p:cNvPr>
          <p:cNvSpPr txBox="1"/>
          <p:nvPr/>
        </p:nvSpPr>
        <p:spPr>
          <a:xfrm>
            <a:off x="8383979" y="6020122"/>
            <a:ext cx="3788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Consuunt</a:t>
            </a:r>
            <a:r>
              <a:rPr lang="en-GB" sz="1200" dirty="0"/>
              <a:t> (2025) </a:t>
            </a:r>
            <a:r>
              <a:rPr lang="en-GB" sz="1200" i="1" dirty="0"/>
              <a:t>What is the Kotter8-step change model? </a:t>
            </a:r>
            <a:r>
              <a:rPr lang="en-GB" sz="1200" dirty="0"/>
              <a:t>URL: ttps://www.consuunt.com/kotters-8-step-model/(Accessed 19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25402629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6EC8F9-B032-3915-824A-7F465C490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20A8-C0A4-8BEC-5FD1-6DC757ED1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" y="1524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Which change models were discounted?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FA1DF-DB76-3167-5787-5B39B5523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4" y="1117600"/>
            <a:ext cx="5850466" cy="5486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Kubler Ross Change Curve (1969)</a:t>
            </a:r>
          </a:p>
          <a:p>
            <a:r>
              <a:rPr lang="en-GB" sz="2400" dirty="0"/>
              <a:t>Provides understanding of emotions encountered during change but offers no tools to combat resistance (Lindblad 2022);</a:t>
            </a:r>
          </a:p>
          <a:p>
            <a:r>
              <a:rPr lang="en-GB" sz="2400" dirty="0"/>
              <a:t>Offers no solution on how to guide staff through these emotions (Malone, 2018);</a:t>
            </a:r>
          </a:p>
          <a:p>
            <a:r>
              <a:rPr lang="en-GB" sz="2400" dirty="0"/>
              <a:t>Individual response to change is highly complex and cannot be reduced to a set number of linear steps (Hagemann and </a:t>
            </a:r>
            <a:r>
              <a:rPr lang="en-GB" sz="2400" dirty="0" err="1"/>
              <a:t>Cechlovsky</a:t>
            </a:r>
            <a:r>
              <a:rPr lang="en-GB" sz="2400" dirty="0"/>
              <a:t>, 2024).</a:t>
            </a:r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54FB57-C690-FEFF-D473-DC89A73D00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822"/>
          <a:stretch/>
        </p:blipFill>
        <p:spPr>
          <a:xfrm>
            <a:off x="6210299" y="1578366"/>
            <a:ext cx="5397501" cy="37012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86EB30-A22C-9BF1-39AD-DE656F94FCE8}"/>
              </a:ext>
            </a:extLst>
          </p:cNvPr>
          <p:cNvSpPr txBox="1"/>
          <p:nvPr/>
        </p:nvSpPr>
        <p:spPr>
          <a:xfrm>
            <a:off x="7137400" y="5486400"/>
            <a:ext cx="472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Tahir (2019) </a:t>
            </a:r>
            <a:r>
              <a:rPr lang="en-GB" sz="1200" i="1" dirty="0"/>
              <a:t>Kubler Ross change curve model. </a:t>
            </a:r>
            <a:r>
              <a:rPr lang="en-GB" sz="1200" dirty="0"/>
              <a:t>URL: https://changemanagementinsight.com/kubler-ross-change-curve-model/ (Accessed 19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16677502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2BA12-FB9D-6237-BE75-33CC3FBD9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317" y="347109"/>
            <a:ext cx="11019366" cy="1320800"/>
          </a:xfrm>
        </p:spPr>
        <p:txBody>
          <a:bodyPr>
            <a:normAutofit/>
          </a:bodyPr>
          <a:lstStyle/>
          <a:p>
            <a:r>
              <a:rPr lang="en-GB" dirty="0"/>
              <a:t>Forcefield Analysis – Barriers to Change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E42EAE-3F6E-A98A-8BB9-E2FAE189F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1354897"/>
              </p:ext>
            </p:extLst>
          </p:nvPr>
        </p:nvGraphicFramePr>
        <p:xfrm>
          <a:off x="1029558" y="1225868"/>
          <a:ext cx="5725160" cy="17428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2580">
                  <a:extLst>
                    <a:ext uri="{9D8B030D-6E8A-4147-A177-3AD203B41FA5}">
                      <a16:colId xmlns:a16="http://schemas.microsoft.com/office/drawing/2014/main" val="2102691060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626593108"/>
                    </a:ext>
                  </a:extLst>
                </a:gridCol>
              </a:tblGrid>
              <a:tr h="17409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Forces in favour of change: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Score: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08934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Initiative supported by SP team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26332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Initiative supported by operational staff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6002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Improved staff confidence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01663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Contributes to staff CPD requirement set out in staff contracts.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79021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Ability to have a positive impact on patient outcomes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2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648999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Implementation would be in line with WAST People and Culture Plan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2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9503586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C2086CD-68C4-D4B5-A564-9810FAEE4D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870720"/>
              </p:ext>
            </p:extLst>
          </p:nvPr>
        </p:nvGraphicFramePr>
        <p:xfrm>
          <a:off x="1029558" y="3218338"/>
          <a:ext cx="5725160" cy="21083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2580">
                  <a:extLst>
                    <a:ext uri="{9D8B030D-6E8A-4147-A177-3AD203B41FA5}">
                      <a16:colId xmlns:a16="http://schemas.microsoft.com/office/drawing/2014/main" val="519137755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263551826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Forces resistance to change: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Score: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0635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00" dirty="0">
                          <a:effectLst/>
                        </a:rPr>
                        <a:t>Resistance from Learning &amp; Development team – threat to their remit of delivering formal staff training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77675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Lack of established governance structure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490380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Pressures on the organisation, preventing the SP from having protected time to deliver sessions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1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166165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SPs not currently having an established teaching qualification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72212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Lack of financial backing to implement change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1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3436036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5AB529C-F731-DA73-3041-AA317F17FF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5419663"/>
              </p:ext>
            </p:extLst>
          </p:nvPr>
        </p:nvGraphicFramePr>
        <p:xfrm>
          <a:off x="1029558" y="5573413"/>
          <a:ext cx="5725160" cy="3435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2580">
                  <a:extLst>
                    <a:ext uri="{9D8B030D-6E8A-4147-A177-3AD203B41FA5}">
                      <a16:colId xmlns:a16="http://schemas.microsoft.com/office/drawing/2014/main" val="1755398226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277751317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Driving forces score: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Resistant forces score: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5373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22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8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0723529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4E96AA1F-5226-3107-66E1-E7FC330AEB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0686" y="218505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7EF050-18DB-CF7B-B653-24B38F6B9671}"/>
              </a:ext>
            </a:extLst>
          </p:cNvPr>
          <p:cNvSpPr txBox="1"/>
          <p:nvPr/>
        </p:nvSpPr>
        <p:spPr>
          <a:xfrm>
            <a:off x="7197959" y="1667909"/>
            <a:ext cx="285923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Why complete a forcefield analysis?</a:t>
            </a:r>
          </a:p>
          <a:p>
            <a:endParaRPr lang="en-GB" sz="2000" dirty="0"/>
          </a:p>
          <a:p>
            <a:r>
              <a:rPr lang="en-GB" sz="2000" dirty="0"/>
              <a:t>In keeping with Lewin’s theory, this enables restricting forces to be identified and counteracted, making the implementation of a change more likely to be successful (</a:t>
            </a:r>
            <a:r>
              <a:rPr lang="en-GB" sz="2000" dirty="0" err="1"/>
              <a:t>Sveningsson</a:t>
            </a:r>
            <a:r>
              <a:rPr lang="en-GB" sz="2000" dirty="0"/>
              <a:t> and </a:t>
            </a:r>
            <a:r>
              <a:rPr lang="en-GB" sz="2000" dirty="0" err="1"/>
              <a:t>S</a:t>
            </a:r>
            <a:r>
              <a:rPr lang="en-GB" sz="2000" b="0" i="0" dirty="0" err="1">
                <a:solidFill>
                  <a:srgbClr val="2D3748"/>
                </a:solidFill>
                <a:effectLst/>
              </a:rPr>
              <a:t>örgärde</a:t>
            </a:r>
            <a:r>
              <a:rPr lang="en-GB" sz="2000" b="0" i="0" dirty="0">
                <a:solidFill>
                  <a:srgbClr val="2D3748"/>
                </a:solidFill>
                <a:effectLst/>
              </a:rPr>
              <a:t>, 2020)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98134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24BDF-8DE0-33B5-A013-27AA980C3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Stakeholder Analysis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65963BE-BF43-A908-1645-EBC7F5AD06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119327"/>
              </p:ext>
            </p:extLst>
          </p:nvPr>
        </p:nvGraphicFramePr>
        <p:xfrm>
          <a:off x="838200" y="1332787"/>
          <a:ext cx="10515601" cy="5202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67847">
                  <a:extLst>
                    <a:ext uri="{9D8B030D-6E8A-4147-A177-3AD203B41FA5}">
                      <a16:colId xmlns:a16="http://schemas.microsoft.com/office/drawing/2014/main" val="3007893784"/>
                    </a:ext>
                  </a:extLst>
                </a:gridCol>
                <a:gridCol w="1111507">
                  <a:extLst>
                    <a:ext uri="{9D8B030D-6E8A-4147-A177-3AD203B41FA5}">
                      <a16:colId xmlns:a16="http://schemas.microsoft.com/office/drawing/2014/main" val="2737919218"/>
                    </a:ext>
                  </a:extLst>
                </a:gridCol>
                <a:gridCol w="1187322">
                  <a:extLst>
                    <a:ext uri="{9D8B030D-6E8A-4147-A177-3AD203B41FA5}">
                      <a16:colId xmlns:a16="http://schemas.microsoft.com/office/drawing/2014/main" val="2231402708"/>
                    </a:ext>
                  </a:extLst>
                </a:gridCol>
                <a:gridCol w="1616529">
                  <a:extLst>
                    <a:ext uri="{9D8B030D-6E8A-4147-A177-3AD203B41FA5}">
                      <a16:colId xmlns:a16="http://schemas.microsoft.com/office/drawing/2014/main" val="1859456002"/>
                    </a:ext>
                  </a:extLst>
                </a:gridCol>
                <a:gridCol w="1553547">
                  <a:extLst>
                    <a:ext uri="{9D8B030D-6E8A-4147-A177-3AD203B41FA5}">
                      <a16:colId xmlns:a16="http://schemas.microsoft.com/office/drawing/2014/main" val="2073584613"/>
                    </a:ext>
                  </a:extLst>
                </a:gridCol>
                <a:gridCol w="1646855">
                  <a:extLst>
                    <a:ext uri="{9D8B030D-6E8A-4147-A177-3AD203B41FA5}">
                      <a16:colId xmlns:a16="http://schemas.microsoft.com/office/drawing/2014/main" val="4038865204"/>
                    </a:ext>
                  </a:extLst>
                </a:gridCol>
                <a:gridCol w="1731994">
                  <a:extLst>
                    <a:ext uri="{9D8B030D-6E8A-4147-A177-3AD203B41FA5}">
                      <a16:colId xmlns:a16="http://schemas.microsoft.com/office/drawing/2014/main" val="1843349476"/>
                    </a:ext>
                  </a:extLst>
                </a:gridCol>
              </a:tblGrid>
              <a:tr h="6087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Stakeholder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Stake in the project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Potential impact on the project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Expectations of the stakeholder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Perceived attitudes and/or risks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Stakeholder management strategy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Responsibility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extLst>
                  <a:ext uri="{0D108BD9-81ED-4DB2-BD59-A6C34878D82A}">
                    <a16:rowId xmlns:a16="http://schemas.microsoft.com/office/drawing/2014/main" val="62730128"/>
                  </a:ext>
                </a:extLst>
              </a:tr>
              <a:tr h="6384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Senior Paramedic Team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To plan and facilitate peer learning sessions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Evidence that deviation from agreed structure has occurred before and could happen again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utilise clinical governance days to draft SOP, plan and deliver peer learning sessions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Health Board Clinical Lead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extLst>
                  <a:ext uri="{0D108BD9-81ED-4DB2-BD59-A6C34878D82A}">
                    <a16:rowId xmlns:a16="http://schemas.microsoft.com/office/drawing/2014/main" val="3980674006"/>
                  </a:ext>
                </a:extLst>
              </a:tr>
              <a:tr h="9603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Learning and Development Team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To be in regular communication with Senior Paramedic team and to approve educational content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Risk that this group may not buy in to the initiative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draft SOP and approve peer learning sessions planned by Senior Paramedic team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Senior Education and Development Lead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extLst>
                  <a:ext uri="{0D108BD9-81ED-4DB2-BD59-A6C34878D82A}">
                    <a16:rowId xmlns:a16="http://schemas.microsoft.com/office/drawing/2014/main" val="3239108330"/>
                  </a:ext>
                </a:extLst>
              </a:tr>
              <a:tr h="8905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Operational Staff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select peer learning session topics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attend peer learning sessions and provide feedback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Change project is reliant on adequate engagement from operational staff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engage in with peer learning sessions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Senior Paramedic team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extLst>
                  <a:ext uri="{0D108BD9-81ED-4DB2-BD59-A6C34878D82A}">
                    <a16:rowId xmlns:a16="http://schemas.microsoft.com/office/drawing/2014/main" val="2013499023"/>
                  </a:ext>
                </a:extLst>
              </a:tr>
              <a:tr h="5096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Health Board Clinical Lead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Low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Low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advise on drafting on SOP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Will require appropriate allocation of time within their very busy schedule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monitor project progress by liaising with Senior Paramedic team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 /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extLst>
                  <a:ext uri="{0D108BD9-81ED-4DB2-BD59-A6C34878D82A}">
                    <a16:rowId xmlns:a16="http://schemas.microsoft.com/office/drawing/2014/main" val="3707776569"/>
                  </a:ext>
                </a:extLst>
              </a:tr>
              <a:tr h="12227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Senior Education and Development Lead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Low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Low</a:t>
                      </a: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 advise on drafting of SOP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Will require appropriate allocation of time within their very busy schedule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To monitor project progress by liaising with Learning and Development team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 /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516" marR="29516" marT="0" marB="0"/>
                </a:tc>
                <a:extLst>
                  <a:ext uri="{0D108BD9-81ED-4DB2-BD59-A6C34878D82A}">
                    <a16:rowId xmlns:a16="http://schemas.microsoft.com/office/drawing/2014/main" val="23471893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804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8B9A4-C5FF-D09E-F3A9-E945A5981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214" y="294640"/>
            <a:ext cx="9127066" cy="1320800"/>
          </a:xfrm>
        </p:spPr>
        <p:txBody>
          <a:bodyPr/>
          <a:lstStyle/>
          <a:p>
            <a:r>
              <a:rPr lang="en-GB" dirty="0"/>
              <a:t>What have I learned from this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21882-9C78-BC01-C9D9-0ED469827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614" y="1175069"/>
            <a:ext cx="9833186" cy="38807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+mj-lt"/>
              </a:rPr>
              <a:t>Borton’s Reflective Model (1970)</a:t>
            </a:r>
          </a:p>
          <a:p>
            <a:pPr marL="0" indent="0">
              <a:buNone/>
            </a:pPr>
            <a:endParaRPr lang="en-GB" sz="2400" b="1" dirty="0">
              <a:latin typeface="+mj-lt"/>
            </a:endParaRPr>
          </a:p>
          <a:p>
            <a:pPr marL="0" indent="0">
              <a:buNone/>
            </a:pPr>
            <a:r>
              <a:rPr lang="en-GB" sz="2400" b="1" dirty="0">
                <a:latin typeface="+mj-lt"/>
              </a:rPr>
              <a:t>What?</a:t>
            </a:r>
          </a:p>
          <a:p>
            <a:r>
              <a:rPr lang="en-GB" sz="2400" dirty="0">
                <a:latin typeface="+mj-lt"/>
              </a:rPr>
              <a:t>Overcoming resistance to change is challenging and complex.</a:t>
            </a:r>
            <a:endParaRPr lang="en-GB" sz="2400" b="1" dirty="0">
              <a:latin typeface="+mj-lt"/>
            </a:endParaRPr>
          </a:p>
          <a:p>
            <a:pPr marL="0" indent="0">
              <a:buNone/>
            </a:pPr>
            <a:endParaRPr lang="en-GB" sz="2400" b="1" dirty="0">
              <a:latin typeface="+mj-lt"/>
            </a:endParaRPr>
          </a:p>
          <a:p>
            <a:pPr marL="0" indent="0">
              <a:buNone/>
            </a:pPr>
            <a:r>
              <a:rPr lang="en-GB" sz="2400" b="1" dirty="0">
                <a:latin typeface="+mj-lt"/>
              </a:rPr>
              <a:t>So What?</a:t>
            </a:r>
          </a:p>
          <a:p>
            <a:r>
              <a:rPr lang="en-GB" sz="2400" dirty="0">
                <a:latin typeface="+mj-lt"/>
              </a:rPr>
              <a:t>Clear communication, negotiation where possible, support and involving those resistant to change in the process (Chavan and Bhattacharya, 2022).</a:t>
            </a:r>
          </a:p>
          <a:p>
            <a:r>
              <a:rPr lang="en-GB" sz="2400" dirty="0">
                <a:latin typeface="+mj-lt"/>
              </a:rPr>
              <a:t>Anticipating resistance through appropriate planning (</a:t>
            </a:r>
            <a:r>
              <a:rPr lang="en-GB" sz="2400" dirty="0" err="1">
                <a:latin typeface="+mj-lt"/>
              </a:rPr>
              <a:t>Laidoune</a:t>
            </a:r>
            <a:r>
              <a:rPr lang="en-GB" sz="2400" dirty="0">
                <a:latin typeface="+mj-lt"/>
              </a:rPr>
              <a:t>, </a:t>
            </a:r>
          </a:p>
          <a:p>
            <a:pPr marL="0" indent="0">
              <a:buNone/>
            </a:pPr>
            <a:r>
              <a:rPr lang="en-GB" sz="2400" dirty="0">
                <a:latin typeface="+mj-lt"/>
              </a:rPr>
              <a:t>    </a:t>
            </a:r>
            <a:r>
              <a:rPr lang="en-GB" sz="2400" dirty="0" err="1">
                <a:latin typeface="+mj-lt"/>
              </a:rPr>
              <a:t>Zid</a:t>
            </a:r>
            <a:r>
              <a:rPr lang="en-GB" sz="2400" dirty="0">
                <a:latin typeface="+mj-lt"/>
              </a:rPr>
              <a:t> and Sahraoui, 2022).</a:t>
            </a:r>
          </a:p>
        </p:txBody>
      </p:sp>
    </p:spTree>
    <p:extLst>
      <p:ext uri="{BB962C8B-B14F-4D97-AF65-F5344CB8AC3E}">
        <p14:creationId xmlns:p14="http://schemas.microsoft.com/office/powerpoint/2010/main" val="2870808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AFE26-B6D5-E49B-9154-57FF5D155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0A931-CC69-1826-42E5-804A72F90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214" y="294640"/>
            <a:ext cx="9127066" cy="1320800"/>
          </a:xfrm>
        </p:spPr>
        <p:txBody>
          <a:bodyPr/>
          <a:lstStyle/>
          <a:p>
            <a:r>
              <a:rPr lang="en-GB" dirty="0"/>
              <a:t>What have I learned from this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C4CD8-3E59-92F7-2B2B-C8A6F2907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14" y="1615440"/>
            <a:ext cx="9833186" cy="38807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+mj-lt"/>
              </a:rPr>
              <a:t>So What (continued)?</a:t>
            </a:r>
          </a:p>
          <a:p>
            <a:r>
              <a:rPr lang="en-GB" sz="2400" dirty="0">
                <a:latin typeface="+mj-lt"/>
              </a:rPr>
              <a:t>Those in positions of authority have the potential to mitigate resistance to change through providing a clear rationale (Metz, 2021).</a:t>
            </a:r>
          </a:p>
          <a:p>
            <a:pPr marL="0" indent="0">
              <a:buNone/>
            </a:pPr>
            <a:endParaRPr lang="en-GB" sz="2400" b="1" dirty="0">
              <a:latin typeface="+mj-lt"/>
            </a:endParaRPr>
          </a:p>
          <a:p>
            <a:pPr marL="0" indent="0">
              <a:buNone/>
            </a:pPr>
            <a:r>
              <a:rPr lang="en-GB" sz="2400" b="1" dirty="0">
                <a:latin typeface="+mj-lt"/>
              </a:rPr>
              <a:t>Now What?</a:t>
            </a:r>
          </a:p>
          <a:p>
            <a:r>
              <a:rPr lang="en-GB" sz="2400" dirty="0">
                <a:latin typeface="+mj-lt"/>
              </a:rPr>
              <a:t>Key role SP plays as a frontline clinical leader – able to utilise the above methods to make positive changes and challenge preconceived cultural ideals.</a:t>
            </a:r>
          </a:p>
          <a:p>
            <a:pPr marL="0" indent="0">
              <a:buNone/>
            </a:pPr>
            <a:endParaRPr lang="en-GB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61749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35BA8-86B9-7DE6-C4DC-20E9631D5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48333-38D7-8762-0A96-632B44471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574" y="1683069"/>
            <a:ext cx="8596668" cy="3880773"/>
          </a:xfrm>
        </p:spPr>
        <p:txBody>
          <a:bodyPr>
            <a:noAutofit/>
          </a:bodyPr>
          <a:lstStyle/>
          <a:p>
            <a:r>
              <a:rPr lang="en-GB" sz="2400" dirty="0"/>
              <a:t>Discrepancy in WAST culture has highlighted the problem this change initiative sets out to solve;</a:t>
            </a:r>
          </a:p>
          <a:p>
            <a:r>
              <a:rPr lang="en-GB" sz="2400" dirty="0"/>
              <a:t>Root Cause Analysis used to develop a plan for addressing this problem;</a:t>
            </a:r>
          </a:p>
          <a:p>
            <a:r>
              <a:rPr lang="en-GB" sz="2400" dirty="0"/>
              <a:t>Quality Improvement Tools;</a:t>
            </a:r>
          </a:p>
          <a:p>
            <a:r>
              <a:rPr lang="en-GB" sz="2400" dirty="0"/>
              <a:t>Change Management Models;</a:t>
            </a:r>
          </a:p>
          <a:p>
            <a:r>
              <a:rPr lang="en-GB" sz="2400" dirty="0"/>
              <a:t>Change Management Plan;</a:t>
            </a:r>
          </a:p>
          <a:p>
            <a:r>
              <a:rPr lang="en-GB" sz="2400" dirty="0"/>
              <a:t>Reflection using Borton’s Reflective Model (1970).</a:t>
            </a:r>
          </a:p>
        </p:txBody>
      </p:sp>
    </p:spTree>
    <p:extLst>
      <p:ext uri="{BB962C8B-B14F-4D97-AF65-F5344CB8AC3E}">
        <p14:creationId xmlns:p14="http://schemas.microsoft.com/office/powerpoint/2010/main" val="26080543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D6BC9EB-F181-48AB-BCA2-3D1DB20D2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B6FDA-AF74-988D-D39F-F661564A3F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6" y="999460"/>
            <a:ext cx="5698067" cy="4479852"/>
          </a:xfrm>
        </p:spPr>
        <p:txBody>
          <a:bodyPr anchor="ctr">
            <a:normAutofit/>
          </a:bodyPr>
          <a:lstStyle/>
          <a:p>
            <a:r>
              <a:rPr lang="en-GB"/>
              <a:t>Thank you for listening.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AD3459-62DC-FA4A-A25B-F2E4CCEC65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1971" y="999460"/>
            <a:ext cx="3123620" cy="4479852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Any Questions?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D33AAA80-39DC-4020-9BFF-0718F35C7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9C5D90B-7EE3-4D26-AB7D-A5A3A6E11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39186"/>
            <a:ext cx="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1177F295-741F-4EFF-B0CA-BE69295AD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11349404" y="121775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647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0B95-EDAB-B120-0866-0DB8D9279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44670"/>
            <a:ext cx="8596668" cy="1320800"/>
          </a:xfrm>
        </p:spPr>
        <p:txBody>
          <a:bodyPr>
            <a:norm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E22C6-1A52-9D0A-1090-9ABB4B7D2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611" y="805070"/>
            <a:ext cx="9500337" cy="6798366"/>
          </a:xfrm>
        </p:spPr>
        <p:txBody>
          <a:bodyPr>
            <a:normAutofit fontScale="47500" lnSpcReduction="20000"/>
          </a:bodyPr>
          <a:lstStyle/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Ahmed, A., H., Kassem, A., H. and </a:t>
            </a:r>
            <a:r>
              <a:rPr lang="en-GB" sz="29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Sleem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W., F. (2022) ‘Applying Lewin’s change management theory to improve patient’s discharge plan’,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Mansoura Nursing Journal,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9(2), pp. 335-348. DOI: </a:t>
            </a:r>
            <a:r>
              <a:rPr lang="en-GB" sz="2900" i="0" dirty="0">
                <a:effectLst/>
                <a:latin typeface="+mj-lt"/>
              </a:rPr>
              <a:t>10.21608/mnj.2022.295591 (Accessed 10 January 2025).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Alkiayat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M. (2021) ‘A practical guide to creating a Pareto chart as a quality improvement tool’,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Global Journal on Quality and Safety in Healthcare,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4(2), pp. 83-84. DOI:  </a:t>
            </a:r>
            <a:r>
              <a:rPr lang="en-GB" sz="2900" dirty="0">
                <a:latin typeface="+mj-lt"/>
              </a:rPr>
              <a:t>10.36401/JQSH-21-X1 (Accessed 9 January 2025).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Barr, E. and Brannan, G., D. (2024) ‘Quality improvement methods (LEAN, PDSA, SIX SIGMA)’, </a:t>
            </a:r>
            <a:r>
              <a:rPr lang="en-GB" sz="2900" i="1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StatPearls</a:t>
            </a:r>
            <a:r>
              <a:rPr lang="en-GB" sz="29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9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https://www.ncbi.nlm.nih.gov/books/NBK599556/ (Accessed 10 January 2025).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Borton, T. (1970)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Reach, Touch, Teach.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London: Hutchinson.</a:t>
            </a:r>
          </a:p>
          <a:p>
            <a:pPr marL="180000" indent="-457200">
              <a:buNone/>
            </a:pPr>
            <a:r>
              <a:rPr lang="en-GB" sz="29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Burnes, B. (2020) ‘The origins of Lewin’s three-step model of change’, </a:t>
            </a:r>
            <a:r>
              <a:rPr lang="en-GB" sz="29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The Journal of Applied </a:t>
            </a:r>
            <a:r>
              <a:rPr lang="en-GB" sz="2900" i="1" kern="1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29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Science, </a:t>
            </a:r>
            <a:r>
              <a:rPr lang="en-GB" sz="29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56(1), pp. 32-59. DOI: </a:t>
            </a:r>
            <a:r>
              <a:rPr lang="en-GB" sz="2900" i="0" u="none" strike="noStrike" dirty="0">
                <a:solidFill>
                  <a:srgbClr val="000000"/>
                </a:solidFill>
                <a:effectLst/>
                <a:latin typeface="+mj-lt"/>
              </a:rPr>
              <a:t>10.1177/0021886319892685</a:t>
            </a:r>
            <a:r>
              <a:rPr lang="en-GB" sz="2900" u="none" strike="noStrike" dirty="0">
                <a:solidFill>
                  <a:srgbClr val="000000"/>
                </a:solidFill>
                <a:effectLst/>
                <a:latin typeface="+mj-lt"/>
              </a:rPr>
              <a:t> (Accessed 10 January 2024).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Card, A. (2017) ‘The problem with ‘5 whys’,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BMJ Quality &amp; Safety,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26, pp. 671-677. DOI: </a:t>
            </a:r>
            <a:r>
              <a:rPr lang="en-GB" sz="2900" dirty="0">
                <a:latin typeface="+mj-lt"/>
              </a:rPr>
              <a:t>10.1136/bmjqs-2016-005849 (Accessed 9 January 2025).</a:t>
            </a:r>
          </a:p>
          <a:p>
            <a:pPr marL="180000" indent="-457200">
              <a:buNone/>
            </a:pPr>
            <a:r>
              <a:rPr lang="en-GB" sz="2900" dirty="0" err="1">
                <a:latin typeface="+mj-lt"/>
              </a:rPr>
              <a:t>Carreño</a:t>
            </a:r>
            <a:r>
              <a:rPr lang="en-GB" sz="2900" dirty="0">
                <a:latin typeface="+mj-lt"/>
              </a:rPr>
              <a:t>, A., M. (2024) </a:t>
            </a:r>
            <a:r>
              <a:rPr lang="en-GB" sz="2900" i="1" dirty="0">
                <a:latin typeface="+mj-lt"/>
              </a:rPr>
              <a:t> </a:t>
            </a:r>
            <a:r>
              <a:rPr lang="en-GB" sz="2900" dirty="0">
                <a:latin typeface="+mj-lt"/>
              </a:rPr>
              <a:t>An analytical review of John Kotter’s change leadership framework: A modern approach to sustainable organizational transformation. </a:t>
            </a:r>
            <a:r>
              <a:rPr lang="en-GB" sz="2900" i="1" dirty="0">
                <a:latin typeface="+mj-lt"/>
              </a:rPr>
              <a:t>URL: https://papers.ssrn.com/sol3/papers.cfm?abstract_id=5044428 (Accessed 10 January 2025).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Chavan, S. and Bhattacharya, S. (2022) ‘Study of employees’ </a:t>
            </a:r>
            <a:r>
              <a:rPr lang="en-GB" sz="29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behavior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during organizational change: Effects of business theatre on K</a:t>
            </a:r>
            <a:r>
              <a:rPr lang="en-GB" sz="2900" dirty="0">
                <a:latin typeface="+mj-lt"/>
              </a:rPr>
              <a:t>übler-Ross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model’,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Cardiometry,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22, pp. 237-243. DOI: </a:t>
            </a:r>
            <a:r>
              <a:rPr lang="en-GB" sz="2900" i="0" dirty="0">
                <a:solidFill>
                  <a:srgbClr val="555555"/>
                </a:solidFill>
                <a:effectLst/>
                <a:latin typeface="+mj-lt"/>
              </a:rPr>
              <a:t>10.18137/cardiometry.2022.22.237243</a:t>
            </a:r>
          </a:p>
          <a:p>
            <a:pPr marL="180000" indent="-457200">
              <a:buNone/>
            </a:pPr>
            <a:r>
              <a:rPr lang="en-GB" sz="2900" dirty="0" err="1">
                <a:latin typeface="+mj-lt"/>
              </a:rPr>
              <a:t>Consuunt</a:t>
            </a:r>
            <a:r>
              <a:rPr lang="en-GB" sz="2900" dirty="0">
                <a:latin typeface="+mj-lt"/>
              </a:rPr>
              <a:t> (2025) </a:t>
            </a:r>
            <a:r>
              <a:rPr lang="en-GB" sz="2900" i="1" dirty="0">
                <a:latin typeface="+mj-lt"/>
              </a:rPr>
              <a:t>What is the Kotter8-step change model? </a:t>
            </a:r>
            <a:r>
              <a:rPr lang="en-GB" sz="2900" dirty="0">
                <a:latin typeface="+mj-lt"/>
              </a:rPr>
              <a:t>URL: ttps://www.consuunt.com/kotters-8-step-model/(Accessed 19 January 2025).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Coury, J. et al. (2017) ‘Applying the Plan-Do-Study-Act (PDSA) approach to a large pragmatic study involving safety net clinics’,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BMC Health Services Research,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17(411), pp. 1-10. DOI: </a:t>
            </a:r>
            <a:r>
              <a:rPr lang="en-GB" sz="2900" dirty="0">
                <a:latin typeface="+mj-lt"/>
              </a:rPr>
              <a:t>10.1186/s12913-017-2364-3 (Accessed 9 January 2025).</a:t>
            </a:r>
            <a:endParaRPr lang="en-GB" sz="29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Coulter, D., T. (2021) </a:t>
            </a:r>
            <a:r>
              <a:rPr lang="en-GB" sz="29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Operationalizing Lewin’s 3-step change model in the outpatient setting: A COVID-19 case study. </a:t>
            </a:r>
            <a:r>
              <a:rPr lang="en-GB" sz="29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https://medica-musc.researchcommons.org/cgi/viewcontent.cgi?article=1563&amp;context=theses (Accessed 10 January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2013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6F6E3-E8E1-0528-6D77-D94C85D44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23FEE-1E5F-9803-32A3-967AE7ED4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557" y="198783"/>
            <a:ext cx="8596668" cy="7185991"/>
          </a:xfrm>
        </p:spPr>
        <p:txBody>
          <a:bodyPr>
            <a:normAutofit fontScale="70000" lnSpcReduction="20000"/>
          </a:bodyPr>
          <a:lstStyle/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Dawson, P. and 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Andriopoulos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C. (2014)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Managing change, creativity &amp; innovation, 2</a:t>
            </a:r>
            <a:r>
              <a:rPr lang="en-GB" sz="2000" i="1" kern="100" baseline="300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edition.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London: Sage.</a:t>
            </a:r>
          </a:p>
          <a:p>
            <a:pPr marL="180000" indent="-457200">
              <a:buNone/>
            </a:pP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Dawson, P. (2019) </a:t>
            </a:r>
            <a:r>
              <a:rPr lang="en-GB" sz="20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Reshaping change: A processual perspective, 2</a:t>
            </a:r>
            <a:r>
              <a:rPr lang="en-GB" sz="2000" i="1" kern="100" baseline="300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20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edition. New York: Routledge.</a:t>
            </a:r>
            <a:endParaRPr lang="en-GB" sz="2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Hagemann, M. and 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Cechlovsky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S. (2024) ‘Revisiting the change curve: A rigorous examination and three case studies prompting a re-evaluation of a timeless concept’,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Human systems Management,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43, pp. 1048-1061. DOI: </a:t>
            </a:r>
            <a:r>
              <a:rPr lang="en-GB" sz="2000" dirty="0">
                <a:latin typeface="+mj-lt"/>
              </a:rPr>
              <a:t>10.3233/HSM-240051 (Accessed 10 January 2024)..</a:t>
            </a:r>
            <a:endParaRPr lang="en-GB" sz="2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Harrison, R. et al. (2021) ‘Where do models for change management, improvement and implementation meet? A systematic review of the applications of change management models in healthcare’,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Journal of Healthcare Leadership,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13, pp. 85-108. DOI: 10.2147/JHL.S289176 (Accessed 4 December 2024).</a:t>
            </a:r>
          </a:p>
          <a:p>
            <a:pPr marL="180000" indent="-457200">
              <a:buNone/>
            </a:pP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Henrique, D., B. and Filho, M., C. (2018) ‘A systematic literature review of empirical research in Lean and Six Sigma in healthcare’, </a:t>
            </a:r>
            <a:r>
              <a:rPr lang="en-GB" sz="20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Total Quality Management &amp; Business Excellence, </a:t>
            </a: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31(3-4), pp. 429-449. DOI: </a:t>
            </a:r>
            <a:r>
              <a:rPr lang="en-GB" sz="2000" i="0" dirty="0">
                <a:solidFill>
                  <a:srgbClr val="3A3A3A"/>
                </a:solidFill>
                <a:effectLst/>
                <a:latin typeface="+mj-lt"/>
              </a:rPr>
              <a:t>10.1080/14783363.2018.1429259</a:t>
            </a:r>
            <a:r>
              <a:rPr lang="en-GB" sz="2000" kern="100" dirty="0">
                <a:solidFill>
                  <a:srgbClr val="3A3A3A"/>
                </a:solidFill>
                <a:effectLst/>
                <a:latin typeface="+mj-lt"/>
                <a:cs typeface="Times New Roman" panose="02020603050405020304" pitchFamily="18" charset="0"/>
              </a:rPr>
              <a:t> (Accessed 9 January 2025).</a:t>
            </a:r>
            <a:endParaRPr lang="en-GB" sz="2000" kern="100" dirty="0">
              <a:solidFill>
                <a:srgbClr val="3A3A3A"/>
              </a:solidFill>
              <a:latin typeface="+mj-lt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Kotter, J., P. (1996)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Leading change.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Boston: Harvard Business School Press.</a:t>
            </a:r>
          </a:p>
          <a:p>
            <a:pPr marL="180000" indent="-457200">
              <a:buNone/>
            </a:pP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K</a:t>
            </a:r>
            <a:r>
              <a:rPr lang="en-GB" sz="2000" i="0" dirty="0">
                <a:effectLst/>
                <a:latin typeface="+mj-lt"/>
              </a:rPr>
              <a:t>ü</a:t>
            </a:r>
            <a:r>
              <a:rPr lang="en-GB" sz="2000" dirty="0">
                <a:latin typeface="+mj-lt"/>
              </a:rPr>
              <a:t>bler-Ross, E. (1969) </a:t>
            </a:r>
            <a:r>
              <a:rPr lang="en-GB" sz="2000" i="1" dirty="0">
                <a:latin typeface="+mj-lt"/>
              </a:rPr>
              <a:t>On death and dying. </a:t>
            </a:r>
            <a:r>
              <a:rPr lang="en-GB" sz="2000" dirty="0">
                <a:latin typeface="+mj-lt"/>
              </a:rPr>
              <a:t>New York: Simon &amp; Schuster Inc.</a:t>
            </a:r>
            <a:endParaRPr lang="en-GB" sz="2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Laidoune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A., 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Zid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C. and Sahraoui (2022) ‘Innovate and overcome resistance to change to improve the resilience of systems and organizations’,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Journal of the Knowledge Economy,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13, pp. </a:t>
            </a: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2986-3001. DOI: </a:t>
            </a:r>
            <a:r>
              <a:rPr lang="en-GB" sz="2000" dirty="0">
                <a:latin typeface="+mj-lt"/>
              </a:rPr>
              <a:t>10.1007/s13132-021-00840-8</a:t>
            </a:r>
            <a:r>
              <a:rPr lang="en-GB" sz="2000" kern="100" dirty="0">
                <a:latin typeface="+mj-lt"/>
                <a:cs typeface="Times New Roman" panose="02020603050405020304" pitchFamily="18" charset="0"/>
              </a:rPr>
              <a:t> (Accessed 11 January 2025).</a:t>
            </a:r>
            <a:endParaRPr lang="en-GB" sz="2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Latino, K., C., Latino, M. and Latino, R. (2020)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The PROACT root cause analysis: Quick reference guide.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Boca Raton: CRC Press. URL:  https://www.taylorfrancis.com/books/mono/10.1201/9781003055013/proact®-root-cause-analysis-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kenneth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latino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-mark-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latino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robert-latino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 9 January 2025).</a:t>
            </a: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Latino, R. (2015) ‘How is th</a:t>
            </a: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 effectiveness of root cause analysis measured in healthcare?’, </a:t>
            </a:r>
            <a:r>
              <a:rPr lang="en-GB" sz="20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American Society for Healthcare Risk Management, </a:t>
            </a:r>
            <a:r>
              <a:rPr lang="en-GB" sz="2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35(2), pp. 21-30. DOI: 10.1002/jhrm.21198 (Accessed 9 January 2025).</a:t>
            </a:r>
            <a:endParaRPr lang="en-GB" sz="2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0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Lewin, K. (1951) </a:t>
            </a:r>
            <a:r>
              <a:rPr lang="en-GB" sz="2000" i="1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Field theory in social science. </a:t>
            </a:r>
            <a:r>
              <a:rPr lang="en-GB" sz="20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New York: Harper and Row.</a:t>
            </a:r>
          </a:p>
          <a:p>
            <a:pPr marL="180000" indent="-457200">
              <a:buNone/>
            </a:pPr>
            <a:r>
              <a:rPr lang="en-GB" sz="20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Lindblad, L. (2022) ‘</a:t>
            </a:r>
            <a:r>
              <a:rPr lang="en-GB" sz="2000" i="1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 map for tackling the change curve in a complex organisation’, </a:t>
            </a:r>
            <a:r>
              <a:rPr lang="en-GB" sz="20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Laurea</a:t>
            </a:r>
            <a:r>
              <a:rPr lang="en-GB" sz="20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University of Applied Sciences Thesis. URL: https://www.theseus.fi/bitstream/handle/10024/781033/Lindblad_Lilli.pdf?sequence=2 (Accessed 10 January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0416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A5C3-17D3-F116-6C81-5B76272DC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434" y="470371"/>
            <a:ext cx="8597531" cy="6655981"/>
          </a:xfrm>
        </p:spPr>
        <p:txBody>
          <a:bodyPr>
            <a:normAutofit fontScale="70000" lnSpcReduction="20000"/>
          </a:bodyPr>
          <a:lstStyle/>
          <a:p>
            <a:pPr marL="180000" indent="-457200">
              <a:buNone/>
            </a:pPr>
            <a:r>
              <a:rPr lang="en-GB" sz="2000" dirty="0">
                <a:latin typeface="+mj-lt"/>
              </a:rPr>
              <a:t>Malone, E., D. (2018) ‘The Kubler-Ross change curve and the flipped classroom: Moving students past the pit of despair’,  </a:t>
            </a:r>
            <a:r>
              <a:rPr lang="en-GB" sz="2000" i="1" dirty="0">
                <a:latin typeface="+mj-lt"/>
              </a:rPr>
              <a:t>Education in the Health Professions, </a:t>
            </a:r>
            <a:r>
              <a:rPr lang="en-GB" sz="2000" dirty="0">
                <a:latin typeface="+mj-lt"/>
              </a:rPr>
              <a:t>1(2), pp. 36-40. DOI: 10.4103/EHP.EHP_26_18 (Accessed 11 January 2025).</a:t>
            </a:r>
          </a:p>
          <a:p>
            <a:pPr marL="180000" indent="-457200">
              <a:buNone/>
            </a:pPr>
            <a:r>
              <a:rPr lang="en-GB" sz="2000" dirty="0">
                <a:latin typeface="+mj-lt"/>
              </a:rPr>
              <a:t>Mankins, M. and Litre, P. (2024) ‘Transformations that work’, </a:t>
            </a:r>
            <a:r>
              <a:rPr lang="en-GB" sz="2000" i="1" dirty="0">
                <a:latin typeface="+mj-lt"/>
              </a:rPr>
              <a:t>Harvard Business Review, </a:t>
            </a:r>
            <a:r>
              <a:rPr lang="en-GB" sz="2000" dirty="0">
                <a:latin typeface="+mj-lt"/>
              </a:rPr>
              <a:t>2024(3). URL: https://hbr.org/2024/05/transformations-that-work (Accessed 10 January 2024).</a:t>
            </a:r>
          </a:p>
          <a:p>
            <a:pPr marL="180000" indent="-457200">
              <a:buNone/>
            </a:pPr>
            <a:r>
              <a:rPr lang="en-GB" sz="2000" dirty="0">
                <a:latin typeface="+mj-lt"/>
              </a:rPr>
              <a:t>McGowan, M. and Reid, B. (2018) ‘Using the Plan, Do, Study, Act cycle to enhance a patient feedback system for older adults’,  </a:t>
            </a:r>
            <a:r>
              <a:rPr lang="en-GB" sz="2000" i="1" dirty="0">
                <a:latin typeface="+mj-lt"/>
              </a:rPr>
              <a:t>British Journal of Nursing, </a:t>
            </a:r>
            <a:r>
              <a:rPr lang="en-GB" sz="2000" dirty="0">
                <a:latin typeface="+mj-lt"/>
              </a:rPr>
              <a:t>27(16), pp. 936-941. DOI:  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+mj-lt"/>
              </a:rPr>
              <a:t>10.12968/bjon.2018.27.16.936 (Accessed 9 Jan </a:t>
            </a:r>
            <a:r>
              <a:rPr lang="en-GB" sz="2000" b="0" i="0" dirty="0" err="1">
                <a:solidFill>
                  <a:srgbClr val="3A3A3A"/>
                </a:solidFill>
                <a:effectLst/>
                <a:latin typeface="+mj-lt"/>
              </a:rPr>
              <a:t>uary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+mj-lt"/>
              </a:rPr>
              <a:t> 2025).</a:t>
            </a:r>
            <a:endParaRPr lang="en-GB" sz="2000" dirty="0">
              <a:latin typeface="+mj-lt"/>
            </a:endParaRP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Metz, M. (2021) ‘Overview of change in organizations. Resistance to change. A literature review’,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“</a:t>
            </a:r>
            <a:r>
              <a:rPr lang="en-GB" sz="2000" i="1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Ovidus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” University Annals, Economic Sciences Series,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21(1), pp. 611-620. URL: https://stec.univ-ovidius.ro/html/anale/RO/2021/Section%204/22.pdf (Accessed 11 January 2025).</a:t>
            </a: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Miller, J. (2020)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How to use trees and fish to diagram root causes.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https://blog.gembaacademy.com/2018/11/05/how-to-use-fishes-and-trees-to-diagram-root-causes/#:~:text=A%20tree%20diagram%20looks%20like%20a%20fishbone%20diagram,used%20to%20narrow%20down%20and%20eliminate%20possible%20causes. (Accessed 11 January 2025).</a:t>
            </a: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Mulder, P. (2024)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Kurt Lewin change model explained.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https://www.toolshero.com/change-management/lewin-change-model/ (Accessed 28 December 2024).</a:t>
            </a:r>
            <a:endParaRPr lang="en-GB" sz="2000" dirty="0">
              <a:latin typeface="+mj-lt"/>
            </a:endParaRPr>
          </a:p>
          <a:p>
            <a:pPr marL="180000" indent="-457200">
              <a:buNone/>
            </a:pPr>
            <a:r>
              <a:rPr lang="en-GB" sz="2000" dirty="0">
                <a:latin typeface="+mj-lt"/>
              </a:rPr>
              <a:t>NHS England and NHS Improvement (2021)  </a:t>
            </a:r>
            <a:r>
              <a:rPr lang="en-GB" sz="2000" i="1" dirty="0">
                <a:latin typeface="+mj-lt"/>
              </a:rPr>
              <a:t>Online library of quality, service improvement and redesign tools: Plan, Do, Study, Act (PDSA) cycles and the model for improvement. </a:t>
            </a:r>
            <a:r>
              <a:rPr lang="en-GB" sz="2000" dirty="0">
                <a:latin typeface="+mj-lt"/>
              </a:rPr>
              <a:t>URL: https://aqua.nhs.uk/wp-content/uploads/2023/07/qsir-pdsa-cycles-model-for-improvement.pdf (Accessed 9 January 2025).</a:t>
            </a: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NHS Improving Quality (2019)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Learning handbook: Guidance and tools to support systematic learning before, during and after project activity in health and care.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https://www.england.nhs.uk/improvement-hub/wp-content/uploads/sites/44/2015/08/learning-handbook-five-whys.pdf (Accessed 9 January 2025).</a:t>
            </a:r>
          </a:p>
          <a:p>
            <a:pPr marL="180000" indent="-457200">
              <a:buNone/>
            </a:pP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NHS Improvement (2011) </a:t>
            </a:r>
            <a:r>
              <a:rPr lang="en-GB" sz="2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An overview of Lean. </a:t>
            </a:r>
            <a:r>
              <a:rPr lang="en-GB" sz="2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 https://www.england.nhs.uk/improvement-hub/wp-content/uploads/sites/44/2018/06/An-Overview-of-Lean.pdf (Accessed 10 January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196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5747C-12DF-C6E1-FA68-5FC84D9C1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B0BAF-F90D-D86E-42D8-C73C86A6D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077" y="258879"/>
            <a:ext cx="9491175" cy="7324677"/>
          </a:xfrm>
        </p:spPr>
        <p:txBody>
          <a:bodyPr>
            <a:normAutofit fontScale="70000" lnSpcReduction="20000"/>
          </a:bodyPr>
          <a:lstStyle/>
          <a:p>
            <a:pPr marL="180000" indent="-457200">
              <a:buNone/>
            </a:pPr>
            <a:r>
              <a:rPr lang="en-GB" sz="22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Odiaga</a:t>
            </a: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J. et al. (2021) ‘Kotter’s change model in higher education: Transforming siloed education to a culture of </a:t>
            </a:r>
            <a:r>
              <a:rPr lang="en-GB" sz="22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interprofessionalism</a:t>
            </a: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’, </a:t>
            </a:r>
            <a:r>
              <a:rPr lang="en-GB" sz="2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Journal of Organizational Culture, Communications and Conflict, </a:t>
            </a: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25(2), pp. 1-7. URL: https://d1wqtxts1xzle7.cloudfront.net/96706126/Kotters-changemodel-in-higher-education-_20transforming-siloed-education-to-a-culture-of-interprofessionalism-1939-4691-25-2-163-pdf-libre.pdf?1672683903=&amp;response-content-disposition=inline%3B+filename%3DKotters_change_model_in_higher_education.pdf&amp;Expires=1736529159&amp;Signature=DbGqUXHMEaH7r8qDn6dw4aBBZA9bAKKHxpzHfjkzuKltwWg5BXNAIVn~QWGZUXuWYfaAgeh55h8PxoPg0BJ-F5yaoYTJmkxii5oITWQB2TzOroi4le97jGBc9A~Oi~eKDWDCfNu8r6M-dvEdS9tzIoaMEHsT5qryChUUCTkG--MjPLTHztef9aPATZe04pgVSjQzWCkWDahY4I70SG7OiTkbqKmx5Elsj9Aea9ev3I6xWcMeJizKpECCHhpB4U39gHRuwROehWvosNQZDEql9D7UsfGTFz2gIz473o2jQbeZbFPOfbWgkz7ImVYq6iSaOz8nND-JNweZVwkZe61foQ__&amp;Key-Pair-Id=APKAJLOHF5GGSLRBV4ZA (Accessed 10 January 2025).</a:t>
            </a:r>
          </a:p>
          <a:p>
            <a:pPr marL="180000" indent="-457200">
              <a:buNone/>
            </a:pP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Salem, S., O. et al. (2017) ‘Lean six sigma, root cause analysis to enhance patient safety in healthcar</a:t>
            </a:r>
            <a:r>
              <a:rPr lang="en-GB" sz="22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 organisational: A narrative review, 2000-2016’, </a:t>
            </a:r>
            <a:r>
              <a:rPr lang="en-GB" sz="22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Journal of Advances in Medical and </a:t>
            </a:r>
            <a:r>
              <a:rPr lang="en-GB" sz="2200" i="1" kern="1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Pharmeceutical</a:t>
            </a:r>
            <a:r>
              <a:rPr lang="en-GB" sz="22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Sciences, </a:t>
            </a:r>
            <a:r>
              <a:rPr lang="en-GB" sz="22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12(1), pp. 1-26. URL: article.publish4promo.com/id/</a:t>
            </a:r>
            <a:r>
              <a:rPr lang="en-GB" sz="2200" kern="1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eprint</a:t>
            </a:r>
            <a:r>
              <a:rPr lang="en-GB" sz="22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/1620/1/Qureshi1212017JAMPS31541-F.pdf (Accessed 9 January 2025).</a:t>
            </a:r>
            <a:endParaRPr lang="en-GB" sz="2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80000" indent="-457200">
              <a:buNone/>
            </a:pP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Solow, M. and Perry, T., E. (2023) ‘Change management and healthcare culture’, </a:t>
            </a:r>
            <a:r>
              <a:rPr lang="en-GB" sz="2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Anaesthesiology Clinics, </a:t>
            </a: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41(4), pp. 693-705. DOI: 10.1016/j.anclin.2023.05.001 (Accessed 22 December 2024). </a:t>
            </a:r>
          </a:p>
          <a:p>
            <a:pPr marL="180000" indent="-457200">
              <a:buNone/>
            </a:pPr>
            <a:r>
              <a:rPr lang="en-GB" sz="2200" kern="100" dirty="0" err="1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Sveningsson</a:t>
            </a:r>
            <a:r>
              <a:rPr lang="en-GB" sz="22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2200" dirty="0" err="1">
                <a:latin typeface="+mj-lt"/>
              </a:rPr>
              <a:t>S</a:t>
            </a:r>
            <a:r>
              <a:rPr lang="en-GB" sz="2200" b="0" i="0" dirty="0" err="1">
                <a:solidFill>
                  <a:srgbClr val="2D3748"/>
                </a:solidFill>
                <a:effectLst/>
                <a:latin typeface="+mj-lt"/>
              </a:rPr>
              <a:t>örgärde</a:t>
            </a:r>
            <a:r>
              <a:rPr lang="en-GB" sz="2200" b="0" i="0" dirty="0">
                <a:solidFill>
                  <a:srgbClr val="2D3748"/>
                </a:solidFill>
                <a:effectLst/>
                <a:latin typeface="+mj-lt"/>
              </a:rPr>
              <a:t>, N. (2020) </a:t>
            </a:r>
            <a:r>
              <a:rPr lang="en-GB" sz="2200" b="0" i="1" dirty="0">
                <a:solidFill>
                  <a:srgbClr val="2D3748"/>
                </a:solidFill>
                <a:effectLst/>
                <a:latin typeface="+mj-lt"/>
              </a:rPr>
              <a:t>Managing change in organizations, </a:t>
            </a:r>
            <a:r>
              <a:rPr lang="en-GB" sz="2200" b="0" dirty="0">
                <a:solidFill>
                  <a:srgbClr val="2D3748"/>
                </a:solidFill>
                <a:effectLst/>
                <a:latin typeface="+mj-lt"/>
              </a:rPr>
              <a:t>London: Sage.</a:t>
            </a:r>
          </a:p>
          <a:p>
            <a:pPr marL="180000" indent="-457200">
              <a:buNone/>
            </a:pP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Welsh Ambulance Service University NHS Trust (2023) </a:t>
            </a:r>
            <a:r>
              <a:rPr lang="en-GB" sz="2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Our People and Culture Plan 2023-2026. </a:t>
            </a:r>
            <a:r>
              <a:rPr lang="en-GB" sz="2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RL:https://nhswales365.sharepoint.com/sites/AMB-Intranet-HR/Our%20People%20and%20Culture/Forms/AllItems.aspx?id=%2Fsites%2FAMB-Intranet-HR%2FOur%20People%20and%20Culture%2FPeople%20and%20Culture%20Plan%202023-26%2Epdf&amp;parent=%2Fsites%2FAMB-Intranet-HR%2FOur%20People%20and%20Culture (Accessed 11 January 2025).</a:t>
            </a:r>
          </a:p>
          <a:p>
            <a:pPr marL="180000" indent="-457200">
              <a:buNone/>
            </a:pPr>
            <a:r>
              <a:rPr lang="en-GB" sz="22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(2011) </a:t>
            </a:r>
            <a:r>
              <a:rPr lang="en-GB" sz="2200" i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The WHO patient safety curriculum guide: multi-professional edition. </a:t>
            </a:r>
            <a:r>
              <a:rPr lang="en-GB" sz="22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Geneva: WHO Press. URL: https://iris.who.int/bitstream/handle/10665/44641/9789241501958_eng.pdf?sequence=1 (Accessed 9 January 2025).</a:t>
            </a:r>
            <a:endParaRPr lang="en-GB" sz="2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32535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3096</TotalTime>
  <Words>3728</Words>
  <Application>Microsoft Office PowerPoint</Application>
  <PresentationFormat>Widescreen</PresentationFormat>
  <Paragraphs>261</Paragraphs>
  <Slides>25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Arial</vt:lpstr>
      <vt:lpstr>Trebuchet MS</vt:lpstr>
      <vt:lpstr>Wingdings 3</vt:lpstr>
      <vt:lpstr>Facet</vt:lpstr>
      <vt:lpstr>The Re-implementation of Senior Paramedic Led Peer Learning</vt:lpstr>
      <vt:lpstr>Session Objectives</vt:lpstr>
      <vt:lpstr>WAST Culture – The ideal and the reality</vt:lpstr>
      <vt:lpstr>Root Cause Analysis - Define the Problem</vt:lpstr>
      <vt:lpstr>Root Cause Analysis - Gather Data</vt:lpstr>
      <vt:lpstr>Root Cause Analysis - Gather Data</vt:lpstr>
      <vt:lpstr>Root Cause Analysis - Identify Possible Causal Factors</vt:lpstr>
      <vt:lpstr>Root Cause Analysis - Identify Possible Causal Factors</vt:lpstr>
      <vt:lpstr>What other Root Cause Analysis tools were considered?</vt:lpstr>
      <vt:lpstr>Root Cause Analysis - Identify Root Causes</vt:lpstr>
      <vt:lpstr>Root Cause Analysis - Recommend and  Implement a Solution</vt:lpstr>
      <vt:lpstr>What other Quality Improvement tools were considered?</vt:lpstr>
      <vt:lpstr>Lewin’s Change Management Model (1951)</vt:lpstr>
      <vt:lpstr>Which change models were considered?</vt:lpstr>
      <vt:lpstr>Which change models were discounted?</vt:lpstr>
      <vt:lpstr>Forcefield Analysis – Barriers to Change</vt:lpstr>
      <vt:lpstr>Stakeholder Analysis</vt:lpstr>
      <vt:lpstr>What have I learned from this experience?</vt:lpstr>
      <vt:lpstr>What have I learned from this experience?</vt:lpstr>
      <vt:lpstr>Conclusion</vt:lpstr>
      <vt:lpstr>Thank you for listening.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Benjamin Evans (Welsh Ambulance Service NHS Trust - 020)</dc:creator>
  <cp:lastModifiedBy>Benjamin Evans (Welsh Ambulance Service NHS Trust - 020)</cp:lastModifiedBy>
  <cp:revision>4</cp:revision>
  <dcterms:created xsi:type="dcterms:W3CDTF">2025-01-07T16:25:45Z</dcterms:created>
  <dcterms:modified xsi:type="dcterms:W3CDTF">2025-02-08T10:05:46Z</dcterms:modified>
</cp:coreProperties>
</file>