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7"/>
  </p:notesMasterIdLst>
  <p:sldIdLst>
    <p:sldId id="256" r:id="rId2"/>
    <p:sldId id="268" r:id="rId3"/>
    <p:sldId id="269" r:id="rId4"/>
    <p:sldId id="270" r:id="rId5"/>
    <p:sldId id="258" r:id="rId6"/>
    <p:sldId id="260" r:id="rId7"/>
    <p:sldId id="261" r:id="rId8"/>
    <p:sldId id="262" r:id="rId9"/>
    <p:sldId id="271" r:id="rId10"/>
    <p:sldId id="263" r:id="rId11"/>
    <p:sldId id="266" r:id="rId12"/>
    <p:sldId id="267" r:id="rId13"/>
    <p:sldId id="264" r:id="rId14"/>
    <p:sldId id="259" r:id="rId15"/>
    <p:sldId id="265"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2" d="100"/>
          <a:sy n="62" d="100"/>
        </p:scale>
        <p:origin x="1373" y="74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59983B-F87C-4F88-A2A3-F573DD7F994A}" type="datetimeFigureOut">
              <a:rPr lang="en-GB" smtClean="0"/>
              <a:t>11/05/2021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0D7A1E-C8A3-4512-A241-303CD5403047}" type="slidenum">
              <a:rPr lang="en-GB" smtClean="0"/>
              <a:t>‹#›</a:t>
            </a:fld>
            <a:endParaRPr lang="en-GB"/>
          </a:p>
        </p:txBody>
      </p:sp>
    </p:spTree>
    <p:extLst>
      <p:ext uri="{BB962C8B-B14F-4D97-AF65-F5344CB8AC3E}">
        <p14:creationId xmlns:p14="http://schemas.microsoft.com/office/powerpoint/2010/main" val="1577279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0D7A1E-C8A3-4512-A241-303CD5403047}" type="slidenum">
              <a:rPr lang="en-GB" smtClean="0"/>
              <a:t>10</a:t>
            </a:fld>
            <a:endParaRPr lang="en-GB"/>
          </a:p>
        </p:txBody>
      </p:sp>
    </p:spTree>
    <p:extLst>
      <p:ext uri="{BB962C8B-B14F-4D97-AF65-F5344CB8AC3E}">
        <p14:creationId xmlns:p14="http://schemas.microsoft.com/office/powerpoint/2010/main" val="16208420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5/11/21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292590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922306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5/11/21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73137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5/11/21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42493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5/11/21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73808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5/11/21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929621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5/11/21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96796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63608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5/11/21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09165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0581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5/11/21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87093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5/11/21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4381494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gapurabali.com/" TargetMode="External"/><Relationship Id="rId3" Type="http://schemas.openxmlformats.org/officeDocument/2006/relationships/hyperlink" Target="https://bali.com/bali/culture/" TargetMode="External"/><Relationship Id="rId7" Type="http://schemas.openxmlformats.org/officeDocument/2006/relationships/hyperlink" Target="https://forevervacation.com/the-vacationer/case-study-how-social-media-is-changing-the-way-we-travel-by-the-numbers" TargetMode="External"/><Relationship Id="rId2" Type="http://schemas.openxmlformats.org/officeDocument/2006/relationships/hyperlink" Target="https://bali.com/bali-travel-guide/culture-religion-traditions/bali-annual-events-festivals/" TargetMode="External"/><Relationship Id="rId1" Type="http://schemas.openxmlformats.org/officeDocument/2006/relationships/slideLayout" Target="../slideLayouts/slideLayout2.xml"/><Relationship Id="rId6" Type="http://schemas.openxmlformats.org/officeDocument/2006/relationships/hyperlink" Target="https://www.dreamstime.com/young-dancers-traditional-costumes-perform-welcome-dance-twin-lake-festival-bali-indonesia-june-image136715815%20%5b2021" TargetMode="External"/><Relationship Id="rId11" Type="http://schemas.openxmlformats.org/officeDocument/2006/relationships/hyperlink" Target="http://hat-tz.org/hattzorg/wp-(11th" TargetMode="External"/><Relationship Id="rId5" Type="http://schemas.openxmlformats.org/officeDocument/2006/relationships/hyperlink" Target="https://hollydaydestination.blogspot.com/2018/08/holiday-destinations-in-bali-indonesia.html" TargetMode="External"/><Relationship Id="rId10" Type="http://schemas.openxmlformats.org/officeDocument/2006/relationships/hyperlink" Target="https://magicalgoldenage.com/wp-content/uploads/2019/03/Bali-Background-Temple-Updated.jpg%20%5b2021" TargetMode="External"/><Relationship Id="rId4" Type="http://schemas.openxmlformats.org/officeDocument/2006/relationships/hyperlink" Target="https://balifloatingleaf.com/" TargetMode="External"/><Relationship Id="rId9" Type="http://schemas.openxmlformats.org/officeDocument/2006/relationships/hyperlink" Target="https://store.globaldata.com/report/gdtt0118mi--key-trends-in-cultural-tourism-analysis-of-cultural-tourism-key-trends-and-opportunities/"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tripsavvy.com/bali-culture-101-1629107" TargetMode="External"/><Relationship Id="rId3" Type="http://schemas.openxmlformats.org/officeDocument/2006/relationships/hyperlink" Target="https://strangersguide.com/" TargetMode="External"/><Relationship Id="rId7" Type="http://schemas.openxmlformats.org/officeDocument/2006/relationships/hyperlink" Target="https://theconversation.com/" TargetMode="External"/><Relationship Id="rId2" Type="http://schemas.openxmlformats.org/officeDocument/2006/relationships/hyperlink" Target="https://www.sbs.com.au/news/" TargetMode="External"/><Relationship Id="rId1" Type="http://schemas.openxmlformats.org/officeDocument/2006/relationships/slideLayout" Target="../slideLayouts/slideLayout2.xml"/><Relationship Id="rId6" Type="http://schemas.openxmlformats.org/officeDocument/2006/relationships/hyperlink" Target="https://thebalisun.com/bali-issues-new-laws-on-tourism-to-protect-locals-and-the-environment/" TargetMode="External"/><Relationship Id="rId5" Type="http://schemas.openxmlformats.org/officeDocument/2006/relationships/hyperlink" Target="file:///C:/Users/user/Downloads/activity-894-8.PDF" TargetMode="External"/><Relationship Id="rId4" Type="http://schemas.openxmlformats.org/officeDocument/2006/relationships/hyperlink" Target="https://europa.eu/cultural-heritage/sites/eych/files/sustainable-cultural-tourism-recommendations_en5097.pdf?token=PsePI9T4" TargetMode="External"/><Relationship Id="rId9" Type="http://schemas.openxmlformats.org/officeDocument/2006/relationships/hyperlink" Target="https://www.mcgill.ca/sustainability/files/sustainability/what-is-sustainability.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2910" y="1214422"/>
            <a:ext cx="7772400" cy="1470025"/>
          </a:xfrm>
        </p:spPr>
        <p:style>
          <a:lnRef idx="3">
            <a:schemeClr val="lt1"/>
          </a:lnRef>
          <a:fillRef idx="1">
            <a:schemeClr val="accent5"/>
          </a:fillRef>
          <a:effectRef idx="1">
            <a:schemeClr val="accent5"/>
          </a:effectRef>
          <a:fontRef idx="minor">
            <a:schemeClr val="lt1"/>
          </a:fontRef>
        </p:style>
        <p:txBody>
          <a:bodyPr>
            <a:normAutofit/>
          </a:bodyPr>
          <a:lstStyle/>
          <a:p>
            <a:r>
              <a:rPr lang="en-GB" sz="2000" dirty="0"/>
              <a:t>TO CRITICALLY EVALUATE THE ROLE OF ‘CULTURE’ IN THE DEVELOPMENT OF A SUSTAINABLE TOURISM PRODUCT. </a:t>
            </a:r>
            <a:br>
              <a:rPr lang="en-GB" sz="2000" dirty="0"/>
            </a:br>
            <a:r>
              <a:rPr lang="en-GB" sz="3200" dirty="0"/>
              <a:t>BALI, Indonesia </a:t>
            </a:r>
          </a:p>
        </p:txBody>
      </p:sp>
      <p:pic>
        <p:nvPicPr>
          <p:cNvPr id="14338" name="Picture 2" descr="https://magicalgoldenage.com/wp-content/uploads/2019/03/Bali-Background-Temple-Updated.jpg"/>
          <p:cNvPicPr>
            <a:picLocks noChangeAspect="1" noChangeArrowheads="1"/>
          </p:cNvPicPr>
          <p:nvPr/>
        </p:nvPicPr>
        <p:blipFill>
          <a:blip r:embed="rId2"/>
          <a:srcRect/>
          <a:stretch>
            <a:fillRect/>
          </a:stretch>
        </p:blipFill>
        <p:spPr bwMode="auto">
          <a:xfrm>
            <a:off x="714348" y="3143248"/>
            <a:ext cx="3643338" cy="2928957"/>
          </a:xfrm>
          <a:prstGeom prst="rect">
            <a:avLst/>
          </a:prstGeom>
          <a:noFill/>
        </p:spPr>
      </p:pic>
      <p:pic>
        <p:nvPicPr>
          <p:cNvPr id="14340" name="Picture 4" descr="https://tse3.mm.bing.net/th?id=OIP.kWAgVT26Z-jJVrOfZ5xXZgHaEB&amp;pid=Api&amp;P=0&amp;w=305&amp;h=166"/>
          <p:cNvPicPr>
            <a:picLocks noChangeAspect="1" noChangeArrowheads="1"/>
          </p:cNvPicPr>
          <p:nvPr/>
        </p:nvPicPr>
        <p:blipFill>
          <a:blip r:embed="rId3"/>
          <a:srcRect/>
          <a:stretch>
            <a:fillRect/>
          </a:stretch>
        </p:blipFill>
        <p:spPr bwMode="auto">
          <a:xfrm>
            <a:off x="4929190" y="3143248"/>
            <a:ext cx="3786214" cy="2938473"/>
          </a:xfrm>
          <a:prstGeom prst="rect">
            <a:avLst/>
          </a:prstGeom>
          <a:noFill/>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7AA86-483E-4A18-B423-05AB7B4993F1}"/>
              </a:ext>
            </a:extLst>
          </p:cNvPr>
          <p:cNvSpPr>
            <a:spLocks noGrp="1"/>
          </p:cNvSpPr>
          <p:nvPr>
            <p:ph type="title"/>
          </p:nvPr>
        </p:nvSpPr>
        <p:spPr>
          <a:xfrm>
            <a:off x="628650" y="39811"/>
            <a:ext cx="7886700" cy="1325563"/>
          </a:xfrm>
        </p:spPr>
        <p:txBody>
          <a:bodyPr>
            <a:normAutofit/>
          </a:bodyPr>
          <a:lstStyle/>
          <a:p>
            <a:r>
              <a:rPr lang="en-GB" sz="1800" b="0" i="0" u="none" strike="noStrike" dirty="0">
                <a:solidFill>
                  <a:srgbClr val="000000"/>
                </a:solidFill>
                <a:effectLst/>
                <a:latin typeface="Segoe UI" panose="020B0502040204020203" pitchFamily="34" charset="0"/>
              </a:rPr>
              <a:t>Define and Develop the concepts of: ‘Culture’ / Cultural Tourism’ / ‘Sustainability’ and their levels of interdependency.</a:t>
            </a:r>
            <a:endParaRPr lang="en-GB" sz="1800" dirty="0"/>
          </a:p>
        </p:txBody>
      </p:sp>
      <p:sp>
        <p:nvSpPr>
          <p:cNvPr id="3" name="Content Placeholder 2">
            <a:extLst>
              <a:ext uri="{FF2B5EF4-FFF2-40B4-BE49-F238E27FC236}">
                <a16:creationId xmlns:a16="http://schemas.microsoft.com/office/drawing/2014/main" id="{DEF93DA2-592A-42EA-AD5E-C9F675321B41}"/>
              </a:ext>
            </a:extLst>
          </p:cNvPr>
          <p:cNvSpPr>
            <a:spLocks noGrp="1"/>
          </p:cNvSpPr>
          <p:nvPr>
            <p:ph idx="1"/>
          </p:nvPr>
        </p:nvSpPr>
        <p:spPr>
          <a:xfrm>
            <a:off x="558312" y="1280502"/>
            <a:ext cx="7886700" cy="4351338"/>
          </a:xfrm>
        </p:spPr>
        <p:txBody>
          <a:bodyPr vert="horz" lIns="91440" tIns="45720" rIns="91440" bIns="45720" rtlCol="0" anchor="t">
            <a:noAutofit/>
          </a:bodyPr>
          <a:lstStyle/>
          <a:p>
            <a:pPr algn="l" rtl="0" fontAlgn="base">
              <a:buFont typeface="Arial" panose="020B0604020202020204" pitchFamily="34" charset="0"/>
              <a:buChar char="•"/>
            </a:pPr>
            <a:r>
              <a:rPr lang="en-GB" sz="2400" b="0" i="0" u="none" strike="noStrike" dirty="0">
                <a:solidFill>
                  <a:srgbClr val="000000"/>
                </a:solidFill>
                <a:effectLst/>
                <a:latin typeface="Calibri"/>
                <a:cs typeface="Calibri"/>
              </a:rPr>
              <a:t>Culture - Symbols, vocabulary, customs, beliefs, and objects are the main components of culture. Language facilitates meaningful social contact and shapes people's perceptions of concepts and objects.</a:t>
            </a:r>
            <a:r>
              <a:rPr lang="en-GB" sz="2400" b="0" i="0" dirty="0">
                <a:solidFill>
                  <a:srgbClr val="000000"/>
                </a:solidFill>
                <a:effectLst/>
                <a:latin typeface="Calibri"/>
                <a:cs typeface="Calibri"/>
              </a:rPr>
              <a:t>​</a:t>
            </a:r>
          </a:p>
          <a:p>
            <a:pPr algn="l" rtl="0" fontAlgn="base">
              <a:buFont typeface="Arial" panose="020B0604020202020204" pitchFamily="34" charset="0"/>
              <a:buChar char="•"/>
            </a:pPr>
            <a:r>
              <a:rPr lang="en-GB" sz="2400" b="0" i="0" u="none" strike="noStrike" dirty="0">
                <a:solidFill>
                  <a:srgbClr val="000000"/>
                </a:solidFill>
                <a:effectLst/>
                <a:latin typeface="Calibri"/>
                <a:cs typeface="Calibri"/>
              </a:rPr>
              <a:t>The strategic preparation and implementation of strategies to exploit your community's unique cultural assets for the economic and cultural benefit of the entire community is referred to as cultural development.</a:t>
            </a:r>
            <a:r>
              <a:rPr lang="en-GB" sz="2400" b="0" i="0" dirty="0">
                <a:solidFill>
                  <a:srgbClr val="000000"/>
                </a:solidFill>
                <a:effectLst/>
                <a:latin typeface="Calibri"/>
                <a:cs typeface="Calibri"/>
              </a:rPr>
              <a:t>​</a:t>
            </a:r>
          </a:p>
          <a:p>
            <a:pPr algn="l" rtl="0" fontAlgn="base">
              <a:buFont typeface="Arial" panose="020B0604020202020204" pitchFamily="34" charset="0"/>
              <a:buChar char="•"/>
            </a:pPr>
            <a:r>
              <a:rPr lang="en-GB" sz="2400" b="1" i="0" u="none" strike="noStrike" dirty="0">
                <a:solidFill>
                  <a:srgbClr val="000000"/>
                </a:solidFill>
                <a:effectLst/>
                <a:latin typeface="Calibri"/>
                <a:cs typeface="Calibri"/>
              </a:rPr>
              <a:t>Culture</a:t>
            </a:r>
            <a:r>
              <a:rPr lang="en-GB" sz="2400" b="0" i="0" u="none" strike="noStrike" dirty="0">
                <a:solidFill>
                  <a:srgbClr val="000000"/>
                </a:solidFill>
                <a:effectLst/>
                <a:latin typeface="Calibri"/>
                <a:cs typeface="Calibri"/>
              </a:rPr>
              <a:t> is a patterned system of knowledge and </a:t>
            </a:r>
            <a:r>
              <a:rPr lang="en-GB" sz="2400" b="1" i="0" u="none" strike="noStrike" dirty="0">
                <a:solidFill>
                  <a:srgbClr val="000000"/>
                </a:solidFill>
                <a:effectLst/>
                <a:latin typeface="Calibri"/>
                <a:cs typeface="Calibri"/>
              </a:rPr>
              <a:t>conception</a:t>
            </a:r>
            <a:r>
              <a:rPr lang="en-GB" sz="2400" b="0" i="0" u="none" strike="noStrike" dirty="0">
                <a:solidFill>
                  <a:srgbClr val="000000"/>
                </a:solidFill>
                <a:effectLst/>
                <a:latin typeface="Calibri"/>
                <a:cs typeface="Calibri"/>
              </a:rPr>
              <a:t> embodied in symbolic and non-symbolic communication modes which a society has evolved from the past, and progressively modified augments to give </a:t>
            </a:r>
            <a:r>
              <a:rPr lang="en-GB" sz="2400" b="1" i="0" u="none" strike="noStrike" dirty="0">
                <a:solidFill>
                  <a:srgbClr val="000000"/>
                </a:solidFill>
                <a:effectLst/>
                <a:latin typeface="Calibri"/>
                <a:cs typeface="Calibri"/>
              </a:rPr>
              <a:t>meaning</a:t>
            </a:r>
            <a:r>
              <a:rPr lang="en-GB" sz="2400" b="0" i="0" u="none" strike="noStrike" dirty="0">
                <a:solidFill>
                  <a:srgbClr val="000000"/>
                </a:solidFill>
                <a:effectLst/>
                <a:latin typeface="Calibri"/>
                <a:cs typeface="Calibri"/>
              </a:rPr>
              <a:t> to and cope with the present and anticipated future problems of its existence " (Bullivant, 1981 p3)</a:t>
            </a:r>
            <a:r>
              <a:rPr lang="en-GB" sz="2400" b="0" i="0" dirty="0">
                <a:solidFill>
                  <a:srgbClr val="000000"/>
                </a:solidFill>
                <a:effectLst/>
                <a:latin typeface="Calibri"/>
                <a:cs typeface="Calibri"/>
              </a:rPr>
              <a:t>​</a:t>
            </a:r>
          </a:p>
          <a:p>
            <a:pPr algn="l" rtl="0" fontAlgn="base"/>
            <a:r>
              <a:rPr lang="en-GB" sz="2400" b="0" i="0" u="none" strike="noStrike" dirty="0">
                <a:solidFill>
                  <a:srgbClr val="000000"/>
                </a:solidFill>
                <a:effectLst/>
                <a:latin typeface="Calibri"/>
                <a:cs typeface="Calibri"/>
              </a:rPr>
              <a:t>Jade</a:t>
            </a:r>
            <a:endParaRPr lang="en-US" sz="2400" b="0" i="0">
              <a:solidFill>
                <a:srgbClr val="000000"/>
              </a:solidFill>
              <a:effectLst/>
              <a:latin typeface="Calibri"/>
              <a:cs typeface="Calibri"/>
            </a:endParaRPr>
          </a:p>
          <a:p>
            <a:endParaRPr lang="en-GB" sz="2400" dirty="0">
              <a:cs typeface="Calibri"/>
            </a:endParaRPr>
          </a:p>
        </p:txBody>
      </p:sp>
    </p:spTree>
    <p:extLst>
      <p:ext uri="{BB962C8B-B14F-4D97-AF65-F5344CB8AC3E}">
        <p14:creationId xmlns:p14="http://schemas.microsoft.com/office/powerpoint/2010/main" val="15749993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27B4267-5AB0-4373-AE56-F94254B7388C}"/>
              </a:ext>
            </a:extLst>
          </p:cNvPr>
          <p:cNvSpPr>
            <a:spLocks noGrp="1"/>
          </p:cNvSpPr>
          <p:nvPr>
            <p:ph idx="1"/>
          </p:nvPr>
        </p:nvSpPr>
        <p:spPr>
          <a:xfrm>
            <a:off x="645504" y="903711"/>
            <a:ext cx="8041296" cy="5222452"/>
          </a:xfrm>
        </p:spPr>
        <p:txBody>
          <a:bodyPr vert="horz" lIns="91440" tIns="45720" rIns="91440" bIns="45720" rtlCol="0" anchor="t">
            <a:noAutofit/>
          </a:bodyPr>
          <a:lstStyle/>
          <a:p>
            <a:pPr algn="l" rtl="0" fontAlgn="base">
              <a:buFont typeface="Arial" panose="020B0604020202020204" pitchFamily="34" charset="0"/>
              <a:buChar char="•"/>
            </a:pPr>
            <a:r>
              <a:rPr lang="en-GB" sz="2000" b="0" i="0" u="none" strike="noStrike" dirty="0">
                <a:solidFill>
                  <a:srgbClr val="000000"/>
                </a:solidFill>
                <a:effectLst/>
                <a:latin typeface="Calibri"/>
                <a:cs typeface="Calibri"/>
              </a:rPr>
              <a:t>Cultural tourism has been described as the movement of people to cultural attractions away from their usual residence to gather new knowledge and experiences to meet their cultural needs.</a:t>
            </a:r>
            <a:r>
              <a:rPr lang="en-GB" sz="2000" b="0" i="0" dirty="0">
                <a:solidFill>
                  <a:srgbClr val="000000"/>
                </a:solidFill>
                <a:effectLst/>
                <a:latin typeface="Calibri"/>
                <a:cs typeface="Calibri"/>
              </a:rPr>
              <a:t>​</a:t>
            </a:r>
            <a:br>
              <a:rPr lang="en-GB" sz="2000" b="0" i="0" dirty="0">
                <a:effectLst/>
                <a:latin typeface="Calibri"/>
              </a:rPr>
            </a:br>
            <a:r>
              <a:rPr lang="en-GB" sz="2000" b="0" i="0" dirty="0">
                <a:solidFill>
                  <a:srgbClr val="000000"/>
                </a:solidFill>
                <a:effectLst/>
                <a:latin typeface="Calibri"/>
                <a:cs typeface="Calibri"/>
              </a:rPr>
              <a:t>​</a:t>
            </a:r>
          </a:p>
          <a:p>
            <a:pPr algn="l" rtl="0" fontAlgn="base">
              <a:buFont typeface="Arial" panose="020B0604020202020204" pitchFamily="34" charset="0"/>
              <a:buChar char="•"/>
            </a:pPr>
            <a:r>
              <a:rPr lang="en-GB" sz="2000" b="0" i="0" u="none" strike="noStrike" dirty="0">
                <a:solidFill>
                  <a:srgbClr val="000000"/>
                </a:solidFill>
                <a:effectLst/>
                <a:latin typeface="Calibri"/>
                <a:cs typeface="Calibri"/>
              </a:rPr>
              <a:t>The act of travellers visiting specific destinations to observe and learn about a particular culture is known as cultural tourism. This may include a variety of things such as going to events and festivals, visiting museums, and sampling the local cuisine and beverages.</a:t>
            </a:r>
            <a:r>
              <a:rPr lang="en-GB" sz="2000" b="0" i="0" dirty="0">
                <a:solidFill>
                  <a:srgbClr val="000000"/>
                </a:solidFill>
                <a:effectLst/>
                <a:latin typeface="Calibri"/>
                <a:cs typeface="Calibri"/>
              </a:rPr>
              <a:t>​</a:t>
            </a:r>
          </a:p>
          <a:p>
            <a:pPr algn="l" rtl="0" fontAlgn="base">
              <a:buFont typeface="Arial" panose="020B0604020202020204" pitchFamily="34" charset="0"/>
              <a:buChar char="•"/>
            </a:pPr>
            <a:r>
              <a:rPr lang="en-GB" sz="2000" b="0" i="0" u="none" strike="noStrike" dirty="0">
                <a:solidFill>
                  <a:srgbClr val="000000"/>
                </a:solidFill>
                <a:effectLst/>
                <a:latin typeface="Calibri"/>
                <a:cs typeface="Calibri"/>
              </a:rPr>
              <a:t>Sustainability entails fulfilling our own needs without jeopardising future generations' ability to fulfil their own. We need social and economic capital in addition to natural resources. Environmental-ism isn't the only aspect of sustainability. Concerns for social justice and sustainable growth are included in most conceptions of sustainability.</a:t>
            </a:r>
            <a:r>
              <a:rPr lang="en-GB" sz="2000" b="0" i="0" dirty="0">
                <a:solidFill>
                  <a:srgbClr val="000000"/>
                </a:solidFill>
                <a:effectLst/>
                <a:latin typeface="Calibri"/>
                <a:cs typeface="Calibri"/>
              </a:rPr>
              <a:t>​</a:t>
            </a:r>
            <a:br>
              <a:rPr lang="en-GB" sz="2000" b="0" i="0" dirty="0">
                <a:effectLst/>
                <a:latin typeface="Calibri"/>
              </a:rPr>
            </a:br>
            <a:r>
              <a:rPr lang="en-GB" sz="2000" b="0" i="0" dirty="0">
                <a:solidFill>
                  <a:srgbClr val="000000"/>
                </a:solidFill>
                <a:effectLst/>
                <a:latin typeface="Calibri"/>
                <a:cs typeface="Calibri"/>
              </a:rPr>
              <a:t>​</a:t>
            </a:r>
          </a:p>
          <a:p>
            <a:pPr algn="l" rtl="0" fontAlgn="base">
              <a:buFont typeface="Arial" panose="020B0604020202020204" pitchFamily="34" charset="0"/>
              <a:buChar char="•"/>
            </a:pPr>
            <a:r>
              <a:rPr lang="en-GB" sz="2000" b="0" i="0" u="none" strike="noStrike" dirty="0">
                <a:solidFill>
                  <a:srgbClr val="000000"/>
                </a:solidFill>
                <a:effectLst/>
                <a:latin typeface="Calibri"/>
                <a:cs typeface="Calibri"/>
              </a:rPr>
              <a:t>The concept of sustainable development states that human societies must live and meet their needs without jeopardising future generations' ability to meet their own needs.</a:t>
            </a:r>
            <a:r>
              <a:rPr lang="en-US" sz="2000" b="0" i="0" dirty="0">
                <a:solidFill>
                  <a:srgbClr val="000000"/>
                </a:solidFill>
                <a:effectLst/>
                <a:latin typeface="Calibri"/>
                <a:cs typeface="Calibri"/>
              </a:rPr>
              <a:t>​</a:t>
            </a:r>
          </a:p>
          <a:p>
            <a:pPr marL="34290" indent="0" fontAlgn="base">
              <a:buNone/>
            </a:pPr>
            <a:r>
              <a:rPr lang="en-GB" sz="2000" b="0" i="0" u="none" strike="noStrike" dirty="0">
                <a:solidFill>
                  <a:srgbClr val="000000"/>
                </a:solidFill>
                <a:effectLst/>
                <a:latin typeface="Calibri"/>
                <a:cs typeface="Calibri"/>
              </a:rPr>
              <a:t>Jade </a:t>
            </a:r>
            <a:r>
              <a:rPr lang="en-GB" sz="2000" dirty="0">
                <a:solidFill>
                  <a:srgbClr val="000000"/>
                </a:solidFill>
                <a:latin typeface="Calibri"/>
                <a:cs typeface="Calibri"/>
              </a:rPr>
              <a:t>Phillips</a:t>
            </a:r>
            <a:endParaRPr lang="en-GB" sz="2000" b="0" i="0" dirty="0">
              <a:solidFill>
                <a:srgbClr val="000000"/>
              </a:solidFill>
              <a:effectLst/>
              <a:latin typeface="Calibri"/>
              <a:cs typeface="Calibri"/>
            </a:endParaRPr>
          </a:p>
          <a:p>
            <a:endParaRPr lang="en-GB" dirty="0"/>
          </a:p>
        </p:txBody>
      </p:sp>
    </p:spTree>
    <p:extLst>
      <p:ext uri="{BB962C8B-B14F-4D97-AF65-F5344CB8AC3E}">
        <p14:creationId xmlns:p14="http://schemas.microsoft.com/office/powerpoint/2010/main" val="16378575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Logo&#10;&#10;Description automatically generated">
            <a:extLst>
              <a:ext uri="{FF2B5EF4-FFF2-40B4-BE49-F238E27FC236}">
                <a16:creationId xmlns:a16="http://schemas.microsoft.com/office/drawing/2014/main" id="{C3293588-3D52-40E0-85A2-A4F0444883CE}"/>
              </a:ext>
            </a:extLst>
          </p:cNvPr>
          <p:cNvPicPr>
            <a:picLocks noChangeAspect="1"/>
          </p:cNvPicPr>
          <p:nvPr/>
        </p:nvPicPr>
        <p:blipFill rotWithShape="1">
          <a:blip r:embed="rId2"/>
          <a:srcRect t="19277" r="-2" b="19336"/>
          <a:stretch/>
        </p:blipFill>
        <p:spPr>
          <a:xfrm>
            <a:off x="3662268" y="10"/>
            <a:ext cx="5481732"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4" descr="A picture containing tree, building, outdoor, house&#10;&#10;Description automatically generated">
            <a:extLst>
              <a:ext uri="{FF2B5EF4-FFF2-40B4-BE49-F238E27FC236}">
                <a16:creationId xmlns:a16="http://schemas.microsoft.com/office/drawing/2014/main" id="{20BBD7DA-A8C9-4453-8307-0AF0554D70CC}"/>
              </a:ext>
            </a:extLst>
          </p:cNvPr>
          <p:cNvPicPr>
            <a:picLocks noChangeAspect="1"/>
          </p:cNvPicPr>
          <p:nvPr/>
        </p:nvPicPr>
        <p:blipFill rotWithShape="1">
          <a:blip r:embed="rId3"/>
          <a:srcRect r="11625" b="1"/>
          <a:stretch/>
        </p:blipFill>
        <p:spPr>
          <a:xfrm>
            <a:off x="3662268" y="3493008"/>
            <a:ext cx="5481732"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2" name="Freeform: Shape 11">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0"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5499"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0E9D023D-E603-457B-B65A-98E34EEB3D32}"/>
              </a:ext>
            </a:extLst>
          </p:cNvPr>
          <p:cNvSpPr>
            <a:spLocks noGrp="1"/>
          </p:cNvSpPr>
          <p:nvPr>
            <p:ph type="title"/>
          </p:nvPr>
        </p:nvSpPr>
        <p:spPr>
          <a:xfrm>
            <a:off x="336042" y="859536"/>
            <a:ext cx="3624601" cy="1243584"/>
          </a:xfrm>
        </p:spPr>
        <p:txBody>
          <a:bodyPr>
            <a:normAutofit/>
          </a:bodyPr>
          <a:lstStyle/>
          <a:p>
            <a:r>
              <a:rPr lang="en-GB" sz="3000" b="0" i="0" u="none" strike="noStrike" dirty="0">
                <a:effectLst/>
                <a:latin typeface="Segoe UI"/>
                <a:cs typeface="Segoe UI"/>
              </a:rPr>
              <a:t>Research Market Trends</a:t>
            </a:r>
            <a:endParaRPr lang="en-GB" sz="3000" dirty="0">
              <a:latin typeface="Segoe UI"/>
              <a:cs typeface="Segoe UI"/>
            </a:endParaRPr>
          </a:p>
        </p:txBody>
      </p:sp>
      <p:sp>
        <p:nvSpPr>
          <p:cNvPr id="16" name="Rectangle 15">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8" name="Rectangle 17">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158" y="2194560"/>
            <a:ext cx="366903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4DB5FFB8-A9B0-4325-A65A-012590B93970}"/>
              </a:ext>
            </a:extLst>
          </p:cNvPr>
          <p:cNvSpPr>
            <a:spLocks noGrp="1"/>
          </p:cNvSpPr>
          <p:nvPr>
            <p:ph idx="1"/>
          </p:nvPr>
        </p:nvSpPr>
        <p:spPr>
          <a:xfrm>
            <a:off x="336042" y="2512611"/>
            <a:ext cx="3624602" cy="3664351"/>
          </a:xfrm>
        </p:spPr>
        <p:txBody>
          <a:bodyPr vert="horz" lIns="91440" tIns="45720" rIns="91440" bIns="45720" rtlCol="0">
            <a:normAutofit/>
          </a:bodyPr>
          <a:lstStyle/>
          <a:p>
            <a:pPr rtl="0" fontAlgn="base">
              <a:buFont typeface="Arial" panose="020B0604020202020204" pitchFamily="34" charset="0"/>
              <a:buChar char="•"/>
            </a:pPr>
            <a:r>
              <a:rPr lang="en-GB" sz="1300" b="0" i="0" u="none" strike="noStrike">
                <a:effectLst/>
                <a:latin typeface="Calibri"/>
                <a:cs typeface="Calibri"/>
              </a:rPr>
              <a:t>Within cultural tourism, trends such as stay like a local, social networking, cultural gastronomy, cultural heritage tourism, pilgrimages and religious tourism are expected to continue to have a significant impact.</a:t>
            </a:r>
            <a:r>
              <a:rPr lang="en-GB" sz="1300" b="0" i="0">
                <a:effectLst/>
                <a:latin typeface="Calibri"/>
                <a:cs typeface="Calibri"/>
              </a:rPr>
              <a:t>​</a:t>
            </a:r>
            <a:br>
              <a:rPr lang="en-GB" sz="1300" b="0" i="0">
                <a:effectLst/>
                <a:latin typeface="Calibri"/>
              </a:rPr>
            </a:br>
            <a:r>
              <a:rPr lang="en-GB" sz="1300" b="0" i="0">
                <a:effectLst/>
                <a:latin typeface="Calibri"/>
                <a:cs typeface="Calibri"/>
              </a:rPr>
              <a:t>​</a:t>
            </a:r>
          </a:p>
          <a:p>
            <a:pPr rtl="0" fontAlgn="base">
              <a:buFont typeface="Arial" panose="020B0604020202020204" pitchFamily="34" charset="0"/>
              <a:buChar char="•"/>
            </a:pPr>
            <a:r>
              <a:rPr lang="en-GB" sz="1300" b="0" i="0" u="none" strike="noStrike">
                <a:effectLst/>
                <a:latin typeface="Calibri"/>
                <a:cs typeface="Calibri"/>
              </a:rPr>
              <a:t>Since the domestic segment accounted for the largest market share in the base year, sustainable tourism market vendors should concentrate on capturing business opportunities from this segment.</a:t>
            </a:r>
            <a:r>
              <a:rPr lang="en-GB" sz="1300" b="0" i="0">
                <a:effectLst/>
                <a:latin typeface="Calibri"/>
                <a:cs typeface="Calibri"/>
              </a:rPr>
              <a:t>​</a:t>
            </a:r>
          </a:p>
          <a:p>
            <a:pPr rtl="0" fontAlgn="base">
              <a:buFont typeface="Arial" panose="020B0604020202020204" pitchFamily="34" charset="0"/>
              <a:buChar char="•"/>
            </a:pPr>
            <a:r>
              <a:rPr lang="en-GB" sz="1300" b="0" i="0" u="none" strike="noStrike">
                <a:effectLst/>
                <a:latin typeface="Calibri"/>
                <a:cs typeface="Calibri"/>
              </a:rPr>
              <a:t>Social media has a big impact on trends. Someone in the limelight could post any place at any time and that would influence everyone else to also visit these places.</a:t>
            </a:r>
            <a:endParaRPr lang="en-US" sz="1300" b="0" i="0">
              <a:effectLst/>
              <a:latin typeface="Calibri"/>
              <a:cs typeface="Calibri"/>
            </a:endParaRPr>
          </a:p>
          <a:p>
            <a:pPr marL="0" indent="0">
              <a:buNone/>
            </a:pPr>
            <a:r>
              <a:rPr lang="en-GB" sz="1300">
                <a:latin typeface="Calibri"/>
                <a:cs typeface="Calibri"/>
              </a:rPr>
              <a:t>Jade Davies</a:t>
            </a:r>
          </a:p>
          <a:p>
            <a:endParaRPr lang="en-GB" sz="1300"/>
          </a:p>
        </p:txBody>
      </p:sp>
    </p:spTree>
    <p:extLst>
      <p:ext uri="{BB962C8B-B14F-4D97-AF65-F5344CB8AC3E}">
        <p14:creationId xmlns:p14="http://schemas.microsoft.com/office/powerpoint/2010/main" val="389775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3568" y="206916"/>
            <a:ext cx="7406640" cy="1356360"/>
          </a:xfrm>
        </p:spPr>
        <p:txBody>
          <a:bodyPr>
            <a:normAutofit/>
          </a:bodyPr>
          <a:lstStyle/>
          <a:p>
            <a:r>
              <a:rPr lang="en-GB" sz="2200" dirty="0"/>
              <a:t> Explaining the ways in which the destination utilises ‘Culture’ for ‘Sustainable Tourism’ development. </a:t>
            </a:r>
            <a:endParaRPr lang="en-GB" sz="2400" dirty="0"/>
          </a:p>
        </p:txBody>
      </p:sp>
      <p:sp>
        <p:nvSpPr>
          <p:cNvPr id="3" name="Content Placeholder 2"/>
          <p:cNvSpPr>
            <a:spLocks noGrp="1"/>
          </p:cNvSpPr>
          <p:nvPr>
            <p:ph idx="1"/>
          </p:nvPr>
        </p:nvSpPr>
        <p:spPr>
          <a:xfrm>
            <a:off x="214282" y="1214422"/>
            <a:ext cx="8715436" cy="5429288"/>
          </a:xfrm>
        </p:spPr>
        <p:txBody>
          <a:bodyPr>
            <a:normAutofit/>
          </a:bodyPr>
          <a:lstStyle/>
          <a:p>
            <a:r>
              <a:rPr lang="en-GB" sz="1800" dirty="0"/>
              <a:t>The Balinese culture affects almost every aspect of life on the island, from museums to temples and hotel lobbies, the Balinese honour their ancestors and the spiritual word as well as performing religious rituals based on the ancient Balinese calendar (Bali Culture, 2021). It is believed that Bali’s exceptional and indigenous culture brings in masses of tourists every year, although Bali has extraordinary natural sites and has the potential to be one of the leaders in ecotourism there is still some improvements to be made, which is what the country is currently working on and is their focus. </a:t>
            </a:r>
          </a:p>
          <a:p>
            <a:r>
              <a:rPr lang="en-GB" sz="1800" dirty="0"/>
              <a:t>Culture has a massive impact on the sustainable tourism in Bali, some events that utilises culture for sustainable tourism developments includes ‘Twin Lake Festival’ which is a special event in Blueleng to promote the lake Buyan and Tamlingan as well as raising awareness on keeping nature and the rest of the country clean, during this festival cultural activities such as performances, music and local food occur. </a:t>
            </a:r>
          </a:p>
          <a:p>
            <a:r>
              <a:rPr lang="en-GB" sz="1800" dirty="0"/>
              <a:t>‘Panglipuran Village Festival’ is also a popular annual event which is put on by the government to promote the ancient village in Bangli, Panglipuran has been awarded for the cleanest village and is protected by UNESCO, the cultural elements of this event includes a traditional fashion show, culinary bazaar and competitions (Bali Culture &amp; Traditions Guide, 2021). </a:t>
            </a:r>
          </a:p>
          <a:p>
            <a:pPr>
              <a:buNone/>
            </a:pPr>
            <a:r>
              <a:rPr lang="en-GB" sz="1800" dirty="0"/>
              <a:t>Sophie Davies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428596" y="214290"/>
            <a:ext cx="8229600" cy="6357982"/>
          </a:xfrm>
        </p:spPr>
        <p:txBody>
          <a:bodyPr>
            <a:normAutofit/>
          </a:bodyPr>
          <a:lstStyle/>
          <a:p>
            <a:r>
              <a:rPr lang="en-GB" sz="1800" dirty="0"/>
              <a:t>Eco-friendly yoga and lifestyle retreats are extremely popular in Bali currently, these retreats offer authentic Balinese cultural experiences such as mediation, praying and healing, one that stood out whilst researching is Bali Floating Leaf which was recognised as ‘#1 choice for luxury-oriented, eco-conscious travellers’ by Harper’s Bazaar (Bali Floating Leaf, 2021). </a:t>
            </a:r>
          </a:p>
          <a:p>
            <a:r>
              <a:rPr lang="en-GB" sz="1800" dirty="0"/>
              <a:t>One way to analyse sustainability is by considering the three pillars of sustainability, (Purvis, B., Mao, Y. and Robinson, D., 2019) states one particularly prevalent description of ‘sustainability employs three interconnected ‘pillars’, encompassing economic, social and environmental factors or goals. With regards to the social aspect of the three pillars, Bali has a very strong identity, with their community being so solid and ‘together’ Bali has been flooded with tourists interested to experience the beauty and the culture, having so much cultural diversity and being culture heavy is something that is very sacred and needs to be protected.</a:t>
            </a:r>
          </a:p>
        </p:txBody>
      </p:sp>
      <p:pic>
        <p:nvPicPr>
          <p:cNvPr id="17410" name="Picture 2" descr="Young dancers in traditional costumes perform a welcome dance in Twin Lake Festival in Bali, Indonesia. June 2018"/>
          <p:cNvPicPr>
            <a:picLocks noChangeAspect="1" noChangeArrowheads="1"/>
          </p:cNvPicPr>
          <p:nvPr/>
        </p:nvPicPr>
        <p:blipFill>
          <a:blip r:embed="rId2" cstate="print"/>
          <a:srcRect/>
          <a:stretch>
            <a:fillRect/>
          </a:stretch>
        </p:blipFill>
        <p:spPr bwMode="auto">
          <a:xfrm>
            <a:off x="5214942" y="4143380"/>
            <a:ext cx="3500430" cy="2428892"/>
          </a:xfrm>
          <a:prstGeom prst="rect">
            <a:avLst/>
          </a:prstGeom>
          <a:noFill/>
        </p:spPr>
      </p:pic>
      <p:sp>
        <p:nvSpPr>
          <p:cNvPr id="6" name="TextBox 5"/>
          <p:cNvSpPr txBox="1"/>
          <p:nvPr/>
        </p:nvSpPr>
        <p:spPr>
          <a:xfrm>
            <a:off x="285720" y="6357958"/>
            <a:ext cx="1643074" cy="369332"/>
          </a:xfrm>
          <a:prstGeom prst="rect">
            <a:avLst/>
          </a:prstGeom>
          <a:noFill/>
        </p:spPr>
        <p:txBody>
          <a:bodyPr wrap="square" rtlCol="0">
            <a:spAutoFit/>
          </a:bodyPr>
          <a:lstStyle/>
          <a:p>
            <a:r>
              <a:rPr lang="en-GB" dirty="0"/>
              <a:t>Sophie Davies</a:t>
            </a:r>
          </a:p>
        </p:txBody>
      </p:sp>
      <p:pic>
        <p:nvPicPr>
          <p:cNvPr id="17412" name="Picture 4" descr="https://tse4.mm.bing.net/th?id=OIP.sAm0earLBcuJV54j6O9bPgHaFE&amp;pid=Api&amp;P=0&amp;w=234&amp;h=161"/>
          <p:cNvPicPr>
            <a:picLocks noChangeAspect="1" noChangeArrowheads="1"/>
          </p:cNvPicPr>
          <p:nvPr/>
        </p:nvPicPr>
        <p:blipFill>
          <a:blip r:embed="rId3"/>
          <a:srcRect/>
          <a:stretch>
            <a:fillRect/>
          </a:stretch>
        </p:blipFill>
        <p:spPr bwMode="auto">
          <a:xfrm>
            <a:off x="1071538" y="4214818"/>
            <a:ext cx="3357586" cy="2143140"/>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3" y="1914812"/>
            <a:ext cx="6858000" cy="3028377"/>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14" y="1924949"/>
            <a:ext cx="6857999" cy="302837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3195" y="4092815"/>
            <a:ext cx="2501979" cy="302838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76302" y="969718"/>
            <a:ext cx="292526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914820" y="1904672"/>
            <a:ext cx="6858003" cy="3028376"/>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50041" y="586855"/>
            <a:ext cx="2401025" cy="3387497"/>
          </a:xfrm>
        </p:spPr>
        <p:txBody>
          <a:bodyPr anchor="b">
            <a:normAutofit/>
          </a:bodyPr>
          <a:lstStyle/>
          <a:p>
            <a:pPr algn="r"/>
            <a:r>
              <a:rPr lang="en-GB" sz="1900">
                <a:solidFill>
                  <a:srgbClr val="FFFFFF"/>
                </a:solidFill>
              </a:rPr>
              <a:t>Evaluating the ways in which ‘Culture’ is managed, to address ‘Sustainable Tourism Development’. Specifically refer to the ways in which ‘Cultural Tourism’ </a:t>
            </a:r>
            <a:br>
              <a:rPr lang="en-GB" sz="1900">
                <a:solidFill>
                  <a:srgbClr val="FFFFFF"/>
                </a:solidFill>
              </a:rPr>
            </a:br>
            <a:endParaRPr lang="en-GB" sz="1900">
              <a:solidFill>
                <a:srgbClr val="FFFFFF"/>
              </a:solidFill>
            </a:endParaRPr>
          </a:p>
        </p:txBody>
      </p:sp>
      <p:sp>
        <p:nvSpPr>
          <p:cNvPr id="3" name="Content Placeholder 2"/>
          <p:cNvSpPr>
            <a:spLocks noGrp="1"/>
          </p:cNvSpPr>
          <p:nvPr>
            <p:ph idx="1"/>
          </p:nvPr>
        </p:nvSpPr>
        <p:spPr>
          <a:xfrm>
            <a:off x="3607694" y="649480"/>
            <a:ext cx="4916510" cy="5546047"/>
          </a:xfrm>
        </p:spPr>
        <p:txBody>
          <a:bodyPr anchor="ctr">
            <a:normAutofit/>
          </a:bodyPr>
          <a:lstStyle/>
          <a:p>
            <a:r>
              <a:rPr lang="en-GB" sz="1400"/>
              <a:t>Culture is managed, to address sustainable tourism development by having a sustainable tourism strategy, the publication presents strategies and goals for better management and long-term planning on core issues within the ‘Cultural Landscape of Bali Province’ which is a World Heritage site in Bali, Indonesia. Within the strategy it talks about how World Heritage and tourism stakeholders both share the responsibility for maintaining the common cultural and natural heritage of Outstanding Universal Value, UNESCO will be partnering up with the central and local government to implement this project. The vision statement which concludes the strategy is “Tourism that safeguards and protects that authenticity of the Cultural Landscape of Bali World Heritage Site by reflecting the values of balanced conservation and sustainable tourism development through the proactive participation of stakeholders, providing an authentic visitor experience as well as benefiting local communities” (Sustainable tourism strategy, 2019). </a:t>
            </a:r>
          </a:p>
          <a:p>
            <a:r>
              <a:rPr lang="en-GB" sz="1400"/>
              <a:t>Throughout this strategy the countries culture and the sustainability  was a priority, it discussed the impacts of the mass tourists which have been an issue but following on from the strategy the plans are to excel within their sustainability and culture as well as having more control over the number of tourists visiting to keep their attractions treasured.</a:t>
            </a:r>
          </a:p>
          <a:p>
            <a:pPr>
              <a:buNone/>
            </a:pPr>
            <a:r>
              <a:rPr lang="en-GB" sz="1400"/>
              <a:t>Sophie Davies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500034" y="214290"/>
            <a:ext cx="8229600" cy="6429420"/>
          </a:xfrm>
        </p:spPr>
        <p:txBody>
          <a:bodyPr>
            <a:normAutofit/>
          </a:bodyPr>
          <a:lstStyle/>
          <a:p>
            <a:r>
              <a:rPr lang="en-GB" sz="1800" dirty="0"/>
              <a:t>In 2020 the Bali government enforced new laws on tourism in a decree that will help protect the locals and the environment from further damage; these are put in place to make tourism on the island of the gods more sustainable and for long term good and protection of the Balinese culture, some laws include infrastructure going through a specific approve system, no development of tourism businesses that will restrict access to local communities, control public areas and new looks to protect Balinese people from eviction of their lands (The Bali Sun, 2020). It is believed that the management of Bali plays a positive active role in making sure Bali continues to have their strong cultural routes as well as being sustainable.</a:t>
            </a:r>
          </a:p>
          <a:p>
            <a:pPr>
              <a:buNone/>
            </a:pPr>
            <a:endParaRPr lang="en-GB" sz="1800" dirty="0"/>
          </a:p>
          <a:p>
            <a:pPr>
              <a:buNone/>
            </a:pPr>
            <a:endParaRPr lang="en-GB" sz="1800" dirty="0"/>
          </a:p>
        </p:txBody>
      </p:sp>
      <p:pic>
        <p:nvPicPr>
          <p:cNvPr id="18434" name="Picture 2" descr="bali geography map"/>
          <p:cNvPicPr>
            <a:picLocks noChangeAspect="1" noChangeArrowheads="1"/>
          </p:cNvPicPr>
          <p:nvPr/>
        </p:nvPicPr>
        <p:blipFill>
          <a:blip r:embed="rId2"/>
          <a:srcRect/>
          <a:stretch>
            <a:fillRect/>
          </a:stretch>
        </p:blipFill>
        <p:spPr bwMode="auto">
          <a:xfrm>
            <a:off x="1714480" y="2857496"/>
            <a:ext cx="5643602" cy="3143272"/>
          </a:xfrm>
          <a:prstGeom prst="rect">
            <a:avLst/>
          </a:prstGeom>
          <a:noFill/>
        </p:spPr>
      </p:pic>
      <p:sp>
        <p:nvSpPr>
          <p:cNvPr id="5" name="TextBox 4"/>
          <p:cNvSpPr txBox="1"/>
          <p:nvPr/>
        </p:nvSpPr>
        <p:spPr>
          <a:xfrm>
            <a:off x="357158" y="6215082"/>
            <a:ext cx="1643074" cy="369332"/>
          </a:xfrm>
          <a:prstGeom prst="rect">
            <a:avLst/>
          </a:prstGeom>
          <a:noFill/>
        </p:spPr>
        <p:txBody>
          <a:bodyPr wrap="square" rtlCol="0">
            <a:spAutoFit/>
          </a:bodyPr>
          <a:lstStyle/>
          <a:p>
            <a:r>
              <a:rPr lang="en-GB" dirty="0"/>
              <a:t>Sophie Davies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6E9461-F980-3249-BDE5-6416F82FCF11}"/>
              </a:ext>
            </a:extLst>
          </p:cNvPr>
          <p:cNvSpPr>
            <a:spLocks noGrp="1"/>
          </p:cNvSpPr>
          <p:nvPr>
            <p:ph type="title"/>
          </p:nvPr>
        </p:nvSpPr>
        <p:spPr/>
        <p:txBody>
          <a:bodyPr>
            <a:noAutofit/>
          </a:bodyPr>
          <a:lstStyle/>
          <a:p>
            <a:r>
              <a:rPr lang="en-GB" sz="2000" b="0" i="0" dirty="0">
                <a:effectLst/>
                <a:latin typeface=".SFUI-Regular"/>
              </a:rPr>
              <a:t>Identify the benefits and dis benefits of ‘culture’ based on tourism and its impact on the Bali’s long term sustainability </a:t>
            </a:r>
            <a:br>
              <a:rPr lang="en-GB" sz="2000" dirty="0">
                <a:effectLst/>
                <a:latin typeface=".AppleSystemUIFont"/>
              </a:rPr>
            </a:br>
            <a:endParaRPr lang="en-US" sz="2000" dirty="0"/>
          </a:p>
        </p:txBody>
      </p:sp>
      <p:sp>
        <p:nvSpPr>
          <p:cNvPr id="3" name="Content Placeholder 2">
            <a:extLst>
              <a:ext uri="{FF2B5EF4-FFF2-40B4-BE49-F238E27FC236}">
                <a16:creationId xmlns:a16="http://schemas.microsoft.com/office/drawing/2014/main" id="{E2CAEF0A-6DB1-C841-82A9-6763929FFFA6}"/>
              </a:ext>
            </a:extLst>
          </p:cNvPr>
          <p:cNvSpPr>
            <a:spLocks noGrp="1"/>
          </p:cNvSpPr>
          <p:nvPr>
            <p:ph idx="1"/>
          </p:nvPr>
        </p:nvSpPr>
        <p:spPr/>
        <p:txBody>
          <a:bodyPr>
            <a:normAutofit fontScale="62500" lnSpcReduction="20000"/>
          </a:bodyPr>
          <a:lstStyle/>
          <a:p>
            <a:r>
              <a:rPr lang="en-GB" b="0" i="0" dirty="0">
                <a:effectLst/>
                <a:latin typeface=".SFUI-Regular"/>
              </a:rPr>
              <a:t>Community who lives in an interesting tourism destination has been significantly under pressure to maintain their uniqueness because of development consequences.</a:t>
            </a:r>
            <a:endParaRPr lang="en-GB" dirty="0">
              <a:effectLst/>
              <a:latin typeface=".AppleSystemUIFont"/>
            </a:endParaRPr>
          </a:p>
          <a:p>
            <a:r>
              <a:rPr lang="en-GB" b="0" i="0" dirty="0">
                <a:effectLst/>
                <a:latin typeface=".SFUI-Regular"/>
              </a:rPr>
              <a:t>The benefits of this is that the employment rate has gone up, many Balinese people travel into the tourist hotspots in order to work as there are better chances and a better salary wherever tourists are going. This is an economic advantage as tourists bring money into the country. Especially locally as people mainly travel to Bali to understand their culture and see the countries sustainability scheme. These points prove that the sustainability in this country is still intact as the local communities are gaining and being protected as sustainable tourism has environmental protection. </a:t>
            </a:r>
            <a:endParaRPr lang="en-GB" dirty="0">
              <a:effectLst/>
              <a:latin typeface=".AppleSystemUIFont"/>
            </a:endParaRPr>
          </a:p>
          <a:p>
            <a:r>
              <a:rPr lang="en-GB" b="0" i="0" dirty="0">
                <a:effectLst/>
                <a:latin typeface=".SFUI-Regular"/>
              </a:rPr>
              <a:t>However, as the country begins to get more popular, more tourists are travelling there which is causing the sustainable tourism to die down as the country is only small and you could drive around the whole place in one day. With the tourism increasing Balinese people are having to upgrade and expand their country to fit everyone’s needs which is costing as much as they are earning therefore they aren’t gaining any money from it.</a:t>
            </a:r>
            <a:endParaRPr lang="en-GB" b="0" i="0" dirty="0">
              <a:latin typeface=".AppleSystemUIFont"/>
            </a:endParaRPr>
          </a:p>
          <a:p>
            <a:pPr marL="0" indent="0">
              <a:buNone/>
            </a:pPr>
            <a:r>
              <a:rPr lang="en-GB" dirty="0">
                <a:effectLst/>
                <a:latin typeface=".AppleSystemUIFont"/>
              </a:rPr>
              <a:t>Jade Phillips </a:t>
            </a:r>
            <a:endParaRPr lang="en-GB" b="0" i="0" dirty="0">
              <a:effectLst/>
              <a:latin typeface=".SFUI-Regular"/>
            </a:endParaRPr>
          </a:p>
        </p:txBody>
      </p:sp>
    </p:spTree>
    <p:extLst>
      <p:ext uri="{BB962C8B-B14F-4D97-AF65-F5344CB8AC3E}">
        <p14:creationId xmlns:p14="http://schemas.microsoft.com/office/powerpoint/2010/main" val="1209591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287077-A21D-414B-87E5-170E40CC08DA}"/>
              </a:ext>
            </a:extLst>
          </p:cNvPr>
          <p:cNvSpPr>
            <a:spLocks noGrp="1"/>
          </p:cNvSpPr>
          <p:nvPr>
            <p:ph type="title"/>
          </p:nvPr>
        </p:nvSpPr>
        <p:spPr>
          <a:xfrm>
            <a:off x="110490" y="-264795"/>
            <a:ext cx="3278632" cy="2110796"/>
          </a:xfrm>
        </p:spPr>
        <p:txBody>
          <a:bodyPr>
            <a:normAutofit/>
          </a:bodyPr>
          <a:lstStyle/>
          <a:p>
            <a:r>
              <a:rPr lang="en-GB" sz="2400"/>
              <a:t>Reflect on any issues with regards to the implementation of ‘Cultural Tourism’</a:t>
            </a:r>
            <a:endParaRPr lang="en-US" sz="2400"/>
          </a:p>
        </p:txBody>
      </p:sp>
      <p:sp>
        <p:nvSpPr>
          <p:cNvPr id="3" name="Content Placeholder 2">
            <a:extLst>
              <a:ext uri="{FF2B5EF4-FFF2-40B4-BE49-F238E27FC236}">
                <a16:creationId xmlns:a16="http://schemas.microsoft.com/office/drawing/2014/main" id="{B5B18674-6BDF-4594-9725-B2FC50FE1B35}"/>
              </a:ext>
            </a:extLst>
          </p:cNvPr>
          <p:cNvSpPr>
            <a:spLocks noGrp="1"/>
          </p:cNvSpPr>
          <p:nvPr>
            <p:ph idx="1"/>
          </p:nvPr>
        </p:nvSpPr>
        <p:spPr>
          <a:xfrm>
            <a:off x="161290" y="1608829"/>
            <a:ext cx="3227832" cy="4182053"/>
          </a:xfrm>
        </p:spPr>
        <p:txBody>
          <a:bodyPr vert="horz" lIns="91440" tIns="45720" rIns="91440" bIns="45720" rtlCol="0" anchor="t">
            <a:noAutofit/>
          </a:bodyPr>
          <a:lstStyle/>
          <a:p>
            <a:r>
              <a:rPr lang="en-GB" sz="1200" dirty="0"/>
              <a:t>Bali is full of Balinese culture and Hinduism, as this is sacred to the locals (Bali.com, 2021). In 2015 the locals started to notice the Mass tourism was destroying the culture, as they nearly faced a drinkable water crisis, this was due to hotels using ‘300 litres per day’ (SBS News, 2015). Around ‘60% of Bails water is consumed by the tourism industry’ The conversation, 2016).</a:t>
            </a:r>
            <a:endParaRPr lang="en-GB" sz="1200" dirty="0">
              <a:cs typeface="Calibri"/>
            </a:endParaRPr>
          </a:p>
          <a:p>
            <a:r>
              <a:rPr lang="en-GB" sz="1200" dirty="0"/>
              <a:t> The roads are backing up with traffic causing congestions as there are 13% more cars on the road. ‘700 hectares of land’ each year is turned into luxury hotels and ’13,000 cubic metres of trash’ is thrown away and only half of this will be recycled. (SBS news, 2015). The country was at stagnation and carried on rejuvenation.  Bali did not go into decline, even though it was overpopulated with mass tourist and faced problems (Butler, R, 1980).</a:t>
            </a:r>
            <a:endParaRPr lang="en-GB" sz="1200" dirty="0">
              <a:cs typeface="Calibri"/>
            </a:endParaRPr>
          </a:p>
          <a:p>
            <a:r>
              <a:rPr lang="en-GB" sz="1200" dirty="0"/>
              <a:t>One of the locals says, “ We used culture like a merchandise”, most of the Balinese are still very religious and the mass tourism is disturbing this. Bali faced poverty for a long time, but due to corruption  tourism is easy money for higher up authorities and the locals. Balinese people are becoming obsessed with the easy money and loosing on the traditions (SBS News, 2015).  </a:t>
            </a:r>
            <a:endParaRPr lang="en-GB" sz="1200" dirty="0">
              <a:cs typeface="Calibri"/>
            </a:endParaRPr>
          </a:p>
          <a:p>
            <a:pPr marL="0" indent="0">
              <a:buNone/>
            </a:pPr>
            <a:endParaRPr lang="en-GB" sz="1200" dirty="0">
              <a:cs typeface="Calibri"/>
            </a:endParaRPr>
          </a:p>
          <a:p>
            <a:pPr marL="0" indent="0">
              <a:buNone/>
            </a:pPr>
            <a:r>
              <a:rPr lang="en-GB" sz="1200" dirty="0"/>
              <a:t>Chloe Ryland </a:t>
            </a:r>
            <a:endParaRPr lang="en-GB" sz="1200" dirty="0">
              <a:cs typeface="Calibri"/>
            </a:endParaRPr>
          </a:p>
        </p:txBody>
      </p:sp>
      <p:pic>
        <p:nvPicPr>
          <p:cNvPr id="4" name="Picture 4">
            <a:extLst>
              <a:ext uri="{FF2B5EF4-FFF2-40B4-BE49-F238E27FC236}">
                <a16:creationId xmlns:a16="http://schemas.microsoft.com/office/drawing/2014/main" id="{826ED7EA-0FED-4D85-93D6-6EB0B8D6D3B8}"/>
              </a:ext>
            </a:extLst>
          </p:cNvPr>
          <p:cNvPicPr>
            <a:picLocks noChangeAspect="1"/>
          </p:cNvPicPr>
          <p:nvPr/>
        </p:nvPicPr>
        <p:blipFill rotWithShape="1">
          <a:blip r:embed="rId3"/>
          <a:srcRect r="1247" b="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5">
            <a:extLst>
              <a:ext uri="{FF2B5EF4-FFF2-40B4-BE49-F238E27FC236}">
                <a16:creationId xmlns:a16="http://schemas.microsoft.com/office/drawing/2014/main" id="{530EB5F8-4A80-486C-BFDB-4749061402AA}"/>
              </a:ext>
            </a:extLst>
          </p:cNvPr>
          <p:cNvPicPr>
            <a:picLocks noChangeAspect="1"/>
          </p:cNvPicPr>
          <p:nvPr/>
        </p:nvPicPr>
        <p:blipFill rotWithShape="1">
          <a:blip r:embed="rId4"/>
          <a:srcRect t="18333" r="2" b="2"/>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71286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B54BD3-96ED-4451-900B-2FB48AE75928}"/>
              </a:ext>
            </a:extLst>
          </p:cNvPr>
          <p:cNvSpPr>
            <a:spLocks noGrp="1"/>
          </p:cNvSpPr>
          <p:nvPr>
            <p:ph idx="1"/>
          </p:nvPr>
        </p:nvSpPr>
        <p:spPr>
          <a:xfrm>
            <a:off x="323528" y="908720"/>
            <a:ext cx="8291264" cy="5505475"/>
          </a:xfrm>
        </p:spPr>
        <p:txBody>
          <a:bodyPr vert="horz" lIns="91440" tIns="45720" rIns="91440" bIns="45720" rtlCol="0" anchor="t">
            <a:normAutofit/>
          </a:bodyPr>
          <a:lstStyle/>
          <a:p>
            <a:r>
              <a:rPr lang="en-GB" sz="1800" dirty="0"/>
              <a:t>In 2019 Bali felt short of foreign visitors, making them in a decline (Butler, R, 1980). This was down to the new trends being responsible and sustainable tourism, which Bali was not being recognised for. Bali is green in many aspects, but the cultural side and pollution is why.  Bali’s stakeholders and authorities being told to not hit tourism targets but to focus on the quality of the natural attractions and preserving wildlife. Mass tourism doesn’t offer sustainability. (GAPURA Bali, 2020). </a:t>
            </a:r>
          </a:p>
          <a:p>
            <a:r>
              <a:rPr lang="en-GB" sz="1800" dirty="0"/>
              <a:t>Most of Bali still has the Balinese, but the result of mass tourism, parts of Bali are not the same, its full of night clubs, restaurants, bars, takeaways, like a night out in Zante or Ibiza. The massive resorts, with private beaches and golf courses. Becoming whatever the tourists would like it to be. In fact, losing the cultural side all together, tourists go to Bali to see the locals, the natural attractions and beauty it has to offer and learn about their cultures. Someone said, “ I blame us for getting the easy way out of poverty”. 80% of Bali economy accounts for tourism and investors have a ‘3 billion plan to build serval artificial islands” this is because Bali is one of the richest islands (Stranger Guide, 2020). </a:t>
            </a:r>
          </a:p>
          <a:p>
            <a:pPr marL="0" indent="0">
              <a:buNone/>
            </a:pPr>
            <a:r>
              <a:rPr lang="en-GB" sz="1800" dirty="0">
                <a:cs typeface="Calibri"/>
              </a:rPr>
              <a:t>Chloe Ryland</a:t>
            </a:r>
          </a:p>
          <a:p>
            <a:endParaRPr lang="en-GB" sz="1800" dirty="0"/>
          </a:p>
          <a:p>
            <a:endParaRPr lang="en-GB" sz="1800" dirty="0">
              <a:cs typeface="Calibri"/>
            </a:endParaRPr>
          </a:p>
        </p:txBody>
      </p:sp>
    </p:spTree>
    <p:extLst>
      <p:ext uri="{BB962C8B-B14F-4D97-AF65-F5344CB8AC3E}">
        <p14:creationId xmlns:p14="http://schemas.microsoft.com/office/powerpoint/2010/main" val="23537350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0649DCD-28CD-4682-B86C-BDF0600D9962}"/>
              </a:ext>
            </a:extLst>
          </p:cNvPr>
          <p:cNvSpPr>
            <a:spLocks noGrp="1"/>
          </p:cNvSpPr>
          <p:nvPr>
            <p:ph idx="1"/>
          </p:nvPr>
        </p:nvSpPr>
        <p:spPr>
          <a:xfrm>
            <a:off x="457200" y="836712"/>
            <a:ext cx="8229600" cy="4525963"/>
          </a:xfrm>
        </p:spPr>
        <p:txBody>
          <a:bodyPr vert="horz" lIns="91440" tIns="45720" rIns="91440" bIns="45720" rtlCol="0" anchor="t">
            <a:noAutofit/>
          </a:bodyPr>
          <a:lstStyle/>
          <a:p>
            <a:r>
              <a:rPr lang="en-GB" sz="2000" dirty="0"/>
              <a:t>Bali is currently Mid-Centric, as it attracts lot of Psychocentric known as the repeaters, usually like to chill and it attracts allocentric tourists who like adventures and new things. Over the years Bali has been trying to be more traditional with holiday makers wants and needs, ending up more towards allocentric. When originally Bali is all about adventure, learning new foods and cultures. The Balinese need to be developing and improving on what is right for the visitors and the locals (Plog, S. C. 1991).  </a:t>
            </a:r>
            <a:endParaRPr lang="en-GB" sz="2000" dirty="0">
              <a:cs typeface="Calibri"/>
            </a:endParaRPr>
          </a:p>
          <a:p>
            <a:endParaRPr lang="en-GB" sz="2000" dirty="0">
              <a:cs typeface="Calibri"/>
            </a:endParaRPr>
          </a:p>
          <a:p>
            <a:r>
              <a:rPr lang="en-GB" sz="2000" dirty="0"/>
              <a:t>With all the issues over the last few years, Bali has now  issued new laws to keep the environment safe and protect the locals. The governor put this in place to make the country more sustainable, by controlling local communities, beaches, public facilities and stopping this polluting the environment. Koster said “ The decree prohibits the eviction of the Balinese people from their lands”. He is also requiring bigger businesses make room for smaller business to sell handmade products. Everything will go through a dedicated council, which is there to protect Bali and make it's a higher quality of tourism (The Bali Sun, 2020). </a:t>
            </a:r>
          </a:p>
          <a:p>
            <a:pPr marL="0" indent="0">
              <a:buNone/>
            </a:pPr>
            <a:r>
              <a:rPr lang="en-GB" sz="2000" dirty="0">
                <a:cs typeface="Calibri"/>
              </a:rPr>
              <a:t>Chloe Ryland</a:t>
            </a:r>
          </a:p>
        </p:txBody>
      </p:sp>
    </p:spTree>
    <p:extLst>
      <p:ext uri="{BB962C8B-B14F-4D97-AF65-F5344CB8AC3E}">
        <p14:creationId xmlns:p14="http://schemas.microsoft.com/office/powerpoint/2010/main" val="2571265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6A85-B7AA-44BC-BF82-821E10C868AE}"/>
              </a:ext>
            </a:extLst>
          </p:cNvPr>
          <p:cNvSpPr>
            <a:spLocks noGrp="1"/>
          </p:cNvSpPr>
          <p:nvPr>
            <p:ph type="title"/>
          </p:nvPr>
        </p:nvSpPr>
        <p:spPr>
          <a:xfrm>
            <a:off x="360759" y="3752849"/>
            <a:ext cx="2468166" cy="2452687"/>
          </a:xfrm>
        </p:spPr>
        <p:txBody>
          <a:bodyPr anchor="ctr">
            <a:normAutofit/>
          </a:bodyPr>
          <a:lstStyle/>
          <a:p>
            <a:r>
              <a:rPr lang="en-GB" sz="3100"/>
              <a:t>Comment on the future of ‘Cultural - Sustainable Tourism’</a:t>
            </a:r>
            <a:endParaRPr lang="en-US" sz="3100"/>
          </a:p>
        </p:txBody>
      </p:sp>
      <p:pic>
        <p:nvPicPr>
          <p:cNvPr id="4" name="Picture 4">
            <a:extLst>
              <a:ext uri="{FF2B5EF4-FFF2-40B4-BE49-F238E27FC236}">
                <a16:creationId xmlns:a16="http://schemas.microsoft.com/office/drawing/2014/main" id="{27B987CC-45B7-44C8-A91B-7C17B82E4518}"/>
              </a:ext>
            </a:extLst>
          </p:cNvPr>
          <p:cNvPicPr>
            <a:picLocks noChangeAspect="1"/>
          </p:cNvPicPr>
          <p:nvPr/>
        </p:nvPicPr>
        <p:blipFill rotWithShape="1">
          <a:blip r:embed="rId2"/>
          <a:srcRect t="30087" b="9119"/>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5194A7B3-E231-46B6-81C0-980A1D4EB30E}"/>
              </a:ext>
            </a:extLst>
          </p:cNvPr>
          <p:cNvSpPr>
            <a:spLocks noGrp="1"/>
          </p:cNvSpPr>
          <p:nvPr>
            <p:ph idx="1"/>
          </p:nvPr>
        </p:nvSpPr>
        <p:spPr>
          <a:xfrm>
            <a:off x="3167986" y="3752850"/>
            <a:ext cx="5614060" cy="2452687"/>
          </a:xfrm>
        </p:spPr>
        <p:txBody>
          <a:bodyPr vert="horz" lIns="91440" tIns="45720" rIns="91440" bIns="45720" rtlCol="0" anchor="ctr">
            <a:normAutofit/>
          </a:bodyPr>
          <a:lstStyle/>
          <a:p>
            <a:r>
              <a:rPr lang="en-GB" sz="1200"/>
              <a:t>Balinese culture is one of the main reasons why people visit Bali, to see the Balinese cuisine, the performing arts, watch the famous dances and listen to their music. They believe in their religion, god and spirts and want tourists to experience what they see. The problem is having the balance with your traditional holiday and your cultural sustainable holiday. The only reason the government has changed and added in new laws is because of these sustainable trends and it’s the same in most countries. Tourists want more greener and responsible holidays, that can also prove they are making a difference. Any country must start with the locals and containing what they really have to offer, as there will always be bigger amusement park and attractions but there will not  be temples like ones in Bali (Trip Savvy, 2019). </a:t>
            </a:r>
          </a:p>
          <a:p>
            <a:pPr marL="0" indent="0">
              <a:buNone/>
            </a:pPr>
            <a:r>
              <a:rPr lang="en-GB" sz="1200">
                <a:cs typeface="Calibri"/>
              </a:rPr>
              <a:t>Chloe Ryland</a:t>
            </a:r>
          </a:p>
        </p:txBody>
      </p:sp>
    </p:spTree>
    <p:extLst>
      <p:ext uri="{BB962C8B-B14F-4D97-AF65-F5344CB8AC3E}">
        <p14:creationId xmlns:p14="http://schemas.microsoft.com/office/powerpoint/2010/main" val="7629650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11560" y="214290"/>
            <a:ext cx="7406640" cy="1356360"/>
          </a:xfrm>
        </p:spPr>
        <p:txBody>
          <a:bodyPr/>
          <a:lstStyle/>
          <a:p>
            <a:r>
              <a:rPr lang="en-GB" dirty="0"/>
              <a:t>References</a:t>
            </a:r>
          </a:p>
        </p:txBody>
      </p:sp>
      <p:sp>
        <p:nvSpPr>
          <p:cNvPr id="3" name="Content Placeholder 2"/>
          <p:cNvSpPr>
            <a:spLocks noGrp="1"/>
          </p:cNvSpPr>
          <p:nvPr>
            <p:ph idx="1"/>
          </p:nvPr>
        </p:nvSpPr>
        <p:spPr>
          <a:xfrm>
            <a:off x="428596" y="1285860"/>
            <a:ext cx="8229600" cy="5357850"/>
          </a:xfrm>
        </p:spPr>
        <p:txBody>
          <a:bodyPr vert="horz" lIns="91440" tIns="45720" rIns="91440" bIns="45720" rtlCol="0" anchor="t">
            <a:normAutofit fontScale="77500" lnSpcReduction="20000"/>
          </a:bodyPr>
          <a:lstStyle/>
          <a:p>
            <a:r>
              <a:rPr lang="en-GB" sz="1400" dirty="0">
                <a:ea typeface="+mn-lt"/>
                <a:cs typeface="+mn-lt"/>
              </a:rPr>
              <a:t>Bali Culture &amp; Traditions Guide. (2021) ‘Festivals in Bali’ [Online] Available: </a:t>
            </a:r>
            <a:r>
              <a:rPr lang="en-GB" sz="1400" dirty="0">
                <a:ea typeface="+mn-lt"/>
                <a:cs typeface="+mn-lt"/>
                <a:hlinkClick r:id="rId2"/>
              </a:rPr>
              <a:t>https://bali.com/bali-travel-guide/culture-religion-traditions/bali-annual-events-festivals/</a:t>
            </a:r>
            <a:r>
              <a:rPr lang="en-GB" sz="1400" dirty="0">
                <a:ea typeface="+mn-lt"/>
                <a:cs typeface="+mn-lt"/>
              </a:rPr>
              <a:t> (6th May 2021). </a:t>
            </a:r>
            <a:br>
              <a:rPr lang="en-GB" sz="1400" dirty="0">
                <a:ea typeface="+mn-lt"/>
                <a:cs typeface="+mn-lt"/>
              </a:rPr>
            </a:br>
            <a:br>
              <a:rPr lang="en-GB" sz="1400" dirty="0">
                <a:ea typeface="+mn-lt"/>
                <a:cs typeface="+mn-lt"/>
              </a:rPr>
            </a:br>
            <a:r>
              <a:rPr lang="en-GB" sz="1400" dirty="0">
                <a:ea typeface="+mn-lt"/>
                <a:cs typeface="+mn-lt"/>
              </a:rPr>
              <a:t>•        Bali Culture. (2021) ‘Culture Guide’ [Online] Available: </a:t>
            </a:r>
            <a:r>
              <a:rPr lang="en-GB" sz="1400" dirty="0">
                <a:ea typeface="+mn-lt"/>
                <a:cs typeface="+mn-lt"/>
                <a:hlinkClick r:id="rId3"/>
              </a:rPr>
              <a:t>https://bali.com/bali/culture/</a:t>
            </a:r>
            <a:r>
              <a:rPr lang="en-GB" sz="1400" dirty="0">
                <a:ea typeface="+mn-lt"/>
                <a:cs typeface="+mn-lt"/>
              </a:rPr>
              <a:t> (4th May 2021). </a:t>
            </a:r>
            <a:br>
              <a:rPr lang="en-GB" sz="1400" dirty="0">
                <a:ea typeface="+mn-lt"/>
                <a:cs typeface="+mn-lt"/>
              </a:rPr>
            </a:br>
            <a:br>
              <a:rPr lang="en-GB" sz="1400" dirty="0">
                <a:ea typeface="+mn-lt"/>
                <a:cs typeface="+mn-lt"/>
              </a:rPr>
            </a:br>
            <a:r>
              <a:rPr lang="en-GB" sz="1400" dirty="0">
                <a:ea typeface="+mn-lt"/>
                <a:cs typeface="+mn-lt"/>
              </a:rPr>
              <a:t>•        Bali Floating Leaf. (2021) ‘Eco-luxury retreat’ [Online] Available: </a:t>
            </a:r>
            <a:r>
              <a:rPr lang="en-GB" sz="1400" dirty="0">
                <a:ea typeface="+mn-lt"/>
                <a:cs typeface="+mn-lt"/>
                <a:hlinkClick r:id="rId4"/>
              </a:rPr>
              <a:t>https://balifloatingleaf.com/</a:t>
            </a:r>
            <a:r>
              <a:rPr lang="en-GB" sz="1400" dirty="0">
                <a:ea typeface="+mn-lt"/>
                <a:cs typeface="+mn-lt"/>
              </a:rPr>
              <a:t> (6th May 2021). </a:t>
            </a:r>
            <a:br>
              <a:rPr lang="en-GB" sz="1400" dirty="0">
                <a:ea typeface="+mn-lt"/>
                <a:cs typeface="+mn-lt"/>
              </a:rPr>
            </a:br>
            <a:br>
              <a:rPr lang="en-GB" sz="1400" dirty="0">
                <a:ea typeface="+mn-lt"/>
                <a:cs typeface="+mn-lt"/>
              </a:rPr>
            </a:br>
            <a:r>
              <a:rPr lang="en-GB" sz="1400" dirty="0">
                <a:ea typeface="+mn-lt"/>
                <a:cs typeface="+mn-lt"/>
              </a:rPr>
              <a:t>•</a:t>
            </a:r>
            <a:r>
              <a:rPr lang="en-US" sz="1400" dirty="0">
                <a:ea typeface="+mn-lt"/>
                <a:cs typeface="+mn-lt"/>
              </a:rPr>
              <a:t>        </a:t>
            </a:r>
            <a:r>
              <a:rPr lang="en-GB" sz="1400" dirty="0">
                <a:ea typeface="+mn-lt"/>
                <a:cs typeface="+mn-lt"/>
              </a:rPr>
              <a:t>Bali.com (2021) ‘Balinese Culture’ [Online]. Available: </a:t>
            </a:r>
            <a:r>
              <a:rPr lang="fr-FR" sz="1400" dirty="0">
                <a:ea typeface="+mn-lt"/>
                <a:cs typeface="+mn-lt"/>
                <a:hlinkClick r:id="rId3"/>
              </a:rPr>
              <a:t>Bali Culture Guide - Bali.com | Arts, Dance, Music, Traditions, Temple, Museum</a:t>
            </a:r>
            <a:r>
              <a:rPr lang="fr" sz="1400" dirty="0">
                <a:ea typeface="+mn-lt"/>
                <a:cs typeface="+mn-lt"/>
              </a:rPr>
              <a:t> (7th May 2021). </a:t>
            </a:r>
            <a:r>
              <a:rPr lang="en-US" sz="1400" dirty="0">
                <a:ea typeface="+mn-lt"/>
                <a:cs typeface="+mn-lt"/>
              </a:rPr>
              <a:t> </a:t>
            </a:r>
            <a:r>
              <a:rPr lang="en-GB" sz="1400" dirty="0">
                <a:ea typeface="+mn-lt"/>
                <a:cs typeface="+mn-lt"/>
              </a:rPr>
              <a:t> </a:t>
            </a:r>
            <a:endParaRPr lang="en-GB" sz="1400" dirty="0">
              <a:cs typeface="Calibri" panose="020F0502020204030204"/>
            </a:endParaRPr>
          </a:p>
          <a:p>
            <a:r>
              <a:rPr lang="en-GB" sz="1400" dirty="0">
                <a:ea typeface="+mn-lt"/>
                <a:cs typeface="+mn-lt"/>
              </a:rPr>
              <a:t>•        Bullivant, B.M. (1981). </a:t>
            </a:r>
            <a:r>
              <a:rPr lang="en-GB" sz="1400" i="1" dirty="0">
                <a:ea typeface="+mn-lt"/>
                <a:cs typeface="+mn-lt"/>
              </a:rPr>
              <a:t>Race, ethnicity and curriculum</a:t>
            </a:r>
            <a:r>
              <a:rPr lang="en-GB" sz="1400" dirty="0">
                <a:ea typeface="+mn-lt"/>
                <a:cs typeface="+mn-lt"/>
              </a:rPr>
              <a:t>. South Melbourne: Macmillan.</a:t>
            </a:r>
            <a:r>
              <a:rPr lang="en-US" sz="1400" dirty="0">
                <a:ea typeface="+mn-lt"/>
                <a:cs typeface="+mn-lt"/>
              </a:rPr>
              <a:t> </a:t>
            </a:r>
            <a:endParaRPr lang="en-GB"/>
          </a:p>
          <a:p>
            <a:r>
              <a:rPr lang="en-US" sz="1400" dirty="0">
                <a:ea typeface="+mn-lt"/>
                <a:cs typeface="+mn-lt"/>
              </a:rPr>
              <a:t>Butler, R. (1980) ‘The concept of a tourist Area Cycle of Evolution’: Implication for Management </a:t>
            </a:r>
            <a:r>
              <a:rPr lang="en-GB" sz="1400" dirty="0">
                <a:ea typeface="+mn-lt"/>
                <a:cs typeface="+mn-lt"/>
              </a:rPr>
              <a:t>of Resources’ Canadian Geographer (Vol 24).</a:t>
            </a:r>
            <a:r>
              <a:rPr lang="en-US" sz="1400" dirty="0">
                <a:ea typeface="+mn-lt"/>
                <a:cs typeface="+mn-lt"/>
              </a:rPr>
              <a:t> </a:t>
            </a:r>
            <a:br>
              <a:rPr lang="en-US" sz="1400" dirty="0">
                <a:ea typeface="+mn-lt"/>
                <a:cs typeface="+mn-lt"/>
              </a:rPr>
            </a:br>
            <a:br>
              <a:rPr lang="en-US" sz="1400" dirty="0">
                <a:ea typeface="+mn-lt"/>
                <a:cs typeface="+mn-lt"/>
              </a:rPr>
            </a:br>
            <a:r>
              <a:rPr lang="en-US" sz="1400" dirty="0">
                <a:ea typeface="+mn-lt"/>
                <a:cs typeface="+mn-lt"/>
              </a:rPr>
              <a:t>•</a:t>
            </a:r>
            <a:r>
              <a:rPr lang="en-GB" sz="1400" dirty="0">
                <a:ea typeface="+mn-lt"/>
                <a:cs typeface="+mn-lt"/>
              </a:rPr>
              <a:t>        Dolly day destinations. (2021) ‘Best Holiday Destinations in Bali’ [Online] Available: </a:t>
            </a:r>
            <a:r>
              <a:rPr lang="en-GB" sz="1400" u="sng" dirty="0">
                <a:ea typeface="+mn-lt"/>
                <a:cs typeface="+mn-lt"/>
                <a:hlinkClick r:id="rId5"/>
              </a:rPr>
              <a:t>https://hollydaydestination.blogspot.com/2018/08/holiday-destinations-in-bali-indonesia.html</a:t>
            </a:r>
            <a:r>
              <a:rPr lang="en-GB" sz="1400" u="sng" dirty="0">
                <a:ea typeface="+mn-lt"/>
                <a:cs typeface="+mn-lt"/>
              </a:rPr>
              <a:t> [2021 (7th May 2021).</a:t>
            </a:r>
            <a:r>
              <a:rPr lang="en-US" sz="1400" dirty="0">
                <a:ea typeface="+mn-lt"/>
                <a:cs typeface="+mn-lt"/>
              </a:rPr>
              <a:t> </a:t>
            </a:r>
            <a:br>
              <a:rPr lang="en-US" sz="1400" dirty="0">
                <a:ea typeface="+mn-lt"/>
                <a:cs typeface="+mn-lt"/>
              </a:rPr>
            </a:br>
            <a:br>
              <a:rPr lang="en-US" sz="1400" dirty="0">
                <a:ea typeface="+mn-lt"/>
                <a:cs typeface="+mn-lt"/>
              </a:rPr>
            </a:br>
            <a:r>
              <a:rPr lang="en-US" sz="1400" dirty="0">
                <a:ea typeface="+mn-lt"/>
                <a:cs typeface="+mn-lt"/>
              </a:rPr>
              <a:t>•</a:t>
            </a:r>
            <a:r>
              <a:rPr lang="en-GB" sz="1400" dirty="0">
                <a:ea typeface="+mn-lt"/>
                <a:cs typeface="+mn-lt"/>
              </a:rPr>
              <a:t>        Dreams Time. (2021) ‘Bali Twin Lake Festival’ [Online] Available: </a:t>
            </a:r>
            <a:r>
              <a:rPr lang="en-GB" sz="1400" dirty="0">
                <a:ea typeface="+mn-lt"/>
                <a:cs typeface="+mn-lt"/>
                <a:hlinkClick r:id="rId6"/>
              </a:rPr>
              <a:t>https://www.dreamstime.com/young-dancers-traditional-costumes-perform-welcome-dance-twin-lake-festival-bali-indonesia-june-image136715815 [2021</a:t>
            </a:r>
            <a:r>
              <a:rPr lang="en-GB" sz="1400" dirty="0">
                <a:ea typeface="+mn-lt"/>
                <a:cs typeface="+mn-lt"/>
              </a:rPr>
              <a:t>,  (7th May 2021).</a:t>
            </a:r>
            <a:r>
              <a:rPr lang="en-US" sz="1400" dirty="0">
                <a:ea typeface="+mn-lt"/>
                <a:cs typeface="+mn-lt"/>
              </a:rPr>
              <a:t>  </a:t>
            </a:r>
            <a:endParaRPr lang="en-GB"/>
          </a:p>
          <a:p>
            <a:r>
              <a:rPr lang="en-GB" sz="1400" dirty="0">
                <a:ea typeface="+mn-lt"/>
                <a:cs typeface="+mn-lt"/>
              </a:rPr>
              <a:t>•        forevervacation.com. (n.d.). </a:t>
            </a:r>
            <a:r>
              <a:rPr lang="en-GB" sz="1400" i="1" dirty="0">
                <a:ea typeface="+mn-lt"/>
                <a:cs typeface="+mn-lt"/>
              </a:rPr>
              <a:t>CASE STUDY: How social media Is Changing Travel</a:t>
            </a:r>
            <a:r>
              <a:rPr lang="en-GB" sz="1400" dirty="0">
                <a:ea typeface="+mn-lt"/>
                <a:cs typeface="+mn-lt"/>
              </a:rPr>
              <a:t>. [online] Available at: </a:t>
            </a:r>
            <a:r>
              <a:rPr lang="en-GB" sz="1400" dirty="0">
                <a:ea typeface="+mn-lt"/>
                <a:cs typeface="+mn-lt"/>
                <a:hlinkClick r:id="rId7"/>
              </a:rPr>
              <a:t>https://forevervacation.com/the-vacationer/case-study-how-social-media-is-changing-the-way-we-travel-by-the-numbers</a:t>
            </a:r>
            <a:r>
              <a:rPr lang="en-GB" sz="1400" dirty="0">
                <a:ea typeface="+mn-lt"/>
                <a:cs typeface="+mn-lt"/>
              </a:rPr>
              <a:t>. </a:t>
            </a:r>
            <a:endParaRPr lang="en-GB"/>
          </a:p>
          <a:p>
            <a:r>
              <a:rPr lang="en-GB" sz="1400" dirty="0">
                <a:ea typeface="+mn-lt"/>
                <a:cs typeface="+mn-lt"/>
              </a:rPr>
              <a:t>GAPURA Bali (2020) ‘Can Bali tourism industry embrace ‘less is more’ in 2020?’ [Online]. Available: </a:t>
            </a:r>
            <a:r>
              <a:rPr lang="en-GB" sz="1400" dirty="0">
                <a:ea typeface="+mn-lt"/>
                <a:cs typeface="+mn-lt"/>
                <a:hlinkClick r:id="rId8"/>
              </a:rPr>
              <a:t>https://www.gapurabali.com/</a:t>
            </a:r>
            <a:r>
              <a:rPr lang="en-GB" sz="1400" dirty="0">
                <a:ea typeface="+mn-lt"/>
                <a:cs typeface="+mn-lt"/>
              </a:rPr>
              <a:t> (8th May 2021). </a:t>
            </a:r>
            <a:r>
              <a:rPr lang="en-US" sz="1400" dirty="0">
                <a:ea typeface="+mn-lt"/>
                <a:cs typeface="+mn-lt"/>
              </a:rPr>
              <a:t> </a:t>
            </a:r>
            <a:endParaRPr lang="en-GB" dirty="0"/>
          </a:p>
          <a:p>
            <a:r>
              <a:rPr lang="en-GB" sz="1400" dirty="0">
                <a:ea typeface="+mn-lt"/>
                <a:cs typeface="+mn-lt"/>
              </a:rPr>
              <a:t>•        </a:t>
            </a:r>
            <a:r>
              <a:rPr lang="en-GB" sz="1400" dirty="0" err="1">
                <a:ea typeface="+mn-lt"/>
                <a:cs typeface="+mn-lt"/>
              </a:rPr>
              <a:t>GlobalData</a:t>
            </a:r>
            <a:r>
              <a:rPr lang="en-GB" sz="1400" dirty="0">
                <a:ea typeface="+mn-lt"/>
                <a:cs typeface="+mn-lt"/>
              </a:rPr>
              <a:t> Report Store. (n.d.). </a:t>
            </a:r>
            <a:r>
              <a:rPr lang="en-GB" sz="1400" i="1" dirty="0">
                <a:ea typeface="+mn-lt"/>
                <a:cs typeface="+mn-lt"/>
              </a:rPr>
              <a:t>Key Trends in Cultural Tourism: Analysis of cultural tourism key trends and opportunities</a:t>
            </a:r>
            <a:r>
              <a:rPr lang="en-GB" sz="1400" dirty="0">
                <a:ea typeface="+mn-lt"/>
                <a:cs typeface="+mn-lt"/>
              </a:rPr>
              <a:t>. [online] Available at: </a:t>
            </a:r>
            <a:r>
              <a:rPr lang="en-GB" sz="1400" dirty="0">
                <a:ea typeface="+mn-lt"/>
                <a:cs typeface="+mn-lt"/>
                <a:hlinkClick r:id="rId9"/>
              </a:rPr>
              <a:t>https://store.globaldata.com/report/gdtt0118mi--key-trends-in-cultural-tourism-analysis-of-cultural-tourism-key-trends-and-opportunities/</a:t>
            </a:r>
            <a:r>
              <a:rPr lang="en-GB" sz="1400" dirty="0">
                <a:ea typeface="+mn-lt"/>
                <a:cs typeface="+mn-lt"/>
              </a:rPr>
              <a:t> [Accessed 11 May 2021].</a:t>
            </a:r>
            <a:r>
              <a:rPr lang="en-US" sz="1400" dirty="0">
                <a:ea typeface="+mn-lt"/>
                <a:cs typeface="+mn-lt"/>
              </a:rPr>
              <a:t> </a:t>
            </a:r>
            <a:endParaRPr lang="en-GB"/>
          </a:p>
          <a:p>
            <a:r>
              <a:rPr lang="en-US" sz="1400" dirty="0">
                <a:ea typeface="+mn-lt"/>
                <a:cs typeface="+mn-lt"/>
              </a:rPr>
              <a:t>Magical Golden age. (2021) ‘Bali background temple updated’ [Online] Available: </a:t>
            </a:r>
            <a:r>
              <a:rPr lang="en-GB" sz="1400" dirty="0">
                <a:ea typeface="+mn-lt"/>
                <a:cs typeface="+mn-lt"/>
                <a:hlinkClick r:id="rId10"/>
              </a:rPr>
              <a:t>https://magicalgoldenage.com/wp-content/uploads/2019/03/Bali-Background-Temple-Updated.jpg [2021 (6th May 2021).</a:t>
            </a:r>
            <a:r>
              <a:rPr lang="en-GB" sz="1400" dirty="0">
                <a:ea typeface="+mn-lt"/>
                <a:cs typeface="+mn-lt"/>
              </a:rPr>
              <a:t> </a:t>
            </a:r>
            <a:br>
              <a:rPr lang="en-GB" sz="1400" dirty="0">
                <a:ea typeface="+mn-lt"/>
                <a:cs typeface="+mn-lt"/>
              </a:rPr>
            </a:br>
            <a:br>
              <a:rPr lang="en-GB" sz="1400" dirty="0">
                <a:ea typeface="+mn-lt"/>
                <a:cs typeface="+mn-lt"/>
              </a:rPr>
            </a:br>
            <a:r>
              <a:rPr lang="en-GB" sz="1400" dirty="0">
                <a:ea typeface="+mn-lt"/>
                <a:cs typeface="+mn-lt"/>
              </a:rPr>
              <a:t>•</a:t>
            </a:r>
            <a:r>
              <a:rPr lang="en-US" sz="1400" dirty="0">
                <a:ea typeface="+mn-lt"/>
                <a:cs typeface="+mn-lt"/>
              </a:rPr>
              <a:t>        </a:t>
            </a:r>
            <a:r>
              <a:rPr lang="en-GB" sz="1400" dirty="0">
                <a:ea typeface="+mn-lt"/>
                <a:cs typeface="+mn-lt"/>
              </a:rPr>
              <a:t>Plog, S. C. (1991) ‘Leisure travel: Making it a growth market again’ New York, NY: Wiley </a:t>
            </a:r>
            <a:r>
              <a:rPr lang="en-US" sz="1400" dirty="0">
                <a:ea typeface="+mn-lt"/>
                <a:cs typeface="+mn-lt"/>
              </a:rPr>
              <a:t> </a:t>
            </a:r>
            <a:br>
              <a:rPr lang="en-US" sz="1400" dirty="0">
                <a:ea typeface="+mn-lt"/>
                <a:cs typeface="+mn-lt"/>
              </a:rPr>
            </a:br>
            <a:br>
              <a:rPr lang="en-US" sz="1400" dirty="0">
                <a:ea typeface="+mn-lt"/>
                <a:cs typeface="+mn-lt"/>
              </a:rPr>
            </a:br>
            <a:r>
              <a:rPr lang="en-US" sz="1400" dirty="0">
                <a:ea typeface="+mn-lt"/>
                <a:cs typeface="+mn-lt"/>
              </a:rPr>
              <a:t>•</a:t>
            </a:r>
            <a:r>
              <a:rPr lang="en-GB" sz="1400" dirty="0">
                <a:ea typeface="+mn-lt"/>
                <a:cs typeface="+mn-lt"/>
              </a:rPr>
              <a:t>        Purvis, B., Mao, Y. and Robinson, D., 2019. Three pillars of sustainability: in search of conceptual origins. </a:t>
            </a:r>
            <a:r>
              <a:rPr lang="en-GB" sz="1400" i="1" dirty="0">
                <a:ea typeface="+mn-lt"/>
                <a:cs typeface="+mn-lt"/>
              </a:rPr>
              <a:t>Sustainability science</a:t>
            </a:r>
            <a:r>
              <a:rPr lang="en-GB" sz="1400" dirty="0">
                <a:ea typeface="+mn-lt"/>
                <a:cs typeface="+mn-lt"/>
              </a:rPr>
              <a:t>, </a:t>
            </a:r>
            <a:r>
              <a:rPr lang="en-GB" sz="1400" i="1" dirty="0">
                <a:ea typeface="+mn-lt"/>
                <a:cs typeface="+mn-lt"/>
              </a:rPr>
              <a:t>14</a:t>
            </a:r>
            <a:r>
              <a:rPr lang="en-GB" sz="1400" dirty="0">
                <a:ea typeface="+mn-lt"/>
                <a:cs typeface="+mn-lt"/>
              </a:rPr>
              <a:t>(3), pp.681-695. (6th May 2021). </a:t>
            </a:r>
            <a:r>
              <a:rPr lang="en-US" sz="1400" dirty="0">
                <a:ea typeface="+mn-lt"/>
                <a:cs typeface="+mn-lt"/>
              </a:rPr>
              <a:t>  </a:t>
            </a:r>
            <a:endParaRPr lang="en-GB"/>
          </a:p>
          <a:p>
            <a:r>
              <a:rPr lang="en-GB" sz="1400" dirty="0">
                <a:ea typeface="+mn-lt"/>
                <a:cs typeface="+mn-lt"/>
              </a:rPr>
              <a:t>•        RESPONSIBLE TOURISM TANZANIA “‘World tourism market trends - how sustainable tourism is shaping tourism for tomorrow.’” (n.d.). [online] . Available at: </a:t>
            </a:r>
            <a:r>
              <a:rPr lang="en-GB" sz="1400" dirty="0">
                <a:ea typeface="+mn-lt"/>
                <a:cs typeface="+mn-lt"/>
                <a:hlinkClick r:id="rId11"/>
              </a:rPr>
              <a:t>http://hat-tz.org/hattzorg/wp-(11th</a:t>
            </a:r>
            <a:r>
              <a:rPr lang="en-GB" sz="1400" dirty="0">
                <a:ea typeface="+mn-lt"/>
                <a:cs typeface="+mn-lt"/>
              </a:rPr>
              <a:t> May 2021).content/uploads/2018/10/Market-Trends-for-Sustainable-Tourism-presentation.pdf [Accessed 11 May 2021].</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FD4B01-B999-4AE2-977B-0ED78F05AB85}"/>
              </a:ext>
            </a:extLst>
          </p:cNvPr>
          <p:cNvSpPr>
            <a:spLocks noGrp="1"/>
          </p:cNvSpPr>
          <p:nvPr>
            <p:ph idx="1"/>
          </p:nvPr>
        </p:nvSpPr>
        <p:spPr>
          <a:xfrm>
            <a:off x="323528" y="188640"/>
            <a:ext cx="8363272" cy="5937523"/>
          </a:xfrm>
        </p:spPr>
        <p:txBody>
          <a:bodyPr vert="horz" lIns="91440" tIns="45720" rIns="91440" bIns="45720" rtlCol="0" anchor="t">
            <a:normAutofit fontScale="62500" lnSpcReduction="20000"/>
          </a:bodyPr>
          <a:lstStyle/>
          <a:p>
            <a:endParaRPr lang="fr-FR" sz="1600" b="0" i="0" dirty="0">
              <a:solidFill>
                <a:srgbClr val="000000"/>
              </a:solidFill>
              <a:effectLst/>
              <a:latin typeface="+mj-lt"/>
              <a:cs typeface="Calibri Light"/>
            </a:endParaRPr>
          </a:p>
          <a:p>
            <a:r>
              <a:rPr lang="en-GB" dirty="0">
                <a:ea typeface="+mn-lt"/>
                <a:cs typeface="+mn-lt"/>
              </a:rPr>
              <a:t>SBS News (2015) ‘How mass tourism is destroying Bali and its culture’ [Online]. Available: </a:t>
            </a:r>
            <a:r>
              <a:rPr lang="en-GB" dirty="0">
                <a:solidFill>
                  <a:srgbClr val="000000"/>
                </a:solidFill>
                <a:ea typeface="+mn-lt"/>
                <a:cs typeface="+mn-lt"/>
                <a:hlinkClick r:id="rId2"/>
              </a:rPr>
              <a:t>https://www.sbs.com.au/news/</a:t>
            </a:r>
            <a:r>
              <a:rPr lang="en-GB" dirty="0">
                <a:ea typeface="+mn-lt"/>
                <a:cs typeface="+mn-lt"/>
              </a:rPr>
              <a:t> (7th May 2021). </a:t>
            </a:r>
            <a:r>
              <a:rPr lang="en-US" dirty="0">
                <a:ea typeface="+mn-lt"/>
                <a:cs typeface="+mn-lt"/>
              </a:rPr>
              <a:t> </a:t>
            </a:r>
            <a:br>
              <a:rPr lang="en-US" dirty="0">
                <a:ea typeface="+mn-lt"/>
                <a:cs typeface="+mn-lt"/>
              </a:rPr>
            </a:br>
            <a:br>
              <a:rPr lang="en-US" dirty="0">
                <a:ea typeface="+mn-lt"/>
                <a:cs typeface="+mn-lt"/>
              </a:rPr>
            </a:br>
            <a:r>
              <a:rPr lang="en-US" dirty="0">
                <a:ea typeface="+mn-lt"/>
                <a:cs typeface="+mn-lt"/>
              </a:rPr>
              <a:t>•        </a:t>
            </a:r>
            <a:r>
              <a:rPr lang="en-GB" dirty="0">
                <a:ea typeface="+mn-lt"/>
                <a:cs typeface="+mn-lt"/>
              </a:rPr>
              <a:t>Stranger Guide (2020) ‘ How Tourism Changed Bali’ [Online]. Available: </a:t>
            </a:r>
            <a:r>
              <a:rPr lang="en-GB" dirty="0">
                <a:solidFill>
                  <a:srgbClr val="000000"/>
                </a:solidFill>
                <a:ea typeface="+mn-lt"/>
                <a:cs typeface="+mn-lt"/>
                <a:hlinkClick r:id="rId3"/>
              </a:rPr>
              <a:t>https://strangersguide.com/</a:t>
            </a:r>
            <a:r>
              <a:rPr lang="en-GB" dirty="0">
                <a:ea typeface="+mn-lt"/>
                <a:cs typeface="+mn-lt"/>
              </a:rPr>
              <a:t> (9th May 2021). </a:t>
            </a:r>
            <a:r>
              <a:rPr lang="en-US" dirty="0">
                <a:ea typeface="+mn-lt"/>
                <a:cs typeface="+mn-lt"/>
              </a:rPr>
              <a:t> </a:t>
            </a:r>
            <a:r>
              <a:rPr lang="en-GB" dirty="0">
                <a:ea typeface="+mn-lt"/>
                <a:cs typeface="+mn-lt"/>
              </a:rPr>
              <a:t> </a:t>
            </a:r>
            <a:endParaRPr lang="en-GB" dirty="0">
              <a:solidFill>
                <a:srgbClr val="000000"/>
              </a:solidFill>
              <a:latin typeface="ff3d"/>
            </a:endParaRPr>
          </a:p>
          <a:p>
            <a:r>
              <a:rPr lang="en-GB" dirty="0">
                <a:ea typeface="+mn-lt"/>
                <a:cs typeface="+mn-lt"/>
              </a:rPr>
              <a:t>•        SUSTAINABLE CULTURAL TOURISM. (n.d.). [online] . Available at: </a:t>
            </a:r>
            <a:r>
              <a:rPr lang="en-GB" dirty="0">
                <a:ea typeface="+mn-lt"/>
                <a:cs typeface="+mn-lt"/>
                <a:hlinkClick r:id="rId4"/>
              </a:rPr>
              <a:t>https://europa.eu/cultural-heritage/sites/eych/files/sustainable-cultural-tourism-recommendations_en5097.pdf?token=PsePI9T4</a:t>
            </a:r>
            <a:r>
              <a:rPr lang="en-GB" dirty="0">
                <a:ea typeface="+mn-lt"/>
                <a:cs typeface="+mn-lt"/>
              </a:rPr>
              <a:t>. (9</a:t>
            </a:r>
            <a:r>
              <a:rPr lang="en-GB" baseline="30000" dirty="0">
                <a:ea typeface="+mn-lt"/>
                <a:cs typeface="+mn-lt"/>
              </a:rPr>
              <a:t>th</a:t>
            </a:r>
            <a:r>
              <a:rPr lang="en-GB" dirty="0">
                <a:ea typeface="+mn-lt"/>
                <a:cs typeface="+mn-lt"/>
              </a:rPr>
              <a:t> May 2021)</a:t>
            </a:r>
            <a:r>
              <a:rPr lang="en-US" dirty="0">
                <a:ea typeface="+mn-lt"/>
                <a:cs typeface="+mn-lt"/>
              </a:rPr>
              <a:t> </a:t>
            </a:r>
            <a:endParaRPr lang="en-GB"/>
          </a:p>
          <a:p>
            <a:r>
              <a:rPr lang="en-US" dirty="0">
                <a:ea typeface="+mn-lt"/>
                <a:cs typeface="+mn-lt"/>
              </a:rPr>
              <a:t>Sustainable Tourism Strategy. (2021) ‘Cultural Landscape of Bali Province’ [Online] Available: </a:t>
            </a:r>
            <a:r>
              <a:rPr lang="en-GB" u="sng" dirty="0">
                <a:ea typeface="+mn-lt"/>
                <a:cs typeface="+mn-lt"/>
                <a:hlinkClick r:id="rId5"/>
              </a:rPr>
              <a:t>file:///C:/Users/user/Downloads/activity-894-8.PDF</a:t>
            </a:r>
            <a:r>
              <a:rPr lang="en-GB" u="sng" dirty="0">
                <a:ea typeface="+mn-lt"/>
                <a:cs typeface="+mn-lt"/>
              </a:rPr>
              <a:t> ( 6th May 2021).</a:t>
            </a:r>
            <a:r>
              <a:rPr lang="en-US" dirty="0">
                <a:ea typeface="+mn-lt"/>
                <a:cs typeface="+mn-lt"/>
              </a:rPr>
              <a:t> </a:t>
            </a:r>
            <a:br>
              <a:rPr lang="en-US" dirty="0">
                <a:ea typeface="+mn-lt"/>
                <a:cs typeface="+mn-lt"/>
              </a:rPr>
            </a:br>
            <a:br>
              <a:rPr lang="en-US" dirty="0">
                <a:ea typeface="+mn-lt"/>
                <a:cs typeface="+mn-lt"/>
              </a:rPr>
            </a:br>
            <a:r>
              <a:rPr lang="en-US" dirty="0">
                <a:ea typeface="+mn-lt"/>
                <a:cs typeface="+mn-lt"/>
              </a:rPr>
              <a:t>•</a:t>
            </a:r>
            <a:r>
              <a:rPr lang="en-GB" dirty="0">
                <a:ea typeface="+mn-lt"/>
                <a:cs typeface="+mn-lt"/>
              </a:rPr>
              <a:t>        The Bali Sun. (2020) ‘Bali issues new laws to protect locals and the environment’ [Online] Available: </a:t>
            </a:r>
            <a:r>
              <a:rPr lang="en-GB" dirty="0">
                <a:ea typeface="+mn-lt"/>
                <a:cs typeface="+mn-lt"/>
                <a:hlinkClick r:id="rId6"/>
              </a:rPr>
              <a:t>https://thebalisun.com/bali-issues-new-laws-on-tourism-to-protect-locals-and-the-environment/</a:t>
            </a:r>
            <a:r>
              <a:rPr lang="en-GB" dirty="0">
                <a:ea typeface="+mn-lt"/>
                <a:cs typeface="+mn-lt"/>
              </a:rPr>
              <a:t> (7th May 2021). </a:t>
            </a:r>
            <a:r>
              <a:rPr lang="en-US" dirty="0">
                <a:ea typeface="+mn-lt"/>
                <a:cs typeface="+mn-lt"/>
              </a:rPr>
              <a:t> </a:t>
            </a:r>
            <a:br>
              <a:rPr lang="en-US" dirty="0">
                <a:ea typeface="+mn-lt"/>
                <a:cs typeface="+mn-lt"/>
              </a:rPr>
            </a:br>
            <a:br>
              <a:rPr lang="en-US" dirty="0">
                <a:ea typeface="+mn-lt"/>
                <a:cs typeface="+mn-lt"/>
              </a:rPr>
            </a:br>
            <a:r>
              <a:rPr lang="en-US" dirty="0">
                <a:ea typeface="+mn-lt"/>
                <a:cs typeface="+mn-lt"/>
              </a:rPr>
              <a:t>•</a:t>
            </a:r>
            <a:r>
              <a:rPr lang="en-GB" dirty="0">
                <a:ea typeface="+mn-lt"/>
                <a:cs typeface="+mn-lt"/>
              </a:rPr>
              <a:t>        </a:t>
            </a:r>
            <a:r>
              <a:rPr lang="en-US" dirty="0">
                <a:ea typeface="+mn-lt"/>
                <a:cs typeface="+mn-lt"/>
              </a:rPr>
              <a:t>The Conversation (2016) ‘Beneath the surface of tourism in Bali’ [Online]. Available:  </a:t>
            </a:r>
            <a:r>
              <a:rPr lang="en-GB" dirty="0">
                <a:solidFill>
                  <a:srgbClr val="000000"/>
                </a:solidFill>
                <a:ea typeface="+mn-lt"/>
                <a:cs typeface="+mn-lt"/>
                <a:hlinkClick r:id="rId7"/>
              </a:rPr>
              <a:t>https://theconversation.com/</a:t>
            </a:r>
            <a:r>
              <a:rPr lang="en-GB" dirty="0">
                <a:ea typeface="+mn-lt"/>
                <a:cs typeface="+mn-lt"/>
              </a:rPr>
              <a:t> (8th May 2021).   </a:t>
            </a:r>
            <a:r>
              <a:rPr lang="en-US" dirty="0">
                <a:ea typeface="+mn-lt"/>
                <a:cs typeface="+mn-lt"/>
              </a:rPr>
              <a:t> </a:t>
            </a:r>
            <a:br>
              <a:rPr lang="en-US" dirty="0">
                <a:ea typeface="+mn-lt"/>
                <a:cs typeface="+mn-lt"/>
              </a:rPr>
            </a:br>
            <a:br>
              <a:rPr lang="en-US" dirty="0">
                <a:ea typeface="+mn-lt"/>
                <a:cs typeface="+mn-lt"/>
              </a:rPr>
            </a:br>
            <a:r>
              <a:rPr lang="en-US" dirty="0">
                <a:ea typeface="+mn-lt"/>
                <a:cs typeface="+mn-lt"/>
              </a:rPr>
              <a:t>•</a:t>
            </a:r>
            <a:r>
              <a:rPr lang="en-GB" dirty="0">
                <a:ea typeface="+mn-lt"/>
                <a:cs typeface="+mn-lt"/>
              </a:rPr>
              <a:t>        Trip Savvy (2019) ‘ Bali Culture 101’ [Online]. Available: </a:t>
            </a:r>
            <a:r>
              <a:rPr lang="en-GB" dirty="0">
                <a:ea typeface="+mn-lt"/>
                <a:cs typeface="+mn-lt"/>
                <a:hlinkClick r:id="rId8"/>
              </a:rPr>
              <a:t>Essential Facts About Bali's Culture: Religion, Festivals, and More (tripsavvy.com)</a:t>
            </a:r>
            <a:r>
              <a:rPr lang="en-GB" dirty="0">
                <a:ea typeface="+mn-lt"/>
                <a:cs typeface="+mn-lt"/>
              </a:rPr>
              <a:t> (11 May 2021). </a:t>
            </a:r>
            <a:r>
              <a:rPr lang="en-US" dirty="0">
                <a:ea typeface="+mn-lt"/>
                <a:cs typeface="+mn-lt"/>
              </a:rPr>
              <a:t> </a:t>
            </a:r>
            <a:endParaRPr lang="en-GB"/>
          </a:p>
          <a:p>
            <a:r>
              <a:rPr lang="en-US" dirty="0">
                <a:ea typeface="+mn-lt"/>
                <a:cs typeface="+mn-lt"/>
              </a:rPr>
              <a:t>University of Alberta (2013). </a:t>
            </a:r>
            <a:r>
              <a:rPr lang="en-US" i="1" dirty="0">
                <a:ea typeface="+mn-lt"/>
                <a:cs typeface="+mn-lt"/>
              </a:rPr>
              <a:t>What Is sustainability?</a:t>
            </a:r>
            <a:r>
              <a:rPr lang="en-US" dirty="0">
                <a:ea typeface="+mn-lt"/>
                <a:cs typeface="+mn-lt"/>
              </a:rPr>
              <a:t> [online] Available at: </a:t>
            </a:r>
            <a:r>
              <a:rPr lang="en-US" dirty="0">
                <a:ea typeface="+mn-lt"/>
                <a:cs typeface="+mn-lt"/>
                <a:hlinkClick r:id="rId9"/>
              </a:rPr>
              <a:t>https://www.mcgill.ca/sustainability/files/sustainability/what-is-sustainability.pdf</a:t>
            </a:r>
            <a:r>
              <a:rPr lang="en-US" dirty="0">
                <a:ea typeface="+mn-lt"/>
                <a:cs typeface="+mn-lt"/>
              </a:rPr>
              <a:t>. (8</a:t>
            </a:r>
            <a:r>
              <a:rPr lang="en-US" baseline="30000" dirty="0">
                <a:ea typeface="+mn-lt"/>
                <a:cs typeface="+mn-lt"/>
              </a:rPr>
              <a:t>th</a:t>
            </a:r>
            <a:r>
              <a:rPr lang="en-US" dirty="0">
                <a:ea typeface="+mn-lt"/>
                <a:cs typeface="+mn-lt"/>
              </a:rPr>
              <a:t> May 2021).</a:t>
            </a:r>
            <a:endParaRPr lang="en-GB" dirty="0"/>
          </a:p>
          <a:p>
            <a:pPr algn="l"/>
            <a:endParaRPr lang="en-GB" b="0" i="0" dirty="0">
              <a:solidFill>
                <a:srgbClr val="000000"/>
              </a:solidFill>
              <a:effectLst/>
              <a:latin typeface="ff3d"/>
            </a:endParaRPr>
          </a:p>
          <a:p>
            <a:endParaRPr lang="en-GB" dirty="0"/>
          </a:p>
        </p:txBody>
      </p:sp>
    </p:spTree>
    <p:extLst>
      <p:ext uri="{BB962C8B-B14F-4D97-AF65-F5344CB8AC3E}">
        <p14:creationId xmlns:p14="http://schemas.microsoft.com/office/powerpoint/2010/main" val="40541661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2743</TotalTime>
  <Words>2808</Words>
  <Application>Microsoft Office PowerPoint</Application>
  <PresentationFormat>On-screen Show (4:3)</PresentationFormat>
  <Paragraphs>62</Paragraphs>
  <Slides>15</Slides>
  <Notes>1</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TO CRITICALLY EVALUATE THE ROLE OF ‘CULTURE’ IN THE DEVELOPMENT OF A SUSTAINABLE TOURISM PRODUCT.  BALI, Indonesia </vt:lpstr>
      <vt:lpstr>Define and Develop the concepts of: ‘Culture’ / Cultural Tourism’ / ‘Sustainability’ and their levels of interdependency.</vt:lpstr>
      <vt:lpstr>PowerPoint Presentation</vt:lpstr>
      <vt:lpstr>Research Market Trends</vt:lpstr>
      <vt:lpstr> Explaining the ways in which the destination utilises ‘Culture’ for ‘Sustainable Tourism’ development. </vt:lpstr>
      <vt:lpstr>PowerPoint Presentation</vt:lpstr>
      <vt:lpstr>Evaluating the ways in which ‘Culture’ is managed, to address ‘Sustainable Tourism Development’. Specifically refer to the ways in which ‘Cultural Tourism’  </vt:lpstr>
      <vt:lpstr>PowerPoint Presentation</vt:lpstr>
      <vt:lpstr>Identify the benefits and dis benefits of ‘culture’ based on tourism and its impact on the Bali’s long term sustainability  </vt:lpstr>
      <vt:lpstr>Reflect on any issues with regards to the implementation of ‘Cultural Tourism’</vt:lpstr>
      <vt:lpstr>PowerPoint Presentation</vt:lpstr>
      <vt:lpstr>PowerPoint Presentation</vt:lpstr>
      <vt:lpstr>Comment on the future of ‘Cultural - Sustainable Tourism’</vt:lpstr>
      <vt:lpstr>References</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dc:creator>
  <cp:lastModifiedBy>Jade Caitlyn Thorpe-Phillips (1902541)</cp:lastModifiedBy>
  <cp:revision>104</cp:revision>
  <dcterms:created xsi:type="dcterms:W3CDTF">2021-05-07T09:59:38Z</dcterms:created>
  <dcterms:modified xsi:type="dcterms:W3CDTF">2021-05-11T10:20:00Z</dcterms:modified>
</cp:coreProperties>
</file>