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81" r:id="rId6"/>
    <p:sldId id="285" r:id="rId7"/>
    <p:sldId id="293" r:id="rId8"/>
    <p:sldId id="286" r:id="rId9"/>
    <p:sldId id="287" r:id="rId10"/>
    <p:sldId id="295" r:id="rId11"/>
    <p:sldId id="288" r:id="rId12"/>
    <p:sldId id="297" r:id="rId13"/>
    <p:sldId id="290" r:id="rId14"/>
    <p:sldId id="296" r:id="rId15"/>
    <p:sldId id="294" r:id="rId16"/>
    <p:sldId id="27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9A401A-15FF-431A-B23A-67E3E3C860F1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40009-F439-4916-801E-BA2064851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38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640009-F439-4916-801E-BA2064851CB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4318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4312" y="0"/>
            <a:ext cx="3096345" cy="35718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7448" y="1844824"/>
            <a:ext cx="9145016" cy="352839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CURRENT DEBATES IN COUNSELLING </a:t>
            </a: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Module Lead – Ruth Groff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Schedule for Today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Welcome Back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Introduction to Current Debates in Counselling, module aims, learning outcomes and assessment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Scheme of Work – Overview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Concerns &amp; Questions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Ruth’s Personal Tutorial Check – In 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1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1424" y="1268760"/>
            <a:ext cx="10369152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</a:rPr>
              <a:t>To </a:t>
            </a:r>
            <a:r>
              <a:rPr lang="en-GB" b="1" dirty="0">
                <a:solidFill>
                  <a:srgbClr val="002060"/>
                </a:solidFill>
              </a:rPr>
              <a:t>apply a critical enquiry to contemporary issues at the forefront of Counselling and Care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Aims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410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they need to match?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5059" y="2792190"/>
            <a:ext cx="12345771" cy="39170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320ed215-6a14-440f-bb8c-6db76ca0dfdb@GBRP2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8" y="1196752"/>
            <a:ext cx="12025336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339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Module Learning Outcomes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417639"/>
            <a:ext cx="10513168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002060"/>
                </a:solidFill>
              </a:rPr>
              <a:t>Upon the successful completion of this module, the student should be able to demonstrate the ability to:</a:t>
            </a: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</a:endParaRPr>
          </a:p>
          <a:p>
            <a:pPr marL="457200" indent="-457200">
              <a:buAutoNum type="arabicPeriod"/>
            </a:pPr>
            <a:r>
              <a:rPr lang="en-GB" sz="2000" b="1" dirty="0">
                <a:solidFill>
                  <a:srgbClr val="002060"/>
                </a:solidFill>
              </a:rPr>
              <a:t>Apply a critical enquiry to contemporary issues at the forefront of the subject. </a:t>
            </a:r>
          </a:p>
          <a:p>
            <a:pPr marL="457200" indent="-457200">
              <a:buAutoNum type="arabicPeriod"/>
            </a:pPr>
            <a:r>
              <a:rPr lang="en-GB" sz="2000" b="1" dirty="0">
                <a:solidFill>
                  <a:srgbClr val="002060"/>
                </a:solidFill>
              </a:rPr>
              <a:t>Critically evaluate current debates associated with the relationship between professionalism and ethics. </a:t>
            </a:r>
          </a:p>
          <a:p>
            <a:pPr marL="457200" indent="-457200">
              <a:buAutoNum type="arabicPeriod"/>
            </a:pPr>
            <a:r>
              <a:rPr lang="en-GB" sz="2000" b="1" dirty="0">
                <a:solidFill>
                  <a:srgbClr val="002060"/>
                </a:solidFill>
              </a:rPr>
              <a:t>Critically articulate central theoretical arguments within the discourse of Care and Wellbeing.</a:t>
            </a:r>
          </a:p>
          <a:p>
            <a:pPr marL="457200" indent="-457200">
              <a:buAutoNum type="arabicPeriod"/>
            </a:pPr>
            <a:r>
              <a:rPr lang="en-GB" sz="2000" b="1" dirty="0">
                <a:solidFill>
                  <a:srgbClr val="002060"/>
                </a:solidFill>
              </a:rPr>
              <a:t>Employ appropriate academic conventions in the production and presentation of work. </a:t>
            </a:r>
          </a:p>
        </p:txBody>
      </p:sp>
    </p:spTree>
    <p:extLst>
      <p:ext uri="{BB962C8B-B14F-4D97-AF65-F5344CB8AC3E}">
        <p14:creationId xmlns:p14="http://schemas.microsoft.com/office/powerpoint/2010/main" val="2201062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Content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6"/>
          </a:xfrm>
        </p:spPr>
        <p:txBody>
          <a:bodyPr>
            <a:normAutofit lnSpcReduction="10000"/>
          </a:bodyPr>
          <a:lstStyle/>
          <a:p>
            <a:pPr marL="0" indent="0" hangingPunct="0">
              <a:buNone/>
            </a:pPr>
            <a:r>
              <a:rPr lang="en-GB" b="1" dirty="0">
                <a:solidFill>
                  <a:srgbClr val="002060"/>
                </a:solidFill>
              </a:rPr>
              <a:t>Professionalism and Ethics </a:t>
            </a:r>
          </a:p>
          <a:p>
            <a:pPr hangingPunct="0"/>
            <a:r>
              <a:rPr lang="en-GB" sz="3000" dirty="0">
                <a:solidFill>
                  <a:srgbClr val="002060"/>
                </a:solidFill>
              </a:rPr>
              <a:t>Contemporary ethical codes of practice</a:t>
            </a:r>
          </a:p>
          <a:p>
            <a:pPr hangingPunct="0"/>
            <a:r>
              <a:rPr lang="en-GB" sz="3000" dirty="0">
                <a:solidFill>
                  <a:srgbClr val="002060"/>
                </a:solidFill>
              </a:rPr>
              <a:t>Professionalism and trust </a:t>
            </a:r>
          </a:p>
          <a:p>
            <a:pPr hangingPunct="0"/>
            <a:r>
              <a:rPr lang="en-GB" sz="3000" dirty="0">
                <a:solidFill>
                  <a:srgbClr val="002060"/>
                </a:solidFill>
              </a:rPr>
              <a:t>Rationality, autonomy and ethics </a:t>
            </a:r>
            <a:r>
              <a:rPr lang="en-GB" sz="3000" dirty="0" err="1">
                <a:solidFill>
                  <a:srgbClr val="002060"/>
                </a:solidFill>
              </a:rPr>
              <a:t>Principilism</a:t>
            </a:r>
            <a:r>
              <a:rPr lang="en-GB" sz="3000" dirty="0">
                <a:solidFill>
                  <a:srgbClr val="002060"/>
                </a:solidFill>
              </a:rPr>
              <a:t> and its historic precedence The Ethics of Care </a:t>
            </a:r>
          </a:p>
          <a:p>
            <a:pPr hangingPunct="0"/>
            <a:r>
              <a:rPr lang="en-GB" sz="3000" dirty="0">
                <a:solidFill>
                  <a:srgbClr val="002060"/>
                </a:solidFill>
              </a:rPr>
              <a:t>Ethical dilemmas </a:t>
            </a:r>
          </a:p>
          <a:p>
            <a:pPr hangingPunct="0"/>
            <a:r>
              <a:rPr lang="en-GB" sz="3000" dirty="0">
                <a:solidFill>
                  <a:srgbClr val="002060"/>
                </a:solidFill>
              </a:rPr>
              <a:t>Global ethics </a:t>
            </a:r>
          </a:p>
          <a:p>
            <a:pPr hangingPunct="0"/>
            <a:r>
              <a:rPr lang="en-GB" sz="3000" dirty="0">
                <a:solidFill>
                  <a:srgbClr val="002060"/>
                </a:solidFill>
              </a:rPr>
              <a:t>NHS regarding ‘poor care’ e.g. Staffordshire inquiry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4" y="228923"/>
            <a:ext cx="3054275" cy="2377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101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100" b="1" dirty="0">
                <a:solidFill>
                  <a:srgbClr val="002060"/>
                </a:solidFill>
              </a:rPr>
              <a:t>Current Debates in Mental Health 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Global </a:t>
            </a:r>
            <a:r>
              <a:rPr lang="en-GB" dirty="0">
                <a:solidFill>
                  <a:srgbClr val="002060"/>
                </a:solidFill>
              </a:rPr>
              <a:t>Mental Health Perspectives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Mental </a:t>
            </a:r>
            <a:r>
              <a:rPr lang="en-GB" dirty="0">
                <a:solidFill>
                  <a:srgbClr val="002060"/>
                </a:solidFill>
              </a:rPr>
              <a:t>Health Strategies – Wales, UK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Children </a:t>
            </a:r>
            <a:r>
              <a:rPr lang="en-GB" dirty="0">
                <a:solidFill>
                  <a:srgbClr val="002060"/>
                </a:solidFill>
              </a:rPr>
              <a:t>and Young Peoples Mental Health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Older </a:t>
            </a:r>
            <a:r>
              <a:rPr lang="en-GB" dirty="0">
                <a:solidFill>
                  <a:srgbClr val="002060"/>
                </a:solidFill>
              </a:rPr>
              <a:t>Persons Mental Health – Loneliness 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Environmental </a:t>
            </a:r>
            <a:r>
              <a:rPr lang="en-GB" dirty="0">
                <a:solidFill>
                  <a:srgbClr val="002060"/>
                </a:solidFill>
              </a:rPr>
              <a:t>and Nature-based approaches to wellbeing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Other </a:t>
            </a:r>
            <a:r>
              <a:rPr lang="en-GB" dirty="0">
                <a:solidFill>
                  <a:srgbClr val="002060"/>
                </a:solidFill>
              </a:rPr>
              <a:t>current topics will be </a:t>
            </a:r>
            <a:r>
              <a:rPr lang="en-GB" dirty="0" smtClean="0">
                <a:solidFill>
                  <a:srgbClr val="002060"/>
                </a:solidFill>
              </a:rPr>
              <a:t>considered 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8288" y="274638"/>
            <a:ext cx="3240360" cy="3658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410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Module Structure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49526"/>
              </p:ext>
            </p:extLst>
          </p:nvPr>
        </p:nvGraphicFramePr>
        <p:xfrm>
          <a:off x="609600" y="1196752"/>
          <a:ext cx="11103023" cy="44644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5431">
                  <a:extLst>
                    <a:ext uri="{9D8B030D-6E8A-4147-A177-3AD203B41FA5}">
                      <a16:colId xmlns:a16="http://schemas.microsoft.com/office/drawing/2014/main" val="2668595501"/>
                    </a:ext>
                  </a:extLst>
                </a:gridCol>
                <a:gridCol w="1802094">
                  <a:extLst>
                    <a:ext uri="{9D8B030D-6E8A-4147-A177-3AD203B41FA5}">
                      <a16:colId xmlns:a16="http://schemas.microsoft.com/office/drawing/2014/main" val="1422271748"/>
                    </a:ext>
                  </a:extLst>
                </a:gridCol>
                <a:gridCol w="5605498">
                  <a:extLst>
                    <a:ext uri="{9D8B030D-6E8A-4147-A177-3AD203B41FA5}">
                      <a16:colId xmlns:a16="http://schemas.microsoft.com/office/drawing/2014/main" val="3567871615"/>
                    </a:ext>
                  </a:extLst>
                </a:gridCol>
              </a:tblGrid>
              <a:tr h="9702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Allocated</a:t>
                      </a:r>
                      <a:r>
                        <a:rPr lang="en-US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Teaching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Hours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Percentage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3119391"/>
                  </a:ext>
                </a:extLst>
              </a:tr>
              <a:tr h="14714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Scheduled learning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40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20%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8398910"/>
                  </a:ext>
                </a:extLst>
              </a:tr>
              <a:tr h="14714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Independent learning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160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80%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8132036"/>
                  </a:ext>
                </a:extLst>
              </a:tr>
              <a:tr h="5514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TOTAL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200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100%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566822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6006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Brief Overview on Moodle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963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Readings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i="1" dirty="0" smtClean="0">
                <a:solidFill>
                  <a:srgbClr val="FF0000"/>
                </a:solidFill>
              </a:rPr>
              <a:t>Not the only resources</a:t>
            </a:r>
            <a:endParaRPr lang="en-GB" i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368" y="1417638"/>
            <a:ext cx="11377264" cy="40995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62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dirty="0">
                <a:solidFill>
                  <a:srgbClr val="002060"/>
                </a:solidFill>
              </a:rPr>
              <a:t>Bond, T. (2015) Standards and ethics for counselling in action. 4th ed. London: Sage. The 'go to' book for Counselling ethics - but not updated to the new BACP framework. </a:t>
            </a:r>
          </a:p>
          <a:p>
            <a:pPr marL="0" indent="0">
              <a:buNone/>
            </a:pPr>
            <a:endParaRPr lang="en-GB" sz="8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dirty="0">
                <a:solidFill>
                  <a:srgbClr val="002060"/>
                </a:solidFill>
              </a:rPr>
              <a:t>Held, V., 2007. The ethics of care: personal, political, and global. Oxford: Oxford University  </a:t>
            </a:r>
          </a:p>
          <a:p>
            <a:pPr marL="0" indent="0">
              <a:buNone/>
            </a:pPr>
            <a:endParaRPr lang="en-GB" sz="8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dirty="0">
                <a:solidFill>
                  <a:srgbClr val="002060"/>
                </a:solidFill>
              </a:rPr>
              <a:t>Lees, J., ed. (2016) The Future of Psychological Therapies. London: Routledge </a:t>
            </a:r>
          </a:p>
          <a:p>
            <a:pPr marL="0" indent="0">
              <a:buNone/>
            </a:pPr>
            <a:endParaRPr lang="en-GB" sz="8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 err="1">
                <a:solidFill>
                  <a:srgbClr val="FF0000"/>
                </a:solidFill>
              </a:rPr>
              <a:t>Panza</a:t>
            </a:r>
            <a:r>
              <a:rPr lang="en-GB" sz="8000" b="1" dirty="0">
                <a:solidFill>
                  <a:srgbClr val="FF0000"/>
                </a:solidFill>
              </a:rPr>
              <a:t>, C. and </a:t>
            </a:r>
            <a:r>
              <a:rPr lang="en-GB" sz="8000" b="1" dirty="0" err="1">
                <a:solidFill>
                  <a:srgbClr val="FF0000"/>
                </a:solidFill>
              </a:rPr>
              <a:t>Potthast</a:t>
            </a:r>
            <a:r>
              <a:rPr lang="en-GB" sz="8000" b="1" dirty="0">
                <a:solidFill>
                  <a:srgbClr val="FF0000"/>
                </a:solidFill>
              </a:rPr>
              <a:t>, A. (2010) Ethics for dummies. Indiana: Wiley Publishing</a:t>
            </a:r>
            <a:r>
              <a:rPr lang="en-GB" sz="8000" dirty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endParaRPr lang="en-GB" sz="8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dirty="0">
                <a:solidFill>
                  <a:srgbClr val="002060"/>
                </a:solidFill>
              </a:rPr>
              <a:t>Procter, G. (2014) Values and Ethics in Counselling and Psychotherapy. London: Sage.  </a:t>
            </a:r>
          </a:p>
          <a:p>
            <a:pPr marL="0" indent="0">
              <a:buNone/>
            </a:pPr>
            <a:r>
              <a:rPr lang="en-GB" sz="8000" dirty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8000" dirty="0" err="1">
                <a:solidFill>
                  <a:srgbClr val="002060"/>
                </a:solidFill>
              </a:rPr>
              <a:t>Slote</a:t>
            </a:r>
            <a:r>
              <a:rPr lang="en-GB" sz="8000" dirty="0">
                <a:solidFill>
                  <a:srgbClr val="002060"/>
                </a:solidFill>
              </a:rPr>
              <a:t>, M., 2007. The ethics of care and empathy. Abingdon: Routledge</a:t>
            </a:r>
            <a:r>
              <a:rPr lang="en-GB" sz="6200" dirty="0">
                <a:solidFill>
                  <a:srgbClr val="002060"/>
                </a:solidFill>
              </a:rPr>
              <a:t>. </a:t>
            </a:r>
          </a:p>
          <a:p>
            <a:endParaRPr lang="en-GB" sz="6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901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The Question of Ethics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What are Ethics? </a:t>
            </a:r>
            <a:r>
              <a:rPr lang="en-GB" dirty="0" smtClean="0">
                <a:solidFill>
                  <a:srgbClr val="002060"/>
                </a:solidFill>
              </a:rPr>
              <a:t>&amp;</a:t>
            </a:r>
          </a:p>
          <a:p>
            <a:pPr marL="0" indent="0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Why </a:t>
            </a:r>
            <a:r>
              <a:rPr lang="en-GB" dirty="0">
                <a:solidFill>
                  <a:srgbClr val="002060"/>
                </a:solidFill>
              </a:rPr>
              <a:t>do we need Ethics?  </a:t>
            </a:r>
            <a:endParaRPr lang="en-GB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If our socks do not match is this an ethical dilemma? </a:t>
            </a: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What is an ethical dilemma</a:t>
            </a:r>
            <a:r>
              <a:rPr lang="en-GB" dirty="0" smtClean="0"/>
              <a:t>?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344" y="32756"/>
            <a:ext cx="2908176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112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Next Week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Explore </a:t>
            </a:r>
            <a:r>
              <a:rPr lang="en-GB" dirty="0">
                <a:solidFill>
                  <a:srgbClr val="002060"/>
                </a:solidFill>
              </a:rPr>
              <a:t>the </a:t>
            </a:r>
            <a:r>
              <a:rPr lang="en-GB" dirty="0" smtClean="0">
                <a:solidFill>
                  <a:srgbClr val="002060"/>
                </a:solidFill>
              </a:rPr>
              <a:t>BPS &amp; BACP ethical frameworks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Ethics in Research – Psychology, Counselling &amp; Educations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Explore ethical definitions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Historical perspectives &amp; understanding of ethics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Current significance in Care and Wellbeing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712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36" y="274638"/>
            <a:ext cx="11881320" cy="545861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80728"/>
            <a:ext cx="8229600" cy="460851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2800" b="1" dirty="0"/>
              <a:t>Take deep breaths on every occasion.</a:t>
            </a:r>
          </a:p>
          <a:p>
            <a:pPr marL="0" indent="0" algn="ctr">
              <a:buNone/>
            </a:pPr>
            <a:r>
              <a:rPr lang="en-GB" sz="2800" b="1" dirty="0"/>
              <a:t>When you wake up, take a deep breath, and let out all of the stale night air.</a:t>
            </a:r>
          </a:p>
          <a:p>
            <a:pPr marL="0" indent="0" algn="ctr">
              <a:buNone/>
            </a:pPr>
            <a:r>
              <a:rPr lang="en-GB" sz="2800" b="1" dirty="0"/>
              <a:t>When you are anxious, take a deep cleansing breath.</a:t>
            </a:r>
          </a:p>
          <a:p>
            <a:pPr marL="0" indent="0" algn="ctr">
              <a:buNone/>
            </a:pPr>
            <a:r>
              <a:rPr lang="en-GB" sz="2800" b="1" dirty="0"/>
              <a:t>When you are happy, breathe in</a:t>
            </a:r>
          </a:p>
          <a:p>
            <a:pPr marL="0" indent="0" algn="ctr">
              <a:buNone/>
            </a:pPr>
            <a:r>
              <a:rPr lang="en-GB" sz="2800" b="1" dirty="0"/>
              <a:t> all the joy you feel.</a:t>
            </a:r>
          </a:p>
          <a:p>
            <a:pPr marL="0" indent="0" algn="ctr">
              <a:buNone/>
            </a:pPr>
            <a:r>
              <a:rPr lang="en-GB" sz="2800" b="1" dirty="0"/>
              <a:t>You will forget sometimes, to breathe deeply. </a:t>
            </a:r>
          </a:p>
          <a:p>
            <a:pPr marL="0" indent="0" algn="ctr">
              <a:buNone/>
            </a:pPr>
            <a:r>
              <a:rPr lang="en-GB" sz="2800" b="1" dirty="0"/>
              <a:t>Don’t kick yourself.</a:t>
            </a:r>
          </a:p>
          <a:p>
            <a:pPr marL="0" indent="0" algn="ctr">
              <a:buNone/>
            </a:pPr>
            <a:r>
              <a:rPr lang="en-GB" sz="2800" b="1" dirty="0"/>
              <a:t>Just take a deep breath.</a:t>
            </a:r>
          </a:p>
          <a:p>
            <a:pPr marL="0" indent="0" algn="ctr">
              <a:buNone/>
            </a:pPr>
            <a:r>
              <a:rPr lang="en-GB" sz="2800" b="1" dirty="0"/>
              <a:t>“Ah well,” say to yourself, “</a:t>
            </a:r>
          </a:p>
          <a:p>
            <a:pPr marL="0" indent="0" algn="ctr">
              <a:buNone/>
            </a:pPr>
            <a:r>
              <a:rPr lang="en-GB" sz="2800" b="1" dirty="0"/>
              <a:t>“How good that I remembered.” </a:t>
            </a:r>
          </a:p>
          <a:p>
            <a:pPr marL="0" indent="0" algn="r">
              <a:buNone/>
            </a:pPr>
            <a:r>
              <a:rPr lang="en-GB" sz="2400" b="1" dirty="0"/>
              <a:t>~Christine </a:t>
            </a:r>
            <a:r>
              <a:rPr lang="en-GB" sz="2400" b="1" dirty="0" err="1"/>
              <a:t>Wiebe</a:t>
            </a:r>
            <a:r>
              <a:rPr lang="en-GB" sz="2400" dirty="0"/>
              <a:t>~</a:t>
            </a:r>
          </a:p>
        </p:txBody>
      </p:sp>
    </p:spTree>
    <p:extLst>
      <p:ext uri="{BB962C8B-B14F-4D97-AF65-F5344CB8AC3E}">
        <p14:creationId xmlns:p14="http://schemas.microsoft.com/office/powerpoint/2010/main" val="309342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885</TotalTime>
  <Words>540</Words>
  <Application>Microsoft Office PowerPoint</Application>
  <PresentationFormat>Widescreen</PresentationFormat>
  <Paragraphs>91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Myriad Pro</vt:lpstr>
      <vt:lpstr>Times New Roman</vt:lpstr>
      <vt:lpstr>20140311PresentationUWTSDTemplate</vt:lpstr>
      <vt:lpstr>CURRENT DEBATES IN COUNSELLING  Module Lead – Ruth Groff</vt:lpstr>
      <vt:lpstr>Schedule for Today</vt:lpstr>
      <vt:lpstr>Module Aims</vt:lpstr>
      <vt:lpstr>Do they need to match? </vt:lpstr>
      <vt:lpstr>Module Learning Outcomes</vt:lpstr>
      <vt:lpstr>Module Content</vt:lpstr>
      <vt:lpstr>PowerPoint Presentation</vt:lpstr>
      <vt:lpstr>Module Structure</vt:lpstr>
      <vt:lpstr>Assessment Questions</vt:lpstr>
      <vt:lpstr>Readings Not the only resources</vt:lpstr>
      <vt:lpstr>The Question of Ethics</vt:lpstr>
      <vt:lpstr>Next Week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Ruth Groff</cp:lastModifiedBy>
  <cp:revision>61</cp:revision>
  <dcterms:created xsi:type="dcterms:W3CDTF">2015-04-14T15:21:28Z</dcterms:created>
  <dcterms:modified xsi:type="dcterms:W3CDTF">2019-10-02T13:20:54Z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