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60" r:id="rId3"/>
    <p:sldId id="261" r:id="rId4"/>
    <p:sldId id="262" r:id="rId5"/>
    <p:sldId id="263" r:id="rId6"/>
    <p:sldId id="258" r:id="rId7"/>
    <p:sldId id="259" r:id="rId8"/>
    <p:sldId id="264" r:id="rId9"/>
    <p:sldId id="265" r:id="rId10"/>
    <p:sldId id="25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43"/>
  </p:normalViewPr>
  <p:slideViewPr>
    <p:cSldViewPr snapToGrid="0" snapToObjects="1">
      <p:cViewPr varScale="1">
        <p:scale>
          <a:sx n="110" d="100"/>
          <a:sy n="110" d="100"/>
        </p:scale>
        <p:origin x="63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EB71F8-4A87-9042-B411-8CA76989F4D2}" type="datetimeFigureOut">
              <a:rPr lang="en-US" smtClean="0"/>
              <a:t>2/13/18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13416B-BA05-634A-AF4E-BCEB4C71A0FE}" type="slidenum">
              <a:rPr lang="en-US" smtClean="0"/>
              <a:t>‹#›</a:t>
            </a:fld>
            <a:endParaRPr lang="en-US"/>
          </a:p>
        </p:txBody>
      </p:sp>
    </p:spTree>
    <p:extLst>
      <p:ext uri="{BB962C8B-B14F-4D97-AF65-F5344CB8AC3E}">
        <p14:creationId xmlns:p14="http://schemas.microsoft.com/office/powerpoint/2010/main" val="42146197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Whilst the Situational Leadership Theory is one of the most widely-known and taught theory in the field of Managerial Leadership, it has also been highly scrutinised during the period of its development.</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we have heard, the SLT has evolved since it was first identified and subsequent models have been published. Leadership Theory publications from </a:t>
            </a:r>
            <a:r>
              <a:rPr lang="en-GB" sz="1200" kern="1200" dirty="0" err="1">
                <a:solidFill>
                  <a:schemeClr val="tx1"/>
                </a:solidFill>
                <a:effectLst/>
                <a:latin typeface="+mn-lt"/>
                <a:ea typeface="+mn-ea"/>
                <a:cs typeface="+mn-cs"/>
              </a:rPr>
              <a:t>Northouse</a:t>
            </a:r>
            <a:r>
              <a:rPr lang="en-GB" sz="1200" kern="1200" dirty="0">
                <a:solidFill>
                  <a:schemeClr val="tx1"/>
                </a:solidFill>
                <a:effectLst/>
                <a:latin typeface="+mn-lt"/>
                <a:ea typeface="+mn-ea"/>
                <a:cs typeface="+mn-cs"/>
              </a:rPr>
              <a:t> and Yuki have highlighted limitations and criticisms.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Northouse</a:t>
            </a:r>
            <a:r>
              <a:rPr lang="en-GB" sz="1200" kern="1200" dirty="0">
                <a:solidFill>
                  <a:schemeClr val="tx1"/>
                </a:solidFill>
                <a:effectLst/>
                <a:latin typeface="+mn-lt"/>
                <a:ea typeface="+mn-ea"/>
                <a:cs typeface="+mn-cs"/>
              </a:rPr>
              <a:t> has a number of criticisms primarily due to the lack of research conducted to justify the integrity and effectiveness of the model. The lack of credible or published research studies eludes us to the effectiveness or ineffectiveness of the theory. </a:t>
            </a:r>
            <a:r>
              <a:rPr lang="en-GB" sz="1200" kern="1200" dirty="0" err="1">
                <a:solidFill>
                  <a:schemeClr val="tx1"/>
                </a:solidFill>
                <a:effectLst/>
                <a:latin typeface="+mn-lt"/>
                <a:ea typeface="+mn-ea"/>
                <a:cs typeface="+mn-cs"/>
              </a:rPr>
              <a:t>Northouse</a:t>
            </a:r>
            <a:r>
              <a:rPr lang="en-GB" sz="1200" kern="1200" dirty="0">
                <a:solidFill>
                  <a:schemeClr val="tx1"/>
                </a:solidFill>
                <a:effectLst/>
                <a:latin typeface="+mn-lt"/>
                <a:ea typeface="+mn-ea"/>
                <a:cs typeface="+mn-cs"/>
              </a:rPr>
              <a:t> also highlights that lack of research makes its difficult to compare SLT effectiveness against other leadership theories.</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SLT is also criticised by </a:t>
            </a:r>
            <a:r>
              <a:rPr lang="en-GB" sz="1200" kern="1200" dirty="0" err="1">
                <a:solidFill>
                  <a:schemeClr val="tx1"/>
                </a:solidFill>
                <a:effectLst/>
                <a:latin typeface="+mn-lt"/>
                <a:ea typeface="+mn-ea"/>
                <a:cs typeface="+mn-cs"/>
              </a:rPr>
              <a:t>Yukl</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Northouse</a:t>
            </a:r>
            <a:r>
              <a:rPr lang="en-GB" sz="1200" kern="1200" dirty="0">
                <a:solidFill>
                  <a:schemeClr val="tx1"/>
                </a:solidFill>
                <a:effectLst/>
                <a:latin typeface="+mn-lt"/>
                <a:ea typeface="+mn-ea"/>
                <a:cs typeface="+mn-cs"/>
              </a:rPr>
              <a:t> due to the composition of each development level as the theory does not explain how competence and commitment levels are weighted and how they develop between each SLT model.</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same criticism can be applied to the leadership style. In effect we are putting leaders into a rigid box with no variation. For example a study by </a:t>
            </a:r>
            <a:r>
              <a:rPr lang="en-GB" sz="1200" kern="1200" dirty="0" err="1">
                <a:solidFill>
                  <a:schemeClr val="tx1"/>
                </a:solidFill>
                <a:effectLst/>
                <a:latin typeface="+mn-lt"/>
                <a:ea typeface="+mn-ea"/>
                <a:cs typeface="+mn-cs"/>
              </a:rPr>
              <a:t>Vecchio</a:t>
            </a:r>
            <a:r>
              <a:rPr lang="en-GB" sz="1200" kern="1200" dirty="0">
                <a:solidFill>
                  <a:schemeClr val="tx1"/>
                </a:solidFill>
                <a:effectLst/>
                <a:latin typeface="+mn-lt"/>
                <a:ea typeface="+mn-ea"/>
                <a:cs typeface="+mn-cs"/>
              </a:rPr>
              <a:t> and Boatwright showed that the level of </a:t>
            </a:r>
            <a:r>
              <a:rPr lang="en-GB" sz="1200" kern="1200" dirty="0" err="1">
                <a:solidFill>
                  <a:schemeClr val="tx1"/>
                </a:solidFill>
                <a:effectLst/>
                <a:latin typeface="+mn-lt"/>
                <a:ea typeface="+mn-ea"/>
                <a:cs typeface="+mn-cs"/>
              </a:rPr>
              <a:t>eduction</a:t>
            </a:r>
            <a:r>
              <a:rPr lang="en-GB" sz="1200" kern="1200" dirty="0">
                <a:solidFill>
                  <a:schemeClr val="tx1"/>
                </a:solidFill>
                <a:effectLst/>
                <a:latin typeface="+mn-lt"/>
                <a:ea typeface="+mn-ea"/>
                <a:cs typeface="+mn-cs"/>
              </a:rPr>
              <a:t> and work experience affected directive leadership style but was not related to supportive leadership, therefore it questions the ability of the leader to evolve their leadership styles based on the followers needs.</a:t>
            </a:r>
          </a:p>
          <a:p>
            <a:endParaRPr lang="en-US" dirty="0"/>
          </a:p>
        </p:txBody>
      </p:sp>
      <p:sp>
        <p:nvSpPr>
          <p:cNvPr id="4" name="Slide Number Placeholder 3"/>
          <p:cNvSpPr>
            <a:spLocks noGrp="1"/>
          </p:cNvSpPr>
          <p:nvPr>
            <p:ph type="sldNum" sz="quarter" idx="10"/>
          </p:nvPr>
        </p:nvSpPr>
        <p:spPr/>
        <p:txBody>
          <a:bodyPr/>
          <a:lstStyle/>
          <a:p>
            <a:fld id="{D713416B-BA05-634A-AF4E-BCEB4C71A0FE}" type="slidenum">
              <a:rPr lang="en-US" smtClean="0"/>
              <a:t>9</a:t>
            </a:fld>
            <a:endParaRPr lang="en-US"/>
          </a:p>
        </p:txBody>
      </p:sp>
    </p:spTree>
    <p:extLst>
      <p:ext uri="{BB962C8B-B14F-4D97-AF65-F5344CB8AC3E}">
        <p14:creationId xmlns:p14="http://schemas.microsoft.com/office/powerpoint/2010/main" val="29749023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6BD41-EAB0-C74A-B0BF-06A45D8771C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59E95D2-FB18-6444-99D5-04F13D2F9EA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CCBD3C-4191-874B-964F-0E0264B16C02}"/>
              </a:ext>
            </a:extLst>
          </p:cNvPr>
          <p:cNvSpPr>
            <a:spLocks noGrp="1"/>
          </p:cNvSpPr>
          <p:nvPr>
            <p:ph type="dt" sz="half" idx="10"/>
          </p:nvPr>
        </p:nvSpPr>
        <p:spPr/>
        <p:txBody>
          <a:bodyPr/>
          <a:lstStyle/>
          <a:p>
            <a:fld id="{9717BEEB-DD4F-AC48-B918-22F913346FD3}" type="datetimeFigureOut">
              <a:rPr lang="en-US" smtClean="0"/>
              <a:t>2/13/18</a:t>
            </a:fld>
            <a:endParaRPr lang="en-US"/>
          </a:p>
        </p:txBody>
      </p:sp>
      <p:sp>
        <p:nvSpPr>
          <p:cNvPr id="5" name="Footer Placeholder 4">
            <a:extLst>
              <a:ext uri="{FF2B5EF4-FFF2-40B4-BE49-F238E27FC236}">
                <a16:creationId xmlns:a16="http://schemas.microsoft.com/office/drawing/2014/main" id="{8E9E34FC-5A5F-FA44-AAA4-A5CD0D475D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09F40E-1789-5D4C-8582-A3372A8A8432}"/>
              </a:ext>
            </a:extLst>
          </p:cNvPr>
          <p:cNvSpPr>
            <a:spLocks noGrp="1"/>
          </p:cNvSpPr>
          <p:nvPr>
            <p:ph type="sldNum" sz="quarter" idx="12"/>
          </p:nvPr>
        </p:nvSpPr>
        <p:spPr/>
        <p:txBody>
          <a:bodyPr/>
          <a:lstStyle/>
          <a:p>
            <a:fld id="{F58D50D7-A4B7-4944-9372-626AB2DCA4B0}" type="slidenum">
              <a:rPr lang="en-US" smtClean="0"/>
              <a:t>‹#›</a:t>
            </a:fld>
            <a:endParaRPr lang="en-US"/>
          </a:p>
        </p:txBody>
      </p:sp>
    </p:spTree>
    <p:extLst>
      <p:ext uri="{BB962C8B-B14F-4D97-AF65-F5344CB8AC3E}">
        <p14:creationId xmlns:p14="http://schemas.microsoft.com/office/powerpoint/2010/main" val="23904176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FD293-9F8B-C241-A592-72E24478077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5B6353F-9D15-974A-B59A-60761DC612B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7192C34-1CC6-2842-A166-CD97EF35C7B1}"/>
              </a:ext>
            </a:extLst>
          </p:cNvPr>
          <p:cNvSpPr>
            <a:spLocks noGrp="1"/>
          </p:cNvSpPr>
          <p:nvPr>
            <p:ph type="dt" sz="half" idx="10"/>
          </p:nvPr>
        </p:nvSpPr>
        <p:spPr/>
        <p:txBody>
          <a:bodyPr/>
          <a:lstStyle/>
          <a:p>
            <a:fld id="{9717BEEB-DD4F-AC48-B918-22F913346FD3}" type="datetimeFigureOut">
              <a:rPr lang="en-US" smtClean="0"/>
              <a:t>2/13/18</a:t>
            </a:fld>
            <a:endParaRPr lang="en-US"/>
          </a:p>
        </p:txBody>
      </p:sp>
      <p:sp>
        <p:nvSpPr>
          <p:cNvPr id="5" name="Footer Placeholder 4">
            <a:extLst>
              <a:ext uri="{FF2B5EF4-FFF2-40B4-BE49-F238E27FC236}">
                <a16:creationId xmlns:a16="http://schemas.microsoft.com/office/drawing/2014/main" id="{4C1B33C9-00EA-5745-914B-DFC215D40E0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550B76E-2F77-0647-9D9C-B0F4E5CCC46B}"/>
              </a:ext>
            </a:extLst>
          </p:cNvPr>
          <p:cNvSpPr>
            <a:spLocks noGrp="1"/>
          </p:cNvSpPr>
          <p:nvPr>
            <p:ph type="sldNum" sz="quarter" idx="12"/>
          </p:nvPr>
        </p:nvSpPr>
        <p:spPr/>
        <p:txBody>
          <a:bodyPr/>
          <a:lstStyle/>
          <a:p>
            <a:fld id="{F58D50D7-A4B7-4944-9372-626AB2DCA4B0}" type="slidenum">
              <a:rPr lang="en-US" smtClean="0"/>
              <a:t>‹#›</a:t>
            </a:fld>
            <a:endParaRPr lang="en-US"/>
          </a:p>
        </p:txBody>
      </p:sp>
    </p:spTree>
    <p:extLst>
      <p:ext uri="{BB962C8B-B14F-4D97-AF65-F5344CB8AC3E}">
        <p14:creationId xmlns:p14="http://schemas.microsoft.com/office/powerpoint/2010/main" val="10151172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DEB55-7F7E-9A42-8423-422DD2DAA45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22D87B7-01E0-1340-AB6F-1860385AB1F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6D1EA4-9B70-4247-8951-D51FFC113859}"/>
              </a:ext>
            </a:extLst>
          </p:cNvPr>
          <p:cNvSpPr>
            <a:spLocks noGrp="1"/>
          </p:cNvSpPr>
          <p:nvPr>
            <p:ph type="dt" sz="half" idx="10"/>
          </p:nvPr>
        </p:nvSpPr>
        <p:spPr/>
        <p:txBody>
          <a:bodyPr/>
          <a:lstStyle/>
          <a:p>
            <a:fld id="{9717BEEB-DD4F-AC48-B918-22F913346FD3}" type="datetimeFigureOut">
              <a:rPr lang="en-US" smtClean="0"/>
              <a:t>2/13/18</a:t>
            </a:fld>
            <a:endParaRPr lang="en-US"/>
          </a:p>
        </p:txBody>
      </p:sp>
      <p:sp>
        <p:nvSpPr>
          <p:cNvPr id="5" name="Footer Placeholder 4">
            <a:extLst>
              <a:ext uri="{FF2B5EF4-FFF2-40B4-BE49-F238E27FC236}">
                <a16:creationId xmlns:a16="http://schemas.microsoft.com/office/drawing/2014/main" id="{0419DB81-5E9C-0F45-8770-5F8122A17F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34A2D-D2CB-1240-9854-B7295D02E146}"/>
              </a:ext>
            </a:extLst>
          </p:cNvPr>
          <p:cNvSpPr>
            <a:spLocks noGrp="1"/>
          </p:cNvSpPr>
          <p:nvPr>
            <p:ph type="sldNum" sz="quarter" idx="12"/>
          </p:nvPr>
        </p:nvSpPr>
        <p:spPr/>
        <p:txBody>
          <a:bodyPr/>
          <a:lstStyle/>
          <a:p>
            <a:fld id="{F58D50D7-A4B7-4944-9372-626AB2DCA4B0}" type="slidenum">
              <a:rPr lang="en-US" smtClean="0"/>
              <a:t>‹#›</a:t>
            </a:fld>
            <a:endParaRPr lang="en-US"/>
          </a:p>
        </p:txBody>
      </p:sp>
    </p:spTree>
    <p:extLst>
      <p:ext uri="{BB962C8B-B14F-4D97-AF65-F5344CB8AC3E}">
        <p14:creationId xmlns:p14="http://schemas.microsoft.com/office/powerpoint/2010/main" val="31145374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454DC-7F85-ED4B-9D28-84430AF624F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1790DCE-A2DA-2F44-AE86-9D4D23F66D0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3F2E8F0-7A04-C549-99D6-27A5429CCD8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58CFBF-2C24-7C41-B47C-11FE58E276EA}"/>
              </a:ext>
            </a:extLst>
          </p:cNvPr>
          <p:cNvSpPr>
            <a:spLocks noGrp="1"/>
          </p:cNvSpPr>
          <p:nvPr>
            <p:ph type="dt" sz="half" idx="10"/>
          </p:nvPr>
        </p:nvSpPr>
        <p:spPr/>
        <p:txBody>
          <a:bodyPr/>
          <a:lstStyle/>
          <a:p>
            <a:fld id="{9717BEEB-DD4F-AC48-B918-22F913346FD3}" type="datetimeFigureOut">
              <a:rPr lang="en-US" smtClean="0"/>
              <a:t>2/13/18</a:t>
            </a:fld>
            <a:endParaRPr lang="en-US"/>
          </a:p>
        </p:txBody>
      </p:sp>
      <p:sp>
        <p:nvSpPr>
          <p:cNvPr id="6" name="Footer Placeholder 5">
            <a:extLst>
              <a:ext uri="{FF2B5EF4-FFF2-40B4-BE49-F238E27FC236}">
                <a16:creationId xmlns:a16="http://schemas.microsoft.com/office/drawing/2014/main" id="{4E879C5C-9564-1D49-ACDA-F47FDC0A84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E4D94DD-6337-2C49-8FD7-5ACF472111EE}"/>
              </a:ext>
            </a:extLst>
          </p:cNvPr>
          <p:cNvSpPr>
            <a:spLocks noGrp="1"/>
          </p:cNvSpPr>
          <p:nvPr>
            <p:ph type="sldNum" sz="quarter" idx="12"/>
          </p:nvPr>
        </p:nvSpPr>
        <p:spPr/>
        <p:txBody>
          <a:bodyPr/>
          <a:lstStyle/>
          <a:p>
            <a:fld id="{F58D50D7-A4B7-4944-9372-626AB2DCA4B0}" type="slidenum">
              <a:rPr lang="en-US" smtClean="0"/>
              <a:t>‹#›</a:t>
            </a:fld>
            <a:endParaRPr lang="en-US"/>
          </a:p>
        </p:txBody>
      </p:sp>
    </p:spTree>
    <p:extLst>
      <p:ext uri="{BB962C8B-B14F-4D97-AF65-F5344CB8AC3E}">
        <p14:creationId xmlns:p14="http://schemas.microsoft.com/office/powerpoint/2010/main" val="23476849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7E9FB-A4FD-1C41-82D7-8C0A9753124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DD10E9C-39B1-4245-88E3-054934D791D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D2D560AA-8E36-1247-AF9C-FE1BE9F8039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FED8833-F8C0-F140-8ED5-3A08906711F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5DEEB5FB-E239-764C-9658-6342494D636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31F2D9B-63ED-7945-9D9F-243268E380E3}"/>
              </a:ext>
            </a:extLst>
          </p:cNvPr>
          <p:cNvSpPr>
            <a:spLocks noGrp="1"/>
          </p:cNvSpPr>
          <p:nvPr>
            <p:ph type="dt" sz="half" idx="10"/>
          </p:nvPr>
        </p:nvSpPr>
        <p:spPr/>
        <p:txBody>
          <a:bodyPr/>
          <a:lstStyle/>
          <a:p>
            <a:fld id="{9717BEEB-DD4F-AC48-B918-22F913346FD3}" type="datetimeFigureOut">
              <a:rPr lang="en-US" smtClean="0"/>
              <a:t>2/13/18</a:t>
            </a:fld>
            <a:endParaRPr lang="en-US"/>
          </a:p>
        </p:txBody>
      </p:sp>
      <p:sp>
        <p:nvSpPr>
          <p:cNvPr id="8" name="Footer Placeholder 7">
            <a:extLst>
              <a:ext uri="{FF2B5EF4-FFF2-40B4-BE49-F238E27FC236}">
                <a16:creationId xmlns:a16="http://schemas.microsoft.com/office/drawing/2014/main" id="{5992CF6E-E513-D949-91B7-FF33C25424B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C3CD312-DFBC-7B40-9453-BC4241F9A625}"/>
              </a:ext>
            </a:extLst>
          </p:cNvPr>
          <p:cNvSpPr>
            <a:spLocks noGrp="1"/>
          </p:cNvSpPr>
          <p:nvPr>
            <p:ph type="sldNum" sz="quarter" idx="12"/>
          </p:nvPr>
        </p:nvSpPr>
        <p:spPr/>
        <p:txBody>
          <a:bodyPr/>
          <a:lstStyle/>
          <a:p>
            <a:fld id="{F58D50D7-A4B7-4944-9372-626AB2DCA4B0}" type="slidenum">
              <a:rPr lang="en-US" smtClean="0"/>
              <a:t>‹#›</a:t>
            </a:fld>
            <a:endParaRPr lang="en-US"/>
          </a:p>
        </p:txBody>
      </p:sp>
    </p:spTree>
    <p:extLst>
      <p:ext uri="{BB962C8B-B14F-4D97-AF65-F5344CB8AC3E}">
        <p14:creationId xmlns:p14="http://schemas.microsoft.com/office/powerpoint/2010/main" val="27044994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20B80-196C-7B4A-8808-A40CC709726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4C15364-BB50-A040-BD39-13A7650E8BEB}"/>
              </a:ext>
            </a:extLst>
          </p:cNvPr>
          <p:cNvSpPr>
            <a:spLocks noGrp="1"/>
          </p:cNvSpPr>
          <p:nvPr>
            <p:ph type="dt" sz="half" idx="10"/>
          </p:nvPr>
        </p:nvSpPr>
        <p:spPr/>
        <p:txBody>
          <a:bodyPr/>
          <a:lstStyle/>
          <a:p>
            <a:fld id="{9717BEEB-DD4F-AC48-B918-22F913346FD3}" type="datetimeFigureOut">
              <a:rPr lang="en-US" smtClean="0"/>
              <a:t>2/13/18</a:t>
            </a:fld>
            <a:endParaRPr lang="en-US"/>
          </a:p>
        </p:txBody>
      </p:sp>
      <p:sp>
        <p:nvSpPr>
          <p:cNvPr id="4" name="Footer Placeholder 3">
            <a:extLst>
              <a:ext uri="{FF2B5EF4-FFF2-40B4-BE49-F238E27FC236}">
                <a16:creationId xmlns:a16="http://schemas.microsoft.com/office/drawing/2014/main" id="{AFE85630-F745-6240-8288-5A921C21F60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1500336-976C-324A-ACDC-4B4633039D61}"/>
              </a:ext>
            </a:extLst>
          </p:cNvPr>
          <p:cNvSpPr>
            <a:spLocks noGrp="1"/>
          </p:cNvSpPr>
          <p:nvPr>
            <p:ph type="sldNum" sz="quarter" idx="12"/>
          </p:nvPr>
        </p:nvSpPr>
        <p:spPr/>
        <p:txBody>
          <a:bodyPr/>
          <a:lstStyle/>
          <a:p>
            <a:fld id="{F58D50D7-A4B7-4944-9372-626AB2DCA4B0}" type="slidenum">
              <a:rPr lang="en-US" smtClean="0"/>
              <a:t>‹#›</a:t>
            </a:fld>
            <a:endParaRPr lang="en-US"/>
          </a:p>
        </p:txBody>
      </p:sp>
    </p:spTree>
    <p:extLst>
      <p:ext uri="{BB962C8B-B14F-4D97-AF65-F5344CB8AC3E}">
        <p14:creationId xmlns:p14="http://schemas.microsoft.com/office/powerpoint/2010/main" val="12211517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515FA3E-DE9C-3F41-A320-D9B22A09EB44}"/>
              </a:ext>
            </a:extLst>
          </p:cNvPr>
          <p:cNvSpPr>
            <a:spLocks noGrp="1"/>
          </p:cNvSpPr>
          <p:nvPr>
            <p:ph type="dt" sz="half" idx="10"/>
          </p:nvPr>
        </p:nvSpPr>
        <p:spPr/>
        <p:txBody>
          <a:bodyPr/>
          <a:lstStyle/>
          <a:p>
            <a:fld id="{9717BEEB-DD4F-AC48-B918-22F913346FD3}" type="datetimeFigureOut">
              <a:rPr lang="en-US" smtClean="0"/>
              <a:t>2/13/18</a:t>
            </a:fld>
            <a:endParaRPr lang="en-US"/>
          </a:p>
        </p:txBody>
      </p:sp>
      <p:sp>
        <p:nvSpPr>
          <p:cNvPr id="3" name="Footer Placeholder 2">
            <a:extLst>
              <a:ext uri="{FF2B5EF4-FFF2-40B4-BE49-F238E27FC236}">
                <a16:creationId xmlns:a16="http://schemas.microsoft.com/office/drawing/2014/main" id="{D5BA675A-C555-DC4F-A710-8A819A4C1CB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A5B0651-8EB1-AE49-8B7A-E36A5750E5DB}"/>
              </a:ext>
            </a:extLst>
          </p:cNvPr>
          <p:cNvSpPr>
            <a:spLocks noGrp="1"/>
          </p:cNvSpPr>
          <p:nvPr>
            <p:ph type="sldNum" sz="quarter" idx="12"/>
          </p:nvPr>
        </p:nvSpPr>
        <p:spPr/>
        <p:txBody>
          <a:bodyPr/>
          <a:lstStyle/>
          <a:p>
            <a:fld id="{F58D50D7-A4B7-4944-9372-626AB2DCA4B0}" type="slidenum">
              <a:rPr lang="en-US" smtClean="0"/>
              <a:t>‹#›</a:t>
            </a:fld>
            <a:endParaRPr lang="en-US"/>
          </a:p>
        </p:txBody>
      </p:sp>
    </p:spTree>
    <p:extLst>
      <p:ext uri="{BB962C8B-B14F-4D97-AF65-F5344CB8AC3E}">
        <p14:creationId xmlns:p14="http://schemas.microsoft.com/office/powerpoint/2010/main" val="40762100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CCD07-5AD4-BA40-AF23-E335792C18A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0577F80-406B-B740-8CAD-7016694B67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1C5DDAB-1229-7F49-BE41-6E76B445EB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A211AC7-AACE-8C46-8443-EB1829670F79}"/>
              </a:ext>
            </a:extLst>
          </p:cNvPr>
          <p:cNvSpPr>
            <a:spLocks noGrp="1"/>
          </p:cNvSpPr>
          <p:nvPr>
            <p:ph type="dt" sz="half" idx="10"/>
          </p:nvPr>
        </p:nvSpPr>
        <p:spPr/>
        <p:txBody>
          <a:bodyPr/>
          <a:lstStyle/>
          <a:p>
            <a:fld id="{9717BEEB-DD4F-AC48-B918-22F913346FD3}" type="datetimeFigureOut">
              <a:rPr lang="en-US" smtClean="0"/>
              <a:t>2/13/18</a:t>
            </a:fld>
            <a:endParaRPr lang="en-US"/>
          </a:p>
        </p:txBody>
      </p:sp>
      <p:sp>
        <p:nvSpPr>
          <p:cNvPr id="6" name="Footer Placeholder 5">
            <a:extLst>
              <a:ext uri="{FF2B5EF4-FFF2-40B4-BE49-F238E27FC236}">
                <a16:creationId xmlns:a16="http://schemas.microsoft.com/office/drawing/2014/main" id="{43A37039-5B19-3149-BA8E-7E81FC5D5D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905476A-64F5-2545-8621-980D0499629E}"/>
              </a:ext>
            </a:extLst>
          </p:cNvPr>
          <p:cNvSpPr>
            <a:spLocks noGrp="1"/>
          </p:cNvSpPr>
          <p:nvPr>
            <p:ph type="sldNum" sz="quarter" idx="12"/>
          </p:nvPr>
        </p:nvSpPr>
        <p:spPr/>
        <p:txBody>
          <a:bodyPr/>
          <a:lstStyle/>
          <a:p>
            <a:fld id="{F58D50D7-A4B7-4944-9372-626AB2DCA4B0}" type="slidenum">
              <a:rPr lang="en-US" smtClean="0"/>
              <a:t>‹#›</a:t>
            </a:fld>
            <a:endParaRPr lang="en-US"/>
          </a:p>
        </p:txBody>
      </p:sp>
    </p:spTree>
    <p:extLst>
      <p:ext uri="{BB962C8B-B14F-4D97-AF65-F5344CB8AC3E}">
        <p14:creationId xmlns:p14="http://schemas.microsoft.com/office/powerpoint/2010/main" val="35078028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4741D-D19A-644E-9B5C-C7DF274C7A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9261BE-E1D9-1B44-B492-FCEAF9858B8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7E24805-2A35-094E-BD58-C1D58A51DA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EB89A31-849D-C441-A22E-AA9508284C8D}"/>
              </a:ext>
            </a:extLst>
          </p:cNvPr>
          <p:cNvSpPr>
            <a:spLocks noGrp="1"/>
          </p:cNvSpPr>
          <p:nvPr>
            <p:ph type="dt" sz="half" idx="10"/>
          </p:nvPr>
        </p:nvSpPr>
        <p:spPr/>
        <p:txBody>
          <a:bodyPr/>
          <a:lstStyle/>
          <a:p>
            <a:fld id="{9717BEEB-DD4F-AC48-B918-22F913346FD3}" type="datetimeFigureOut">
              <a:rPr lang="en-US" smtClean="0"/>
              <a:t>2/13/18</a:t>
            </a:fld>
            <a:endParaRPr lang="en-US"/>
          </a:p>
        </p:txBody>
      </p:sp>
      <p:sp>
        <p:nvSpPr>
          <p:cNvPr id="6" name="Footer Placeholder 5">
            <a:extLst>
              <a:ext uri="{FF2B5EF4-FFF2-40B4-BE49-F238E27FC236}">
                <a16:creationId xmlns:a16="http://schemas.microsoft.com/office/drawing/2014/main" id="{0DA446E8-8A12-384C-B5F6-F76209C53A1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41F9A27-B5AA-BE43-B78F-51292E75115C}"/>
              </a:ext>
            </a:extLst>
          </p:cNvPr>
          <p:cNvSpPr>
            <a:spLocks noGrp="1"/>
          </p:cNvSpPr>
          <p:nvPr>
            <p:ph type="sldNum" sz="quarter" idx="12"/>
          </p:nvPr>
        </p:nvSpPr>
        <p:spPr/>
        <p:txBody>
          <a:bodyPr/>
          <a:lstStyle/>
          <a:p>
            <a:fld id="{F58D50D7-A4B7-4944-9372-626AB2DCA4B0}" type="slidenum">
              <a:rPr lang="en-US" smtClean="0"/>
              <a:t>‹#›</a:t>
            </a:fld>
            <a:endParaRPr lang="en-US"/>
          </a:p>
        </p:txBody>
      </p:sp>
    </p:spTree>
    <p:extLst>
      <p:ext uri="{BB962C8B-B14F-4D97-AF65-F5344CB8AC3E}">
        <p14:creationId xmlns:p14="http://schemas.microsoft.com/office/powerpoint/2010/main" val="39503656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2265F-8AD8-1B4C-907B-09A0F35EE3A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18E4FE4-DE84-D34E-B55B-69613CA449C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D9AF30D-130D-5548-BF85-C85986E9FFF4}"/>
              </a:ext>
            </a:extLst>
          </p:cNvPr>
          <p:cNvSpPr>
            <a:spLocks noGrp="1"/>
          </p:cNvSpPr>
          <p:nvPr>
            <p:ph type="dt" sz="half" idx="10"/>
          </p:nvPr>
        </p:nvSpPr>
        <p:spPr/>
        <p:txBody>
          <a:bodyPr/>
          <a:lstStyle/>
          <a:p>
            <a:fld id="{9717BEEB-DD4F-AC48-B918-22F913346FD3}" type="datetimeFigureOut">
              <a:rPr lang="en-US" smtClean="0"/>
              <a:t>2/13/18</a:t>
            </a:fld>
            <a:endParaRPr lang="en-US"/>
          </a:p>
        </p:txBody>
      </p:sp>
      <p:sp>
        <p:nvSpPr>
          <p:cNvPr id="5" name="Footer Placeholder 4">
            <a:extLst>
              <a:ext uri="{FF2B5EF4-FFF2-40B4-BE49-F238E27FC236}">
                <a16:creationId xmlns:a16="http://schemas.microsoft.com/office/drawing/2014/main" id="{445778F2-100F-AE45-A930-B40C031D51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D22A60-B624-1549-9597-248DE36286A2}"/>
              </a:ext>
            </a:extLst>
          </p:cNvPr>
          <p:cNvSpPr>
            <a:spLocks noGrp="1"/>
          </p:cNvSpPr>
          <p:nvPr>
            <p:ph type="sldNum" sz="quarter" idx="12"/>
          </p:nvPr>
        </p:nvSpPr>
        <p:spPr/>
        <p:txBody>
          <a:bodyPr/>
          <a:lstStyle/>
          <a:p>
            <a:fld id="{F58D50D7-A4B7-4944-9372-626AB2DCA4B0}" type="slidenum">
              <a:rPr lang="en-US" smtClean="0"/>
              <a:t>‹#›</a:t>
            </a:fld>
            <a:endParaRPr lang="en-US"/>
          </a:p>
        </p:txBody>
      </p:sp>
    </p:spTree>
    <p:extLst>
      <p:ext uri="{BB962C8B-B14F-4D97-AF65-F5344CB8AC3E}">
        <p14:creationId xmlns:p14="http://schemas.microsoft.com/office/powerpoint/2010/main" val="35396732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ACD1ED7-A16B-3747-AB06-30A843D1AB0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58BBF4D-FA20-0444-85FD-973BA178772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5FBCC1-01AB-5B41-9247-D04D6E1DA414}"/>
              </a:ext>
            </a:extLst>
          </p:cNvPr>
          <p:cNvSpPr>
            <a:spLocks noGrp="1"/>
          </p:cNvSpPr>
          <p:nvPr>
            <p:ph type="dt" sz="half" idx="10"/>
          </p:nvPr>
        </p:nvSpPr>
        <p:spPr/>
        <p:txBody>
          <a:bodyPr/>
          <a:lstStyle/>
          <a:p>
            <a:fld id="{9717BEEB-DD4F-AC48-B918-22F913346FD3}" type="datetimeFigureOut">
              <a:rPr lang="en-US" smtClean="0"/>
              <a:t>2/13/18</a:t>
            </a:fld>
            <a:endParaRPr lang="en-US"/>
          </a:p>
        </p:txBody>
      </p:sp>
      <p:sp>
        <p:nvSpPr>
          <p:cNvPr id="5" name="Footer Placeholder 4">
            <a:extLst>
              <a:ext uri="{FF2B5EF4-FFF2-40B4-BE49-F238E27FC236}">
                <a16:creationId xmlns:a16="http://schemas.microsoft.com/office/drawing/2014/main" id="{C04C2111-9FC3-494E-876E-EC7672F55B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8044577-8E54-7B4A-B21B-96EFFCE170E6}"/>
              </a:ext>
            </a:extLst>
          </p:cNvPr>
          <p:cNvSpPr>
            <a:spLocks noGrp="1"/>
          </p:cNvSpPr>
          <p:nvPr>
            <p:ph type="sldNum" sz="quarter" idx="12"/>
          </p:nvPr>
        </p:nvSpPr>
        <p:spPr/>
        <p:txBody>
          <a:bodyPr/>
          <a:lstStyle/>
          <a:p>
            <a:fld id="{F58D50D7-A4B7-4944-9372-626AB2DCA4B0}" type="slidenum">
              <a:rPr lang="en-US" smtClean="0"/>
              <a:t>‹#›</a:t>
            </a:fld>
            <a:endParaRPr lang="en-US"/>
          </a:p>
        </p:txBody>
      </p:sp>
    </p:spTree>
    <p:extLst>
      <p:ext uri="{BB962C8B-B14F-4D97-AF65-F5344CB8AC3E}">
        <p14:creationId xmlns:p14="http://schemas.microsoft.com/office/powerpoint/2010/main" val="1948452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4576DA-D0F2-004B-9EBB-0ED09B59F2F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C3E5897-6419-6243-8272-A110BEDD192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3F1B18-E0F3-084B-81B7-A2BB398D3DF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17BEEB-DD4F-AC48-B918-22F913346FD3}" type="datetimeFigureOut">
              <a:rPr lang="en-US" smtClean="0"/>
              <a:t>2/13/18</a:t>
            </a:fld>
            <a:endParaRPr lang="en-US"/>
          </a:p>
        </p:txBody>
      </p:sp>
      <p:sp>
        <p:nvSpPr>
          <p:cNvPr id="5" name="Footer Placeholder 4">
            <a:extLst>
              <a:ext uri="{FF2B5EF4-FFF2-40B4-BE49-F238E27FC236}">
                <a16:creationId xmlns:a16="http://schemas.microsoft.com/office/drawing/2014/main" id="{98457DCD-686A-0C46-A7F5-A942968B76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75AD7CE-B0A0-7645-9E5F-550C74FF516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58D50D7-A4B7-4944-9372-626AB2DCA4B0}" type="slidenum">
              <a:rPr lang="en-US" smtClean="0"/>
              <a:t>‹#›</a:t>
            </a:fld>
            <a:endParaRPr lang="en-US"/>
          </a:p>
        </p:txBody>
      </p:sp>
    </p:spTree>
    <p:extLst>
      <p:ext uri="{BB962C8B-B14F-4D97-AF65-F5344CB8AC3E}">
        <p14:creationId xmlns:p14="http://schemas.microsoft.com/office/powerpoint/2010/main" val="27901668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linkedin.com/pulse/situational-leadership-one-size-doesnt-fit-all-jon-stephenson/" TargetMode="External"/><Relationship Id="rId2" Type="http://schemas.openxmlformats.org/officeDocument/2006/relationships/hyperlink" Target="https://online.stu.edu/situational-leadership/"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1AFDB-BCDB-BA40-AFDC-8788E5952E4A}"/>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B383DCD7-F7E1-0048-AC01-0D1E4B80C348}"/>
              </a:ext>
            </a:extLst>
          </p:cNvPr>
          <p:cNvSpPr>
            <a:spLocks noGrp="1"/>
          </p:cNvSpPr>
          <p:nvPr>
            <p:ph type="subTitle" idx="1"/>
          </p:nvPr>
        </p:nvSpPr>
        <p:spPr/>
        <p:txBody>
          <a:bodyPr/>
          <a:lstStyle/>
          <a:p>
            <a:endParaRPr lang="en-US"/>
          </a:p>
        </p:txBody>
      </p:sp>
      <p:pic>
        <p:nvPicPr>
          <p:cNvPr id="5" name="Picture 4">
            <a:extLst>
              <a:ext uri="{FF2B5EF4-FFF2-40B4-BE49-F238E27FC236}">
                <a16:creationId xmlns:a16="http://schemas.microsoft.com/office/drawing/2014/main" id="{24923813-7E1F-B645-BA0E-343EF739D1B3}"/>
              </a:ext>
            </a:extLst>
          </p:cNvPr>
          <p:cNvPicPr>
            <a:picLocks noChangeAspect="1"/>
          </p:cNvPicPr>
          <p:nvPr/>
        </p:nvPicPr>
        <p:blipFill rotWithShape="1">
          <a:blip r:embed="rId2">
            <a:extLst>
              <a:ext uri="{28A0092B-C50C-407E-A947-70E740481C1C}">
                <a14:useLocalDpi xmlns:a14="http://schemas.microsoft.com/office/drawing/2010/main" val="0"/>
              </a:ext>
            </a:extLst>
          </a:blip>
          <a:srcRect t="5208" r="868" b="5416"/>
          <a:stretch/>
        </p:blipFill>
        <p:spPr>
          <a:xfrm>
            <a:off x="0" y="0"/>
            <a:ext cx="12191999" cy="6858000"/>
          </a:xfrm>
          <a:prstGeom prst="rect">
            <a:avLst/>
          </a:prstGeom>
        </p:spPr>
      </p:pic>
    </p:spTree>
    <p:extLst>
      <p:ext uri="{BB962C8B-B14F-4D97-AF65-F5344CB8AC3E}">
        <p14:creationId xmlns:p14="http://schemas.microsoft.com/office/powerpoint/2010/main" val="28504783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A07038D-38D7-3142-BB25-B4B855DDD7F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4762" b="4546"/>
          <a:stretch/>
        </p:blipFill>
        <p:spPr>
          <a:xfrm>
            <a:off x="1" y="0"/>
            <a:ext cx="12192000" cy="6858000"/>
          </a:xfrm>
        </p:spPr>
      </p:pic>
    </p:spTree>
    <p:extLst>
      <p:ext uri="{BB962C8B-B14F-4D97-AF65-F5344CB8AC3E}">
        <p14:creationId xmlns:p14="http://schemas.microsoft.com/office/powerpoint/2010/main" val="16641575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CE19312-3016-D546-9053-FDB83A916C30}"/>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5011" b="4793"/>
          <a:stretch/>
        </p:blipFill>
        <p:spPr>
          <a:xfrm>
            <a:off x="0" y="0"/>
            <a:ext cx="12192000" cy="6858000"/>
          </a:xfrm>
        </p:spPr>
      </p:pic>
    </p:spTree>
    <p:extLst>
      <p:ext uri="{BB962C8B-B14F-4D97-AF65-F5344CB8AC3E}">
        <p14:creationId xmlns:p14="http://schemas.microsoft.com/office/powerpoint/2010/main" val="29694573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F9CCC2C-6D27-2743-94EC-CE6C1F1AB56B}"/>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4791" b="5000"/>
          <a:stretch/>
        </p:blipFill>
        <p:spPr>
          <a:xfrm>
            <a:off x="0" y="0"/>
            <a:ext cx="12191999" cy="6858000"/>
          </a:xfrm>
        </p:spPr>
      </p:pic>
    </p:spTree>
    <p:extLst>
      <p:ext uri="{BB962C8B-B14F-4D97-AF65-F5344CB8AC3E}">
        <p14:creationId xmlns:p14="http://schemas.microsoft.com/office/powerpoint/2010/main" val="20350955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2A9C4-623D-AF42-A52D-AB8B1F43F86A}"/>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E5A8F692-B9B2-8B48-9436-B9C25794D25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5324" b="4790"/>
          <a:stretch/>
        </p:blipFill>
        <p:spPr>
          <a:xfrm>
            <a:off x="0" y="0"/>
            <a:ext cx="12192000" cy="6858000"/>
          </a:xfrm>
        </p:spPr>
      </p:pic>
    </p:spTree>
    <p:extLst>
      <p:ext uri="{BB962C8B-B14F-4D97-AF65-F5344CB8AC3E}">
        <p14:creationId xmlns:p14="http://schemas.microsoft.com/office/powerpoint/2010/main" val="10573176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25B74-698D-AE47-9380-700C8E4406ED}"/>
              </a:ext>
            </a:extLst>
          </p:cNvPr>
          <p:cNvSpPr>
            <a:spLocks noGrp="1"/>
          </p:cNvSpPr>
          <p:nvPr>
            <p:ph type="title"/>
          </p:nvPr>
        </p:nvSpPr>
        <p:spPr/>
        <p:txBody>
          <a:bodyPr/>
          <a:lstStyle/>
          <a:p>
            <a:r>
              <a:rPr lang="en-GB" dirty="0"/>
              <a:t>Situation 1</a:t>
            </a:r>
            <a:endParaRPr lang="en-US" dirty="0"/>
          </a:p>
        </p:txBody>
      </p:sp>
      <p:sp>
        <p:nvSpPr>
          <p:cNvPr id="3" name="Content Placeholder 2">
            <a:extLst>
              <a:ext uri="{FF2B5EF4-FFF2-40B4-BE49-F238E27FC236}">
                <a16:creationId xmlns:a16="http://schemas.microsoft.com/office/drawing/2014/main" id="{E1DDCF3E-890E-4446-963B-76B5C32B49B2}"/>
              </a:ext>
            </a:extLst>
          </p:cNvPr>
          <p:cNvSpPr>
            <a:spLocks noGrp="1"/>
          </p:cNvSpPr>
          <p:nvPr>
            <p:ph idx="1"/>
          </p:nvPr>
        </p:nvSpPr>
        <p:spPr>
          <a:xfrm>
            <a:off x="838200" y="1215342"/>
            <a:ext cx="10515600" cy="4961621"/>
          </a:xfrm>
        </p:spPr>
        <p:txBody>
          <a:bodyPr>
            <a:normAutofit fontScale="92500" lnSpcReduction="20000"/>
          </a:bodyPr>
          <a:lstStyle/>
          <a:p>
            <a:r>
              <a:rPr lang="en-GB" dirty="0"/>
              <a:t>You have recently been made a department head of the new regional office. In getting to know your departmental staff, you have noticed that one of your inexperienced employees is not following through on assigned tasks. She is enthusiastic about her new job and wants to get ahead in the organisation.</a:t>
            </a:r>
          </a:p>
          <a:p>
            <a:pPr marL="514350" indent="-514350">
              <a:buAutoNum type="alphaLcParenR"/>
            </a:pPr>
            <a:r>
              <a:rPr lang="en-GB" dirty="0"/>
              <a:t>Discuss the lack of follow-through with her and explore the alternative ways this problem can be solved.</a:t>
            </a:r>
          </a:p>
          <a:p>
            <a:pPr marL="514350" indent="-514350">
              <a:buAutoNum type="alphaLcParenR"/>
            </a:pPr>
            <a:r>
              <a:rPr lang="en-GB" dirty="0"/>
              <a:t>Specify what she must do to complete the tasks but incorporate any suggestions she may have.</a:t>
            </a:r>
          </a:p>
          <a:p>
            <a:pPr marL="514350" indent="-514350">
              <a:buAutoNum type="alphaLcParenR"/>
            </a:pPr>
            <a:r>
              <a:rPr lang="en-GB" dirty="0"/>
              <a:t>Define the steps necessary for her to complete the assigned tasks and monitor her performance frequently</a:t>
            </a:r>
          </a:p>
          <a:p>
            <a:pPr marL="514350" indent="-514350">
              <a:buAutoNum type="alphaLcParenR"/>
            </a:pPr>
            <a:r>
              <a:rPr lang="en-GB" dirty="0"/>
              <a:t>Let her know about the lack of follow-through and give her more time to improve her performance.</a:t>
            </a:r>
          </a:p>
          <a:p>
            <a:pPr marL="0" indent="0">
              <a:buNone/>
            </a:pPr>
            <a:r>
              <a:rPr lang="en-GB" dirty="0"/>
              <a:t>Development Level…………………………..Action……………………..</a:t>
            </a:r>
          </a:p>
          <a:p>
            <a:pPr marL="514350" indent="-514350">
              <a:buAutoNum type="alphaLcParenR"/>
            </a:pPr>
            <a:endParaRPr lang="en-US" dirty="0"/>
          </a:p>
        </p:txBody>
      </p:sp>
    </p:spTree>
    <p:extLst>
      <p:ext uri="{BB962C8B-B14F-4D97-AF65-F5344CB8AC3E}">
        <p14:creationId xmlns:p14="http://schemas.microsoft.com/office/powerpoint/2010/main" val="39932754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F5592-5B1B-0349-8D87-206BDC71D499}"/>
              </a:ext>
            </a:extLst>
          </p:cNvPr>
          <p:cNvSpPr>
            <a:spLocks noGrp="1"/>
          </p:cNvSpPr>
          <p:nvPr>
            <p:ph type="title"/>
          </p:nvPr>
        </p:nvSpPr>
        <p:spPr/>
        <p:txBody>
          <a:bodyPr/>
          <a:lstStyle/>
          <a:p>
            <a:r>
              <a:rPr lang="en-GB" dirty="0"/>
              <a:t>Situation 2</a:t>
            </a:r>
            <a:endParaRPr lang="en-US" dirty="0"/>
          </a:p>
        </p:txBody>
      </p:sp>
      <p:sp>
        <p:nvSpPr>
          <p:cNvPr id="3" name="Content Placeholder 2">
            <a:extLst>
              <a:ext uri="{FF2B5EF4-FFF2-40B4-BE49-F238E27FC236}">
                <a16:creationId xmlns:a16="http://schemas.microsoft.com/office/drawing/2014/main" id="{BF5EACEE-F12A-EC44-B531-CFDC3F0B03C6}"/>
              </a:ext>
            </a:extLst>
          </p:cNvPr>
          <p:cNvSpPr>
            <a:spLocks noGrp="1"/>
          </p:cNvSpPr>
          <p:nvPr>
            <p:ph idx="1"/>
          </p:nvPr>
        </p:nvSpPr>
        <p:spPr>
          <a:xfrm>
            <a:off x="838200" y="1388962"/>
            <a:ext cx="10515600" cy="4788001"/>
          </a:xfrm>
        </p:spPr>
        <p:txBody>
          <a:bodyPr>
            <a:normAutofit fontScale="92500" lnSpcReduction="20000"/>
          </a:bodyPr>
          <a:lstStyle/>
          <a:p>
            <a:r>
              <a:rPr lang="en-GB" dirty="0"/>
              <a:t>As a director of the sales department, you have asked a member of your staff to take charge of a new sales campaign. You have worked with this person on other sales campaigns, and you know he has the job knowledge and experience to be successful at new assignments. However, he seems a little unsure about his ability to do the job.</a:t>
            </a:r>
          </a:p>
          <a:p>
            <a:pPr marL="514350" indent="-514350">
              <a:buAutoNum type="alphaLcParenR"/>
            </a:pPr>
            <a:r>
              <a:rPr lang="en-GB" dirty="0"/>
              <a:t>Assign the new sales campaign to him and let him him function on his own.</a:t>
            </a:r>
          </a:p>
          <a:p>
            <a:pPr marL="514350" indent="-514350">
              <a:buAutoNum type="alphaLcParenR"/>
            </a:pPr>
            <a:r>
              <a:rPr lang="en-GB" dirty="0"/>
              <a:t>Set goals and objectives for this new assignment but consider his suggestions and involve him in decision making.</a:t>
            </a:r>
          </a:p>
          <a:p>
            <a:pPr marL="514350" indent="-514350">
              <a:buAutoNum type="alphaLcParenR"/>
            </a:pPr>
            <a:r>
              <a:rPr lang="en-GB" dirty="0"/>
              <a:t>Listen to his concerns but assure him he can do the job and support his efforts.</a:t>
            </a:r>
          </a:p>
          <a:p>
            <a:pPr marL="514350" indent="-514350">
              <a:buAutoNum type="alphaLcParenR"/>
            </a:pPr>
            <a:r>
              <a:rPr lang="en-GB" dirty="0"/>
              <a:t>Tell him exactly what the new campaign involves and what you expect of him, and supervise his performance closely.</a:t>
            </a:r>
          </a:p>
          <a:p>
            <a:pPr marL="0" indent="0">
              <a:buNone/>
            </a:pPr>
            <a:r>
              <a:rPr lang="en-GB" dirty="0"/>
              <a:t>Development Level………………………………..……Action………………………..</a:t>
            </a:r>
          </a:p>
          <a:p>
            <a:pPr marL="514350" indent="-514350">
              <a:buAutoNum type="alphaLcParenR"/>
            </a:pPr>
            <a:endParaRPr lang="en-US" dirty="0"/>
          </a:p>
        </p:txBody>
      </p:sp>
    </p:spTree>
    <p:extLst>
      <p:ext uri="{BB962C8B-B14F-4D97-AF65-F5344CB8AC3E}">
        <p14:creationId xmlns:p14="http://schemas.microsoft.com/office/powerpoint/2010/main" val="18370713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8A47E-7F87-034C-A97B-961A375DCD1F}"/>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DEF1B7BD-5382-664B-90A4-27B504B4E9DB}"/>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5323" b="5000"/>
          <a:stretch/>
        </p:blipFill>
        <p:spPr>
          <a:xfrm>
            <a:off x="0" y="0"/>
            <a:ext cx="12192000" cy="6858000"/>
          </a:xfrm>
        </p:spPr>
      </p:pic>
    </p:spTree>
    <p:extLst>
      <p:ext uri="{BB962C8B-B14F-4D97-AF65-F5344CB8AC3E}">
        <p14:creationId xmlns:p14="http://schemas.microsoft.com/office/powerpoint/2010/main" val="81407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F54DB-850F-3841-9531-B1F5EF8BFFB7}"/>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431B2683-5D63-F346-B0A6-41B4294CBF46}"/>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5323" b="5416"/>
          <a:stretch/>
        </p:blipFill>
        <p:spPr>
          <a:xfrm>
            <a:off x="1" y="0"/>
            <a:ext cx="12192000" cy="6858000"/>
          </a:xfrm>
        </p:spPr>
      </p:pic>
    </p:spTree>
    <p:extLst>
      <p:ext uri="{BB962C8B-B14F-4D97-AF65-F5344CB8AC3E}">
        <p14:creationId xmlns:p14="http://schemas.microsoft.com/office/powerpoint/2010/main" val="28218834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64363-9A28-4142-B285-D222FA28535D}"/>
              </a:ext>
            </a:extLst>
          </p:cNvPr>
          <p:cNvSpPr>
            <a:spLocks noGrp="1"/>
          </p:cNvSpPr>
          <p:nvPr>
            <p:ph type="title"/>
          </p:nvPr>
        </p:nvSpPr>
        <p:spPr/>
        <p:txBody>
          <a:bodyPr/>
          <a:lstStyle/>
          <a:p>
            <a:r>
              <a:rPr lang="en-GB" dirty="0"/>
              <a:t>Referencing</a:t>
            </a:r>
            <a:endParaRPr lang="en-US" dirty="0"/>
          </a:p>
        </p:txBody>
      </p:sp>
      <p:sp>
        <p:nvSpPr>
          <p:cNvPr id="3" name="Content Placeholder 2">
            <a:extLst>
              <a:ext uri="{FF2B5EF4-FFF2-40B4-BE49-F238E27FC236}">
                <a16:creationId xmlns:a16="http://schemas.microsoft.com/office/drawing/2014/main" id="{EFD66881-F24B-CD4A-8771-5CF3561E3824}"/>
              </a:ext>
            </a:extLst>
          </p:cNvPr>
          <p:cNvSpPr>
            <a:spLocks noGrp="1"/>
          </p:cNvSpPr>
          <p:nvPr>
            <p:ph idx="1"/>
          </p:nvPr>
        </p:nvSpPr>
        <p:spPr>
          <a:xfrm>
            <a:off x="838200" y="1261641"/>
            <a:ext cx="10515600" cy="4915322"/>
          </a:xfrm>
        </p:spPr>
        <p:txBody>
          <a:bodyPr>
            <a:normAutofit/>
          </a:bodyPr>
          <a:lstStyle/>
          <a:p>
            <a:r>
              <a:rPr lang="en-GB" sz="1400" dirty="0"/>
              <a:t>Jonathan, Law. (2009) </a:t>
            </a:r>
            <a:r>
              <a:rPr lang="en-GB" sz="1400" i="1" dirty="0"/>
              <a:t>A Dictionary of Business and Management: </a:t>
            </a:r>
            <a:r>
              <a:rPr lang="en-GB" sz="1400" dirty="0"/>
              <a:t>Situational Leadership Theory</a:t>
            </a:r>
            <a:r>
              <a:rPr lang="en-GB" sz="1400" i="1" dirty="0"/>
              <a:t> </a:t>
            </a:r>
            <a:r>
              <a:rPr lang="en-GB" sz="1400" dirty="0"/>
              <a:t>(5</a:t>
            </a:r>
            <a:r>
              <a:rPr lang="en-GB" sz="1400" baseline="30000" dirty="0"/>
              <a:t>th</a:t>
            </a:r>
            <a:r>
              <a:rPr lang="en-GB" sz="1400" dirty="0"/>
              <a:t> ed.) London: Oxford University Press</a:t>
            </a:r>
          </a:p>
          <a:p>
            <a:r>
              <a:rPr lang="en-GB" sz="1400" dirty="0"/>
              <a:t>Peter Guy, </a:t>
            </a:r>
            <a:r>
              <a:rPr lang="en-GB" sz="1400" dirty="0" err="1"/>
              <a:t>Northouse</a:t>
            </a:r>
            <a:r>
              <a:rPr lang="en-GB" sz="1400" dirty="0"/>
              <a:t> (2010)</a:t>
            </a:r>
            <a:r>
              <a:rPr lang="en-GB" sz="1400" i="1" dirty="0"/>
              <a:t>Leadership: Theory and Practice </a:t>
            </a:r>
            <a:r>
              <a:rPr lang="en-GB" sz="1400" dirty="0"/>
              <a:t>(5</a:t>
            </a:r>
            <a:r>
              <a:rPr lang="en-GB" sz="1400" baseline="30000" dirty="0"/>
              <a:t>th</a:t>
            </a:r>
            <a:r>
              <a:rPr lang="en-GB" sz="1400" dirty="0"/>
              <a:t> ed.)</a:t>
            </a:r>
            <a:r>
              <a:rPr lang="en-GB" sz="1400" i="1" dirty="0"/>
              <a:t>. </a:t>
            </a:r>
            <a:r>
              <a:rPr lang="en-GB" sz="1400" dirty="0"/>
              <a:t>London: SAGE</a:t>
            </a:r>
          </a:p>
          <a:p>
            <a:r>
              <a:rPr lang="en-GB" sz="1400" dirty="0"/>
              <a:t>Thompson, G., &amp; </a:t>
            </a:r>
            <a:r>
              <a:rPr lang="en-GB" sz="1400" dirty="0" err="1"/>
              <a:t>Vecchio</a:t>
            </a:r>
            <a:r>
              <a:rPr lang="en-GB" sz="1400" dirty="0"/>
              <a:t>, R.P. (2009). ‘Situational Leadership Theory: A Test of Three Versions’. </a:t>
            </a:r>
            <a:r>
              <a:rPr lang="en-GB" sz="1400" i="1" dirty="0"/>
              <a:t>Leadership Quarterly, 20, </a:t>
            </a:r>
            <a:r>
              <a:rPr lang="en-GB" sz="1400" dirty="0"/>
              <a:t>pp.837-848</a:t>
            </a:r>
          </a:p>
          <a:p>
            <a:r>
              <a:rPr lang="en-GB" sz="1400" dirty="0"/>
              <a:t>Goleman, Daniel. (2000) ‘Leadership that Gets Results’. </a:t>
            </a:r>
            <a:r>
              <a:rPr lang="en-GB" sz="1400" i="1" dirty="0"/>
              <a:t>Harvard Business Review, 78</a:t>
            </a:r>
            <a:r>
              <a:rPr lang="en-GB" sz="1400" dirty="0"/>
              <a:t>(2) (Mar/Apr 2000), pp.78-90</a:t>
            </a:r>
          </a:p>
          <a:p>
            <a:r>
              <a:rPr lang="en-GB" sz="1400" dirty="0" err="1"/>
              <a:t>Spahr</a:t>
            </a:r>
            <a:r>
              <a:rPr lang="en-GB" sz="1400" dirty="0"/>
              <a:t>, P. (2014) </a:t>
            </a:r>
            <a:r>
              <a:rPr lang="en-GB" sz="1400" i="1" dirty="0"/>
              <a:t>Leadership is Learned. </a:t>
            </a:r>
            <a:r>
              <a:rPr lang="en-GB" sz="1400" dirty="0"/>
              <a:t>Available at: </a:t>
            </a:r>
            <a:r>
              <a:rPr lang="en-US" sz="1400" dirty="0">
                <a:hlinkClick r:id="rId2"/>
              </a:rPr>
              <a:t>https://online.stu.edu/situational-leadership/</a:t>
            </a:r>
            <a:r>
              <a:rPr lang="en-US" sz="1400" dirty="0"/>
              <a:t> (Accessed: February 2018)</a:t>
            </a:r>
          </a:p>
          <a:p>
            <a:r>
              <a:rPr lang="en-GB" sz="1400" dirty="0"/>
              <a:t>S</a:t>
            </a:r>
            <a:r>
              <a:rPr lang="en-US" sz="1400" dirty="0" err="1"/>
              <a:t>tephenson</a:t>
            </a:r>
            <a:r>
              <a:rPr lang="en-US" sz="1400" dirty="0"/>
              <a:t>, J (2016) </a:t>
            </a:r>
            <a:r>
              <a:rPr lang="en-US" sz="1400" i="1" dirty="0"/>
              <a:t>One Size doesn’t Fit All!. </a:t>
            </a:r>
            <a:r>
              <a:rPr lang="en-US" sz="1400" dirty="0"/>
              <a:t>Available at: </a:t>
            </a:r>
            <a:r>
              <a:rPr lang="en-US" sz="1400" dirty="0">
                <a:hlinkClick r:id="rId3"/>
              </a:rPr>
              <a:t>https://www.linkedin.com/pulse/situational-leadership-one-size-doesnt-fit-all-jon-stephenson/</a:t>
            </a:r>
            <a:r>
              <a:rPr lang="en-US" sz="1400" dirty="0"/>
              <a:t> (Accessed: February 2018)</a:t>
            </a:r>
            <a:endParaRPr lang="en-GB" sz="1400" dirty="0"/>
          </a:p>
        </p:txBody>
      </p:sp>
    </p:spTree>
    <p:extLst>
      <p:ext uri="{BB962C8B-B14F-4D97-AF65-F5344CB8AC3E}">
        <p14:creationId xmlns:p14="http://schemas.microsoft.com/office/powerpoint/2010/main" val="28608857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584</TotalTime>
  <Words>485</Words>
  <Application>Microsoft Macintosh PowerPoint</Application>
  <PresentationFormat>Widescreen</PresentationFormat>
  <Paragraphs>30</Paragraphs>
  <Slides>10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Situation 1</vt:lpstr>
      <vt:lpstr>Situation 2</vt:lpstr>
      <vt:lpstr>PowerPoint Presentation</vt:lpstr>
      <vt:lpstr>PowerPoint Presentation</vt:lpstr>
      <vt:lpstr>Referencing</vt:lpstr>
    </vt:vector>
  </TitlesOfParts>
  <Company/>
  <LinksUpToDate>false</LinksUpToDate>
  <SharedDoc>false</SharedDoc>
  <HyperlinksChanged>false</HyperlinksChanged>
  <AppVersion>16.0009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Rebecca Griffiths (1710889)</dc:creator>
  <cp:lastModifiedBy>Rebecca Griffiths (1710889)</cp:lastModifiedBy>
  <cp:revision>7</cp:revision>
  <dcterms:created xsi:type="dcterms:W3CDTF">2018-02-13T10:49:58Z</dcterms:created>
  <dcterms:modified xsi:type="dcterms:W3CDTF">2018-02-13T20:34:25Z</dcterms:modified>
</cp:coreProperties>
</file>