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50" r:id="rId3"/>
  </p:sldMasterIdLst>
  <p:notesMasterIdLst>
    <p:notesMasterId r:id="rId5"/>
  </p:notesMasterIdLst>
  <p:sldIdLst>
    <p:sldId id="256" r:id="rId4"/>
    <p:sldId id="257" r:id="rId6"/>
    <p:sldId id="258" r:id="rId7"/>
    <p:sldId id="263" r:id="rId8"/>
    <p:sldId id="292" r:id="rId9"/>
    <p:sldId id="274" r:id="rId10"/>
    <p:sldId id="259" r:id="rId11"/>
    <p:sldId id="308" r:id="rId12"/>
    <p:sldId id="277" r:id="rId13"/>
    <p:sldId id="278" r:id="rId14"/>
    <p:sldId id="279" r:id="rId15"/>
    <p:sldId id="309" r:id="rId16"/>
    <p:sldId id="281" r:id="rId17"/>
    <p:sldId id="280" r:id="rId18"/>
    <p:sldId id="282" r:id="rId19"/>
    <p:sldId id="283" r:id="rId20"/>
    <p:sldId id="310" r:id="rId21"/>
    <p:sldId id="260" r:id="rId22"/>
    <p:sldId id="311" r:id="rId23"/>
    <p:sldId id="264" r:id="rId24"/>
    <p:sldId id="261" r:id="rId25"/>
    <p:sldId id="268" r:id="rId26"/>
    <p:sldId id="270" r:id="rId27"/>
  </p:sldIdLst>
  <p:sldSz cx="12192000" cy="6858000"/>
  <p:notesSz cx="6858000" cy="9144000"/>
  <p:embeddedFontLst>
    <p:embeddedFont>
      <p:font typeface="Vijaya" panose="020B0604020202020204" charset="0"/>
      <p:regular r:id="rId31"/>
      <p:bold r:id="rId32"/>
    </p:embeddedFont>
    <p:embeddedFont>
      <p:font typeface="华文楷体" panose="02010600040101010101" pitchFamily="2" charset="-122"/>
      <p:regular r:id="rId33"/>
    </p:embeddedFont>
    <p:embeddedFont>
      <p:font typeface="楷体" panose="02010609060101010101" pitchFamily="49" charset="-122"/>
      <p:regular r:id="rId34"/>
    </p:embeddedFont>
    <p:embeddedFont>
      <p:font typeface="Yu Mincho Demibold" panose="02020600000000000000" charset="-128"/>
      <p:bold r:id="rId35"/>
    </p:embeddedFont>
    <p:embeddedFont>
      <p:font typeface="Andalus" panose="02020603050405020304" charset="0"/>
      <p:regular r:id="rId36"/>
    </p:embeddedFont>
    <p:embeddedFont>
      <p:font typeface="Segoe Print" panose="02000600000000000000" charset="0"/>
      <p:regular r:id="rId37"/>
      <p:bold r:id="rId38"/>
    </p:embeddedFont>
    <p:embeddedFont>
      <p:font typeface="Batang" panose="02030600000101010101" charset="-127"/>
      <p:regular r:id="rId39"/>
    </p:embeddedFont>
    <p:embeddedFont>
      <p:font typeface="MingLiU" panose="02020509000000000000" charset="-120"/>
      <p:regular r:id="rId40"/>
    </p:embeddedFont>
    <p:embeddedFont>
      <p:font typeface="等线 Light" panose="02010600030101010101" charset="0"/>
      <p:regular r:id="rId41"/>
    </p:embeddedFont>
    <p:embeddedFont>
      <p:font typeface="等线" panose="02010600030101010101" charset="0"/>
      <p:regular r:id="rId42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57255"/>
    <a:srgbClr val="AB987D"/>
    <a:srgbClr val="A08B6C"/>
    <a:srgbClr val="917C5D"/>
    <a:srgbClr val="655D5C"/>
    <a:srgbClr val="B5B6B3"/>
    <a:srgbClr val="DDDB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9" autoAdjust="0"/>
    <p:restoredTop sz="94660"/>
  </p:normalViewPr>
  <p:slideViewPr>
    <p:cSldViewPr snapToGrid="0" showGuides="1">
      <p:cViewPr>
        <p:scale>
          <a:sx n="100" d="100"/>
          <a:sy n="100" d="100"/>
        </p:scale>
        <p:origin x="331" y="802"/>
      </p:cViewPr>
      <p:guideLst>
        <p:guide orient="horz" pos="2059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slide" Target="slides/slide3.xml"/><Relationship Id="rId6" Type="http://schemas.openxmlformats.org/officeDocument/2006/relationships/slide" Target="slides/slide2.xml"/><Relationship Id="rId5" Type="http://schemas.openxmlformats.org/officeDocument/2006/relationships/notesMaster" Target="notesMasters/notesMaster1.xml"/><Relationship Id="rId42" Type="http://schemas.openxmlformats.org/officeDocument/2006/relationships/font" Target="fonts/font12.fntdata"/><Relationship Id="rId41" Type="http://schemas.openxmlformats.org/officeDocument/2006/relationships/font" Target="fonts/font11.fntdata"/><Relationship Id="rId40" Type="http://schemas.openxmlformats.org/officeDocument/2006/relationships/font" Target="fonts/font10.fntdata"/><Relationship Id="rId4" Type="http://schemas.openxmlformats.org/officeDocument/2006/relationships/slide" Target="slides/slide1.xml"/><Relationship Id="rId39" Type="http://schemas.openxmlformats.org/officeDocument/2006/relationships/font" Target="fonts/font9.fntdata"/><Relationship Id="rId38" Type="http://schemas.openxmlformats.org/officeDocument/2006/relationships/font" Target="fonts/font8.fntdata"/><Relationship Id="rId37" Type="http://schemas.openxmlformats.org/officeDocument/2006/relationships/font" Target="fonts/font7.fntdata"/><Relationship Id="rId36" Type="http://schemas.openxmlformats.org/officeDocument/2006/relationships/font" Target="fonts/font6.fntdata"/><Relationship Id="rId35" Type="http://schemas.openxmlformats.org/officeDocument/2006/relationships/font" Target="fonts/font5.fntdata"/><Relationship Id="rId34" Type="http://schemas.openxmlformats.org/officeDocument/2006/relationships/font" Target="fonts/font4.fntdata"/><Relationship Id="rId33" Type="http://schemas.openxmlformats.org/officeDocument/2006/relationships/font" Target="fonts/font3.fntdata"/><Relationship Id="rId32" Type="http://schemas.openxmlformats.org/officeDocument/2006/relationships/font" Target="fonts/font2.fntdata"/><Relationship Id="rId31" Type="http://schemas.openxmlformats.org/officeDocument/2006/relationships/font" Target="fonts/font1.fntdata"/><Relationship Id="rId30" Type="http://schemas.openxmlformats.org/officeDocument/2006/relationships/tableStyles" Target="tableStyles.xml"/><Relationship Id="rId3" Type="http://schemas.openxmlformats.org/officeDocument/2006/relationships/slideMaster" Target="slideMasters/slideMaster2.xml"/><Relationship Id="rId29" Type="http://schemas.openxmlformats.org/officeDocument/2006/relationships/viewProps" Target="viewProps.xml"/><Relationship Id="rId28" Type="http://schemas.openxmlformats.org/officeDocument/2006/relationships/presProps" Target="presProps.xml"/><Relationship Id="rId27" Type="http://schemas.openxmlformats.org/officeDocument/2006/relationships/slide" Target="slides/slide23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0" Type="http://schemas.openxmlformats.org/officeDocument/2006/relationships/slide" Target="slides/slide16.xml"/><Relationship Id="rId2" Type="http://schemas.openxmlformats.org/officeDocument/2006/relationships/theme" Target="theme/theme1.xml"/><Relationship Id="rId19" Type="http://schemas.openxmlformats.org/officeDocument/2006/relationships/slide" Target="slides/slide15.xml"/><Relationship Id="rId18" Type="http://schemas.openxmlformats.org/officeDocument/2006/relationships/slide" Target="slides/slide14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C9A399-B9D1-454D-B79C-2F699687FABD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E8B86-B8FD-403A-AC69-6BFD13BFC96A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7D65-3AA4-45A4-A6E2-ABCE29FF7D5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BECE8-91DB-4B6D-9A05-6D533AA15E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7D65-3AA4-45A4-A6E2-ABCE29FF7D5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BECE8-91DB-4B6D-9A05-6D533AA15E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E7D65-3AA4-45A4-A6E2-ABCE29FF7D5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CBECE8-91DB-4B6D-9A05-6D533AA15E5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E7D65-3AA4-45A4-A6E2-ABCE29FF7D50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CBECE8-91DB-4B6D-9A05-6D533AA15E5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Relationship Id="rId3" Type="http://schemas.openxmlformats.org/officeDocument/2006/relationships/tags" Target="../tags/tag1.xml"/><Relationship Id="rId2" Type="http://schemas.openxmlformats.org/officeDocument/2006/relationships/image" Target="../media/image2.png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1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6.png"/><Relationship Id="rId3" Type="http://schemas.microsoft.com/office/2007/relationships/hdphoto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1.xml"/><Relationship Id="rId3" Type="http://schemas.microsoft.com/office/2007/relationships/hdphoto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2.xml"/><Relationship Id="rId3" Type="http://schemas.microsoft.com/office/2007/relationships/hdphoto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8.xml"/><Relationship Id="rId5" Type="http://schemas.openxmlformats.org/officeDocument/2006/relationships/slideLayout" Target="../slideLayouts/slideLayout1.xml"/><Relationship Id="rId4" Type="http://schemas.microsoft.com/office/2007/relationships/hdphoto" Target="../media/image13.png"/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2.xml"/><Relationship Id="rId3" Type="http://schemas.microsoft.com/office/2007/relationships/hdphoto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0.xml"/><Relationship Id="rId5" Type="http://schemas.openxmlformats.org/officeDocument/2006/relationships/slideLayout" Target="../slideLayouts/slideLayout2.xml"/><Relationship Id="rId4" Type="http://schemas.microsoft.com/office/2007/relationships/hdphoto" Target="../media/image17.png"/><Relationship Id="rId3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1.xml"/><Relationship Id="rId4" Type="http://schemas.openxmlformats.org/officeDocument/2006/relationships/slideLayout" Target="../slideLayouts/slideLayout2.xml"/><Relationship Id="rId3" Type="http://schemas.microsoft.com/office/2007/relationships/hdphoto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.jpeg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2.xml"/><Relationship Id="rId4" Type="http://schemas.openxmlformats.org/officeDocument/2006/relationships/slideLayout" Target="../slideLayouts/slideLayout1.xml"/><Relationship Id="rId3" Type="http://schemas.microsoft.com/office/2007/relationships/hdphoto" Target="../media/image21.png"/><Relationship Id="rId2" Type="http://schemas.openxmlformats.org/officeDocument/2006/relationships/image" Target="../media/image20.png"/><Relationship Id="rId1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3.xml"/><Relationship Id="rId4" Type="http://schemas.openxmlformats.org/officeDocument/2006/relationships/slideLayout" Target="../slideLayouts/slideLayout2.xml"/><Relationship Id="rId3" Type="http://schemas.microsoft.com/office/2007/relationships/hdphoto" Target="../media/image23.png"/><Relationship Id="rId2" Type="http://schemas.openxmlformats.org/officeDocument/2006/relationships/image" Target="../media/image22.png"/><Relationship Id="rId1" Type="http://schemas.openxmlformats.org/officeDocument/2006/relationships/image" Target="../media/image1.jpeg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4.xml"/><Relationship Id="rId4" Type="http://schemas.openxmlformats.org/officeDocument/2006/relationships/slideLayout" Target="../slideLayouts/slideLayout2.xml"/><Relationship Id="rId3" Type="http://schemas.microsoft.com/office/2007/relationships/hdphoto" Target="../media/image25.png"/><Relationship Id="rId2" Type="http://schemas.openxmlformats.org/officeDocument/2006/relationships/image" Target="../media/image24.png"/><Relationship Id="rId1" Type="http://schemas.openxmlformats.org/officeDocument/2006/relationships/image" Target="../media/image1.jpeg"/></Relationships>
</file>

<file path=ppt/slides/_rels/slide1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5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1.png"/><Relationship Id="rId1" Type="http://schemas.openxmlformats.org/officeDocument/2006/relationships/image" Target="../media/image1.jpeg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6.xml"/><Relationship Id="rId4" Type="http://schemas.openxmlformats.org/officeDocument/2006/relationships/slideLayout" Target="../slideLayouts/slideLayout2.xml"/><Relationship Id="rId3" Type="http://schemas.microsoft.com/office/2007/relationships/hdphoto" Target="../media/image27.png"/><Relationship Id="rId2" Type="http://schemas.openxmlformats.org/officeDocument/2006/relationships/image" Target="../media/image26.png"/><Relationship Id="rId1" Type="http://schemas.openxmlformats.org/officeDocument/2006/relationships/image" Target="../media/image1.jpeg"/></Relationships>
</file>

<file path=ppt/slides/_rels/slide17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7.xml"/><Relationship Id="rId4" Type="http://schemas.openxmlformats.org/officeDocument/2006/relationships/slideLayout" Target="../slideLayouts/slideLayout1.xml"/><Relationship Id="rId3" Type="http://schemas.microsoft.com/office/2007/relationships/hdphoto" Target="../media/image29.png"/><Relationship Id="rId2" Type="http://schemas.openxmlformats.org/officeDocument/2006/relationships/image" Target="../media/image28.png"/><Relationship Id="rId1" Type="http://schemas.openxmlformats.org/officeDocument/2006/relationships/image" Target="../media/image1.jpeg"/></Relationships>
</file>

<file path=ppt/slides/_rels/slide18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8.xml"/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jpeg"/></Relationships>
</file>

<file path=ppt/slides/_rels/slide19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9.xml"/><Relationship Id="rId4" Type="http://schemas.openxmlformats.org/officeDocument/2006/relationships/slideLayout" Target="../slideLayouts/slideLayout1.xml"/><Relationship Id="rId3" Type="http://schemas.microsoft.com/office/2007/relationships/hdphoto" Target="../media/image31.png"/><Relationship Id="rId2" Type="http://schemas.openxmlformats.org/officeDocument/2006/relationships/image" Target="../media/image30.png"/><Relationship Id="rId1" Type="http://schemas.openxmlformats.org/officeDocument/2006/relationships/image" Target="../media/image1.jpeg"/></Relationships>
</file>

<file path=ppt/slides/_rels/slide20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20.xml"/><Relationship Id="rId4" Type="http://schemas.openxmlformats.org/officeDocument/2006/relationships/slideLayout" Target="../slideLayouts/slideLayout1.xml"/><Relationship Id="rId3" Type="http://schemas.microsoft.com/office/2007/relationships/hdphoto" Target="../media/image33.png"/><Relationship Id="rId2" Type="http://schemas.openxmlformats.org/officeDocument/2006/relationships/image" Target="../media/image32.png"/><Relationship Id="rId1" Type="http://schemas.openxmlformats.org/officeDocument/2006/relationships/image" Target="../media/image1.jpeg"/></Relationships>
</file>

<file path=ppt/slides/_rels/slide21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21.xml"/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jpeg"/></Relationships>
</file>

<file path=ppt/slides/_rels/slide22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22.xml"/><Relationship Id="rId4" Type="http://schemas.openxmlformats.org/officeDocument/2006/relationships/slideLayout" Target="../slideLayouts/slideLayout1.xml"/><Relationship Id="rId3" Type="http://schemas.microsoft.com/office/2007/relationships/hdphoto" Target="../media/image35.png"/><Relationship Id="rId2" Type="http://schemas.openxmlformats.org/officeDocument/2006/relationships/image" Target="../media/image34.png"/><Relationship Id="rId1" Type="http://schemas.openxmlformats.org/officeDocument/2006/relationships/image" Target="../media/image1.jpeg"/></Relationships>
</file>

<file path=ppt/slides/_rels/slide2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3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1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组合 7"/>
          <p:cNvGrpSpPr/>
          <p:nvPr/>
        </p:nvGrpSpPr>
        <p:grpSpPr>
          <a:xfrm>
            <a:off x="-1" y="0"/>
            <a:ext cx="12192001" cy="6858000"/>
            <a:chOff x="-1" y="0"/>
            <a:chExt cx="12192001" cy="6858000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 rotWithShape="1">
            <a:blip r:embed="rId1" cstate="hqprint"/>
            <a:srcRect/>
            <a:stretch>
              <a:fillRect/>
            </a:stretch>
          </p:blipFill>
          <p:spPr>
            <a:xfrm>
              <a:off x="-1" y="0"/>
              <a:ext cx="12192001" cy="6858000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 rotWithShape="1">
            <a:blip r:embed="rId2" cstate="hqprint"/>
            <a:srcRect/>
            <a:stretch>
              <a:fillRect/>
            </a:stretch>
          </p:blipFill>
          <p:spPr>
            <a:xfrm>
              <a:off x="-1" y="3304032"/>
              <a:ext cx="12192001" cy="3553968"/>
            </a:xfrm>
            <a:prstGeom prst="rect">
              <a:avLst/>
            </a:prstGeom>
          </p:spPr>
        </p:pic>
      </p:grpSp>
      <p:sp>
        <p:nvSpPr>
          <p:cNvPr id="12" name="文本框 4"/>
          <p:cNvSpPr txBox="1"/>
          <p:nvPr/>
        </p:nvSpPr>
        <p:spPr>
          <a:xfrm>
            <a:off x="-83820" y="1335405"/>
            <a:ext cx="13426440" cy="2143125"/>
          </a:xfrm>
          <a:prstGeom prst="rect">
            <a:avLst/>
          </a:prstGeom>
          <a:noFill/>
          <a:ln w="12700">
            <a:noFill/>
            <a:prstDash val="lgDash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ts val="8000"/>
              </a:lnSpc>
            </a:pPr>
            <a:r>
              <a:rPr kumimoji="1" lang="en-US" altLang="zh-CN" sz="4000" b="1" dirty="0">
                <a:solidFill>
                  <a:srgbClr val="857255"/>
                </a:solidFill>
                <a:latin typeface="Vijaya" panose="020B0604020202020204" charset="0"/>
                <a:ea typeface="华文楷体" panose="02010600040101010101" pitchFamily="2" charset="-122"/>
                <a:cs typeface="Vijaya" panose="020B0604020202020204" charset="0"/>
                <a:sym typeface="+mn-lt"/>
              </a:rPr>
              <a:t>                  </a:t>
            </a:r>
            <a:r>
              <a:rPr kumimoji="1" lang="en-US" altLang="zh-CN" sz="4400" b="1" dirty="0">
                <a:solidFill>
                  <a:srgbClr val="857255"/>
                </a:solidFill>
                <a:latin typeface="Vijaya" panose="020B0604020202020204" charset="0"/>
                <a:ea typeface="华文楷体" panose="02010600040101010101" pitchFamily="2" charset="-122"/>
                <a:cs typeface="Vijaya" panose="020B0604020202020204" charset="0"/>
                <a:sym typeface="+mn-lt"/>
              </a:rPr>
              <a:t> </a:t>
            </a:r>
            <a:r>
              <a:rPr kumimoji="1" lang="zh-CN" altLang="en-US" sz="4400" b="1" dirty="0">
                <a:solidFill>
                  <a:srgbClr val="857255"/>
                </a:solidFill>
                <a:latin typeface="Vijaya" panose="020B0604020202020204" charset="0"/>
                <a:ea typeface="华文楷体" panose="02010600040101010101" pitchFamily="2" charset="-122"/>
                <a:cs typeface="Vijaya" panose="020B0604020202020204" charset="0"/>
                <a:sym typeface="+mn-lt"/>
              </a:rPr>
              <a:t>Discuss the importance of detailed etiquette </a:t>
            </a:r>
            <a:endParaRPr kumimoji="1" lang="zh-CN" altLang="en-US" sz="4400" b="1" dirty="0">
              <a:solidFill>
                <a:srgbClr val="857255"/>
              </a:solidFill>
              <a:latin typeface="Vijaya" panose="020B0604020202020204" charset="0"/>
              <a:ea typeface="华文楷体" panose="02010600040101010101" pitchFamily="2" charset="-122"/>
              <a:cs typeface="Vijaya" panose="020B0604020202020204" charset="0"/>
              <a:sym typeface="+mn-lt"/>
            </a:endParaRPr>
          </a:p>
          <a:p>
            <a:pPr algn="l" fontAlgn="auto">
              <a:lnSpc>
                <a:spcPts val="8000"/>
              </a:lnSpc>
            </a:pPr>
            <a:r>
              <a:rPr kumimoji="1" lang="zh-CN" altLang="en-US" sz="4400" b="1" dirty="0">
                <a:solidFill>
                  <a:srgbClr val="857255"/>
                </a:solidFill>
                <a:latin typeface="Vijaya" panose="020B0604020202020204" charset="0"/>
                <a:ea typeface="华文楷体" panose="02010600040101010101" pitchFamily="2" charset="-122"/>
                <a:cs typeface="Vijaya" panose="020B0604020202020204" charset="0"/>
                <a:sym typeface="+mn-lt"/>
              </a:rPr>
              <a:t>   --By discussing the need for </a:t>
            </a:r>
            <a:r>
              <a:rPr kumimoji="1" lang="en-US" altLang="zh-CN" sz="4400" b="1" dirty="0">
                <a:solidFill>
                  <a:srgbClr val="857255"/>
                </a:solidFill>
                <a:latin typeface="Vijaya" panose="020B0604020202020204" charset="0"/>
                <a:ea typeface="华文楷体" panose="02010600040101010101" pitchFamily="2" charset="-122"/>
                <a:cs typeface="Vijaya" panose="020B0604020202020204" charset="0"/>
                <a:sym typeface="+mn-lt"/>
              </a:rPr>
              <a:t>receiving things with both hands</a:t>
            </a:r>
            <a:endParaRPr kumimoji="1" lang="en-US" altLang="zh-CN" sz="4400" b="1" dirty="0">
              <a:solidFill>
                <a:srgbClr val="857255"/>
              </a:solidFill>
              <a:latin typeface="Vijaya" panose="020B0604020202020204" charset="0"/>
              <a:ea typeface="华文楷体" panose="02010600040101010101" pitchFamily="2" charset="-122"/>
              <a:cs typeface="Vijaya" panose="020B0604020202020204" charset="0"/>
              <a:sym typeface="+mn-lt"/>
            </a:endParaRPr>
          </a:p>
        </p:txBody>
      </p:sp>
      <p:sp>
        <p:nvSpPr>
          <p:cNvPr id="13" name="文本框 8"/>
          <p:cNvSpPr txBox="1"/>
          <p:nvPr/>
        </p:nvSpPr>
        <p:spPr>
          <a:xfrm>
            <a:off x="3716745" y="4782176"/>
            <a:ext cx="4377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宣传画册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|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国风古韵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|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古典文化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|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教学课件</a:t>
            </a:r>
            <a:endParaRPr lang="zh-CN" altLang="en-US" dirty="0">
              <a:solidFill>
                <a:schemeClr val="bg1">
                  <a:lumMod val="9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文本框 6"/>
          <p:cNvSpPr txBox="1"/>
          <p:nvPr>
            <p:custDataLst>
              <p:tags r:id="rId3"/>
            </p:custDataLst>
          </p:nvPr>
        </p:nvSpPr>
        <p:spPr>
          <a:xfrm>
            <a:off x="7063740" y="4204335"/>
            <a:ext cx="5039995" cy="2399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r>
              <a:rPr lang="en-US" sz="2000" b="1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Yu Mincho Demibold" panose="02020600000000000000" charset="-128"/>
                <a:ea typeface="Yu Mincho Demibold" panose="02020600000000000000" charset="-128"/>
                <a:cs typeface="Andalus" panose="02020603050405020304" charset="0"/>
              </a:rPr>
              <a:t>Module Code:       SICH4001</a:t>
            </a:r>
            <a:endParaRPr lang="en-US" sz="2000" b="1" dirty="0">
              <a:solidFill>
                <a:srgbClr val="85725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Yu Mincho Demibold" panose="02020600000000000000" charset="-128"/>
              <a:ea typeface="Yu Mincho Demibold" panose="02020600000000000000" charset="-128"/>
              <a:cs typeface="Andalus" panose="02020603050405020304" charset="0"/>
            </a:endParaRPr>
          </a:p>
          <a:p>
            <a:pPr algn="l" fontAlgn="auto">
              <a:lnSpc>
                <a:spcPct val="150000"/>
              </a:lnSpc>
            </a:pPr>
            <a:r>
              <a:rPr lang="en-US" sz="2000" b="1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Yu Mincho Demibold" panose="02020600000000000000" charset="-128"/>
                <a:ea typeface="Yu Mincho Demibold" panose="02020600000000000000" charset="-128"/>
                <a:cs typeface="Andalus" panose="02020603050405020304" charset="0"/>
              </a:rPr>
              <a:t>Module Tutor:      Yue Li</a:t>
            </a:r>
            <a:endParaRPr lang="en-US" sz="2000" b="1" dirty="0">
              <a:solidFill>
                <a:srgbClr val="85725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Yu Mincho Demibold" panose="02020600000000000000" charset="-128"/>
              <a:ea typeface="Yu Mincho Demibold" panose="02020600000000000000" charset="-128"/>
              <a:cs typeface="Andalus" panose="02020603050405020304" charset="0"/>
            </a:endParaRPr>
          </a:p>
          <a:p>
            <a:pPr algn="l" fontAlgn="auto">
              <a:lnSpc>
                <a:spcPct val="150000"/>
              </a:lnSpc>
            </a:pPr>
            <a:r>
              <a:rPr lang="en-US" sz="2000" b="1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Yu Mincho Demibold" panose="02020600000000000000" charset="-128"/>
                <a:ea typeface="Yu Mincho Demibold" panose="02020600000000000000" charset="-128"/>
                <a:cs typeface="Andalus" panose="02020603050405020304" charset="0"/>
              </a:rPr>
              <a:t>Student Name:      Ruxin Zhang</a:t>
            </a:r>
            <a:endParaRPr lang="en-US" sz="2000" b="1" dirty="0">
              <a:solidFill>
                <a:srgbClr val="85725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Yu Mincho Demibold" panose="02020600000000000000" charset="-128"/>
              <a:ea typeface="Yu Mincho Demibold" panose="02020600000000000000" charset="-128"/>
              <a:cs typeface="Andalus" panose="02020603050405020304" charset="0"/>
            </a:endParaRPr>
          </a:p>
          <a:p>
            <a:pPr algn="l" fontAlgn="auto">
              <a:lnSpc>
                <a:spcPct val="150000"/>
              </a:lnSpc>
            </a:pPr>
            <a:r>
              <a:rPr lang="en-US" sz="2000" b="1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Yu Mincho Demibold" panose="02020600000000000000" charset="-128"/>
                <a:ea typeface="Yu Mincho Demibold" panose="02020600000000000000" charset="-128"/>
                <a:cs typeface="Andalus" panose="02020603050405020304" charset="0"/>
              </a:rPr>
              <a:t>Student Number:   1903297</a:t>
            </a:r>
            <a:endParaRPr lang="en-US" sz="2000" b="1" dirty="0">
              <a:solidFill>
                <a:srgbClr val="85725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Yu Mincho Demibold" panose="02020600000000000000" charset="-128"/>
              <a:ea typeface="Yu Mincho Demibold" panose="02020600000000000000" charset="-128"/>
              <a:cs typeface="Andalus" panose="02020603050405020304" charset="0"/>
            </a:endParaRPr>
          </a:p>
          <a:p>
            <a:pPr algn="l" fontAlgn="auto">
              <a:lnSpc>
                <a:spcPct val="150000"/>
              </a:lnSpc>
            </a:pPr>
            <a:r>
              <a:rPr lang="en-US" sz="2000" b="1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Yu Mincho Demibold" panose="02020600000000000000" charset="-128"/>
                <a:ea typeface="Yu Mincho Demibold" panose="02020600000000000000" charset="-128"/>
                <a:cs typeface="Andalus" panose="02020603050405020304" charset="0"/>
              </a:rPr>
              <a:t>Date:                   20 November 2020</a:t>
            </a:r>
            <a:endParaRPr lang="en-US" sz="2000" b="1" dirty="0">
              <a:solidFill>
                <a:srgbClr val="85725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Yu Mincho Demibold" panose="02020600000000000000" charset="-128"/>
              <a:ea typeface="Yu Mincho Demibold" panose="02020600000000000000" charset="-128"/>
              <a:cs typeface="Andalus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组合 7"/>
          <p:cNvGrpSpPr/>
          <p:nvPr/>
        </p:nvGrpSpPr>
        <p:grpSpPr>
          <a:xfrm>
            <a:off x="-1" y="161925"/>
            <a:ext cx="12192001" cy="6858000"/>
            <a:chOff x="-1" y="0"/>
            <a:chExt cx="12192001" cy="6858000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 rotWithShape="1">
            <a:blip r:embed="rId1" cstate="hqprint"/>
            <a:srcRect/>
            <a:stretch>
              <a:fillRect/>
            </a:stretch>
          </p:blipFill>
          <p:spPr>
            <a:xfrm>
              <a:off x="-1" y="0"/>
              <a:ext cx="12192001" cy="6858000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 rotWithShape="1">
            <a:blip r:embed="rId2" cstate="hqprint"/>
            <a:srcRect/>
            <a:stretch>
              <a:fillRect/>
            </a:stretch>
          </p:blipFill>
          <p:spPr>
            <a:xfrm>
              <a:off x="-1" y="3304032"/>
              <a:ext cx="12192001" cy="3553968"/>
            </a:xfrm>
            <a:prstGeom prst="rect">
              <a:avLst/>
            </a:prstGeom>
          </p:spPr>
        </p:pic>
      </p:grpSp>
      <p:grpSp>
        <p:nvGrpSpPr>
          <p:cNvPr id="31" name="组合 30"/>
          <p:cNvGrpSpPr/>
          <p:nvPr/>
        </p:nvGrpSpPr>
        <p:grpSpPr>
          <a:xfrm rot="0">
            <a:off x="3201035" y="1827530"/>
            <a:ext cx="587375" cy="587375"/>
            <a:chOff x="3709240" y="1966872"/>
            <a:chExt cx="587305" cy="587305"/>
          </a:xfrm>
        </p:grpSpPr>
        <p:sp>
          <p:nvSpPr>
            <p:cNvPr id="32" name="椭圆 31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3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1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grpSp>
        <p:nvGrpSpPr>
          <p:cNvPr id="27" name="组合 26"/>
          <p:cNvGrpSpPr/>
          <p:nvPr/>
        </p:nvGrpSpPr>
        <p:grpSpPr>
          <a:xfrm rot="0">
            <a:off x="3201035" y="3018155"/>
            <a:ext cx="587375" cy="587375"/>
            <a:chOff x="3709240" y="1966872"/>
            <a:chExt cx="587305" cy="587305"/>
          </a:xfrm>
        </p:grpSpPr>
        <p:sp>
          <p:nvSpPr>
            <p:cNvPr id="28" name="椭圆 27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29" name="文本框 12"/>
            <p:cNvSpPr txBox="1"/>
            <p:nvPr/>
          </p:nvSpPr>
          <p:spPr>
            <a:xfrm>
              <a:off x="3735855" y="1975458"/>
              <a:ext cx="368256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rgbClr val="857255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2</a:t>
              </a:r>
              <a:endParaRPr kumimoji="1" lang="en-US" altLang="zh-CN" sz="2800" dirty="0">
                <a:solidFill>
                  <a:srgbClr val="857255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grpSp>
        <p:nvGrpSpPr>
          <p:cNvPr id="23" name="组合 22"/>
          <p:cNvGrpSpPr/>
          <p:nvPr/>
        </p:nvGrpSpPr>
        <p:grpSpPr>
          <a:xfrm rot="0">
            <a:off x="3201035" y="4217670"/>
            <a:ext cx="587375" cy="587375"/>
            <a:chOff x="3709240" y="1966872"/>
            <a:chExt cx="587305" cy="587305"/>
          </a:xfrm>
        </p:grpSpPr>
        <p:sp>
          <p:nvSpPr>
            <p:cNvPr id="24" name="椭圆 23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25" name="文本框 12"/>
            <p:cNvSpPr txBox="1"/>
            <p:nvPr/>
          </p:nvSpPr>
          <p:spPr>
            <a:xfrm>
              <a:off x="3735855" y="1975458"/>
              <a:ext cx="368256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3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 rot="0">
            <a:off x="3201035" y="5402580"/>
            <a:ext cx="587375" cy="587375"/>
            <a:chOff x="3709240" y="1966872"/>
            <a:chExt cx="587305" cy="587305"/>
          </a:xfrm>
        </p:grpSpPr>
        <p:sp>
          <p:nvSpPr>
            <p:cNvPr id="20" name="椭圆 19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21" name="文本框 12"/>
            <p:cNvSpPr txBox="1"/>
            <p:nvPr/>
          </p:nvSpPr>
          <p:spPr>
            <a:xfrm>
              <a:off x="3735855" y="1975458"/>
              <a:ext cx="368256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rgbClr val="857255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4</a:t>
              </a:r>
              <a:endParaRPr kumimoji="1" lang="en-US" altLang="zh-CN" sz="2800" dirty="0">
                <a:solidFill>
                  <a:srgbClr val="857255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5165090" y="1767840"/>
            <a:ext cx="425640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kumimoji="1" lang="en-US" altLang="zh-CN" sz="4000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  <a:sym typeface="+mn-ea"/>
              </a:rPr>
              <a:t>Introduction</a:t>
            </a:r>
            <a:endParaRPr kumimoji="1" lang="en-US" altLang="zh-CN" sz="4000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050790" y="2958465"/>
            <a:ext cx="319024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kumimoji="1" lang="en-US" altLang="zh-CN" sz="4000" dirty="0">
                <a:solidFill>
                  <a:srgbClr val="857255"/>
                </a:solidFill>
                <a:effectLst/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  <a:sym typeface="+mn-ea"/>
              </a:rPr>
              <a:t>Analysis</a:t>
            </a:r>
            <a:endParaRPr kumimoji="1" lang="en-US" altLang="zh-CN" sz="4000" dirty="0">
              <a:solidFill>
                <a:srgbClr val="857255"/>
              </a:solidFill>
              <a:effectLst/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981575" y="4217670"/>
            <a:ext cx="559371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kumimoji="1" lang="en-US" altLang="zh-CN" sz="4000" dirty="0">
                <a:solidFill>
                  <a:srgbClr val="857255"/>
                </a:solidFill>
                <a:effectLst/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  <a:sym typeface="+mn-ea"/>
              </a:rPr>
              <a:t>Personal thinking</a:t>
            </a:r>
            <a:endParaRPr kumimoji="1" lang="en-US" altLang="zh-CN" sz="4000" dirty="0">
              <a:solidFill>
                <a:srgbClr val="857255"/>
              </a:solidFill>
              <a:effectLst/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4981575" y="5402580"/>
            <a:ext cx="358965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kumimoji="1" lang="en-US" altLang="zh-CN" sz="4000" dirty="0">
                <a:solidFill>
                  <a:srgbClr val="857255"/>
                </a:solidFill>
                <a:effectLst/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  <a:sym typeface="+mn-ea"/>
              </a:rPr>
              <a:t>Conclusion</a:t>
            </a:r>
            <a:endParaRPr kumimoji="1" lang="en-US" altLang="zh-CN" sz="4000" dirty="0">
              <a:solidFill>
                <a:srgbClr val="857255"/>
              </a:solidFill>
              <a:effectLst/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  <a:sym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596390" y="518160"/>
            <a:ext cx="925957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kumimoji="1" lang="en-US" altLang="zh-CN" sz="4800" b="1" dirty="0">
                <a:solidFill>
                  <a:srgbClr val="857255"/>
                </a:solidFill>
                <a:effectLst/>
                <a:latin typeface="Segoe Print" panose="02000600000000000000" charset="0"/>
                <a:ea typeface="楷体" panose="02010609060101010101" pitchFamily="49" charset="-122"/>
                <a:cs typeface="Segoe Print" panose="02000600000000000000" charset="0"/>
                <a:sym typeface="+mn-ea"/>
              </a:rPr>
              <a:t>Contents of the presentation</a:t>
            </a:r>
            <a:endParaRPr kumimoji="1" lang="en-US" altLang="zh-CN" sz="4800" b="1" dirty="0">
              <a:solidFill>
                <a:srgbClr val="857255"/>
              </a:solidFill>
              <a:effectLst/>
              <a:latin typeface="Segoe Print" panose="02000600000000000000" charset="0"/>
              <a:ea typeface="楷体" panose="02010609060101010101" pitchFamily="49" charset="-122"/>
              <a:cs typeface="Segoe Print" panose="02000600000000000000" charset="0"/>
              <a:sym typeface="+mn-e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组合 7"/>
          <p:cNvGrpSpPr/>
          <p:nvPr/>
        </p:nvGrpSpPr>
        <p:grpSpPr>
          <a:xfrm>
            <a:off x="-1" y="0"/>
            <a:ext cx="12192001" cy="6858000"/>
            <a:chOff x="-1" y="0"/>
            <a:chExt cx="12192001" cy="6858000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 rotWithShape="1">
            <a:blip r:embed="rId1" cstate="hqprint"/>
            <a:srcRect/>
            <a:stretch>
              <a:fillRect/>
            </a:stretch>
          </p:blipFill>
          <p:spPr>
            <a:xfrm>
              <a:off x="-1" y="0"/>
              <a:ext cx="12192001" cy="6858000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 rotWithShape="1">
            <a:blip r:embed="rId2" cstate="hqprint"/>
            <a:srcRect/>
            <a:stretch>
              <a:fillRect/>
            </a:stretch>
          </p:blipFill>
          <p:spPr>
            <a:xfrm>
              <a:off x="-1" y="3304032"/>
              <a:ext cx="12192001" cy="3553968"/>
            </a:xfrm>
            <a:prstGeom prst="rect">
              <a:avLst/>
            </a:prstGeom>
          </p:spPr>
        </p:pic>
      </p:grpSp>
      <p:sp>
        <p:nvSpPr>
          <p:cNvPr id="44" name="文本框 175"/>
          <p:cNvSpPr txBox="1"/>
          <p:nvPr/>
        </p:nvSpPr>
        <p:spPr>
          <a:xfrm>
            <a:off x="5526368" y="2441345"/>
            <a:ext cx="3386455" cy="1014730"/>
          </a:xfrm>
          <a:prstGeom prst="rect">
            <a:avLst/>
          </a:prstGeom>
          <a:noFill/>
        </p:spPr>
        <p:txBody>
          <a:bodyPr vert="horz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0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Introduction</a:t>
            </a:r>
            <a:endParaRPr lang="en-US" altLang="zh-CN" sz="60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</p:txBody>
      </p:sp>
      <p:pic>
        <p:nvPicPr>
          <p:cNvPr id="46" name="图片 45"/>
          <p:cNvPicPr>
            <a:picLocks noChangeAspect="1"/>
          </p:cNvPicPr>
          <p:nvPr/>
        </p:nvPicPr>
        <p:blipFill rotWithShape="1">
          <a:blip r:embed="rId3" cstate="print"/>
          <a:srcRect l="20464" t="16719" r="69336" b="53532"/>
          <a:stretch>
            <a:fillRect/>
          </a:stretch>
        </p:blipFill>
        <p:spPr>
          <a:xfrm>
            <a:off x="9015416" y="1068252"/>
            <a:ext cx="1045879" cy="1405200"/>
          </a:xfrm>
          <a:prstGeom prst="rect">
            <a:avLst/>
          </a:prstGeom>
        </p:spPr>
      </p:pic>
      <p:grpSp>
        <p:nvGrpSpPr>
          <p:cNvPr id="31" name="组合 30"/>
          <p:cNvGrpSpPr/>
          <p:nvPr/>
        </p:nvGrpSpPr>
        <p:grpSpPr>
          <a:xfrm rot="0">
            <a:off x="3718560" y="2355850"/>
            <a:ext cx="985520" cy="948690"/>
            <a:chOff x="3709240" y="1966872"/>
            <a:chExt cx="587305" cy="587305"/>
          </a:xfrm>
        </p:grpSpPr>
        <p:sp>
          <p:nvSpPr>
            <p:cNvPr id="32" name="椭圆 31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3" name="文本框 12"/>
            <p:cNvSpPr txBox="1"/>
            <p:nvPr/>
          </p:nvSpPr>
          <p:spPr>
            <a:xfrm>
              <a:off x="3867924" y="2060762"/>
              <a:ext cx="360680" cy="3993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36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1</a:t>
              </a:r>
              <a:endParaRPr kumimoji="1" lang="en-US" altLang="zh-CN" sz="36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-1" y="-635"/>
            <a:ext cx="12192001" cy="6858000"/>
          </a:xfrm>
          <a:prstGeom prst="rect">
            <a:avLst/>
          </a:prstGeom>
        </p:spPr>
      </p:pic>
      <p:sp>
        <p:nvSpPr>
          <p:cNvPr id="11" name="文本框 109"/>
          <p:cNvSpPr txBox="1"/>
          <p:nvPr/>
        </p:nvSpPr>
        <p:spPr>
          <a:xfrm>
            <a:off x="1153795" y="283210"/>
            <a:ext cx="533590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Introduction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</p:txBody>
      </p:sp>
      <p:sp>
        <p:nvSpPr>
          <p:cNvPr id="15" name="文本框 15"/>
          <p:cNvSpPr txBox="1"/>
          <p:nvPr/>
        </p:nvSpPr>
        <p:spPr>
          <a:xfrm>
            <a:off x="5782945" y="2214245"/>
            <a:ext cx="7108190" cy="243014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4000" b="1" spc="600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</a:rPr>
              <a:t>Propriety</a:t>
            </a:r>
            <a:r>
              <a:rPr lang="en-US" sz="4000" spc="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</a:rPr>
              <a:t> conforms to human feelings.</a:t>
            </a:r>
            <a:endParaRPr lang="en-US" sz="4000" spc="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sz="3600" spc="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3600" spc="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</a:rPr>
              <a:t>       </a:t>
            </a:r>
            <a:endParaRPr lang="zh-CN" altLang="en-US" sz="3600" spc="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4" name="椭圆 3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1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pic>
        <p:nvPicPr>
          <p:cNvPr id="8" name="图片 7" descr="&amp;pfm8920201671&amp;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/>
                </a14:imgProps>
              </a:ext>
            </a:extLst>
          </a:blip>
          <a:srcRect/>
          <a:stretch>
            <a:fillRect/>
          </a:stretch>
        </p:blipFill>
        <p:spPr>
          <a:xfrm>
            <a:off x="753110" y="2031365"/>
            <a:ext cx="4023995" cy="279463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 cstate="hqprint"/>
          <a:stretch>
            <a:fillRect/>
          </a:stretch>
        </p:blipFill>
        <p:spPr>
          <a:xfrm>
            <a:off x="7287895" y="3348990"/>
            <a:ext cx="5262880" cy="35090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-1" y="10160"/>
            <a:ext cx="12192001" cy="6858000"/>
          </a:xfrm>
          <a:prstGeom prst="rect">
            <a:avLst/>
          </a:prstGeom>
        </p:spPr>
      </p:pic>
      <p:sp>
        <p:nvSpPr>
          <p:cNvPr id="11" name="文本框 109"/>
          <p:cNvSpPr txBox="1"/>
          <p:nvPr/>
        </p:nvSpPr>
        <p:spPr>
          <a:xfrm>
            <a:off x="1153795" y="283210"/>
            <a:ext cx="533590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Introduction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</p:txBody>
      </p:sp>
      <p:sp>
        <p:nvSpPr>
          <p:cNvPr id="15" name="文本框 15"/>
          <p:cNvSpPr txBox="1"/>
          <p:nvPr/>
        </p:nvSpPr>
        <p:spPr>
          <a:xfrm>
            <a:off x="753110" y="1574800"/>
            <a:ext cx="7130415" cy="427672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3600" b="1" spc="600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charset="0"/>
                <a:ea typeface="Batang" panose="02030600000101010101" charset="-127"/>
                <a:cs typeface="Times New Roman" panose="02020603050405020304" charset="0"/>
                <a:sym typeface="+mn-ea"/>
              </a:rPr>
              <a:t>P</a:t>
            </a:r>
            <a:r>
              <a:rPr sz="3600" b="1" spc="600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charset="0"/>
                <a:ea typeface="Batang" panose="02030600000101010101" charset="-127"/>
                <a:cs typeface="Times New Roman" panose="02020603050405020304" charset="0"/>
                <a:sym typeface="+mn-ea"/>
              </a:rPr>
              <a:t>oliteness</a:t>
            </a:r>
            <a:r>
              <a:rPr lang="en-US" sz="3600" b="1" spc="600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charset="0"/>
                <a:ea typeface="Batang" panose="02030600000101010101" charset="-127"/>
                <a:cs typeface="Times New Roman" panose="02020603050405020304" charset="0"/>
                <a:sym typeface="+mn-ea"/>
              </a:rPr>
              <a:t>:</a:t>
            </a:r>
            <a:endParaRPr lang="en-US" sz="3600" b="1" spc="600" dirty="0">
              <a:solidFill>
                <a:srgbClr val="85725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charset="0"/>
              <a:ea typeface="Batang" panose="02030600000101010101" charset="-127"/>
              <a:cs typeface="Times New Roman" panose="02020603050405020304" charset="0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sz="3600" spc="600" dirty="0">
              <a:solidFill>
                <a:srgbClr val="857255"/>
              </a:solidFill>
              <a:latin typeface="Times New Roman" panose="02020603050405020304" charset="0"/>
              <a:ea typeface="Batang" panose="02030600000101010101" charset="-127"/>
              <a:cs typeface="Times New Roman" panose="02020603050405020304" charset="0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sz="3200" spc="600" dirty="0">
                <a:solidFill>
                  <a:srgbClr val="857255"/>
                </a:solidFill>
                <a:latin typeface="Times New Roman" panose="02020603050405020304" charset="0"/>
                <a:ea typeface="Batang" panose="02030600000101010101" charset="-127"/>
                <a:cs typeface="Times New Roman" panose="02020603050405020304" charset="0"/>
                <a:sym typeface="+mn-ea"/>
              </a:rPr>
              <a:t>the behaviour that is socially correct and shows understanding of and care for other people's feelings.</a:t>
            </a:r>
            <a:endParaRPr sz="3200" spc="600" dirty="0">
              <a:solidFill>
                <a:srgbClr val="857255"/>
              </a:solidFill>
              <a:latin typeface="Times New Roman" panose="02020603050405020304" charset="0"/>
              <a:ea typeface="Batang" panose="02030600000101010101" charset="-127"/>
              <a:cs typeface="Times New Roman" panose="02020603050405020304" charset="0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sz="3600" spc="600" dirty="0">
              <a:solidFill>
                <a:srgbClr val="857255"/>
              </a:solidFill>
              <a:latin typeface="Times New Roman" panose="02020603050405020304" charset="0"/>
              <a:ea typeface="Batang" panose="02030600000101010101" charset="-127"/>
              <a:cs typeface="Times New Roman" panose="020206030504050203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3600" spc="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 </a:t>
            </a:r>
            <a:r>
              <a:rPr lang="en-US" altLang="zh-CN" sz="3200" spc="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   </a:t>
            </a:r>
            <a:r>
              <a:rPr lang="en-US" altLang="zh-CN" sz="2800" spc="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--Cambridge Dictionary</a:t>
            </a:r>
            <a:endParaRPr lang="en-US" altLang="zh-CN" sz="2800" spc="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</p:txBody>
      </p:sp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4" name="椭圆 3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1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pic>
        <p:nvPicPr>
          <p:cNvPr id="8" name="图片 7" descr="&amp;pfm8620255057&amp;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/>
                </a14:imgProps>
              </a:ext>
            </a:extLst>
          </a:blip>
          <a:srcRect/>
          <a:stretch>
            <a:fillRect/>
          </a:stretch>
        </p:blipFill>
        <p:spPr>
          <a:xfrm>
            <a:off x="8067040" y="1350645"/>
            <a:ext cx="3267075" cy="45008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11" name="文本框 109"/>
          <p:cNvSpPr txBox="1"/>
          <p:nvPr/>
        </p:nvSpPr>
        <p:spPr>
          <a:xfrm>
            <a:off x="1153795" y="283210"/>
            <a:ext cx="533590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Introduction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</p:txBody>
      </p:sp>
      <p:sp>
        <p:nvSpPr>
          <p:cNvPr id="15" name="文本框 15"/>
          <p:cNvSpPr txBox="1"/>
          <p:nvPr/>
        </p:nvSpPr>
        <p:spPr>
          <a:xfrm>
            <a:off x="5673725" y="1946275"/>
            <a:ext cx="7108190" cy="335343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3600" spc="600" dirty="0">
                <a:solidFill>
                  <a:srgbClr val="857255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If someone older gives you a gift, receive it respectfully with </a:t>
            </a:r>
            <a:r>
              <a:rPr lang="zh-CN" altLang="en-US" sz="3600" b="1" spc="600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both hand</a:t>
            </a:r>
            <a:r>
              <a:rPr lang="en-US" altLang="zh-CN" sz="3600" b="1" spc="600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s</a:t>
            </a:r>
            <a:r>
              <a:rPr lang="en-US" altLang="zh-CN" sz="3600" spc="600" dirty="0">
                <a:solidFill>
                  <a:srgbClr val="857255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.</a:t>
            </a:r>
            <a:endParaRPr lang="en-US" altLang="zh-CN" sz="3600" spc="600" dirty="0">
              <a:solidFill>
                <a:srgbClr val="857255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altLang="zh-CN" sz="3600" spc="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800" spc="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</a:rPr>
              <a:t>  </a:t>
            </a:r>
            <a:r>
              <a:rPr lang="zh-CN" altLang="en-US" sz="3200" spc="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</a:rPr>
              <a:t>（</a:t>
            </a:r>
            <a:r>
              <a:rPr lang="zh-CN" altLang="en-US" sz="3200" spc="600" dirty="0">
                <a:solidFill>
                  <a:srgbClr val="857255"/>
                </a:solidFill>
                <a:latin typeface="MingLiU" panose="02020509000000000000" charset="-120"/>
                <a:ea typeface="MingLiU" panose="02020509000000000000" charset="-120"/>
                <a:cs typeface="Andalus" panose="02020603050405020304" charset="0"/>
              </a:rPr>
              <a:t>長者與物，需兩手奉接</a:t>
            </a:r>
            <a:r>
              <a:rPr lang="zh-CN" altLang="en-US" sz="3200" spc="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</a:rPr>
              <a:t>）</a:t>
            </a:r>
            <a:endParaRPr lang="zh-CN" altLang="en-US" sz="3200" spc="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4" name="椭圆 3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1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pic>
        <p:nvPicPr>
          <p:cNvPr id="7" name="图片 6" descr="2345_image_file_copy_11&amp;pfm8120090767&amp;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/>
                </a14:imgProps>
              </a:ext>
            </a:extLst>
          </a:blip>
          <a:srcRect/>
          <a:stretch>
            <a:fillRect/>
          </a:stretch>
        </p:blipFill>
        <p:spPr>
          <a:xfrm>
            <a:off x="365760" y="1889125"/>
            <a:ext cx="5022850" cy="3348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组合 7"/>
          <p:cNvGrpSpPr/>
          <p:nvPr/>
        </p:nvGrpSpPr>
        <p:grpSpPr>
          <a:xfrm>
            <a:off x="-1" y="0"/>
            <a:ext cx="12192001" cy="6858000"/>
            <a:chOff x="-1" y="0"/>
            <a:chExt cx="12192001" cy="6858000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 rotWithShape="1">
            <a:blip r:embed="rId1" cstate="hqprint"/>
            <a:srcRect/>
            <a:stretch>
              <a:fillRect/>
            </a:stretch>
          </p:blipFill>
          <p:spPr>
            <a:xfrm>
              <a:off x="-1" y="0"/>
              <a:ext cx="12192001" cy="6858000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 rotWithShape="1">
            <a:blip r:embed="rId2" cstate="hqprint"/>
            <a:srcRect/>
            <a:stretch>
              <a:fillRect/>
            </a:stretch>
          </p:blipFill>
          <p:spPr>
            <a:xfrm>
              <a:off x="-1" y="3304032"/>
              <a:ext cx="12192001" cy="3553968"/>
            </a:xfrm>
            <a:prstGeom prst="rect">
              <a:avLst/>
            </a:prstGeom>
          </p:spPr>
        </p:pic>
      </p:grpSp>
      <p:sp>
        <p:nvSpPr>
          <p:cNvPr id="44" name="文本框 175"/>
          <p:cNvSpPr txBox="1"/>
          <p:nvPr/>
        </p:nvSpPr>
        <p:spPr>
          <a:xfrm>
            <a:off x="5838788" y="2354985"/>
            <a:ext cx="2330450" cy="1014730"/>
          </a:xfrm>
          <a:prstGeom prst="rect">
            <a:avLst/>
          </a:prstGeom>
          <a:noFill/>
        </p:spPr>
        <p:txBody>
          <a:bodyPr vert="horz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0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Analysis</a:t>
            </a:r>
            <a:endParaRPr lang="en-US" altLang="zh-CN" sz="60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3" cstate="print"/>
          <a:srcRect l="20464" t="16719" r="69336" b="53532"/>
          <a:stretch>
            <a:fillRect/>
          </a:stretch>
        </p:blipFill>
        <p:spPr>
          <a:xfrm>
            <a:off x="9015416" y="1068252"/>
            <a:ext cx="1045879" cy="1405200"/>
          </a:xfrm>
          <a:prstGeom prst="rect">
            <a:avLst/>
          </a:prstGeom>
        </p:spPr>
      </p:pic>
      <p:grpSp>
        <p:nvGrpSpPr>
          <p:cNvPr id="31" name="组合 30"/>
          <p:cNvGrpSpPr/>
          <p:nvPr/>
        </p:nvGrpSpPr>
        <p:grpSpPr>
          <a:xfrm rot="0">
            <a:off x="3945255" y="2355215"/>
            <a:ext cx="985520" cy="948690"/>
            <a:chOff x="3709240" y="1966872"/>
            <a:chExt cx="587305" cy="587305"/>
          </a:xfrm>
        </p:grpSpPr>
        <p:sp>
          <p:nvSpPr>
            <p:cNvPr id="32" name="椭圆 31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3" name="文本框 12"/>
            <p:cNvSpPr txBox="1"/>
            <p:nvPr/>
          </p:nvSpPr>
          <p:spPr>
            <a:xfrm>
              <a:off x="3867924" y="2060762"/>
              <a:ext cx="360680" cy="3993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36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2</a:t>
              </a:r>
              <a:endParaRPr kumimoji="1" lang="en-US" altLang="zh-CN" sz="36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9" name="文本框 109"/>
          <p:cNvSpPr txBox="1"/>
          <p:nvPr/>
        </p:nvSpPr>
        <p:spPr>
          <a:xfrm>
            <a:off x="1206821" y="312790"/>
            <a:ext cx="1901825" cy="15684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Analysis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  <a:p>
            <a:endParaRPr lang="zh-CN" altLang="en-US" sz="4800" b="1" dirty="0">
              <a:solidFill>
                <a:srgbClr val="857255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6" name="图片 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87985" y="1485900"/>
            <a:ext cx="5671820" cy="5671820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4" name="椭圆 3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2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4907915" y="3858260"/>
            <a:ext cx="7541895" cy="2007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The rules of propriety are simply the principle of reverence.</a:t>
            </a:r>
            <a:endParaRPr lang="en-US" altLang="zh-CN" sz="3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pPr fontAlgn="auto">
              <a:lnSpc>
                <a:spcPts val="1500"/>
              </a:lnSpc>
            </a:pPr>
            <a:endParaRPr lang="en-US" altLang="zh-CN" sz="40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r>
              <a:rPr lang="zh-CN" altLang="en-US" sz="40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  </a:t>
            </a:r>
            <a:r>
              <a:rPr lang="zh-CN" altLang="en-US" sz="32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      </a:t>
            </a:r>
            <a:r>
              <a:rPr lang="zh-CN" altLang="en-US" sz="28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     （</a:t>
            </a:r>
            <a:r>
              <a:rPr lang="zh-CN" altLang="en-US" sz="2800" dirty="0">
                <a:solidFill>
                  <a:srgbClr val="857255"/>
                </a:solidFill>
                <a:latin typeface="MingLiU" panose="02020509000000000000" charset="-120"/>
                <a:ea typeface="MingLiU" panose="02020509000000000000" charset="-120"/>
                <a:cs typeface="Andalus" panose="02020603050405020304" charset="0"/>
                <a:sym typeface="+mn-ea"/>
              </a:rPr>
              <a:t>禮者，敬而已矣</a:t>
            </a:r>
            <a:r>
              <a:rPr lang="zh-CN" altLang="en-US" sz="28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）</a:t>
            </a:r>
            <a:endParaRPr lang="zh-CN" altLang="en-US" sz="28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</p:txBody>
      </p:sp>
      <p:pic>
        <p:nvPicPr>
          <p:cNvPr id="7" name="图片 6" descr="2345_image_file_copy_3&amp;pfm8620090780&amp;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/>
                </a14:imgProps>
              </a:ext>
            </a:extLst>
          </a:blip>
          <a:srcRect/>
          <a:stretch>
            <a:fillRect/>
          </a:stretch>
        </p:blipFill>
        <p:spPr>
          <a:xfrm>
            <a:off x="6301105" y="629285"/>
            <a:ext cx="3832860" cy="26441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9" name="文本框 109"/>
          <p:cNvSpPr txBox="1"/>
          <p:nvPr/>
        </p:nvSpPr>
        <p:spPr>
          <a:xfrm>
            <a:off x="1206821" y="312790"/>
            <a:ext cx="1901825" cy="15684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Analysis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  <a:p>
            <a:endParaRPr lang="zh-CN" altLang="en-US" sz="4800" b="1" dirty="0">
              <a:solidFill>
                <a:srgbClr val="857255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4" name="椭圆 3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2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661035" y="2044700"/>
            <a:ext cx="6906260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0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  <a:sym typeface="+mn-ea"/>
              </a:rPr>
              <a:t>※ </a:t>
            </a:r>
            <a:r>
              <a:rPr lang="en-US" altLang="zh-CN" sz="44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  <a:sym typeface="+mn-ea"/>
              </a:rPr>
              <a:t>Respecting the </a:t>
            </a:r>
            <a:r>
              <a:rPr lang="en-US" altLang="zh-CN" sz="4400" b="1" dirty="0">
                <a:solidFill>
                  <a:srgbClr val="C00000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  <a:sym typeface="+mn-ea"/>
              </a:rPr>
              <a:t>old</a:t>
            </a:r>
            <a:r>
              <a:rPr lang="en-US" altLang="zh-CN" sz="44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  <a:sym typeface="+mn-ea"/>
              </a:rPr>
              <a:t> and loving the </a:t>
            </a:r>
            <a:r>
              <a:rPr lang="en-US" altLang="zh-CN" sz="4400" b="1" dirty="0">
                <a:solidFill>
                  <a:srgbClr val="C00000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  <a:sym typeface="+mn-ea"/>
              </a:rPr>
              <a:t>young</a:t>
            </a:r>
            <a:r>
              <a:rPr lang="en-US" altLang="zh-CN" sz="44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  <a:sym typeface="+mn-ea"/>
              </a:rPr>
              <a:t> is a virtue.</a:t>
            </a:r>
            <a:endParaRPr lang="en-US" altLang="zh-CN" sz="44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61035" y="4399915"/>
            <a:ext cx="709041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0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  <a:sym typeface="+mn-ea"/>
              </a:rPr>
              <a:t>※</a:t>
            </a:r>
            <a:r>
              <a:rPr lang="en-US" altLang="zh-CN" sz="44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  <a:sym typeface="+mn-ea"/>
              </a:rPr>
              <a:t> Respect for </a:t>
            </a:r>
            <a:r>
              <a:rPr lang="en-US" altLang="zh-CN" sz="4400" b="1" dirty="0">
                <a:solidFill>
                  <a:srgbClr val="C00000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  <a:sym typeface="+mn-ea"/>
              </a:rPr>
              <a:t>everyone</a:t>
            </a:r>
            <a:r>
              <a:rPr lang="en-US" altLang="zh-CN" sz="44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  <a:sym typeface="+mn-ea"/>
              </a:rPr>
              <a:t> is a moral.</a:t>
            </a:r>
            <a:endParaRPr lang="en-US" altLang="zh-CN" sz="44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  <a:sym typeface="+mn-ea"/>
            </a:endParaRPr>
          </a:p>
        </p:txBody>
      </p:sp>
      <p:pic>
        <p:nvPicPr>
          <p:cNvPr id="7" name="图片 6" descr="2345_image_file_copy_20&amp;pfm8120422894&amp;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/>
                </a14:imgProps>
              </a:ext>
            </a:extLst>
          </a:blip>
          <a:srcRect/>
          <a:stretch>
            <a:fillRect/>
          </a:stretch>
        </p:blipFill>
        <p:spPr>
          <a:xfrm>
            <a:off x="7979410" y="701675"/>
            <a:ext cx="3048635" cy="56927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9" name="文本框 109"/>
          <p:cNvSpPr txBox="1"/>
          <p:nvPr/>
        </p:nvSpPr>
        <p:spPr>
          <a:xfrm>
            <a:off x="1206821" y="312790"/>
            <a:ext cx="1901825" cy="15684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Analysis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  <a:p>
            <a:endParaRPr lang="zh-CN" altLang="en-US" sz="4800" b="1" dirty="0">
              <a:solidFill>
                <a:srgbClr val="857255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6" name="图片 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19767" y="1163963"/>
            <a:ext cx="6096012" cy="6096012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4" name="椭圆 3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2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5476240" y="1341755"/>
            <a:ext cx="6108700" cy="47078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      ※  For the </a:t>
            </a:r>
            <a:r>
              <a:rPr lang="en-US" altLang="zh-CN" sz="4400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elder</a:t>
            </a:r>
            <a:endParaRPr lang="en-US" altLang="zh-CN" sz="4400" dirty="0">
              <a:solidFill>
                <a:srgbClr val="85725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r>
              <a:rPr lang="en-US" altLang="zh-CN" sz="3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We </a:t>
            </a:r>
            <a:r>
              <a:rPr lang="en-US" altLang="zh-CN" sz="3600" b="1" dirty="0">
                <a:gradFill>
                  <a:gsLst>
                    <a:gs pos="50000">
                      <a:srgbClr val="DC7183"/>
                    </a:gs>
                    <a:gs pos="0">
                      <a:srgbClr val="E8A0AC"/>
                    </a:gs>
                    <a:gs pos="100000">
                      <a:srgbClr val="D04159"/>
                    </a:gs>
                  </a:gsLst>
                  <a:lin scaled="1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must</a:t>
            </a:r>
            <a:r>
              <a:rPr lang="en-US" altLang="zh-CN" sz="3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take and pass it with  both hands  </a:t>
            </a:r>
            <a:endParaRPr lang="en-US" altLang="zh-CN" sz="3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r>
              <a:rPr lang="en-US" altLang="zh-CN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Why?</a:t>
            </a:r>
            <a:endParaRPr lang="en-US" altLang="zh-CN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</p:txBody>
      </p:sp>
      <p:sp>
        <p:nvSpPr>
          <p:cNvPr id="7" name="右箭头 6"/>
          <p:cNvSpPr/>
          <p:nvPr/>
        </p:nvSpPr>
        <p:spPr>
          <a:xfrm>
            <a:off x="4632325" y="2650490"/>
            <a:ext cx="690245" cy="452755"/>
          </a:xfrm>
          <a:prstGeom prst="righ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右箭头 7"/>
          <p:cNvSpPr/>
          <p:nvPr/>
        </p:nvSpPr>
        <p:spPr>
          <a:xfrm>
            <a:off x="4632325" y="4291965"/>
            <a:ext cx="690245" cy="452755"/>
          </a:xfrm>
          <a:prstGeom prst="righ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0" name="图片 9" descr="2345_image_file_copy_8&amp;pfm8920449839&amp;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/>
                </a14:imgProps>
              </a:ext>
            </a:extLst>
          </a:blip>
          <a:srcRect/>
          <a:stretch>
            <a:fillRect/>
          </a:stretch>
        </p:blipFill>
        <p:spPr>
          <a:xfrm>
            <a:off x="7824470" y="4064635"/>
            <a:ext cx="3760470" cy="250634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9" name="文本框 109"/>
          <p:cNvSpPr txBox="1"/>
          <p:nvPr/>
        </p:nvSpPr>
        <p:spPr>
          <a:xfrm>
            <a:off x="1206821" y="312790"/>
            <a:ext cx="1901825" cy="15684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Analysis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  <a:p>
            <a:endParaRPr lang="zh-CN" altLang="en-US" sz="4800" b="1" dirty="0">
              <a:solidFill>
                <a:srgbClr val="857255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4" name="椭圆 3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2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4953635" y="1881505"/>
            <a:ext cx="7121525" cy="47078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000" b="1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· </a:t>
            </a:r>
            <a:r>
              <a:rPr lang="en-US" altLang="zh-CN" sz="36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The humane live long lives. </a:t>
            </a:r>
            <a:r>
              <a:rPr lang="en-US" altLang="zh-CN" sz="3200" dirty="0">
                <a:solidFill>
                  <a:srgbClr val="857255"/>
                </a:solidFill>
                <a:effectLst/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(</a:t>
            </a:r>
            <a:r>
              <a:rPr lang="zh-CN" altLang="en-US" sz="3200" dirty="0">
                <a:solidFill>
                  <a:srgbClr val="857255"/>
                </a:solidFill>
                <a:effectLst/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仁者壽</a:t>
            </a:r>
            <a:r>
              <a:rPr lang="en-US" altLang="zh-CN" sz="3200" dirty="0">
                <a:solidFill>
                  <a:srgbClr val="857255"/>
                </a:solidFill>
                <a:effectLst/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)</a:t>
            </a:r>
            <a:endParaRPr lang="en-US" altLang="zh-CN" sz="2800" b="1" dirty="0">
              <a:solidFill>
                <a:srgbClr val="857255"/>
              </a:solidFill>
              <a:effectLst/>
              <a:latin typeface="MingLiU" panose="02020509000000000000" charset="-120"/>
              <a:ea typeface="MingLiU" panose="02020509000000000000" charset="-120"/>
              <a:cs typeface="MingLiU" panose="02020509000000000000" charset="-120"/>
              <a:sym typeface="+mn-ea"/>
            </a:endParaRPr>
          </a:p>
          <a:p>
            <a:endParaRPr lang="en-US" altLang="zh-CN" sz="3600" b="1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r>
              <a:rPr lang="en-US" altLang="zh-CN" sz="4000" b="1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· </a:t>
            </a:r>
            <a:r>
              <a:rPr lang="en-US" altLang="zh-CN" sz="36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Talking with those who are wise and moral for one moment is much better than reading books for ten years</a:t>
            </a:r>
            <a:endParaRPr lang="en-US" altLang="zh-CN" sz="3600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r>
              <a:rPr lang="en-US" altLang="zh-CN" sz="3600" b="1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        </a:t>
            </a:r>
            <a:r>
              <a:rPr lang="en-US" altLang="zh-CN" sz="36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</a:t>
            </a:r>
            <a:r>
              <a:rPr lang="en-US" altLang="zh-CN" sz="3200" dirty="0">
                <a:solidFill>
                  <a:srgbClr val="857255"/>
                </a:solidFill>
                <a:effectLst/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(聽君一席話，勝讀十年書)</a:t>
            </a:r>
            <a:endParaRPr lang="en-US" altLang="zh-CN" sz="4000" b="1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4000" b="1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</p:txBody>
      </p:sp>
      <p:pic>
        <p:nvPicPr>
          <p:cNvPr id="7" name="图片 6" descr="2345_image_file_copy_22&amp;pfm8120422894&amp;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/>
                </a14:imgProps>
              </a:ext>
            </a:extLst>
          </a:blip>
          <a:srcRect/>
          <a:stretch>
            <a:fillRect/>
          </a:stretch>
        </p:blipFill>
        <p:spPr>
          <a:xfrm>
            <a:off x="231140" y="1998980"/>
            <a:ext cx="4527550" cy="30759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9" name="文本框 109"/>
          <p:cNvSpPr txBox="1"/>
          <p:nvPr/>
        </p:nvSpPr>
        <p:spPr>
          <a:xfrm>
            <a:off x="1206821" y="312790"/>
            <a:ext cx="1901825" cy="15684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Analysis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  <a:p>
            <a:endParaRPr lang="zh-CN" altLang="en-US" sz="4800" b="1" dirty="0">
              <a:solidFill>
                <a:srgbClr val="857255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4" name="椭圆 3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2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4735830" y="1750060"/>
            <a:ext cx="7121525" cy="48926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000" b="1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· </a:t>
            </a:r>
            <a:r>
              <a:rPr lang="en-US" altLang="zh-CN" sz="40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W</a:t>
            </a:r>
            <a:r>
              <a:rPr lang="en-US" altLang="zh-CN" sz="36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e should repay kindness with gratitude. </a:t>
            </a:r>
            <a:r>
              <a:rPr lang="en-US" altLang="zh-CN" sz="3600" b="1" dirty="0">
                <a:solidFill>
                  <a:srgbClr val="857255"/>
                </a:solidFill>
                <a:effectLst/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 </a:t>
            </a:r>
            <a:r>
              <a:rPr lang="en-US" altLang="zh-CN" sz="3200" dirty="0">
                <a:solidFill>
                  <a:srgbClr val="857255"/>
                </a:solidFill>
                <a:effectLst/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(</a:t>
            </a:r>
            <a:r>
              <a:rPr lang="zh-CN" altLang="en-US" sz="3200" dirty="0">
                <a:solidFill>
                  <a:srgbClr val="857255"/>
                </a:solidFill>
                <a:effectLst/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飲水思源、知恩報恩</a:t>
            </a:r>
            <a:r>
              <a:rPr lang="en-US" altLang="zh-CN" sz="3200" dirty="0">
                <a:solidFill>
                  <a:srgbClr val="857255"/>
                </a:solidFill>
                <a:effectLst/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)</a:t>
            </a:r>
            <a:endParaRPr lang="en-US" altLang="zh-CN" sz="3200" dirty="0">
              <a:solidFill>
                <a:srgbClr val="857255"/>
              </a:solidFill>
              <a:effectLst/>
              <a:latin typeface="MingLiU" panose="02020509000000000000" charset="-120"/>
              <a:ea typeface="MingLiU" panose="02020509000000000000" charset="-120"/>
              <a:cs typeface="MingLiU" panose="02020509000000000000" charset="-120"/>
              <a:sym typeface="+mn-ea"/>
            </a:endParaRPr>
          </a:p>
          <a:p>
            <a:endParaRPr lang="en-US" altLang="zh-CN" sz="2800" b="1" dirty="0">
              <a:solidFill>
                <a:srgbClr val="857255"/>
              </a:solidFill>
              <a:effectLst/>
              <a:latin typeface="MingLiU" panose="02020509000000000000" charset="-120"/>
              <a:ea typeface="MingLiU" panose="02020509000000000000" charset="-120"/>
              <a:cs typeface="MingLiU" panose="02020509000000000000" charset="-120"/>
              <a:sym typeface="+mn-ea"/>
            </a:endParaRPr>
          </a:p>
          <a:p>
            <a:endParaRPr lang="en-US" altLang="zh-CN" sz="2800" b="1" dirty="0">
              <a:solidFill>
                <a:srgbClr val="857255"/>
              </a:solidFill>
              <a:effectLst/>
              <a:latin typeface="MingLiU" panose="02020509000000000000" charset="-120"/>
              <a:ea typeface="MingLiU" panose="02020509000000000000" charset="-120"/>
              <a:cs typeface="MingLiU" panose="02020509000000000000" charset="-120"/>
              <a:sym typeface="+mn-ea"/>
            </a:endParaRPr>
          </a:p>
          <a:p>
            <a:r>
              <a:rPr lang="en-US" altLang="zh-CN" sz="3600" b="1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· </a:t>
            </a:r>
            <a:r>
              <a:rPr lang="en-US" altLang="zh-CN" sz="36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We can promote a good atmosphere of respecting the elderly in the whole society.</a:t>
            </a:r>
            <a:endParaRPr lang="en-US" altLang="zh-CN" sz="3600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b="1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b="1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</p:txBody>
      </p:sp>
      <p:pic>
        <p:nvPicPr>
          <p:cNvPr id="8" name="图片 7" descr="2345_image_file_copy_27&amp;pfm8620090726&amp;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/>
                </a14:imgProps>
              </a:ext>
            </a:extLst>
          </a:blip>
          <a:srcRect/>
          <a:stretch>
            <a:fillRect/>
          </a:stretch>
        </p:blipFill>
        <p:spPr>
          <a:xfrm>
            <a:off x="953135" y="1750060"/>
            <a:ext cx="2849245" cy="41408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9" name="文本框 109"/>
          <p:cNvSpPr txBox="1"/>
          <p:nvPr/>
        </p:nvSpPr>
        <p:spPr>
          <a:xfrm>
            <a:off x="1206821" y="312790"/>
            <a:ext cx="1901825" cy="15684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Analysis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  <a:p>
            <a:endParaRPr lang="zh-CN" altLang="en-US" sz="4800" b="1" dirty="0">
              <a:solidFill>
                <a:srgbClr val="857255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4" name="椭圆 3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2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562610" y="1651635"/>
            <a:ext cx="7106285" cy="53848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※</a:t>
            </a:r>
            <a:r>
              <a:rPr lang="en-US" altLang="zh-CN" sz="44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</a:t>
            </a:r>
            <a:r>
              <a:rPr lang="en-US" altLang="zh-CN" sz="4400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For the </a:t>
            </a:r>
            <a:r>
              <a:rPr lang="en-US" altLang="zh-CN" sz="4400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average generation</a:t>
            </a:r>
            <a:r>
              <a:rPr lang="en-US" altLang="zh-CN" sz="4400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</a:t>
            </a:r>
            <a:endParaRPr lang="en-US" altLang="zh-CN" sz="4400" dirty="0">
              <a:solidFill>
                <a:srgbClr val="85725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r>
              <a:rPr lang="en-US" altLang="zh-CN" sz="4400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    or the </a:t>
            </a:r>
            <a:r>
              <a:rPr lang="en-US" altLang="zh-CN" sz="4400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younger generation</a:t>
            </a:r>
            <a:endParaRPr lang="en-US" altLang="zh-CN" sz="4400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4400" dirty="0">
              <a:solidFill>
                <a:schemeClr val="accent5">
                  <a:lumMod val="75000"/>
                </a:schemeClr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pPr algn="l"/>
            <a:r>
              <a:rPr lang="en-US" altLang="zh-CN" sz="36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     We</a:t>
            </a:r>
            <a:r>
              <a:rPr lang="en-US" altLang="zh-CN" sz="3600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</a:t>
            </a:r>
            <a:r>
              <a:rPr lang="en-US" altLang="zh-CN" sz="3600" dirty="0">
                <a:gradFill>
                  <a:gsLst>
                    <a:gs pos="50000">
                      <a:srgbClr val="DC7183"/>
                    </a:gs>
                    <a:gs pos="0">
                      <a:srgbClr val="E8A0AC"/>
                    </a:gs>
                    <a:gs pos="100000">
                      <a:srgbClr val="D04159"/>
                    </a:gs>
                  </a:gsLst>
                  <a:lin scaled="1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can</a:t>
            </a:r>
            <a:r>
              <a:rPr lang="en-US" altLang="zh-CN" sz="36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take and pass it with                                                                                                                                                                                                                                                               both hands</a:t>
            </a:r>
            <a:endParaRPr lang="en-US" altLang="zh-CN" sz="3200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200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r>
              <a:rPr lang="en-US" altLang="zh-CN" sz="3600" dirty="0">
                <a:solidFill>
                  <a:srgbClr val="C00000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     Why?</a:t>
            </a:r>
            <a:endParaRPr lang="en-US" altLang="zh-CN" sz="3600" dirty="0">
              <a:solidFill>
                <a:srgbClr val="C00000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</p:txBody>
      </p:sp>
      <p:sp>
        <p:nvSpPr>
          <p:cNvPr id="7" name="右箭头 6"/>
          <p:cNvSpPr/>
          <p:nvPr/>
        </p:nvSpPr>
        <p:spPr>
          <a:xfrm>
            <a:off x="392430" y="3524885"/>
            <a:ext cx="630555" cy="472440"/>
          </a:xfrm>
          <a:prstGeom prst="righ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0" name="图片 9" descr="2345_image_file_copy_10&amp;pfm8620090771&amp;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/>
                </a14:imgProps>
              </a:ext>
            </a:extLst>
          </a:blip>
          <a:srcRect/>
          <a:stretch>
            <a:fillRect/>
          </a:stretch>
        </p:blipFill>
        <p:spPr>
          <a:xfrm>
            <a:off x="7188835" y="3303905"/>
            <a:ext cx="4653915" cy="3101975"/>
          </a:xfrm>
          <a:prstGeom prst="rect">
            <a:avLst/>
          </a:prstGeom>
        </p:spPr>
      </p:pic>
      <p:sp>
        <p:nvSpPr>
          <p:cNvPr id="11" name="右箭头 10"/>
          <p:cNvSpPr/>
          <p:nvPr/>
        </p:nvSpPr>
        <p:spPr>
          <a:xfrm>
            <a:off x="392430" y="5117465"/>
            <a:ext cx="630555" cy="472440"/>
          </a:xfrm>
          <a:prstGeom prst="righ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9" name="文本框 109"/>
          <p:cNvSpPr txBox="1"/>
          <p:nvPr/>
        </p:nvSpPr>
        <p:spPr>
          <a:xfrm>
            <a:off x="1206821" y="312790"/>
            <a:ext cx="1901825" cy="15684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Analysis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  <a:p>
            <a:endParaRPr lang="zh-CN" altLang="en-US" sz="4800" b="1" dirty="0">
              <a:solidFill>
                <a:srgbClr val="857255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4" name="椭圆 3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2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5067935" y="1881505"/>
            <a:ext cx="6817360" cy="32435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000" b="1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·</a:t>
            </a:r>
            <a:r>
              <a:rPr lang="en-US" altLang="zh-CN" sz="40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</a:t>
            </a:r>
            <a:r>
              <a:rPr lang="en-US" altLang="zh-CN" sz="36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If he is smart or a little conscious, he will be educated.</a:t>
            </a:r>
            <a:endParaRPr lang="en-US" altLang="zh-CN" sz="3600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pPr fontAlgn="auto">
              <a:lnSpc>
                <a:spcPts val="2020"/>
              </a:lnSpc>
            </a:pPr>
            <a:endParaRPr lang="en-US" altLang="zh-CN" sz="3600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r>
              <a:rPr lang="en-US" altLang="zh-CN" sz="40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· </a:t>
            </a:r>
            <a:r>
              <a:rPr lang="en-US" altLang="zh-CN" sz="36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Gradually formed a good family style and tradition.</a:t>
            </a:r>
            <a:endParaRPr lang="en-US" altLang="zh-CN" sz="3600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</p:txBody>
      </p:sp>
      <p:pic>
        <p:nvPicPr>
          <p:cNvPr id="7" name="图片 6" descr="2345_image_file_copy_5&amp;pfm8920201671&amp;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/>
                </a14:imgProps>
              </a:ext>
            </a:extLst>
          </a:blip>
          <a:srcRect/>
          <a:stretch>
            <a:fillRect/>
          </a:stretch>
        </p:blipFill>
        <p:spPr>
          <a:xfrm>
            <a:off x="306070" y="2139950"/>
            <a:ext cx="4287520" cy="29851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9" name="文本框 109"/>
          <p:cNvSpPr txBox="1"/>
          <p:nvPr/>
        </p:nvSpPr>
        <p:spPr>
          <a:xfrm>
            <a:off x="1206821" y="312790"/>
            <a:ext cx="1901825" cy="15684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Analysis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  <a:p>
            <a:endParaRPr lang="zh-CN" altLang="en-US" sz="4800" b="1" dirty="0">
              <a:solidFill>
                <a:srgbClr val="857255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4" name="椭圆 3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2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4709795" y="1350010"/>
            <a:ext cx="7482205" cy="49542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        ※ For the </a:t>
            </a:r>
            <a:r>
              <a:rPr lang="en-US" altLang="zh-CN" sz="4400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everyone</a:t>
            </a:r>
            <a:endParaRPr lang="en-US" altLang="zh-CN" sz="4400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pPr algn="l"/>
            <a:r>
              <a:rPr lang="en-US" altLang="zh-CN" sz="3600" b="1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   </a:t>
            </a:r>
            <a:r>
              <a:rPr lang="en-US" altLang="zh-CN" sz="4000" b="1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</a:t>
            </a:r>
            <a:endParaRPr lang="en-US" altLang="zh-CN" sz="4000" b="1" dirty="0">
              <a:solidFill>
                <a:srgbClr val="85725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pPr algn="l"/>
            <a:r>
              <a:rPr lang="en-US" altLang="zh-CN" sz="4000" b="1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</a:t>
            </a:r>
            <a:r>
              <a:rPr lang="en-US" altLang="zh-CN" sz="40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We</a:t>
            </a:r>
            <a:r>
              <a:rPr lang="en-US" altLang="zh-CN" sz="4000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</a:t>
            </a:r>
            <a:r>
              <a:rPr lang="en-US" altLang="zh-CN" sz="4000" dirty="0">
                <a:gradFill>
                  <a:gsLst>
                    <a:gs pos="50000">
                      <a:srgbClr val="DC7183"/>
                    </a:gs>
                    <a:gs pos="0">
                      <a:srgbClr val="E8A0AC"/>
                    </a:gs>
                    <a:gs pos="100000">
                      <a:srgbClr val="D04159"/>
                    </a:gs>
                  </a:gsLst>
                  <a:lin scaled="1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should</a:t>
            </a:r>
            <a:r>
              <a:rPr lang="en-US" altLang="zh-CN" sz="4000" dirty="0">
                <a:solidFill>
                  <a:srgbClr val="85725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</a:t>
            </a:r>
            <a:r>
              <a:rPr lang="en-US" altLang="zh-CN" sz="40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learn and respect in everyone, even for ordinary people.</a:t>
            </a:r>
            <a:endParaRPr lang="en-US" altLang="zh-CN" sz="4000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4000" dirty="0">
              <a:solidFill>
                <a:srgbClr val="C00000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r>
              <a:rPr lang="en-US" altLang="zh-CN" sz="4000" dirty="0">
                <a:solidFill>
                  <a:srgbClr val="C00000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 Why?</a:t>
            </a:r>
            <a:endParaRPr lang="en-US" altLang="zh-CN" sz="4000" dirty="0">
              <a:solidFill>
                <a:srgbClr val="C00000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</p:txBody>
      </p:sp>
      <p:sp>
        <p:nvSpPr>
          <p:cNvPr id="7" name="右箭头 6"/>
          <p:cNvSpPr/>
          <p:nvPr/>
        </p:nvSpPr>
        <p:spPr>
          <a:xfrm>
            <a:off x="4019550" y="2776855"/>
            <a:ext cx="690245" cy="452755"/>
          </a:xfrm>
          <a:prstGeom prst="righ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右箭头 7"/>
          <p:cNvSpPr/>
          <p:nvPr/>
        </p:nvSpPr>
        <p:spPr>
          <a:xfrm>
            <a:off x="3914775" y="4589780"/>
            <a:ext cx="690245" cy="452755"/>
          </a:xfrm>
          <a:prstGeom prst="righ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90277" y="1597668"/>
            <a:ext cx="6096012" cy="6096012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98424" y="0"/>
            <a:ext cx="12192001" cy="6858000"/>
          </a:xfrm>
          <a:prstGeom prst="rect">
            <a:avLst/>
          </a:prstGeom>
        </p:spPr>
      </p:pic>
      <p:sp>
        <p:nvSpPr>
          <p:cNvPr id="9" name="文本框 109"/>
          <p:cNvSpPr txBox="1"/>
          <p:nvPr/>
        </p:nvSpPr>
        <p:spPr>
          <a:xfrm>
            <a:off x="1206821" y="312790"/>
            <a:ext cx="1901825" cy="15684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Analysis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  <a:p>
            <a:endParaRPr lang="zh-CN" altLang="en-US" sz="4800" b="1" dirty="0">
              <a:solidFill>
                <a:srgbClr val="857255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4" name="椭圆 3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2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365760" y="2357120"/>
            <a:ext cx="6906260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000" b="1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· </a:t>
            </a:r>
            <a:r>
              <a:rPr lang="en-US" altLang="zh-CN" sz="36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When I walk along with two others, they may serve me as my teachers.</a:t>
            </a:r>
            <a:endParaRPr lang="en-US" altLang="zh-CN" sz="3600" b="1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b="1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r>
              <a:rPr lang="en-US" altLang="zh-CN" sz="2800" b="1" dirty="0">
                <a:solidFill>
                  <a:srgbClr val="857255"/>
                </a:solidFill>
                <a:effectLst/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    </a:t>
            </a:r>
            <a:r>
              <a:rPr lang="en-US" altLang="zh-CN" sz="2800" dirty="0">
                <a:solidFill>
                  <a:srgbClr val="857255"/>
                </a:solidFill>
                <a:effectLst/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  </a:t>
            </a:r>
            <a:r>
              <a:rPr lang="en-US" altLang="zh-CN" sz="3200" dirty="0">
                <a:solidFill>
                  <a:srgbClr val="857255"/>
                </a:solidFill>
                <a:effectLst/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(</a:t>
            </a:r>
            <a:r>
              <a:rPr lang="zh-CN" altLang="en-US" sz="3200" dirty="0">
                <a:solidFill>
                  <a:srgbClr val="857255"/>
                </a:solidFill>
                <a:effectLst/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三人行，必有我師焉</a:t>
            </a:r>
            <a:r>
              <a:rPr lang="en-US" altLang="zh-CN" sz="3200" dirty="0">
                <a:solidFill>
                  <a:srgbClr val="857255"/>
                </a:solidFill>
                <a:effectLst/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)</a:t>
            </a:r>
            <a:endParaRPr lang="en-US" altLang="zh-CN" sz="3600" b="1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b="1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b="1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</p:txBody>
      </p:sp>
      <p:pic>
        <p:nvPicPr>
          <p:cNvPr id="7" name="图片 6" descr="2345_image_file_copy_29&amp;pfm8620255057&amp;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/>
                </a14:imgProps>
              </a:ext>
            </a:extLst>
          </a:blip>
          <a:srcRect/>
          <a:stretch>
            <a:fillRect/>
          </a:stretch>
        </p:blipFill>
        <p:spPr>
          <a:xfrm>
            <a:off x="7214235" y="1684020"/>
            <a:ext cx="4229100" cy="42291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9" name="文本框 109"/>
          <p:cNvSpPr txBox="1"/>
          <p:nvPr/>
        </p:nvSpPr>
        <p:spPr>
          <a:xfrm>
            <a:off x="1206821" y="312790"/>
            <a:ext cx="1901825" cy="15684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Analysis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  <a:p>
            <a:endParaRPr lang="zh-CN" altLang="en-US" sz="4800" b="1" dirty="0">
              <a:solidFill>
                <a:srgbClr val="857255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4" name="椭圆 3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2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5612130" y="2395855"/>
            <a:ext cx="6906260" cy="39077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0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· </a:t>
            </a:r>
            <a:r>
              <a:rPr lang="en-US" altLang="zh-CN" sz="3600" dirty="0">
                <a:solidFill>
                  <a:srgbClr val="857255"/>
                </a:solidFill>
                <a:effectLst/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  <a:sym typeface="+mn-ea"/>
              </a:rPr>
              <a:t>It is a certain truth that people who love and respect others will naturally get help from others when they are in trouble.</a:t>
            </a:r>
            <a:endParaRPr lang="en-US" altLang="zh-CN" sz="3600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r>
              <a:rPr lang="en-US" altLang="zh-CN" sz="2800" dirty="0">
                <a:solidFill>
                  <a:srgbClr val="857255"/>
                </a:solidFill>
                <a:effectLst/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    </a:t>
            </a:r>
            <a:endParaRPr lang="en-US" altLang="zh-CN" sz="3600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b="1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  <a:p>
            <a:endParaRPr lang="en-US" altLang="zh-CN" sz="3600" b="1" dirty="0">
              <a:solidFill>
                <a:srgbClr val="857255"/>
              </a:solidFill>
              <a:effectLst/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  <a:sym typeface="+mn-ea"/>
            </a:endParaRPr>
          </a:p>
        </p:txBody>
      </p:sp>
      <p:pic>
        <p:nvPicPr>
          <p:cNvPr id="11" name="图片 10" descr="&amp;pfm8920201671&amp;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/>
                </a14:imgProps>
              </a:ext>
            </a:extLst>
          </a:blip>
          <a:srcRect/>
          <a:stretch>
            <a:fillRect/>
          </a:stretch>
        </p:blipFill>
        <p:spPr>
          <a:xfrm>
            <a:off x="296545" y="2110740"/>
            <a:ext cx="4861560" cy="27571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组合 7"/>
          <p:cNvGrpSpPr/>
          <p:nvPr/>
        </p:nvGrpSpPr>
        <p:grpSpPr>
          <a:xfrm>
            <a:off x="-1" y="0"/>
            <a:ext cx="12192001" cy="6858000"/>
            <a:chOff x="-1" y="0"/>
            <a:chExt cx="12192001" cy="6858000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 rotWithShape="1">
            <a:blip r:embed="rId1" cstate="hqprint"/>
            <a:srcRect/>
            <a:stretch>
              <a:fillRect/>
            </a:stretch>
          </p:blipFill>
          <p:spPr>
            <a:xfrm>
              <a:off x="-1" y="0"/>
              <a:ext cx="12192001" cy="6858000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 rotWithShape="1">
            <a:blip r:embed="rId2" cstate="hqprint"/>
            <a:srcRect/>
            <a:stretch>
              <a:fillRect/>
            </a:stretch>
          </p:blipFill>
          <p:spPr>
            <a:xfrm>
              <a:off x="-1" y="3304032"/>
              <a:ext cx="12192001" cy="3553968"/>
            </a:xfrm>
            <a:prstGeom prst="rect">
              <a:avLst/>
            </a:prstGeom>
          </p:spPr>
        </p:pic>
      </p:grpSp>
      <p:sp>
        <p:nvSpPr>
          <p:cNvPr id="44" name="文本框 175"/>
          <p:cNvSpPr txBox="1"/>
          <p:nvPr/>
        </p:nvSpPr>
        <p:spPr>
          <a:xfrm>
            <a:off x="5265383" y="2441345"/>
            <a:ext cx="4732020" cy="1014730"/>
          </a:xfrm>
          <a:prstGeom prst="rect">
            <a:avLst/>
          </a:prstGeom>
          <a:noFill/>
        </p:spPr>
        <p:txBody>
          <a:bodyPr vert="horz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0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Personal thinking</a:t>
            </a:r>
            <a:endParaRPr lang="en-US" altLang="zh-CN" sz="60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3" cstate="print"/>
          <a:srcRect l="20464" t="16719" r="69336" b="53532"/>
          <a:stretch>
            <a:fillRect/>
          </a:stretch>
        </p:blipFill>
        <p:spPr>
          <a:xfrm>
            <a:off x="9015416" y="1068252"/>
            <a:ext cx="1045879" cy="1405200"/>
          </a:xfrm>
          <a:prstGeom prst="rect">
            <a:avLst/>
          </a:prstGeom>
        </p:spPr>
      </p:pic>
      <p:grpSp>
        <p:nvGrpSpPr>
          <p:cNvPr id="31" name="组合 30"/>
          <p:cNvGrpSpPr/>
          <p:nvPr/>
        </p:nvGrpSpPr>
        <p:grpSpPr>
          <a:xfrm rot="0">
            <a:off x="3361055" y="2441575"/>
            <a:ext cx="985520" cy="948690"/>
            <a:chOff x="3709240" y="1966872"/>
            <a:chExt cx="587305" cy="587305"/>
          </a:xfrm>
        </p:grpSpPr>
        <p:sp>
          <p:nvSpPr>
            <p:cNvPr id="32" name="椭圆 31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3" name="文本框 12"/>
            <p:cNvSpPr txBox="1"/>
            <p:nvPr/>
          </p:nvSpPr>
          <p:spPr>
            <a:xfrm>
              <a:off x="3867924" y="2060762"/>
              <a:ext cx="360680" cy="3993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36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3</a:t>
              </a:r>
              <a:endParaRPr kumimoji="1" lang="en-US" altLang="zh-CN" sz="36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-66041" y="0"/>
            <a:ext cx="12192001" cy="6858000"/>
          </a:xfrm>
          <a:prstGeom prst="rect">
            <a:avLst/>
          </a:prstGeom>
        </p:spPr>
      </p:pic>
      <p:sp>
        <p:nvSpPr>
          <p:cNvPr id="3" name="文本框 109"/>
          <p:cNvSpPr txBox="1"/>
          <p:nvPr/>
        </p:nvSpPr>
        <p:spPr>
          <a:xfrm>
            <a:off x="1055691" y="282945"/>
            <a:ext cx="382397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Personal thinking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</p:txBody>
      </p:sp>
      <p:sp>
        <p:nvSpPr>
          <p:cNvPr id="20" name="TextBox 15"/>
          <p:cNvSpPr txBox="1"/>
          <p:nvPr/>
        </p:nvSpPr>
        <p:spPr>
          <a:xfrm>
            <a:off x="561975" y="1951355"/>
            <a:ext cx="5477510" cy="4246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  <a:spcBef>
                <a:spcPct val="0"/>
              </a:spcBef>
            </a:pPr>
            <a:r>
              <a:rPr lang="en-US" altLang="zh-CN" sz="3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</a:rPr>
              <a:t>· The e</a:t>
            </a:r>
            <a:r>
              <a:rPr lang="zh-CN" altLang="en-US" sz="3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</a:rPr>
              <a:t>lders give me lucky money </a:t>
            </a:r>
            <a:r>
              <a:rPr lang="en-US" altLang="zh-CN" sz="3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</a:rPr>
              <a:t>every Spring Festival.</a:t>
            </a:r>
            <a:endParaRPr lang="en-US" altLang="zh-CN" sz="3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</a:endParaRPr>
          </a:p>
          <a:p>
            <a:pPr fontAlgn="auto">
              <a:lnSpc>
                <a:spcPct val="100000"/>
              </a:lnSpc>
              <a:spcBef>
                <a:spcPct val="0"/>
              </a:spcBef>
            </a:pPr>
            <a:endParaRPr lang="en-US" altLang="zh-CN" sz="3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</a:endParaRPr>
          </a:p>
          <a:p>
            <a:pPr fontAlgn="auto">
              <a:lnSpc>
                <a:spcPct val="100000"/>
              </a:lnSpc>
              <a:spcBef>
                <a:spcPct val="0"/>
              </a:spcBef>
            </a:pPr>
            <a:endParaRPr lang="en-US" altLang="zh-CN" sz="3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</a:endParaRPr>
          </a:p>
          <a:p>
            <a:pPr fontAlgn="auto">
              <a:lnSpc>
                <a:spcPct val="100000"/>
              </a:lnSpc>
              <a:spcBef>
                <a:spcPct val="0"/>
              </a:spcBef>
            </a:pPr>
            <a:r>
              <a:rPr lang="en-US" altLang="zh-CN" sz="3600" dirty="0">
                <a:solidFill>
                  <a:srgbClr val="C00000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</a:rPr>
              <a:t>I didn't realize the love from my elders.</a:t>
            </a:r>
            <a:endParaRPr lang="en-US" altLang="zh-CN" sz="3600" dirty="0">
              <a:solidFill>
                <a:srgbClr val="C00000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</a:pPr>
            <a:endParaRPr lang="en-US" altLang="zh-CN" sz="3600" dirty="0">
              <a:solidFill>
                <a:srgbClr val="C00000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6" name="椭圆 5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7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3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pic>
        <p:nvPicPr>
          <p:cNvPr id="4" name="图片 3" descr="1000&amp;pfm8120090767&amp;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/>
                </a14:imgProps>
              </a:ext>
            </a:extLst>
          </a:blip>
          <a:srcRect/>
          <a:stretch>
            <a:fillRect/>
          </a:stretch>
        </p:blipFill>
        <p:spPr>
          <a:xfrm>
            <a:off x="6838950" y="1050925"/>
            <a:ext cx="4380230" cy="5005705"/>
          </a:xfrm>
          <a:prstGeom prst="rect">
            <a:avLst/>
          </a:prstGeom>
        </p:spPr>
      </p:pic>
      <p:sp>
        <p:nvSpPr>
          <p:cNvPr id="8" name="右箭头 7"/>
          <p:cNvSpPr/>
          <p:nvPr/>
        </p:nvSpPr>
        <p:spPr>
          <a:xfrm>
            <a:off x="0" y="4196080"/>
            <a:ext cx="504825" cy="405765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-94616" y="0"/>
            <a:ext cx="12192001" cy="6858000"/>
          </a:xfrm>
          <a:prstGeom prst="rect">
            <a:avLst/>
          </a:prstGeom>
        </p:spPr>
      </p:pic>
      <p:sp>
        <p:nvSpPr>
          <p:cNvPr id="3" name="文本框 109"/>
          <p:cNvSpPr txBox="1"/>
          <p:nvPr/>
        </p:nvSpPr>
        <p:spPr>
          <a:xfrm>
            <a:off x="1055691" y="282945"/>
            <a:ext cx="382397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Personal thinking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</p:txBody>
      </p:sp>
      <p:sp>
        <p:nvSpPr>
          <p:cNvPr id="20" name="TextBox 15"/>
          <p:cNvSpPr txBox="1"/>
          <p:nvPr/>
        </p:nvSpPr>
        <p:spPr>
          <a:xfrm>
            <a:off x="753110" y="2136140"/>
            <a:ext cx="6191250" cy="3692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  <a:spcBef>
                <a:spcPct val="0"/>
              </a:spcBef>
            </a:pPr>
            <a:r>
              <a:rPr lang="en-US" altLang="zh-CN" sz="3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</a:rPr>
              <a:t>· M</a:t>
            </a:r>
            <a:r>
              <a:rPr lang="zh-CN" altLang="en-US" sz="3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</a:rPr>
              <a:t>any service industries have rigid regulations</a:t>
            </a:r>
            <a:r>
              <a:rPr lang="en-US" altLang="zh-CN" sz="3600" dirty="0">
                <a:solidFill>
                  <a:srgbClr val="857255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</a:rPr>
              <a:t>.</a:t>
            </a:r>
            <a:endParaRPr lang="en-US" altLang="zh-CN" sz="3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</a:endParaRPr>
          </a:p>
          <a:p>
            <a:pPr fontAlgn="auto">
              <a:lnSpc>
                <a:spcPct val="100000"/>
              </a:lnSpc>
              <a:spcBef>
                <a:spcPct val="0"/>
              </a:spcBef>
            </a:pPr>
            <a:endParaRPr lang="en-US" altLang="zh-CN" sz="3600" dirty="0">
              <a:solidFill>
                <a:srgbClr val="857255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</a:endParaRPr>
          </a:p>
          <a:p>
            <a:pPr fontAlgn="auto">
              <a:lnSpc>
                <a:spcPct val="100000"/>
              </a:lnSpc>
              <a:spcBef>
                <a:spcPct val="0"/>
              </a:spcBef>
            </a:pPr>
            <a:r>
              <a:rPr lang="en-US" altLang="zh-CN" sz="3600" dirty="0">
                <a:solidFill>
                  <a:srgbClr val="C00000"/>
                </a:solidFill>
                <a:latin typeface="Andalus" panose="02020603050405020304" charset="0"/>
                <a:ea typeface="楷体" panose="02010609060101010101" pitchFamily="49" charset="-122"/>
                <a:cs typeface="Andalus" panose="02020603050405020304" charset="0"/>
              </a:rPr>
              <a:t> This kind of politeness is more like a stylized mode.</a:t>
            </a:r>
            <a:endParaRPr lang="en-US" altLang="zh-CN" sz="3600" dirty="0">
              <a:solidFill>
                <a:srgbClr val="C00000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</a:pPr>
            <a:endParaRPr lang="en-US" altLang="zh-CN" sz="3600" dirty="0">
              <a:solidFill>
                <a:srgbClr val="C00000"/>
              </a:solidFill>
              <a:latin typeface="Andalus" panose="02020603050405020304" charset="0"/>
              <a:ea typeface="楷体" panose="02010609060101010101" pitchFamily="49" charset="-122"/>
              <a:cs typeface="Andalus" panose="02020603050405020304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6" name="椭圆 5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7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3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sp>
        <p:nvSpPr>
          <p:cNvPr id="4" name="右箭头 3"/>
          <p:cNvSpPr/>
          <p:nvPr/>
        </p:nvSpPr>
        <p:spPr>
          <a:xfrm>
            <a:off x="228600" y="3928110"/>
            <a:ext cx="524510" cy="386080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9" name="图片 8" descr="&amp;pfm8920449839&amp;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/>
                </a14:imgProps>
              </a:ext>
            </a:extLst>
          </a:blip>
          <a:srcRect/>
          <a:stretch>
            <a:fillRect/>
          </a:stretch>
        </p:blipFill>
        <p:spPr>
          <a:xfrm>
            <a:off x="7258685" y="2334895"/>
            <a:ext cx="4051935" cy="25647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组合 7"/>
          <p:cNvGrpSpPr/>
          <p:nvPr/>
        </p:nvGrpSpPr>
        <p:grpSpPr>
          <a:xfrm>
            <a:off x="-1" y="0"/>
            <a:ext cx="12192001" cy="6858000"/>
            <a:chOff x="-1" y="0"/>
            <a:chExt cx="12192001" cy="6858000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 rotWithShape="1">
            <a:blip r:embed="rId1" cstate="hqprint"/>
            <a:srcRect/>
            <a:stretch>
              <a:fillRect/>
            </a:stretch>
          </p:blipFill>
          <p:spPr>
            <a:xfrm>
              <a:off x="-1" y="0"/>
              <a:ext cx="12192001" cy="6858000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 rotWithShape="1">
            <a:blip r:embed="rId2" cstate="hqprint"/>
            <a:srcRect/>
            <a:stretch>
              <a:fillRect/>
            </a:stretch>
          </p:blipFill>
          <p:spPr>
            <a:xfrm>
              <a:off x="-1" y="3304032"/>
              <a:ext cx="12192001" cy="3553968"/>
            </a:xfrm>
            <a:prstGeom prst="rect">
              <a:avLst/>
            </a:prstGeom>
          </p:spPr>
        </p:pic>
      </p:grpSp>
      <p:sp>
        <p:nvSpPr>
          <p:cNvPr id="44" name="文本框 175"/>
          <p:cNvSpPr txBox="1"/>
          <p:nvPr/>
        </p:nvSpPr>
        <p:spPr>
          <a:xfrm>
            <a:off x="5526368" y="2441345"/>
            <a:ext cx="3080385" cy="1014730"/>
          </a:xfrm>
          <a:prstGeom prst="rect">
            <a:avLst/>
          </a:prstGeom>
          <a:noFill/>
        </p:spPr>
        <p:txBody>
          <a:bodyPr vert="horz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0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Conclusion</a:t>
            </a:r>
            <a:endParaRPr lang="en-US" altLang="zh-CN" sz="60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3" cstate="print"/>
          <a:srcRect l="20464" t="16719" r="69336" b="53532"/>
          <a:stretch>
            <a:fillRect/>
          </a:stretch>
        </p:blipFill>
        <p:spPr>
          <a:xfrm>
            <a:off x="9015416" y="1068252"/>
            <a:ext cx="1045879" cy="1405200"/>
          </a:xfrm>
          <a:prstGeom prst="rect">
            <a:avLst/>
          </a:prstGeom>
        </p:spPr>
      </p:pic>
      <p:grpSp>
        <p:nvGrpSpPr>
          <p:cNvPr id="31" name="组合 30"/>
          <p:cNvGrpSpPr/>
          <p:nvPr/>
        </p:nvGrpSpPr>
        <p:grpSpPr>
          <a:xfrm rot="0">
            <a:off x="3804285" y="2441575"/>
            <a:ext cx="985520" cy="948690"/>
            <a:chOff x="3709240" y="1966872"/>
            <a:chExt cx="587305" cy="587305"/>
          </a:xfrm>
        </p:grpSpPr>
        <p:sp>
          <p:nvSpPr>
            <p:cNvPr id="32" name="椭圆 31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3" name="文本框 12"/>
            <p:cNvSpPr txBox="1"/>
            <p:nvPr/>
          </p:nvSpPr>
          <p:spPr>
            <a:xfrm>
              <a:off x="3867924" y="2060762"/>
              <a:ext cx="360680" cy="3993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36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4</a:t>
              </a:r>
              <a:endParaRPr kumimoji="1" lang="en-US" altLang="zh-CN" sz="36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hqprint"/>
          <a:srcRect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3" name="文本框 109"/>
          <p:cNvSpPr txBox="1"/>
          <p:nvPr/>
        </p:nvSpPr>
        <p:spPr>
          <a:xfrm>
            <a:off x="1099506" y="282945"/>
            <a:ext cx="250190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</a:rPr>
              <a:t>Conclusion</a:t>
            </a:r>
            <a:endParaRPr lang="en-US" altLang="zh-CN" sz="4800" b="1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</a:endParaRPr>
          </a:p>
        </p:txBody>
      </p:sp>
      <p:sp>
        <p:nvSpPr>
          <p:cNvPr id="8" name="文本框 6" descr="e7d195523061f1c0c2b73831c94a3edc981f60e396d3e182073EE1468018468A7F192AE5E5CD515B6C3125F8AF6E4EE646174E8CF0B46FD19828DCE8CDA3B3A044A74F0E769C5FA8CB87AB6FC303C8BA3785FAC64AF542475A45392D2F8775CA8396ADF9814316F4BCA66A595152145D02A78D9995D9D21073999643B7859F2D3C4C10EF3DCFD341B293B5F8E08C2DF1"/>
          <p:cNvSpPr txBox="1"/>
          <p:nvPr/>
        </p:nvSpPr>
        <p:spPr>
          <a:xfrm>
            <a:off x="4952261" y="1516125"/>
            <a:ext cx="398145" cy="320091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400" dirty="0">
              <a:solidFill>
                <a:srgbClr val="857255"/>
              </a:solidFill>
              <a:latin typeface="楷体" panose="02010609060101010101" pitchFamily="49" charset="-122"/>
              <a:ea typeface="楷体" panose="02010609060101010101" pitchFamily="49" charset="-122"/>
              <a:cs typeface="+mn-ea"/>
              <a:sym typeface="+mn-lt"/>
            </a:endParaRPr>
          </a:p>
        </p:txBody>
      </p:sp>
      <p:grpSp>
        <p:nvGrpSpPr>
          <p:cNvPr id="2" name="组合 1"/>
          <p:cNvGrpSpPr/>
          <p:nvPr/>
        </p:nvGrpSpPr>
        <p:grpSpPr>
          <a:xfrm rot="0">
            <a:off x="365760" y="404495"/>
            <a:ext cx="587375" cy="587375"/>
            <a:chOff x="3709240" y="1966872"/>
            <a:chExt cx="587305" cy="587305"/>
          </a:xfrm>
        </p:grpSpPr>
        <p:sp>
          <p:nvSpPr>
            <p:cNvPr id="14" name="椭圆 13"/>
            <p:cNvSpPr/>
            <p:nvPr/>
          </p:nvSpPr>
          <p:spPr>
            <a:xfrm>
              <a:off x="3709240" y="1966872"/>
              <a:ext cx="587305" cy="587305"/>
            </a:xfrm>
            <a:prstGeom prst="ellipse">
              <a:avLst/>
            </a:prstGeom>
            <a:solidFill>
              <a:srgbClr val="917C5D"/>
            </a:solidFill>
            <a:ln>
              <a:noFill/>
            </a:ln>
            <a:effectLst>
              <a:outerShdw blurRad="635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400" dirty="0">
                <a:solidFill>
                  <a:srgbClr val="917C5D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5" name="文本框 12"/>
            <p:cNvSpPr txBox="1"/>
            <p:nvPr/>
          </p:nvSpPr>
          <p:spPr>
            <a:xfrm>
              <a:off x="3735855" y="1975458"/>
              <a:ext cx="360680" cy="52190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en-US" altLang="zh-CN" sz="2800" dirty="0">
                  <a:solidFill>
                    <a:schemeClr val="bg1"/>
                  </a:solidFill>
                  <a:latin typeface="Yu Mincho Demibold" panose="02020600000000000000" charset="-128"/>
                  <a:ea typeface="Yu Mincho Demibold" panose="02020600000000000000" charset="-128"/>
                </a:rPr>
                <a:t>4</a:t>
              </a:r>
              <a:endParaRPr kumimoji="1" lang="en-US" altLang="zh-CN" sz="2800" dirty="0">
                <a:solidFill>
                  <a:schemeClr val="bg1"/>
                </a:solidFill>
                <a:latin typeface="Yu Mincho Demibold" panose="02020600000000000000" charset="-128"/>
                <a:ea typeface="Yu Mincho Demibold" panose="02020600000000000000" charset="-128"/>
              </a:endParaRPr>
            </a:p>
          </p:txBody>
        </p:sp>
      </p:grpSp>
      <p:sp>
        <p:nvSpPr>
          <p:cNvPr id="16" name="文本框 15"/>
          <p:cNvSpPr txBox="1"/>
          <p:nvPr/>
        </p:nvSpPr>
        <p:spPr>
          <a:xfrm>
            <a:off x="753110" y="2012315"/>
            <a:ext cx="5239385" cy="32302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 dirty="0">
                <a:solidFill>
                  <a:srgbClr val="857255"/>
                </a:solidFill>
                <a:latin typeface="Vijaya" panose="020B0604020202020204" charset="0"/>
                <a:ea typeface="楷体" panose="02010609060101010101" pitchFamily="49" charset="-122"/>
                <a:cs typeface="Vijaya" panose="020B0604020202020204" charset="0"/>
                <a:sym typeface="+mn-ea"/>
              </a:rPr>
              <a:t>The cultivation of sincerity and respect must begin with filial piety.</a:t>
            </a:r>
            <a:endParaRPr lang="en-US" altLang="zh-CN" sz="4400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  <a:sym typeface="+mn-ea"/>
            </a:endParaRPr>
          </a:p>
          <a:p>
            <a:endParaRPr lang="en-US" altLang="zh-CN" sz="4000" dirty="0">
              <a:solidFill>
                <a:srgbClr val="857255"/>
              </a:solidFill>
              <a:latin typeface="Vijaya" panose="020B0604020202020204" charset="0"/>
              <a:ea typeface="楷体" panose="02010609060101010101" pitchFamily="49" charset="-122"/>
              <a:cs typeface="Vijaya" panose="020B0604020202020204" charset="0"/>
              <a:sym typeface="+mn-ea"/>
            </a:endParaRPr>
          </a:p>
          <a:p>
            <a:r>
              <a:rPr lang="en-US" altLang="zh-CN" sz="2800" b="1" dirty="0">
                <a:solidFill>
                  <a:srgbClr val="857255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 </a:t>
            </a:r>
            <a:r>
              <a:rPr lang="en-US" altLang="zh-CN" sz="2800" dirty="0">
                <a:solidFill>
                  <a:srgbClr val="857255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 </a:t>
            </a:r>
            <a:r>
              <a:rPr lang="en-US" altLang="zh-CN" sz="3200" dirty="0">
                <a:solidFill>
                  <a:srgbClr val="857255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(</a:t>
            </a:r>
            <a:r>
              <a:rPr lang="zh-CN" altLang="en-US" sz="3200" dirty="0">
                <a:solidFill>
                  <a:srgbClr val="857255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君子務本，本立而道生</a:t>
            </a:r>
            <a:r>
              <a:rPr lang="en-US" altLang="zh-CN" sz="3200" dirty="0">
                <a:solidFill>
                  <a:srgbClr val="857255"/>
                </a:solidFill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  <a:sym typeface="+mn-ea"/>
              </a:rPr>
              <a:t>)</a:t>
            </a:r>
            <a:endParaRPr lang="en-US" altLang="zh-CN" sz="3200" dirty="0">
              <a:solidFill>
                <a:srgbClr val="857255"/>
              </a:solidFill>
              <a:latin typeface="MingLiU" panose="02020509000000000000" charset="-120"/>
              <a:ea typeface="MingLiU" panose="02020509000000000000" charset="-120"/>
              <a:cs typeface="MingLiU" panose="02020509000000000000" charset="-120"/>
              <a:sym typeface="+mn-ea"/>
            </a:endParaRPr>
          </a:p>
        </p:txBody>
      </p:sp>
      <p:pic>
        <p:nvPicPr>
          <p:cNvPr id="4" name="图片 3" descr="2345_image_file_copy_33&amp;pfm8920201671&amp;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/>
                </a14:imgProps>
              </a:ext>
            </a:extLst>
          </a:blip>
          <a:srcRect/>
          <a:stretch>
            <a:fillRect/>
          </a:stretch>
        </p:blipFill>
        <p:spPr>
          <a:xfrm>
            <a:off x="6781165" y="1179195"/>
            <a:ext cx="4148455" cy="48901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组合 7"/>
          <p:cNvGrpSpPr/>
          <p:nvPr/>
        </p:nvGrpSpPr>
        <p:grpSpPr>
          <a:xfrm>
            <a:off x="-1" y="0"/>
            <a:ext cx="12192001" cy="6858000"/>
            <a:chOff x="-1" y="0"/>
            <a:chExt cx="12192001" cy="6858000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 rotWithShape="1">
            <a:blip r:embed="rId1" cstate="hqprint"/>
            <a:srcRect/>
            <a:stretch>
              <a:fillRect/>
            </a:stretch>
          </p:blipFill>
          <p:spPr>
            <a:xfrm>
              <a:off x="-1" y="0"/>
              <a:ext cx="12192001" cy="6858000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 rotWithShape="1">
            <a:blip r:embed="rId2" cstate="hqprint"/>
            <a:srcRect/>
            <a:stretch>
              <a:fillRect/>
            </a:stretch>
          </p:blipFill>
          <p:spPr>
            <a:xfrm>
              <a:off x="-1" y="3304032"/>
              <a:ext cx="12192001" cy="3553968"/>
            </a:xfrm>
            <a:prstGeom prst="rect">
              <a:avLst/>
            </a:prstGeom>
          </p:spPr>
        </p:pic>
      </p:grpSp>
      <p:sp>
        <p:nvSpPr>
          <p:cNvPr id="12" name="文本框 4"/>
          <p:cNvSpPr txBox="1"/>
          <p:nvPr/>
        </p:nvSpPr>
        <p:spPr>
          <a:xfrm>
            <a:off x="1863864" y="2322762"/>
            <a:ext cx="9097010" cy="1198880"/>
          </a:xfrm>
          <a:prstGeom prst="rect">
            <a:avLst/>
          </a:prstGeom>
          <a:noFill/>
          <a:ln w="12700">
            <a:noFill/>
            <a:prstDash val="lgDash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7200" dirty="0">
                <a:solidFill>
                  <a:srgbClr val="857255"/>
                </a:solidFill>
                <a:latin typeface="Times New Roman" panose="02020603050405020304" charset="0"/>
                <a:ea typeface="华文楷体" panose="02010600040101010101" pitchFamily="2" charset="-122"/>
                <a:cs typeface="Times New Roman" panose="02020603050405020304" charset="0"/>
                <a:sym typeface="+mn-lt"/>
              </a:rPr>
              <a:t>Thank you for listening!</a:t>
            </a:r>
            <a:endParaRPr kumimoji="1" lang="en-US" altLang="zh-CN" sz="7200" dirty="0">
              <a:solidFill>
                <a:srgbClr val="857255"/>
              </a:solidFill>
              <a:latin typeface="Times New Roman" panose="02020603050405020304" charset="0"/>
              <a:ea typeface="华文楷体" panose="02010600040101010101" pitchFamily="2" charset="-122"/>
              <a:cs typeface="Times New Roman" panose="02020603050405020304" charset="0"/>
              <a:sym typeface="+mn-lt"/>
            </a:endParaRPr>
          </a:p>
        </p:txBody>
      </p:sp>
      <p:sp>
        <p:nvSpPr>
          <p:cNvPr id="13" name="文本框 8"/>
          <p:cNvSpPr txBox="1"/>
          <p:nvPr/>
        </p:nvSpPr>
        <p:spPr>
          <a:xfrm>
            <a:off x="3597365" y="3252461"/>
            <a:ext cx="4377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宣传画册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|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国风古韵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|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古典文化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|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教学课件</a:t>
            </a:r>
            <a:endParaRPr lang="zh-CN" altLang="en-US" dirty="0">
              <a:solidFill>
                <a:schemeClr val="bg1">
                  <a:lumMod val="9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UNIT_DIAGRAM_MODELTYPE" val="dynamicNum"/>
  <p:tag name="KSO_WM_BEAUTIFY_FLAG" val="#wm#"/>
  <p:tag name="KSO_WM_UNIT_TYPE" val="ζ_h_f"/>
  <p:tag name="KSO_WM_UNIT_DYNMNUM_TYPE" val="1"/>
  <p:tag name="KSO_WM_DYNAMICNUM_SPEED" val="3"/>
  <p:tag name="KSO_WM_UNIT_DYNMNUM_DGM_ANIMTYPE" val="5"/>
  <p:tag name="KSO_WM_UNIT_INDEX" val="1605525710587_1_1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2547</Words>
  <Application>WPS 演示</Application>
  <PresentationFormat>宽屏</PresentationFormat>
  <Paragraphs>214</Paragraphs>
  <Slides>23</Slides>
  <Notes>15</Notes>
  <HiddenSlides>0</HiddenSlides>
  <MMClips>0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23</vt:i4>
      </vt:variant>
    </vt:vector>
  </HeadingPairs>
  <TitlesOfParts>
    <vt:vector size="41" baseType="lpstr">
      <vt:lpstr>Arial</vt:lpstr>
      <vt:lpstr>宋体</vt:lpstr>
      <vt:lpstr>Wingdings</vt:lpstr>
      <vt:lpstr>Vijaya</vt:lpstr>
      <vt:lpstr>华文楷体</vt:lpstr>
      <vt:lpstr>楷体</vt:lpstr>
      <vt:lpstr>Yu Mincho Demibold</vt:lpstr>
      <vt:lpstr>Andalus</vt:lpstr>
      <vt:lpstr>Segoe Print</vt:lpstr>
      <vt:lpstr>Times New Roman</vt:lpstr>
      <vt:lpstr>Batang</vt:lpstr>
      <vt:lpstr>MingLiU</vt:lpstr>
      <vt:lpstr>微软雅黑</vt:lpstr>
      <vt:lpstr>Arial Unicode MS</vt:lpstr>
      <vt:lpstr>等线 Light</vt:lpstr>
      <vt:lpstr>等线</vt:lpstr>
      <vt:lpstr>Office 主题​​</vt:lpstr>
      <vt:lpstr>1_Office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星 易</dc:creator>
  <cp:lastModifiedBy>Rosy</cp:lastModifiedBy>
  <cp:revision>44</cp:revision>
  <dcterms:created xsi:type="dcterms:W3CDTF">2020-06-28T06:46:00Z</dcterms:created>
  <dcterms:modified xsi:type="dcterms:W3CDTF">2020-11-20T00:11:17Z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2052-11.1.0.10132</vt:lpwstr>
  </property>
</Properties>
</file>