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0" r:id="rId15"/>
    <p:sldId id="268" r:id="rId16"/>
  </p:sldIdLst>
  <p:sldSz cx="18288000" cy="10287000"/>
  <p:notesSz cx="6858000" cy="9144000"/>
  <p:embeddedFontLst>
    <p:embeddedFont>
      <p:font typeface="DM Sans" pitchFamily="2" charset="0"/>
      <p:regular r:id="rId17"/>
    </p:embeddedFont>
    <p:embeddedFont>
      <p:font typeface="Georgia Pro Bold" panose="02040802050405020203" pitchFamily="18" charset="0"/>
      <p:regular r:id="rId18"/>
    </p:embeddedFont>
    <p:embeddedFont>
      <p:font typeface="Georgia Pro Light" panose="02000000000000000000" pitchFamily="2" charset="0"/>
      <p:regular r:id="rId19"/>
      <p:italic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2CD94B8-2360-D386-D369-AE488D904915}" name="Lenovo" initials="MU" userId="Lenovo" providerId="Non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40" d="100"/>
          <a:sy n="40" d="100"/>
        </p:scale>
        <p:origin x="78" y="119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font" Target="fonts/font2.fntdata" /><Relationship Id="rId3" Type="http://schemas.openxmlformats.org/officeDocument/2006/relationships/slide" Target="slides/slide2.xml" /><Relationship Id="rId21" Type="http://schemas.openxmlformats.org/officeDocument/2006/relationships/presProps" Target="presProps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font" Target="fonts/font1.fntdata" /><Relationship Id="rId25" Type="http://schemas.microsoft.com/office/2018/10/relationships/authors" Target="authors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font" Target="fonts/font4.fntdata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24" Type="http://schemas.openxmlformats.org/officeDocument/2006/relationships/tableStyles" Target="tableStyles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23" Type="http://schemas.openxmlformats.org/officeDocument/2006/relationships/theme" Target="theme/theme1.xml" /><Relationship Id="rId10" Type="http://schemas.openxmlformats.org/officeDocument/2006/relationships/slide" Target="slides/slide9.xml" /><Relationship Id="rId19" Type="http://schemas.openxmlformats.org/officeDocument/2006/relationships/font" Target="fonts/font3.fntdata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7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7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7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7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7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7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7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 /><Relationship Id="rId1" Type="http://schemas.openxmlformats.org/officeDocument/2006/relationships/slideLayout" Target="../slideLayouts/slideLayout7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 /><Relationship Id="rId1" Type="http://schemas.openxmlformats.org/officeDocument/2006/relationships/slideLayout" Target="../slideLayouts/slideLayout7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 /><Relationship Id="rId1" Type="http://schemas.openxmlformats.org/officeDocument/2006/relationships/slideLayout" Target="../slideLayouts/slideLayout7.xm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 /><Relationship Id="rId2" Type="http://schemas.openxmlformats.org/officeDocument/2006/relationships/image" Target="../media/image11.jpeg" /><Relationship Id="rId1" Type="http://schemas.openxmlformats.org/officeDocument/2006/relationships/slideLayout" Target="../slideLayouts/slideLayout7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7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7.xml" 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7.xml" 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 /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204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609600" y="0"/>
            <a:ext cx="9135235" cy="10287000"/>
            <a:chOff x="0" y="0"/>
            <a:chExt cx="1035548" cy="118473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35548" cy="1184737"/>
            </a:xfrm>
            <a:custGeom>
              <a:avLst/>
              <a:gdLst/>
              <a:ahLst/>
              <a:cxnLst/>
              <a:rect l="l" t="t" r="r" b="b"/>
              <a:pathLst>
                <a:path w="1035548" h="1184737">
                  <a:moveTo>
                    <a:pt x="0" y="0"/>
                  </a:moveTo>
                  <a:lnTo>
                    <a:pt x="1035548" y="0"/>
                  </a:lnTo>
                  <a:lnTo>
                    <a:pt x="1035548" y="1184737"/>
                  </a:lnTo>
                  <a:lnTo>
                    <a:pt x="0" y="1184737"/>
                  </a:lnTo>
                  <a:close/>
                </a:path>
              </a:pathLst>
            </a:custGeom>
            <a:blipFill>
              <a:blip r:embed="rId2"/>
              <a:stretch>
                <a:fillRect t="-378" b="-378"/>
              </a:stretch>
            </a:blipFill>
          </p:spPr>
          <p:txBody>
            <a:bodyPr/>
            <a:lstStyle/>
            <a:p>
              <a:endParaRPr lang="en-IN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903368" y="392398"/>
            <a:ext cx="9135235" cy="7649975"/>
            <a:chOff x="-324882" y="-649493"/>
            <a:chExt cx="12333652" cy="10493095"/>
          </a:xfrm>
        </p:grpSpPr>
        <p:sp>
          <p:nvSpPr>
            <p:cNvPr id="5" name="TextBox 5"/>
            <p:cNvSpPr txBox="1"/>
            <p:nvPr/>
          </p:nvSpPr>
          <p:spPr>
            <a:xfrm>
              <a:off x="-324882" y="-649493"/>
              <a:ext cx="12333652" cy="8274991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0" indent="0">
                <a:lnSpc>
                  <a:spcPts val="9600"/>
                </a:lnSpc>
              </a:pPr>
              <a:r>
                <a:rPr lang="en-US" sz="5400" b="1" spc="6" dirty="0">
                  <a:solidFill>
                    <a:srgbClr val="A9C3E0"/>
                  </a:solidFill>
                  <a:latin typeface="Georgia Pro Light"/>
                  <a:ea typeface="Georgia Pro Light"/>
                  <a:cs typeface="Georgia Pro Light"/>
                  <a:sym typeface="Georgia Pro Light"/>
                </a:rPr>
                <a:t>Integrated Management and Prevention of Type 2 Diabetes Mellitus in the UK: A Collaborative Approach for Community Nurses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-314053" y="8143608"/>
              <a:ext cx="11510620" cy="169999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5040"/>
                </a:lnSpc>
              </a:pPr>
              <a:r>
                <a:rPr lang="en-US" sz="24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Community Care and Management of Longer-term Conditions: LCHS7003</a:t>
              </a: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417CEC16-3773-78AB-0D1C-C5DE4FCCB6F4}"/>
              </a:ext>
            </a:extLst>
          </p:cNvPr>
          <p:cNvSpPr txBox="1"/>
          <p:nvPr/>
        </p:nvSpPr>
        <p:spPr>
          <a:xfrm>
            <a:off x="8903368" y="8420100"/>
            <a:ext cx="8525635" cy="18512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040"/>
              </a:lnSpc>
            </a:pPr>
            <a:r>
              <a:rPr lang="en-US" sz="2400" dirty="0">
                <a:solidFill>
                  <a:srgbClr val="A9C3E0"/>
                </a:solidFill>
                <a:latin typeface="DM Sans"/>
                <a:ea typeface="DM Sans"/>
                <a:cs typeface="DM Sans"/>
                <a:sym typeface="DM Sans"/>
              </a:rPr>
              <a:t>Student Name: NEELKUMAR PATEL </a:t>
            </a:r>
          </a:p>
          <a:p>
            <a:pPr marL="0" lvl="0" indent="0" algn="l">
              <a:lnSpc>
                <a:spcPts val="5040"/>
              </a:lnSpc>
            </a:pPr>
            <a:r>
              <a:rPr lang="en-US" sz="2400" dirty="0">
                <a:solidFill>
                  <a:srgbClr val="A9C3E0"/>
                </a:solidFill>
                <a:latin typeface="DM Sans"/>
                <a:ea typeface="DM Sans"/>
                <a:cs typeface="DM Sans"/>
                <a:sym typeface="DM Sans"/>
              </a:rPr>
              <a:t>Student ID: 2504974</a:t>
            </a:r>
          </a:p>
          <a:p>
            <a:pPr marL="0" lvl="0" indent="0" algn="l">
              <a:lnSpc>
                <a:spcPts val="5040"/>
              </a:lnSpc>
            </a:pPr>
            <a:r>
              <a:rPr lang="en-US" sz="2400" dirty="0">
                <a:solidFill>
                  <a:srgbClr val="A9C3E0"/>
                </a:solidFill>
                <a:latin typeface="DM Sans"/>
                <a:ea typeface="DM Sans"/>
                <a:cs typeface="DM Sans"/>
                <a:sym typeface="DM Sans"/>
              </a:rPr>
              <a:t>Tutor : </a:t>
            </a:r>
            <a:r>
              <a:rPr lang="en-US" sz="2400" dirty="0" err="1">
                <a:solidFill>
                  <a:srgbClr val="A9C3E0"/>
                </a:solidFill>
                <a:latin typeface="DM Sans"/>
                <a:ea typeface="DM Sans"/>
                <a:cs typeface="DM Sans"/>
                <a:sym typeface="DM Sans"/>
              </a:rPr>
              <a:t>Aishat</a:t>
            </a:r>
            <a:r>
              <a:rPr lang="en-US" sz="2400" dirty="0">
                <a:solidFill>
                  <a:srgbClr val="A9C3E0"/>
                </a:solidFill>
                <a:latin typeface="DM Sans"/>
                <a:ea typeface="DM Sans"/>
                <a:cs typeface="DM Sans"/>
                <a:sym typeface="DM Sans"/>
              </a:rPr>
              <a:t> </a:t>
            </a:r>
            <a:r>
              <a:rPr lang="en-US" sz="2400" dirty="0" err="1">
                <a:solidFill>
                  <a:srgbClr val="A9C3E0"/>
                </a:solidFill>
                <a:latin typeface="DM Sans"/>
                <a:ea typeface="DM Sans"/>
                <a:cs typeface="DM Sans"/>
                <a:sym typeface="DM Sans"/>
              </a:rPr>
              <a:t>Bakre</a:t>
            </a:r>
            <a:r>
              <a:rPr lang="en-US" sz="2400" dirty="0">
                <a:solidFill>
                  <a:srgbClr val="A9C3E0"/>
                </a:solidFill>
                <a:latin typeface="DM Sans"/>
                <a:ea typeface="DM Sans"/>
                <a:cs typeface="DM Sans"/>
                <a:sym typeface="DM Sans"/>
              </a:rPr>
              <a:t>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204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734675" y="0"/>
            <a:ext cx="7553325" cy="10287000"/>
            <a:chOff x="0" y="0"/>
            <a:chExt cx="1170208" cy="159372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70208" cy="1593725"/>
            </a:xfrm>
            <a:custGeom>
              <a:avLst/>
              <a:gdLst/>
              <a:ahLst/>
              <a:cxnLst/>
              <a:rect l="l" t="t" r="r" b="b"/>
              <a:pathLst>
                <a:path w="1170208" h="1593725">
                  <a:moveTo>
                    <a:pt x="0" y="0"/>
                  </a:moveTo>
                  <a:lnTo>
                    <a:pt x="1170208" y="0"/>
                  </a:lnTo>
                  <a:lnTo>
                    <a:pt x="1170208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t="-205" b="-205"/>
              </a:stretch>
            </a:blipFill>
          </p:spPr>
          <p:txBody>
            <a:bodyPr/>
            <a:lstStyle/>
            <a:p>
              <a:endParaRPr lang="en-IN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028700" y="1813906"/>
            <a:ext cx="9060900" cy="6659188"/>
            <a:chOff x="0" y="0"/>
            <a:chExt cx="12081199" cy="8878917"/>
          </a:xfrm>
        </p:grpSpPr>
        <p:sp>
          <p:nvSpPr>
            <p:cNvPr id="5" name="TextBox 5"/>
            <p:cNvSpPr txBox="1"/>
            <p:nvPr/>
          </p:nvSpPr>
          <p:spPr>
            <a:xfrm>
              <a:off x="0" y="-180975"/>
              <a:ext cx="12081199" cy="46945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9599"/>
                </a:lnSpc>
              </a:pPr>
              <a:r>
                <a:rPr lang="en-US" sz="6399" b="1" spc="6">
                  <a:solidFill>
                    <a:srgbClr val="A9C3E0"/>
                  </a:solidFill>
                  <a:latin typeface="Georgia Pro Bold"/>
                  <a:ea typeface="Georgia Pro Bold"/>
                  <a:cs typeface="Georgia Pro Bold"/>
                  <a:sym typeface="Georgia Pro Bold"/>
                </a:rPr>
                <a:t>Introduction &amp; Professional Audience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4940012"/>
              <a:ext cx="12081199" cy="393890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GB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Type 2 Diabetes Mellitus (T2DM) is a long-lasting and progressive condition of the metabolism that imposes dangerous health and social burdens in the UK (</a:t>
              </a:r>
              <a:r>
                <a:rPr lang="en-GB" sz="2100" dirty="0" err="1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Edeghere</a:t>
              </a:r>
              <a:r>
                <a:rPr lang="en-GB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 and English, 2019).</a:t>
              </a:r>
            </a:p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GB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Community nurses have a crucial role in the early detection, patient education, and continuity of care (Ge et al., 2023).</a:t>
              </a:r>
            </a:p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GB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It concentrates on patient-centred approaches that are based on evidence and enhance long-term outcomes by using community-led prevention.</a:t>
              </a: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204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734675" y="0"/>
            <a:ext cx="7553325" cy="10287000"/>
            <a:chOff x="0" y="0"/>
            <a:chExt cx="1170208" cy="159372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70208" cy="1593725"/>
            </a:xfrm>
            <a:custGeom>
              <a:avLst/>
              <a:gdLst/>
              <a:ahLst/>
              <a:cxnLst/>
              <a:rect l="l" t="t" r="r" b="b"/>
              <a:pathLst>
                <a:path w="1170208" h="1593725">
                  <a:moveTo>
                    <a:pt x="0" y="0"/>
                  </a:moveTo>
                  <a:lnTo>
                    <a:pt x="1170208" y="0"/>
                  </a:lnTo>
                  <a:lnTo>
                    <a:pt x="1170208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t="-205" b="-205"/>
              </a:stretch>
            </a:blipFill>
          </p:spPr>
          <p:txBody>
            <a:bodyPr/>
            <a:lstStyle/>
            <a:p>
              <a:endParaRPr lang="en-IN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723369" y="2283013"/>
            <a:ext cx="9060900" cy="5962105"/>
            <a:chOff x="0" y="-180975"/>
            <a:chExt cx="12081199" cy="7949473"/>
          </a:xfrm>
        </p:grpSpPr>
        <p:sp>
          <p:nvSpPr>
            <p:cNvPr id="5" name="TextBox 5"/>
            <p:cNvSpPr txBox="1"/>
            <p:nvPr/>
          </p:nvSpPr>
          <p:spPr>
            <a:xfrm>
              <a:off x="0" y="-180975"/>
              <a:ext cx="12081199" cy="30816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9599"/>
                </a:lnSpc>
              </a:pPr>
              <a:r>
                <a:rPr lang="en-US" sz="6399" b="1" spc="6">
                  <a:solidFill>
                    <a:srgbClr val="A9C3E0"/>
                  </a:solidFill>
                  <a:latin typeface="Georgia Pro Bold"/>
                  <a:ea typeface="Georgia Pro Bold"/>
                  <a:cs typeface="Georgia Pro Bold"/>
                  <a:sym typeface="Georgia Pro Bold"/>
                </a:rPr>
                <a:t>Overview of Type 2 Diabetes Mellitus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3327112"/>
              <a:ext cx="12081199" cy="444138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GB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Defined as insulin resistance and 3-cell dysfunction causing chronic hyperglycaemia (Freeman and Pennings, 2023).</a:t>
              </a:r>
            </a:p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GB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The main symptoms include the feeling of tiredness, frequent urination, weight loss, and blurred vision (Mayo Clinic, 2023).</a:t>
              </a:r>
            </a:p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GB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It is primarily due to lifestyle factors, such as obesity, diet, and inactivity, with a very close connection to deprivation (Lee et al., 2019).</a:t>
              </a:r>
            </a:p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GB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Most importantly, these factors require educational input on the community level and specific intervention to decrease disparity.</a:t>
              </a: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3305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734675" y="0"/>
            <a:ext cx="7553325" cy="10287000"/>
            <a:chOff x="0" y="0"/>
            <a:chExt cx="1908641" cy="259941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08641" cy="2599410"/>
            </a:xfrm>
            <a:custGeom>
              <a:avLst/>
              <a:gdLst/>
              <a:ahLst/>
              <a:cxnLst/>
              <a:rect l="l" t="t" r="r" b="b"/>
              <a:pathLst>
                <a:path w="1908641" h="2599410">
                  <a:moveTo>
                    <a:pt x="0" y="0"/>
                  </a:moveTo>
                  <a:lnTo>
                    <a:pt x="1908641" y="0"/>
                  </a:lnTo>
                  <a:lnTo>
                    <a:pt x="1908641" y="2599410"/>
                  </a:lnTo>
                  <a:lnTo>
                    <a:pt x="0" y="2599410"/>
                  </a:lnTo>
                  <a:close/>
                </a:path>
              </a:pathLst>
            </a:custGeom>
            <a:blipFill>
              <a:blip r:embed="rId2"/>
              <a:stretch>
                <a:fillRect t="-205" b="-205"/>
              </a:stretch>
            </a:blipFill>
          </p:spPr>
          <p:txBody>
            <a:bodyPr/>
            <a:lstStyle/>
            <a:p>
              <a:endParaRPr lang="en-IN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723369" y="2097275"/>
            <a:ext cx="9060900" cy="5962105"/>
            <a:chOff x="0" y="-180975"/>
            <a:chExt cx="12081199" cy="7949474"/>
          </a:xfrm>
        </p:grpSpPr>
        <p:sp>
          <p:nvSpPr>
            <p:cNvPr id="5" name="TextBox 5"/>
            <p:cNvSpPr txBox="1"/>
            <p:nvPr/>
          </p:nvSpPr>
          <p:spPr>
            <a:xfrm>
              <a:off x="0" y="-180975"/>
              <a:ext cx="12081199" cy="30816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9599"/>
                </a:lnSpc>
              </a:pPr>
              <a:r>
                <a:rPr lang="en-US" sz="6399" b="1" spc="6">
                  <a:solidFill>
                    <a:srgbClr val="A9C3E0"/>
                  </a:solidFill>
                  <a:latin typeface="Georgia Pro Bold"/>
                  <a:ea typeface="Georgia Pro Bold"/>
                  <a:cs typeface="Georgia Pro Bold"/>
                  <a:sym typeface="Georgia Pro Bold"/>
                </a:rPr>
                <a:t>Epidemiology &amp; Disease Burden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3327112"/>
              <a:ext cx="12081199" cy="444138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GB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Under-detection is supported by 4.7 million cases being diagnosed and 850,000 cases being undiagnosed (</a:t>
              </a:r>
              <a:r>
                <a:rPr lang="en-GB" sz="2100" dirty="0" err="1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Edeghere</a:t>
              </a:r>
              <a:r>
                <a:rPr lang="en-GB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 and English, 2019).</a:t>
              </a:r>
            </a:p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GB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Across the world, it is impacting 537 million adults (Magliano and Boyko, 2021).</a:t>
              </a:r>
            </a:p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GB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This is because the NHS is incurring an annual expenditure of £10 billion in the care of diabetes (NHS England, 2022).</a:t>
              </a:r>
            </a:p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GB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Patients and families are exposed to stigma, restriction of their lifestyles and social withdrawal, which enhances emotional and social load.</a:t>
              </a: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3305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734675" y="0"/>
            <a:ext cx="7553325" cy="10287000"/>
            <a:chOff x="0" y="0"/>
            <a:chExt cx="1170208" cy="159372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70208" cy="1593725"/>
            </a:xfrm>
            <a:custGeom>
              <a:avLst/>
              <a:gdLst/>
              <a:ahLst/>
              <a:cxnLst/>
              <a:rect l="l" t="t" r="r" b="b"/>
              <a:pathLst>
                <a:path w="1170208" h="1593725">
                  <a:moveTo>
                    <a:pt x="0" y="0"/>
                  </a:moveTo>
                  <a:lnTo>
                    <a:pt x="1170208" y="0"/>
                  </a:lnTo>
                  <a:lnTo>
                    <a:pt x="1170208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t="-205" b="-205"/>
              </a:stretch>
            </a:blipFill>
          </p:spPr>
          <p:txBody>
            <a:bodyPr/>
            <a:lstStyle/>
            <a:p>
              <a:endParaRPr lang="en-IN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95060" y="2468750"/>
            <a:ext cx="9060900" cy="5590208"/>
            <a:chOff x="0" y="-180975"/>
            <a:chExt cx="12081199" cy="7453609"/>
          </a:xfrm>
        </p:grpSpPr>
        <p:sp>
          <p:nvSpPr>
            <p:cNvPr id="5" name="TextBox 5"/>
            <p:cNvSpPr txBox="1"/>
            <p:nvPr/>
          </p:nvSpPr>
          <p:spPr>
            <a:xfrm>
              <a:off x="0" y="-180975"/>
              <a:ext cx="12081199" cy="30816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9599"/>
                </a:lnSpc>
              </a:pPr>
              <a:r>
                <a:rPr lang="en-US" sz="6399" b="1" spc="6">
                  <a:solidFill>
                    <a:srgbClr val="A9C3E0"/>
                  </a:solidFill>
                  <a:latin typeface="Georgia Pro Bold"/>
                  <a:ea typeface="Georgia Pro Bold"/>
                  <a:cs typeface="Georgia Pro Bold"/>
                  <a:sym typeface="Georgia Pro Bold"/>
                </a:rPr>
                <a:t>Diagnosis and Initial Assessment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3327111"/>
              <a:ext cx="12081199" cy="394552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US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Diagnosis based on HbA1c ≥48 mmol/mol and fasting glucose ≥6.5 mmol/L (Diabetes UK, 2024).</a:t>
              </a:r>
            </a:p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GB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Examination involves cardiovascular risk assessment, foot examination and BMI.</a:t>
              </a:r>
            </a:p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GB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The tools that help during self-management education and screening include </a:t>
              </a:r>
              <a:r>
                <a:rPr lang="en-GB" sz="2100" dirty="0" err="1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QDiates</a:t>
              </a:r>
              <a:r>
                <a:rPr lang="en-GB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 and DESMOND (Watt, 2019).</a:t>
              </a:r>
            </a:p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GB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Community nurses are vital in early diagnosis as well as the provision of equal access to intervention.</a:t>
              </a: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3305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734675" y="0"/>
            <a:ext cx="7553325" cy="10287000"/>
            <a:chOff x="0" y="0"/>
            <a:chExt cx="1170208" cy="159372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70208" cy="1593725"/>
            </a:xfrm>
            <a:custGeom>
              <a:avLst/>
              <a:gdLst/>
              <a:ahLst/>
              <a:cxnLst/>
              <a:rect l="l" t="t" r="r" b="b"/>
              <a:pathLst>
                <a:path w="1170208" h="1593725">
                  <a:moveTo>
                    <a:pt x="0" y="0"/>
                  </a:moveTo>
                  <a:lnTo>
                    <a:pt x="1170208" y="0"/>
                  </a:lnTo>
                  <a:lnTo>
                    <a:pt x="1170208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t="-205" b="-205"/>
              </a:stretch>
            </a:blipFill>
          </p:spPr>
          <p:txBody>
            <a:bodyPr/>
            <a:lstStyle/>
            <a:p>
              <a:endParaRPr lang="en-IN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751679" y="2283013"/>
            <a:ext cx="9060900" cy="5218313"/>
            <a:chOff x="0" y="-180975"/>
            <a:chExt cx="12081199" cy="6957750"/>
          </a:xfrm>
        </p:grpSpPr>
        <p:sp>
          <p:nvSpPr>
            <p:cNvPr id="5" name="TextBox 5"/>
            <p:cNvSpPr txBox="1"/>
            <p:nvPr/>
          </p:nvSpPr>
          <p:spPr>
            <a:xfrm>
              <a:off x="0" y="-180975"/>
              <a:ext cx="12081199" cy="30816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9599"/>
                </a:lnSpc>
              </a:pPr>
              <a:r>
                <a:rPr lang="en-US" sz="6399" b="1" spc="6" dirty="0">
                  <a:solidFill>
                    <a:srgbClr val="A9C3E0"/>
                  </a:solidFill>
                  <a:latin typeface="Georgia Pro Bold"/>
                  <a:ea typeface="Georgia Pro Bold"/>
                  <a:cs typeface="Georgia Pro Bold"/>
                  <a:sym typeface="Georgia Pro Bold"/>
                </a:rPr>
                <a:t>Management and UK Frameworks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3327112"/>
              <a:ext cx="12081199" cy="3449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GB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Evidence-based diabetes management is guided by NICE NG17 recommendations and the NHS Long Term Plan (NICE, 2022).</a:t>
              </a:r>
            </a:p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GB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The Chronic Care Model (CCM) forms the basis of multidisciplinary coordination and activating the patient (Zhou et al., 2024).</a:t>
              </a:r>
            </a:p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GB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Nurses apply motivational interviewing and regular check-ups.</a:t>
              </a:r>
            </a:p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GB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This joint governance forms a continuum, which promotes co-production among professionals and patients.</a:t>
              </a: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407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734675" y="0"/>
            <a:ext cx="7553325" cy="10287000"/>
            <a:chOff x="0" y="0"/>
            <a:chExt cx="1170208" cy="159372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70208" cy="1593725"/>
            </a:xfrm>
            <a:custGeom>
              <a:avLst/>
              <a:gdLst/>
              <a:ahLst/>
              <a:cxnLst/>
              <a:rect l="l" t="t" r="r" b="b"/>
              <a:pathLst>
                <a:path w="1170208" h="1593725">
                  <a:moveTo>
                    <a:pt x="0" y="0"/>
                  </a:moveTo>
                  <a:lnTo>
                    <a:pt x="1170208" y="0"/>
                  </a:lnTo>
                  <a:lnTo>
                    <a:pt x="1170208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t="-205" b="-205"/>
              </a:stretch>
            </a:blipFill>
          </p:spPr>
          <p:txBody>
            <a:bodyPr/>
            <a:lstStyle/>
            <a:p>
              <a:endParaRPr lang="en-IN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751679" y="2887850"/>
            <a:ext cx="9060900" cy="5124327"/>
            <a:chOff x="0" y="-180975"/>
            <a:chExt cx="12081199" cy="6832436"/>
          </a:xfrm>
        </p:grpSpPr>
        <p:sp>
          <p:nvSpPr>
            <p:cNvPr id="5" name="TextBox 5"/>
            <p:cNvSpPr txBox="1"/>
            <p:nvPr/>
          </p:nvSpPr>
          <p:spPr>
            <a:xfrm>
              <a:off x="0" y="-180975"/>
              <a:ext cx="12081199" cy="14687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9599"/>
                </a:lnSpc>
              </a:pPr>
              <a:r>
                <a:rPr lang="en-US" sz="6399" b="1" spc="6">
                  <a:solidFill>
                    <a:srgbClr val="A9C3E0"/>
                  </a:solidFill>
                  <a:latin typeface="Georgia Pro Bold"/>
                  <a:ea typeface="Georgia Pro Bold"/>
                  <a:cs typeface="Georgia Pro Bold"/>
                  <a:sym typeface="Georgia Pro Bold"/>
                </a:rPr>
                <a:t>Treatment Options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1714212"/>
              <a:ext cx="12081199" cy="493724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GB" sz="210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Metformin</a:t>
              </a:r>
              <a:r>
                <a:rPr lang="en-GB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, other adjunct drugs are SGLT2 inhibitors, which help keep the heart safe (Padda et al., 2023). </a:t>
              </a:r>
            </a:p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GB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The lifestyle change (diet and exercise) remains one of the key interventions (Ripple, 2018).</a:t>
              </a:r>
            </a:p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GB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Such modifications involve a healthy diet, eating in moderation, and exercising (Rippe, 2018).</a:t>
              </a:r>
            </a:p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US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Continuous glucose monitors (CGMs) enhance the </a:t>
              </a:r>
              <a:r>
                <a:rPr lang="en-US" sz="2100" dirty="0" err="1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glycaemic</a:t>
              </a:r>
              <a:r>
                <a:rPr lang="en-US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 control (Kong and Cho, 2024).</a:t>
              </a:r>
            </a:p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US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Integrating behavioural support with pharmacological accuracy is a holistic nursing intervention in successful </a:t>
              </a:r>
              <a:r>
                <a:rPr lang="en-US" sz="2100" dirty="0" err="1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glycaemic</a:t>
              </a:r>
              <a:r>
                <a:rPr lang="en-US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 control.</a:t>
              </a: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407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734675" y="0"/>
            <a:ext cx="7553325" cy="10287000"/>
            <a:chOff x="0" y="0"/>
            <a:chExt cx="1170208" cy="159372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70208" cy="1593725"/>
            </a:xfrm>
            <a:custGeom>
              <a:avLst/>
              <a:gdLst/>
              <a:ahLst/>
              <a:cxnLst/>
              <a:rect l="l" t="t" r="r" b="b"/>
              <a:pathLst>
                <a:path w="1170208" h="1593725">
                  <a:moveTo>
                    <a:pt x="0" y="0"/>
                  </a:moveTo>
                  <a:lnTo>
                    <a:pt x="1170208" y="0"/>
                  </a:lnTo>
                  <a:lnTo>
                    <a:pt x="1170208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t="-205" b="-205"/>
              </a:stretch>
            </a:blipFill>
          </p:spPr>
          <p:txBody>
            <a:bodyPr/>
            <a:lstStyle/>
            <a:p>
              <a:endParaRPr lang="en-IN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028700" y="2283013"/>
            <a:ext cx="9060900" cy="5962105"/>
            <a:chOff x="0" y="-180975"/>
            <a:chExt cx="12081199" cy="7949473"/>
          </a:xfrm>
        </p:grpSpPr>
        <p:sp>
          <p:nvSpPr>
            <p:cNvPr id="5" name="TextBox 5"/>
            <p:cNvSpPr txBox="1"/>
            <p:nvPr/>
          </p:nvSpPr>
          <p:spPr>
            <a:xfrm>
              <a:off x="0" y="-180975"/>
              <a:ext cx="12081199" cy="30816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9599"/>
                </a:lnSpc>
              </a:pPr>
              <a:r>
                <a:rPr lang="en-US" sz="6399" b="1" spc="6">
                  <a:solidFill>
                    <a:srgbClr val="A9C3E0"/>
                  </a:solidFill>
                  <a:latin typeface="Georgia Pro Bold"/>
                  <a:ea typeface="Georgia Pro Bold"/>
                  <a:cs typeface="Georgia Pro Bold"/>
                  <a:sym typeface="Georgia Pro Bold"/>
                </a:rPr>
                <a:t>Comorbidities and Complications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3327112"/>
              <a:ext cx="12081199" cy="444138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US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Comorbidities: hypertension, </a:t>
              </a:r>
              <a:r>
                <a:rPr lang="en-US" sz="2100" dirty="0" err="1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dyslipidaemia</a:t>
              </a:r>
              <a:r>
                <a:rPr lang="en-US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, depression (Tu et al., 2025).</a:t>
              </a:r>
            </a:p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US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The complications are renal failure, retinopathy and neuropathy (Kulkarni et al. 2024).</a:t>
              </a:r>
            </a:p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US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Example: In 2023, the amputation reduction in the NHS was 7% (NHS England, 2024; </a:t>
              </a:r>
              <a:r>
                <a:rPr lang="en-US" sz="2100" dirty="0" err="1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Meffen</a:t>
              </a:r>
              <a:r>
                <a:rPr lang="en-US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 et al., 2025) with the help of the NHS Diabetes Foot Care Pathway.</a:t>
              </a:r>
            </a:p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US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They are such integrated nursing-led surveillance systems, which are examples of transitioning to proactive and preventative care.</a:t>
              </a: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407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734675" y="0"/>
            <a:ext cx="7553325" cy="10287000"/>
            <a:chOff x="0" y="0"/>
            <a:chExt cx="1170208" cy="159372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70208" cy="1593725"/>
            </a:xfrm>
            <a:custGeom>
              <a:avLst/>
              <a:gdLst/>
              <a:ahLst/>
              <a:cxnLst/>
              <a:rect l="l" t="t" r="r" b="b"/>
              <a:pathLst>
                <a:path w="1170208" h="1593725">
                  <a:moveTo>
                    <a:pt x="0" y="0"/>
                  </a:moveTo>
                  <a:lnTo>
                    <a:pt x="1170208" y="0"/>
                  </a:lnTo>
                  <a:lnTo>
                    <a:pt x="1170208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t="-205" b="-205"/>
              </a:stretch>
            </a:blipFill>
          </p:spPr>
          <p:txBody>
            <a:bodyPr/>
            <a:lstStyle/>
            <a:p>
              <a:endParaRPr lang="en-IN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028700" y="2837844"/>
            <a:ext cx="9060900" cy="4611313"/>
            <a:chOff x="0" y="0"/>
            <a:chExt cx="12081199" cy="6148417"/>
          </a:xfrm>
        </p:grpSpPr>
        <p:sp>
          <p:nvSpPr>
            <p:cNvPr id="5" name="TextBox 5"/>
            <p:cNvSpPr txBox="1"/>
            <p:nvPr/>
          </p:nvSpPr>
          <p:spPr>
            <a:xfrm>
              <a:off x="0" y="-180975"/>
              <a:ext cx="12081199" cy="14687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9599"/>
                </a:lnSpc>
              </a:pPr>
              <a:r>
                <a:rPr lang="en-US" sz="6399" b="1" spc="6">
                  <a:solidFill>
                    <a:srgbClr val="A9C3E0"/>
                  </a:solidFill>
                  <a:latin typeface="Georgia Pro Bold"/>
                  <a:ea typeface="Georgia Pro Bold"/>
                  <a:cs typeface="Georgia Pro Bold"/>
                  <a:sym typeface="Georgia Pro Bold"/>
                </a:rPr>
                <a:t>Prevention Strategies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1714212"/>
              <a:ext cx="12081199" cy="443420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GB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NHS Diabetes Prevention Programme (NDPP) averts the development of prediabetes (NHS England, 2023; Fischer, 2023).</a:t>
              </a:r>
            </a:p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GB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Specific interventions, such as dietary education and culturally sensitive sessions, enhance participation in the high-risk ethnic groups.</a:t>
              </a:r>
            </a:p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GB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The results of HbA1c improved by 12% among nurse-led community workshops in Birmingham (Wang et al., 2019; Chen et al., 2025).</a:t>
              </a:r>
            </a:p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GB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Prevention efforts should be locally-focused, evidence-based and empower nurses.</a:t>
              </a: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407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734675" y="0"/>
            <a:ext cx="7553325" cy="10287000"/>
            <a:chOff x="0" y="0"/>
            <a:chExt cx="1170208" cy="159372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70208" cy="1593725"/>
            </a:xfrm>
            <a:custGeom>
              <a:avLst/>
              <a:gdLst/>
              <a:ahLst/>
              <a:cxnLst/>
              <a:rect l="l" t="t" r="r" b="b"/>
              <a:pathLst>
                <a:path w="1170208" h="1593725">
                  <a:moveTo>
                    <a:pt x="0" y="0"/>
                  </a:moveTo>
                  <a:lnTo>
                    <a:pt x="1170208" y="0"/>
                  </a:lnTo>
                  <a:lnTo>
                    <a:pt x="1170208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t="-205" b="-205"/>
              </a:stretch>
            </a:blipFill>
          </p:spPr>
          <p:txBody>
            <a:bodyPr/>
            <a:lstStyle/>
            <a:p>
              <a:endParaRPr lang="en-IN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028700" y="2047269"/>
            <a:ext cx="9060900" cy="6192463"/>
            <a:chOff x="0" y="0"/>
            <a:chExt cx="12081199" cy="8256617"/>
          </a:xfrm>
        </p:grpSpPr>
        <p:sp>
          <p:nvSpPr>
            <p:cNvPr id="5" name="TextBox 5"/>
            <p:cNvSpPr txBox="1"/>
            <p:nvPr/>
          </p:nvSpPr>
          <p:spPr>
            <a:xfrm>
              <a:off x="0" y="-180975"/>
              <a:ext cx="12081199" cy="30816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9599"/>
                </a:lnSpc>
              </a:pPr>
              <a:r>
                <a:rPr lang="en-US" sz="6399" b="1" spc="6">
                  <a:solidFill>
                    <a:srgbClr val="A9C3E0"/>
                  </a:solidFill>
                  <a:latin typeface="Georgia Pro Bold"/>
                  <a:ea typeface="Georgia Pro Bold"/>
                  <a:cs typeface="Georgia Pro Bold"/>
                  <a:sym typeface="Georgia Pro Bold"/>
                </a:rPr>
                <a:t>Co-productive and personalised care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3327112"/>
              <a:ext cx="12081199" cy="492950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GB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Needs empathy, cultural competence, and shared decision and determination.</a:t>
              </a:r>
            </a:p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GB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The Comprehensive Model of Personalised Care incorporates six elements, such as social prescribing and peer support (NHS England, 2021; NHS, 2024).</a:t>
              </a:r>
            </a:p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GB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Example: Manchester had an example of a personalised diabetes pathway that resulted in an increase of 20% in adherence (GMICP, 2022; Goldthorpe et al., 2022).</a:t>
              </a:r>
            </a:p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GB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This is done to promote empowerment and interpersonal trust that is necessary in long-term self-management.</a:t>
              </a:r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204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192000" y="0"/>
            <a:ext cx="7553325" cy="10287000"/>
            <a:chOff x="0" y="0"/>
            <a:chExt cx="1170208" cy="159372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70208" cy="1593725"/>
            </a:xfrm>
            <a:custGeom>
              <a:avLst/>
              <a:gdLst/>
              <a:ahLst/>
              <a:cxnLst/>
              <a:rect l="l" t="t" r="r" b="b"/>
              <a:pathLst>
                <a:path w="1170208" h="1593725">
                  <a:moveTo>
                    <a:pt x="0" y="0"/>
                  </a:moveTo>
                  <a:lnTo>
                    <a:pt x="1170208" y="0"/>
                  </a:lnTo>
                  <a:lnTo>
                    <a:pt x="1170208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t="-205" b="-205"/>
              </a:stretch>
            </a:blipFill>
          </p:spPr>
          <p:txBody>
            <a:bodyPr/>
            <a:lstStyle/>
            <a:p>
              <a:endParaRPr lang="en-IN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57200" y="571500"/>
            <a:ext cx="11506200" cy="8767322"/>
            <a:chOff x="0" y="-180975"/>
            <a:chExt cx="16736340" cy="12497025"/>
          </a:xfrm>
        </p:grpSpPr>
        <p:sp>
          <p:nvSpPr>
            <p:cNvPr id="5" name="TextBox 5"/>
            <p:cNvSpPr txBox="1"/>
            <p:nvPr/>
          </p:nvSpPr>
          <p:spPr>
            <a:xfrm>
              <a:off x="0" y="-180975"/>
              <a:ext cx="16736340" cy="334176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0" indent="0" algn="l">
                <a:lnSpc>
                  <a:spcPts val="9599"/>
                </a:lnSpc>
              </a:pPr>
              <a:r>
                <a:rPr lang="en-US" sz="6399" b="1" spc="6" dirty="0">
                  <a:solidFill>
                    <a:srgbClr val="A9C3E0"/>
                  </a:solidFill>
                  <a:latin typeface="Georgia Pro Bold"/>
                  <a:ea typeface="Georgia Pro Bold"/>
                  <a:cs typeface="Georgia Pro Bold"/>
                  <a:sym typeface="Georgia Pro Bold"/>
                </a:rPr>
                <a:t>Recommendations and Conclusion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3327112"/>
              <a:ext cx="8645262" cy="898893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US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Recommendations</a:t>
              </a:r>
            </a:p>
            <a:p>
              <a:pPr marL="910590" lvl="2" indent="-226695">
                <a:lnSpc>
                  <a:spcPts val="2940"/>
                </a:lnSpc>
                <a:buFont typeface="Arial"/>
                <a:buChar char="•"/>
              </a:pPr>
              <a:r>
                <a:rPr lang="en-US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Integrate Chronic Care Model (CCM) and Personalised Care principles in nursing education (</a:t>
              </a:r>
              <a:r>
                <a:rPr lang="en-US" sz="2100" dirty="0" err="1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Grudniewicz</a:t>
              </a:r>
              <a:r>
                <a:rPr lang="en-US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 et al., 2023; EBSCO, 2023).</a:t>
              </a:r>
            </a:p>
            <a:p>
              <a:pPr marL="910590" lvl="2" indent="-226695">
                <a:lnSpc>
                  <a:spcPts val="2940"/>
                </a:lnSpc>
                <a:buFont typeface="Arial"/>
                <a:buChar char="•"/>
              </a:pPr>
              <a:r>
                <a:rPr lang="en-US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Expand remote monitoring and nurse-led early screening through primary care networks (</a:t>
              </a:r>
              <a:r>
                <a:rPr lang="en-US" sz="2100" dirty="0" err="1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Olawade</a:t>
              </a:r>
              <a:r>
                <a:rPr lang="en-US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 et al., 2024; Longhini et al., 2023).</a:t>
              </a:r>
            </a:p>
            <a:p>
              <a:pPr marL="453390" lvl="1" indent="-226695" algn="l">
                <a:lnSpc>
                  <a:spcPts val="2940"/>
                </a:lnSpc>
                <a:buFont typeface="Arial"/>
                <a:buChar char="•"/>
              </a:pPr>
              <a:r>
                <a:rPr lang="en-US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Conclusion</a:t>
              </a:r>
            </a:p>
            <a:p>
              <a:pPr marL="910590" lvl="2" indent="-226695">
                <a:lnSpc>
                  <a:spcPts val="2940"/>
                </a:lnSpc>
                <a:buFont typeface="Arial"/>
                <a:buChar char="•"/>
              </a:pPr>
              <a:r>
                <a:rPr lang="en-US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These strategies enhance prevention, empowerment, and equitable diabetes care outcomes.</a:t>
              </a:r>
            </a:p>
            <a:p>
              <a:pPr marL="910590" lvl="2" indent="-226695">
                <a:lnSpc>
                  <a:spcPts val="2940"/>
                </a:lnSpc>
                <a:buFont typeface="Arial"/>
                <a:buChar char="•"/>
              </a:pPr>
              <a:r>
                <a:rPr lang="en-US" sz="2100" dirty="0">
                  <a:solidFill>
                    <a:srgbClr val="A9C3E0"/>
                  </a:solidFill>
                  <a:latin typeface="DM Sans"/>
                  <a:ea typeface="DM Sans"/>
                  <a:cs typeface="DM Sans"/>
                  <a:sym typeface="DM Sans"/>
                </a:rPr>
                <a:t>Strengthening multidisciplinary collaboration ensures holistic and sustainable management of Type 2 Diabetes.</a:t>
              </a:r>
            </a:p>
          </p:txBody>
        </p:sp>
      </p:grpSp>
      <p:pic>
        <p:nvPicPr>
          <p:cNvPr id="10" name="Picture 9" descr="Diagram of a diagram of a patient&#10;&#10;AI-generated content may be incorrect.">
            <a:extLst>
              <a:ext uri="{FF2B5EF4-FFF2-40B4-BE49-F238E27FC236}">
                <a16:creationId xmlns:a16="http://schemas.microsoft.com/office/drawing/2014/main" id="{3C6CD2DB-E5F2-19BB-CABC-7FF08DD08DD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0911" y="2895030"/>
            <a:ext cx="5430105" cy="3620070"/>
          </a:xfrm>
          <a:prstGeom prst="rect">
            <a:avLst/>
          </a:prstGeom>
        </p:spPr>
      </p:pic>
      <p:sp>
        <p:nvSpPr>
          <p:cNvPr id="11" name="TextBox 6">
            <a:extLst>
              <a:ext uri="{FF2B5EF4-FFF2-40B4-BE49-F238E27FC236}">
                <a16:creationId xmlns:a16="http://schemas.microsoft.com/office/drawing/2014/main" id="{52176B68-F24B-55CA-7633-A00D7014A2DA}"/>
              </a:ext>
            </a:extLst>
          </p:cNvPr>
          <p:cNvSpPr txBox="1"/>
          <p:nvPr/>
        </p:nvSpPr>
        <p:spPr>
          <a:xfrm>
            <a:off x="6540910" y="6635298"/>
            <a:ext cx="5422489" cy="7277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26695" lvl="1" algn="ctr">
              <a:lnSpc>
                <a:spcPts val="2940"/>
              </a:lnSpc>
            </a:pPr>
            <a:r>
              <a:rPr lang="en-US" sz="2100" dirty="0">
                <a:solidFill>
                  <a:srgbClr val="A9C3E0"/>
                </a:solidFill>
                <a:latin typeface="DM Sans"/>
                <a:ea typeface="DM Sans"/>
                <a:cs typeface="DM Sans"/>
                <a:sym typeface="DM Sans"/>
              </a:rPr>
              <a:t>Figure 1: Integrated Chronic Care Model</a:t>
            </a:r>
          </a:p>
          <a:p>
            <a:pPr marL="226695" lvl="1" algn="ctr">
              <a:lnSpc>
                <a:spcPts val="2940"/>
              </a:lnSpc>
            </a:pPr>
            <a:r>
              <a:rPr lang="en-US" sz="2100" dirty="0">
                <a:solidFill>
                  <a:srgbClr val="A9C3E0"/>
                </a:solidFill>
                <a:latin typeface="DM Sans"/>
                <a:ea typeface="DM Sans"/>
                <a:cs typeface="DM Sans"/>
                <a:sym typeface="DM Sans"/>
              </a:rPr>
              <a:t>(Source: Self-created)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204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734675" y="0"/>
            <a:ext cx="7553325" cy="10287000"/>
            <a:chOff x="0" y="0"/>
            <a:chExt cx="1170208" cy="159372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70208" cy="1593725"/>
            </a:xfrm>
            <a:custGeom>
              <a:avLst/>
              <a:gdLst/>
              <a:ahLst/>
              <a:cxnLst/>
              <a:rect l="l" t="t" r="r" b="b"/>
              <a:pathLst>
                <a:path w="1170208" h="1593725">
                  <a:moveTo>
                    <a:pt x="0" y="0"/>
                  </a:moveTo>
                  <a:lnTo>
                    <a:pt x="1170208" y="0"/>
                  </a:lnTo>
                  <a:lnTo>
                    <a:pt x="1170208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t="-205" b="-205"/>
              </a:stretch>
            </a:blipFill>
          </p:spPr>
          <p:txBody>
            <a:bodyPr/>
            <a:lstStyle/>
            <a:p>
              <a:endParaRPr lang="en-IN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57200" y="0"/>
            <a:ext cx="10058400" cy="9454358"/>
            <a:chOff x="0" y="-180975"/>
            <a:chExt cx="13411199" cy="12605807"/>
          </a:xfrm>
        </p:grpSpPr>
        <p:sp>
          <p:nvSpPr>
            <p:cNvPr id="5" name="TextBox 5"/>
            <p:cNvSpPr txBox="1"/>
            <p:nvPr/>
          </p:nvSpPr>
          <p:spPr>
            <a:xfrm>
              <a:off x="0" y="-180975"/>
              <a:ext cx="12081199" cy="14687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9599"/>
                </a:lnSpc>
              </a:pPr>
              <a:r>
                <a:rPr lang="en-US" sz="6399" b="1" spc="6" dirty="0">
                  <a:solidFill>
                    <a:srgbClr val="A9C3E0"/>
                  </a:solidFill>
                  <a:latin typeface="Georgia Pro Bold"/>
                  <a:ea typeface="Georgia Pro Bold"/>
                  <a:cs typeface="Georgia Pro Bold"/>
                  <a:sym typeface="Georgia Pro Bold"/>
                </a:rPr>
                <a:t>References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1714211"/>
              <a:ext cx="13411199" cy="10710621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171450" lvl="0" indent="-171450">
                <a:buFont typeface="Arial" panose="020B0604020202020204" pitchFamily="34" charset="0"/>
                <a:buChar char="•"/>
              </a:pPr>
              <a:r>
                <a:rPr lang="en-IN" dirty="0">
                  <a:solidFill>
                    <a:schemeClr val="bg1"/>
                  </a:solidFill>
                </a:rPr>
                <a:t>Chen, Y., Zhou, T., Su, L., Guo, Y. and Ke, X. (2025). Effects of nurse-led telephone interventions on HbA1c levels in patients with type 2 diabetes: a Meta-analysis-based evaluation of follow-up protocols. BMC Nursing, 24(1). https://doi.org/10.1186/s12912-025-02782-x. </a:t>
              </a:r>
            </a:p>
            <a:p>
              <a:pPr marL="171450" lvl="0" indent="-171450">
                <a:buFont typeface="Arial" panose="020B0604020202020204" pitchFamily="34" charset="0"/>
                <a:buChar char="•"/>
              </a:pPr>
              <a:r>
                <a:rPr lang="en-IN" dirty="0">
                  <a:solidFill>
                    <a:schemeClr val="bg1"/>
                  </a:solidFill>
                </a:rPr>
                <a:t>Diabetes UK (2024). Diagnostic criteria for diabetes. Diabetes UK. Available at: https://www.diabetes.org.uk/for-professionals/improving-care/clinical-recommendations-for-professionals/diagnosis-ongoing-management-monitoring/new_diagnostic_criteria_for_diabetes [Accessed 4 Nov. 2025].</a:t>
              </a:r>
            </a:p>
            <a:p>
              <a:pPr marL="171450" lvl="0" indent="-171450">
                <a:buFont typeface="Arial" panose="020B0604020202020204" pitchFamily="34" charset="0"/>
                <a:buChar char="•"/>
              </a:pPr>
              <a:r>
                <a:rPr lang="en-IN" dirty="0">
                  <a:solidFill>
                    <a:schemeClr val="bg1"/>
                  </a:solidFill>
                </a:rPr>
                <a:t>EBSCO (2023). Chronic Care Model (CCM)  | EBSCO. EBSCO Information Services, Inc. | www.ebsco.com. Available at: https://www.ebsco.com/research-starters/health-and-medicine/chronic-care-model-ccm [Accessed 5 Nov. 2025].</a:t>
              </a:r>
            </a:p>
            <a:p>
              <a:pPr marL="171450" lvl="0" indent="-171450">
                <a:buFont typeface="Arial" panose="020B0604020202020204" pitchFamily="34" charset="0"/>
                <a:buChar char="•"/>
              </a:pPr>
              <a:r>
                <a:rPr lang="en-IN" dirty="0" err="1">
                  <a:solidFill>
                    <a:schemeClr val="bg1"/>
                  </a:solidFill>
                </a:rPr>
                <a:t>Edeghere</a:t>
              </a:r>
              <a:r>
                <a:rPr lang="en-IN" dirty="0">
                  <a:solidFill>
                    <a:schemeClr val="bg1"/>
                  </a:solidFill>
                </a:rPr>
                <a:t>, S. and English, P. (2019). Management of type 2 diabetes: now and the future. Clinical Medicine, 19(5), pp.403–405. https://doi.org/10.7861/clinmed.2019-0318. </a:t>
              </a:r>
            </a:p>
            <a:p>
              <a:pPr marL="171450" lvl="0" indent="-171450">
                <a:buFont typeface="Arial" panose="020B0604020202020204" pitchFamily="34" charset="0"/>
                <a:buChar char="•"/>
              </a:pPr>
              <a:r>
                <a:rPr lang="en-IN" dirty="0">
                  <a:solidFill>
                    <a:schemeClr val="bg1"/>
                  </a:solidFill>
                </a:rPr>
                <a:t>Fischer, K. (2023). NHS Diabetes Prevention Programme: How effective are referrals? NIHR Evidence. Available at: https://evidence.nihr.ac.uk/alert/how-effective-are-referrals-to-the-nhs-diabetes-prevention-programme/ [Accessed 5 Nov. 2025].</a:t>
              </a:r>
            </a:p>
            <a:p>
              <a:pPr marL="171450" lvl="0" indent="-171450">
                <a:buFont typeface="Arial" panose="020B0604020202020204" pitchFamily="34" charset="0"/>
                <a:buChar char="•"/>
              </a:pPr>
              <a:r>
                <a:rPr lang="en-IN" dirty="0">
                  <a:solidFill>
                    <a:schemeClr val="bg1"/>
                  </a:solidFill>
                </a:rPr>
                <a:t>Freeman, A.M. and Pennings, N. (2023). Insulin Resistance. nih.gov. Available at: https://www.ncbi.nlm.nih.gov/books/NBK507839/ [Accessed 4 Nov. 2025].</a:t>
              </a:r>
            </a:p>
            <a:p>
              <a:pPr marL="171450" lvl="0" indent="-171450">
                <a:buFont typeface="Arial" panose="020B0604020202020204" pitchFamily="34" charset="0"/>
                <a:buChar char="•"/>
              </a:pPr>
              <a:r>
                <a:rPr lang="en-IN" dirty="0">
                  <a:solidFill>
                    <a:schemeClr val="bg1"/>
                  </a:solidFill>
                </a:rPr>
                <a:t>Ge, J., Zhang, Y., Fan, E., Yang, X., Chu, L., Zhou, X., Yan, Y. and Liu, W. (2023). Community Nurses Are Important Providers of Continuity of Care for Patients With Chronic Diseases: A Qualitative Study. Inquiry, 60(1), p.004695802311608-004695802311608. https://doi.org/10.1177/00469580231160888. </a:t>
              </a:r>
            </a:p>
            <a:p>
              <a:pPr marL="171450" lvl="0" indent="-171450">
                <a:buFont typeface="Arial" panose="020B0604020202020204" pitchFamily="34" charset="0"/>
                <a:buChar char="•"/>
              </a:pPr>
              <a:r>
                <a:rPr lang="en-IN" dirty="0">
                  <a:solidFill>
                    <a:schemeClr val="bg1"/>
                  </a:solidFill>
                </a:rPr>
                <a:t>GMICP (2022). Tackling Diabetes Together. Available at: https://gmintegratedcare.org.uk/wp-content/uploads/2024/03/gm-icp-tackling-diabetes-together-greater-manchetser-diabetes-strategy-2022-2027.pdf [Accessed 4 Nov. 2025].</a:t>
              </a:r>
            </a:p>
            <a:p>
              <a:pPr marL="171450" lvl="0" indent="-171450">
                <a:buFont typeface="Arial" panose="020B0604020202020204" pitchFamily="34" charset="0"/>
                <a:buChar char="•"/>
              </a:pPr>
              <a:r>
                <a:rPr lang="en-IN" dirty="0">
                  <a:solidFill>
                    <a:schemeClr val="bg1"/>
                  </a:solidFill>
                </a:rPr>
                <a:t>Goldthorpe, J., Allen, T., Brooks, J., </a:t>
              </a:r>
              <a:r>
                <a:rPr lang="en-IN" dirty="0" err="1">
                  <a:solidFill>
                    <a:schemeClr val="bg1"/>
                  </a:solidFill>
                </a:rPr>
                <a:t>Kontopantelis</a:t>
              </a:r>
              <a:r>
                <a:rPr lang="en-IN" dirty="0">
                  <a:solidFill>
                    <a:schemeClr val="bg1"/>
                  </a:solidFill>
                </a:rPr>
                <a:t>, E., Holland, F., Moss, C., Wake, D.J., Brodie, D., Cunningham, S.G., </a:t>
              </a:r>
              <a:r>
                <a:rPr lang="en-IN" dirty="0" err="1">
                  <a:solidFill>
                    <a:schemeClr val="bg1"/>
                  </a:solidFill>
                </a:rPr>
                <a:t>Kanumilli</a:t>
              </a:r>
              <a:r>
                <a:rPr lang="en-IN" dirty="0">
                  <a:solidFill>
                    <a:schemeClr val="bg1"/>
                  </a:solidFill>
                </a:rPr>
                <a:t>, N., Bishop, H., Jones, E., Milne, N., Ball, S., Jenkins, M., </a:t>
              </a:r>
              <a:r>
                <a:rPr lang="en-IN" dirty="0" err="1">
                  <a:solidFill>
                    <a:schemeClr val="bg1"/>
                  </a:solidFill>
                </a:rPr>
                <a:t>Nicinska</a:t>
              </a:r>
              <a:r>
                <a:rPr lang="en-IN" dirty="0">
                  <a:solidFill>
                    <a:schemeClr val="bg1"/>
                  </a:solidFill>
                </a:rPr>
                <a:t>, B., Ratto, M., Morgan-Curran, M., Johnson, G. and Rutter, M.K. (2022). Digital Interventions Supporting Self-care in People With Type 2 Diabetes Across Greater Manchester (Greater Manchester Diabetes My Way): Protocol for a Mixed Methods Evaluation. JMIR Research Protocols, 11(8), p.e26237. https://doi.org/10.2196/26237. </a:t>
              </a:r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2046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83645B5-04ED-65A9-7A5E-E8B1699469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1F2451DE-5768-9F99-3124-0335D83D4AAE}"/>
              </a:ext>
            </a:extLst>
          </p:cNvPr>
          <p:cNvGrpSpPr/>
          <p:nvPr/>
        </p:nvGrpSpPr>
        <p:grpSpPr>
          <a:xfrm>
            <a:off x="11201400" y="0"/>
            <a:ext cx="7086600" cy="10287000"/>
            <a:chOff x="0" y="0"/>
            <a:chExt cx="1170208" cy="1593725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8EAAE867-10A0-2C0A-7711-37AB3C966D6F}"/>
                </a:ext>
              </a:extLst>
            </p:cNvPr>
            <p:cNvSpPr/>
            <p:nvPr/>
          </p:nvSpPr>
          <p:spPr>
            <a:xfrm>
              <a:off x="0" y="0"/>
              <a:ext cx="1170208" cy="1593725"/>
            </a:xfrm>
            <a:custGeom>
              <a:avLst/>
              <a:gdLst/>
              <a:ahLst/>
              <a:cxnLst/>
              <a:rect l="l" t="t" r="r" b="b"/>
              <a:pathLst>
                <a:path w="1170208" h="1593725">
                  <a:moveTo>
                    <a:pt x="0" y="0"/>
                  </a:moveTo>
                  <a:lnTo>
                    <a:pt x="1170208" y="0"/>
                  </a:lnTo>
                  <a:lnTo>
                    <a:pt x="1170208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t="-205" b="-205"/>
              </a:stretch>
            </a:blipFill>
          </p:spPr>
          <p:txBody>
            <a:bodyPr/>
            <a:lstStyle/>
            <a:p>
              <a:endParaRPr lang="en-IN"/>
            </a:p>
          </p:txBody>
        </p:sp>
      </p:grpSp>
      <p:grpSp>
        <p:nvGrpSpPr>
          <p:cNvPr id="4" name="Group 4">
            <a:extLst>
              <a:ext uri="{FF2B5EF4-FFF2-40B4-BE49-F238E27FC236}">
                <a16:creationId xmlns:a16="http://schemas.microsoft.com/office/drawing/2014/main" id="{E7E9BB17-5129-B3AB-6A2C-6ECA13274FF6}"/>
              </a:ext>
            </a:extLst>
          </p:cNvPr>
          <p:cNvGrpSpPr/>
          <p:nvPr/>
        </p:nvGrpSpPr>
        <p:grpSpPr>
          <a:xfrm>
            <a:off x="457199" y="0"/>
            <a:ext cx="10439401" cy="10285355"/>
            <a:chOff x="-1" y="-180975"/>
            <a:chExt cx="13919200" cy="13713803"/>
          </a:xfrm>
        </p:grpSpPr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33889240-03AE-C1F4-56C7-C3E8938A59E6}"/>
                </a:ext>
              </a:extLst>
            </p:cNvPr>
            <p:cNvSpPr txBox="1"/>
            <p:nvPr/>
          </p:nvSpPr>
          <p:spPr>
            <a:xfrm>
              <a:off x="0" y="-180975"/>
              <a:ext cx="12081199" cy="14687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9599"/>
                </a:lnSpc>
              </a:pPr>
              <a:r>
                <a:rPr lang="en-US" sz="6399" b="1" spc="6" dirty="0">
                  <a:solidFill>
                    <a:srgbClr val="A9C3E0"/>
                  </a:solidFill>
                  <a:latin typeface="Georgia Pro Bold"/>
                  <a:ea typeface="Georgia Pro Bold"/>
                  <a:cs typeface="Georgia Pro Bold"/>
                  <a:sym typeface="Georgia Pro Bold"/>
                </a:rPr>
                <a:t>References</a:t>
              </a:r>
            </a:p>
          </p:txBody>
        </p:sp>
        <p:sp>
          <p:nvSpPr>
            <p:cNvPr id="6" name="TextBox 6">
              <a:extLst>
                <a:ext uri="{FF2B5EF4-FFF2-40B4-BE49-F238E27FC236}">
                  <a16:creationId xmlns:a16="http://schemas.microsoft.com/office/drawing/2014/main" id="{6911597E-821C-B128-05DA-EDC8D6F1BDCF}"/>
                </a:ext>
              </a:extLst>
            </p:cNvPr>
            <p:cNvSpPr txBox="1"/>
            <p:nvPr/>
          </p:nvSpPr>
          <p:spPr>
            <a:xfrm>
              <a:off x="-1" y="1714211"/>
              <a:ext cx="13919200" cy="11818617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171450" lvl="0" indent="-171450">
                <a:buFont typeface="Arial" panose="020B0604020202020204" pitchFamily="34" charset="0"/>
                <a:buChar char="•"/>
              </a:pPr>
              <a:r>
                <a:rPr lang="en-IN" dirty="0">
                  <a:solidFill>
                    <a:schemeClr val="bg1"/>
                  </a:solidFill>
                </a:rPr>
                <a:t>Grudniewicz, A., Gray, C.S., </a:t>
              </a:r>
              <a:r>
                <a:rPr lang="en-IN" dirty="0" err="1">
                  <a:solidFill>
                    <a:schemeClr val="bg1"/>
                  </a:solidFill>
                </a:rPr>
                <a:t>Boeckxstaens</a:t>
              </a:r>
              <a:r>
                <a:rPr lang="en-IN" dirty="0">
                  <a:solidFill>
                    <a:schemeClr val="bg1"/>
                  </a:solidFill>
                </a:rPr>
                <a:t>, P., </a:t>
              </a:r>
              <a:r>
                <a:rPr lang="en-IN" dirty="0" err="1">
                  <a:solidFill>
                    <a:schemeClr val="bg1"/>
                  </a:solidFill>
                </a:rPr>
                <a:t>Maeseneer</a:t>
              </a:r>
              <a:r>
                <a:rPr lang="en-IN" dirty="0">
                  <a:solidFill>
                    <a:schemeClr val="bg1"/>
                  </a:solidFill>
                </a:rPr>
                <a:t>, J.D. and Mold, J.W. (2023). Operationalizing the Chronic Care Model with Goal-Oriented Care. The Patient: Patient-</a:t>
              </a:r>
              <a:r>
                <a:rPr lang="en-IN" dirty="0" err="1">
                  <a:solidFill>
                    <a:schemeClr val="bg1"/>
                  </a:solidFill>
                </a:rPr>
                <a:t>Centered</a:t>
              </a:r>
              <a:r>
                <a:rPr lang="en-IN" dirty="0">
                  <a:solidFill>
                    <a:schemeClr val="bg1"/>
                  </a:solidFill>
                </a:rPr>
                <a:t> Outcomes Research, 16(6), pp.569–578. https://doi.org/10.1007/s40271-023-00645-8. </a:t>
              </a:r>
            </a:p>
            <a:p>
              <a:pPr marL="171450" lvl="0" indent="-171450">
                <a:buFont typeface="Arial" panose="020B0604020202020204" pitchFamily="34" charset="0"/>
                <a:buChar char="•"/>
              </a:pPr>
              <a:r>
                <a:rPr lang="en-IN" dirty="0">
                  <a:solidFill>
                    <a:schemeClr val="bg1"/>
                  </a:solidFill>
                </a:rPr>
                <a:t>Kong, S.-Y. and Cho, M.-K. (2024). Effects of Continuous Glucose Monitoring on </a:t>
              </a:r>
              <a:r>
                <a:rPr lang="en-IN" dirty="0" err="1">
                  <a:solidFill>
                    <a:schemeClr val="bg1"/>
                  </a:solidFill>
                </a:rPr>
                <a:t>Glycemic</a:t>
              </a:r>
              <a:r>
                <a:rPr lang="en-IN" dirty="0">
                  <a:solidFill>
                    <a:schemeClr val="bg1"/>
                  </a:solidFill>
                </a:rPr>
                <a:t> Control in Type 2 Diabetes: A Systematic Review and Meta-Analysis. Healthcare, 12(5), pp.571–571. https://doi.org/10.3390/healthcare12050571. </a:t>
              </a:r>
            </a:p>
            <a:p>
              <a:pPr marL="171450" lvl="0" indent="-171450">
                <a:buFont typeface="Arial" panose="020B0604020202020204" pitchFamily="34" charset="0"/>
                <a:buChar char="•"/>
              </a:pPr>
              <a:r>
                <a:rPr lang="en-IN" dirty="0">
                  <a:solidFill>
                    <a:schemeClr val="bg1"/>
                  </a:solidFill>
                </a:rPr>
                <a:t>Kulkarni, A., </a:t>
              </a:r>
              <a:r>
                <a:rPr lang="en-IN" dirty="0" err="1">
                  <a:solidFill>
                    <a:schemeClr val="bg1"/>
                  </a:solidFill>
                </a:rPr>
                <a:t>Thool</a:t>
              </a:r>
              <a:r>
                <a:rPr lang="en-IN" dirty="0">
                  <a:solidFill>
                    <a:schemeClr val="bg1"/>
                  </a:solidFill>
                </a:rPr>
                <a:t>, A.R. and </a:t>
              </a:r>
              <a:r>
                <a:rPr lang="en-IN" dirty="0" err="1">
                  <a:solidFill>
                    <a:schemeClr val="bg1"/>
                  </a:solidFill>
                </a:rPr>
                <a:t>Daigavane</a:t>
              </a:r>
              <a:r>
                <a:rPr lang="en-IN" dirty="0">
                  <a:solidFill>
                    <a:schemeClr val="bg1"/>
                  </a:solidFill>
                </a:rPr>
                <a:t>, S. (2024). Understanding the Clinical Relationship Between Diabetic Retinopathy, Nephropathy, and Neuropathy: A Comprehensive Review. </a:t>
              </a:r>
              <a:r>
                <a:rPr lang="en-IN" dirty="0" err="1">
                  <a:solidFill>
                    <a:schemeClr val="bg1"/>
                  </a:solidFill>
                </a:rPr>
                <a:t>Cureus</a:t>
              </a:r>
              <a:r>
                <a:rPr lang="en-IN" dirty="0">
                  <a:solidFill>
                    <a:schemeClr val="bg1"/>
                  </a:solidFill>
                </a:rPr>
                <a:t>, 16(3). https://doi.org/10.7759/cureus.56674. </a:t>
              </a:r>
            </a:p>
            <a:p>
              <a:pPr marL="171450" lvl="0" indent="-171450">
                <a:buFont typeface="Arial" panose="020B0604020202020204" pitchFamily="34" charset="0"/>
                <a:buChar char="•"/>
              </a:pPr>
              <a:r>
                <a:rPr lang="en-IN" dirty="0">
                  <a:solidFill>
                    <a:schemeClr val="bg1"/>
                  </a:solidFill>
                </a:rPr>
                <a:t>Lee, A., Cardel, M. and Donahoo, W.T. (2019). Social and Environmental Factors Influencing Obesity. NIH.gov. Available at: https://www.ncbi.nlm.nih.gov/books/NBK278977/ [Accessed 4 Nov. 2025].</a:t>
              </a:r>
            </a:p>
            <a:p>
              <a:pPr marL="171450" lvl="0" indent="-171450">
                <a:buFont typeface="Arial" panose="020B0604020202020204" pitchFamily="34" charset="0"/>
                <a:buChar char="•"/>
              </a:pPr>
              <a:r>
                <a:rPr lang="en-IN" dirty="0">
                  <a:solidFill>
                    <a:schemeClr val="bg1"/>
                  </a:solidFill>
                </a:rPr>
                <a:t>Longhini, J., Federica </a:t>
              </a:r>
              <a:r>
                <a:rPr lang="en-IN" dirty="0" err="1">
                  <a:solidFill>
                    <a:schemeClr val="bg1"/>
                  </a:solidFill>
                </a:rPr>
                <a:t>Canzan</a:t>
              </a:r>
              <a:r>
                <a:rPr lang="en-IN" dirty="0">
                  <a:solidFill>
                    <a:schemeClr val="bg1"/>
                  </a:solidFill>
                </a:rPr>
                <a:t>, </a:t>
              </a:r>
              <a:r>
                <a:rPr lang="en-IN" dirty="0" err="1">
                  <a:solidFill>
                    <a:schemeClr val="bg1"/>
                  </a:solidFill>
                </a:rPr>
                <a:t>Zambiasi</a:t>
              </a:r>
              <a:r>
                <a:rPr lang="en-IN" dirty="0">
                  <a:solidFill>
                    <a:schemeClr val="bg1"/>
                  </a:solidFill>
                </a:rPr>
                <a:t>, P., Stefano </a:t>
              </a:r>
              <a:r>
                <a:rPr lang="en-IN" dirty="0" err="1">
                  <a:solidFill>
                    <a:schemeClr val="bg1"/>
                  </a:solidFill>
                </a:rPr>
                <a:t>Toccoli</a:t>
              </a:r>
              <a:r>
                <a:rPr lang="en-IN" dirty="0">
                  <a:solidFill>
                    <a:schemeClr val="bg1"/>
                  </a:solidFill>
                </a:rPr>
                <a:t>, Gios, L., Maurizio Del Greco, </a:t>
              </a:r>
              <a:r>
                <a:rPr lang="en-IN" dirty="0" err="1">
                  <a:solidFill>
                    <a:schemeClr val="bg1"/>
                  </a:solidFill>
                </a:rPr>
                <a:t>Sforzin</a:t>
              </a:r>
              <a:r>
                <a:rPr lang="en-IN" dirty="0">
                  <a:solidFill>
                    <a:schemeClr val="bg1"/>
                  </a:solidFill>
                </a:rPr>
                <a:t>, S., Moz, M., Michela </a:t>
              </a:r>
              <a:r>
                <a:rPr lang="en-IN" dirty="0" err="1">
                  <a:solidFill>
                    <a:schemeClr val="bg1"/>
                  </a:solidFill>
                </a:rPr>
                <a:t>Fracchetti</a:t>
              </a:r>
              <a:r>
                <a:rPr lang="en-IN" dirty="0">
                  <a:solidFill>
                    <a:schemeClr val="bg1"/>
                  </a:solidFill>
                </a:rPr>
                <a:t>, </a:t>
              </a:r>
              <a:r>
                <a:rPr lang="en-IN" dirty="0" err="1">
                  <a:solidFill>
                    <a:schemeClr val="bg1"/>
                  </a:solidFill>
                </a:rPr>
                <a:t>Saiani</a:t>
              </a:r>
              <a:r>
                <a:rPr lang="en-IN" dirty="0">
                  <a:solidFill>
                    <a:schemeClr val="bg1"/>
                  </a:solidFill>
                </a:rPr>
                <a:t>, L., </a:t>
              </a:r>
              <a:r>
                <a:rPr lang="en-IN" dirty="0" err="1">
                  <a:solidFill>
                    <a:schemeClr val="bg1"/>
                  </a:solidFill>
                </a:rPr>
                <a:t>Brolis</a:t>
              </a:r>
              <a:r>
                <a:rPr lang="en-IN" dirty="0">
                  <a:solidFill>
                    <a:schemeClr val="bg1"/>
                  </a:solidFill>
                </a:rPr>
                <a:t>, R., Guarnier, A., Mariangela </a:t>
              </a:r>
              <a:r>
                <a:rPr lang="en-IN" dirty="0" err="1">
                  <a:solidFill>
                    <a:schemeClr val="bg1"/>
                  </a:solidFill>
                </a:rPr>
                <a:t>Soverini</a:t>
              </a:r>
              <a:r>
                <a:rPr lang="en-IN" dirty="0">
                  <a:solidFill>
                    <a:schemeClr val="bg1"/>
                  </a:solidFill>
                </a:rPr>
                <a:t>, Maines, M. and Ambrosi, E. (2023). A Nurse-Led Model of Care with Telemonitoring to Manage Patients with Heart Failure in Primary Health Care: A Mixed-Method Feasibility Study. Patient Preference and Adherence, Volume 17, pp.2579–2594. https://doi.org/10.2147/ppa.s431865. </a:t>
              </a:r>
            </a:p>
            <a:p>
              <a:pPr marL="171450" lvl="0" indent="-171450">
                <a:buFont typeface="Arial" panose="020B0604020202020204" pitchFamily="34" charset="0"/>
                <a:buChar char="•"/>
              </a:pPr>
              <a:r>
                <a:rPr lang="en-IN" dirty="0">
                  <a:solidFill>
                    <a:schemeClr val="bg1"/>
                  </a:solidFill>
                </a:rPr>
                <a:t>Magliano, D.J. and Boyko, E.J. (2021). IDF DIABETES ATLAS. 10th ed. PubMed. Brussels: International Diabetes Federation. Available at: https://www.ncbi.nlm.nih.gov/books/NBK581934/ [Accessed 4 Nov. 2025].</a:t>
              </a:r>
            </a:p>
            <a:p>
              <a:pPr marL="171450" lvl="0" indent="-171450">
                <a:buFont typeface="Arial" panose="020B0604020202020204" pitchFamily="34" charset="0"/>
                <a:buChar char="•"/>
              </a:pPr>
              <a:r>
                <a:rPr lang="en-IN" dirty="0">
                  <a:solidFill>
                    <a:schemeClr val="bg1"/>
                  </a:solidFill>
                </a:rPr>
                <a:t>Mayo Clinic (2023). Diabetes symptoms: When diabetes symptoms are a concern. Mayo Clinic. Available at: https://www.mayoclinic.org/diseases-conditions/diabetes/in-depth/diabetes-symptoms/art-20044248 [Accessed 4 Nov. 2025].</a:t>
              </a:r>
            </a:p>
            <a:p>
              <a:pPr marL="171450" lvl="0" indent="-171450">
                <a:buFont typeface="Arial" panose="020B0604020202020204" pitchFamily="34" charset="0"/>
                <a:buChar char="•"/>
              </a:pPr>
              <a:r>
                <a:rPr lang="en-IN" dirty="0" err="1">
                  <a:solidFill>
                    <a:schemeClr val="bg1"/>
                  </a:solidFill>
                </a:rPr>
                <a:t>Meffen</a:t>
              </a:r>
              <a:r>
                <a:rPr lang="en-IN" dirty="0">
                  <a:solidFill>
                    <a:schemeClr val="bg1"/>
                  </a:solidFill>
                </a:rPr>
                <a:t>, A., Rutherford, M.J., Sayers, R.D., Houghton, J.S.M., Bradbury, N. and Gray, L.J. (2025). Regional variation in non-traumatic major lower limb amputation in England: observational study of linked primary and secondary care data. BJS Open, 9(2). https://doi.org/10.1093/bjsopen/zraf004. </a:t>
              </a:r>
            </a:p>
            <a:p>
              <a:pPr marL="171450" lvl="0" indent="-171450">
                <a:buFont typeface="Arial" panose="020B0604020202020204" pitchFamily="34" charset="0"/>
                <a:buChar char="•"/>
              </a:pPr>
              <a:r>
                <a:rPr lang="en-IN" dirty="0">
                  <a:solidFill>
                    <a:schemeClr val="bg1"/>
                  </a:solidFill>
                </a:rPr>
                <a:t>NHS (2024). What is Personalised Care? The Comprehensive Model and the Six Components - Happy Healthy Lives. www.happyhealthylives.uk. Available at: https://www.happyhealthylives.uk/integrated-care-board/resources-and-services/personalising-care-for-our-people/what-is-personalised-care-the-comprehensive-model-and-the-six-components/ [Accessed 5 Nov. 2025].</a:t>
              </a:r>
            </a:p>
            <a:p>
              <a:pPr marL="171450" lvl="0" indent="-171450">
                <a:buFont typeface="Arial" panose="020B0604020202020204" pitchFamily="34" charset="0"/>
                <a:buChar char="•"/>
              </a:pPr>
              <a:r>
                <a:rPr lang="en-IN" dirty="0">
                  <a:solidFill>
                    <a:schemeClr val="bg1"/>
                  </a:solidFill>
                </a:rPr>
                <a:t>NHS England (2021). Comprehensive model of personalised care. NHS England. Available at: https://www.england.nhs.uk/personalisedcare/comprehensive-model-of-personalised-care/ [Accessed 4 Nov. 2025].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066533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2046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C43DC95-812B-5CB5-C90C-148697AD31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7A63D2B7-6025-CDD4-6FEE-78069D7E79B2}"/>
              </a:ext>
            </a:extLst>
          </p:cNvPr>
          <p:cNvGrpSpPr/>
          <p:nvPr/>
        </p:nvGrpSpPr>
        <p:grpSpPr>
          <a:xfrm>
            <a:off x="11201400" y="0"/>
            <a:ext cx="7086600" cy="10287000"/>
            <a:chOff x="0" y="0"/>
            <a:chExt cx="1170208" cy="1593725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EB8DA8CE-436E-E60E-2281-E9C08EE6D10F}"/>
                </a:ext>
              </a:extLst>
            </p:cNvPr>
            <p:cNvSpPr/>
            <p:nvPr/>
          </p:nvSpPr>
          <p:spPr>
            <a:xfrm>
              <a:off x="0" y="0"/>
              <a:ext cx="1170208" cy="1593725"/>
            </a:xfrm>
            <a:custGeom>
              <a:avLst/>
              <a:gdLst/>
              <a:ahLst/>
              <a:cxnLst/>
              <a:rect l="l" t="t" r="r" b="b"/>
              <a:pathLst>
                <a:path w="1170208" h="1593725">
                  <a:moveTo>
                    <a:pt x="0" y="0"/>
                  </a:moveTo>
                  <a:lnTo>
                    <a:pt x="1170208" y="0"/>
                  </a:lnTo>
                  <a:lnTo>
                    <a:pt x="1170208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t="-205" b="-205"/>
              </a:stretch>
            </a:blipFill>
          </p:spPr>
          <p:txBody>
            <a:bodyPr/>
            <a:lstStyle/>
            <a:p>
              <a:endParaRPr lang="en-IN"/>
            </a:p>
          </p:txBody>
        </p:sp>
      </p:grpSp>
      <p:grpSp>
        <p:nvGrpSpPr>
          <p:cNvPr id="4" name="Group 4">
            <a:extLst>
              <a:ext uri="{FF2B5EF4-FFF2-40B4-BE49-F238E27FC236}">
                <a16:creationId xmlns:a16="http://schemas.microsoft.com/office/drawing/2014/main" id="{814465EB-19CF-8D93-E9F5-F51AEA3CD315}"/>
              </a:ext>
            </a:extLst>
          </p:cNvPr>
          <p:cNvGrpSpPr/>
          <p:nvPr/>
        </p:nvGrpSpPr>
        <p:grpSpPr>
          <a:xfrm>
            <a:off x="457199" y="0"/>
            <a:ext cx="10439401" cy="9731357"/>
            <a:chOff x="-1" y="-180975"/>
            <a:chExt cx="13919200" cy="12975139"/>
          </a:xfrm>
        </p:grpSpPr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65488EA5-5BAE-80CC-7EDC-0E021F06BCA9}"/>
                </a:ext>
              </a:extLst>
            </p:cNvPr>
            <p:cNvSpPr txBox="1"/>
            <p:nvPr/>
          </p:nvSpPr>
          <p:spPr>
            <a:xfrm>
              <a:off x="0" y="-180975"/>
              <a:ext cx="12081199" cy="14687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9599"/>
                </a:lnSpc>
              </a:pPr>
              <a:r>
                <a:rPr lang="en-US" sz="6399" b="1" spc="6" dirty="0">
                  <a:solidFill>
                    <a:srgbClr val="A9C3E0"/>
                  </a:solidFill>
                  <a:latin typeface="Georgia Pro Bold"/>
                  <a:ea typeface="Georgia Pro Bold"/>
                  <a:cs typeface="Georgia Pro Bold"/>
                  <a:sym typeface="Georgia Pro Bold"/>
                </a:rPr>
                <a:t>References</a:t>
              </a:r>
            </a:p>
          </p:txBody>
        </p:sp>
        <p:sp>
          <p:nvSpPr>
            <p:cNvPr id="6" name="TextBox 6">
              <a:extLst>
                <a:ext uri="{FF2B5EF4-FFF2-40B4-BE49-F238E27FC236}">
                  <a16:creationId xmlns:a16="http://schemas.microsoft.com/office/drawing/2014/main" id="{F039DF79-105F-A232-D86A-6DEADF8AFB0A}"/>
                </a:ext>
              </a:extLst>
            </p:cNvPr>
            <p:cNvSpPr txBox="1"/>
            <p:nvPr/>
          </p:nvSpPr>
          <p:spPr>
            <a:xfrm>
              <a:off x="-1" y="1714211"/>
              <a:ext cx="13919200" cy="11079953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171450" lvl="0" indent="-171450">
                <a:buFont typeface="Arial" panose="020B0604020202020204" pitchFamily="34" charset="0"/>
                <a:buChar char="•"/>
              </a:pPr>
              <a:r>
                <a:rPr lang="en-IN" dirty="0">
                  <a:solidFill>
                    <a:schemeClr val="bg1"/>
                  </a:solidFill>
                </a:rPr>
                <a:t>NHS England (2022). NHS Prevention Programme cuts chances of Type 2 diabetes for thousands. www.england.nhs.uk. Available at: https://www.england.nhs.uk/2022/03/nhs-prevention-programme-cuts-chances-of-type-2-diabetes-for-thousands/ [Accessed 4 Nov. 2025].</a:t>
              </a:r>
            </a:p>
            <a:p>
              <a:pPr marL="171450" lvl="0" indent="-171450">
                <a:buFont typeface="Arial" panose="020B0604020202020204" pitchFamily="34" charset="0"/>
                <a:buChar char="•"/>
              </a:pPr>
              <a:r>
                <a:rPr lang="en-IN" dirty="0">
                  <a:solidFill>
                    <a:schemeClr val="bg1"/>
                  </a:solidFill>
                </a:rPr>
                <a:t>NHS England (2023). NHS Diabetes Prevention Programme (NHS DPP). NHS England. Available at: https://www.england.nhs.uk/diabetes/diabetes-prevention/ [Accessed 4 Nov. 2025].</a:t>
              </a:r>
            </a:p>
            <a:p>
              <a:pPr marL="171450" lvl="0" indent="-171450">
                <a:buFont typeface="Arial" panose="020B0604020202020204" pitchFamily="34" charset="0"/>
                <a:buChar char="•"/>
              </a:pPr>
              <a:r>
                <a:rPr lang="en-IN" dirty="0">
                  <a:solidFill>
                    <a:schemeClr val="bg1"/>
                  </a:solidFill>
                </a:rPr>
                <a:t>NHS England (2024). National Diabetes Foot Care Audit 2018 to 2023. Available at: https://digital.nhs.uk/data-and-information/publications/statistical/national-diabetes-footcare-audit/2018-2023/further-information [Accessed 4 Nov. 2025].</a:t>
              </a:r>
            </a:p>
            <a:p>
              <a:pPr marL="171450" lvl="0" indent="-171450">
                <a:buFont typeface="Arial" panose="020B0604020202020204" pitchFamily="34" charset="0"/>
                <a:buChar char="•"/>
              </a:pPr>
              <a:r>
                <a:rPr lang="en-IN" dirty="0">
                  <a:solidFill>
                    <a:schemeClr val="bg1"/>
                  </a:solidFill>
                </a:rPr>
                <a:t>NICE (2022). Overview | Type 1 Diabetes in adults: Diagnosis and Management | Guidance | NICE. Nice.org.uk. Available at: https://www.nice.org.uk/guidance/ng17 [Accessed 4 Nov. 2025].</a:t>
              </a:r>
            </a:p>
            <a:p>
              <a:pPr marL="171450" lvl="0" indent="-171450">
                <a:buFont typeface="Arial" panose="020B0604020202020204" pitchFamily="34" charset="0"/>
                <a:buChar char="•"/>
              </a:pPr>
              <a:r>
                <a:rPr lang="en-IN" dirty="0" err="1">
                  <a:solidFill>
                    <a:schemeClr val="bg1"/>
                  </a:solidFill>
                </a:rPr>
                <a:t>Olawade</a:t>
              </a:r>
              <a:r>
                <a:rPr lang="en-IN" dirty="0">
                  <a:solidFill>
                    <a:schemeClr val="bg1"/>
                  </a:solidFill>
                </a:rPr>
                <a:t>, A.C.D., </a:t>
              </a:r>
              <a:r>
                <a:rPr lang="en-IN" dirty="0" err="1">
                  <a:solidFill>
                    <a:schemeClr val="bg1"/>
                  </a:solidFill>
                </a:rPr>
                <a:t>Olawade</a:t>
              </a:r>
              <a:r>
                <a:rPr lang="en-IN" dirty="0">
                  <a:solidFill>
                    <a:schemeClr val="bg1"/>
                  </a:solidFill>
                </a:rPr>
                <a:t>, D.B., Ojo, I.O., </a:t>
              </a:r>
              <a:r>
                <a:rPr lang="en-IN" dirty="0" err="1">
                  <a:solidFill>
                    <a:schemeClr val="bg1"/>
                  </a:solidFill>
                </a:rPr>
                <a:t>Famujimi</a:t>
              </a:r>
              <a:r>
                <a:rPr lang="en-IN" dirty="0">
                  <a:solidFill>
                    <a:schemeClr val="bg1"/>
                  </a:solidFill>
                </a:rPr>
                <a:t>, M.E., </a:t>
              </a:r>
              <a:r>
                <a:rPr lang="en-IN" dirty="0" err="1">
                  <a:solidFill>
                    <a:schemeClr val="bg1"/>
                  </a:solidFill>
                </a:rPr>
                <a:t>Olawumi</a:t>
              </a:r>
              <a:r>
                <a:rPr lang="en-IN" dirty="0">
                  <a:solidFill>
                    <a:schemeClr val="bg1"/>
                  </a:solidFill>
                </a:rPr>
                <a:t>, T.T. and Esan, D.T. (2024). Nursing in the Digital Age: Harnessing telemedicine for enhanced patient care. Informatics and Health, 1(2), pp.100–110. https://doi.org/10.1016/j.infoh.2024.07.003. </a:t>
              </a:r>
            </a:p>
            <a:p>
              <a:pPr marL="171450" lvl="0" indent="-171450">
                <a:buFont typeface="Arial" panose="020B0604020202020204" pitchFamily="34" charset="0"/>
                <a:buChar char="•"/>
              </a:pPr>
              <a:r>
                <a:rPr lang="en-IN" dirty="0">
                  <a:solidFill>
                    <a:schemeClr val="bg1"/>
                  </a:solidFill>
                </a:rPr>
                <a:t>Padda, I.S., Mahtani, A.U. and Parmar, M. (2023). Sodium-Glucose Transport Protein 2 (SGLT2) Inhibitors. PubMed. Available at: https://www.ncbi.nlm.nih.gov/books/NBK576405/ [Accessed 4 Nov. 2025].</a:t>
              </a:r>
            </a:p>
            <a:p>
              <a:pPr marL="171450" lvl="0" indent="-171450">
                <a:buFont typeface="Arial" panose="020B0604020202020204" pitchFamily="34" charset="0"/>
                <a:buChar char="•"/>
              </a:pPr>
              <a:r>
                <a:rPr lang="en-IN" dirty="0">
                  <a:solidFill>
                    <a:schemeClr val="bg1"/>
                  </a:solidFill>
                </a:rPr>
                <a:t>Rippe, J.M. (2018). Lifestyle Medicine: The Health Promoting Power of Daily Habits and Practices. American Journal of Lifestyle Medicine, 12(6), pp.499–512. https://doi.org/10.1177/1559827618785554. </a:t>
              </a:r>
            </a:p>
            <a:p>
              <a:pPr marL="171450" lvl="0" indent="-171450">
                <a:buFont typeface="Arial" panose="020B0604020202020204" pitchFamily="34" charset="0"/>
                <a:buChar char="•"/>
              </a:pPr>
              <a:r>
                <a:rPr lang="en-IN" dirty="0">
                  <a:solidFill>
                    <a:schemeClr val="bg1"/>
                  </a:solidFill>
                </a:rPr>
                <a:t>Tu, Q., Lin, S., Hafiz, N., Hyun, K., </a:t>
              </a:r>
              <a:r>
                <a:rPr lang="en-IN" dirty="0" err="1">
                  <a:solidFill>
                    <a:schemeClr val="bg1"/>
                  </a:solidFill>
                </a:rPr>
                <a:t>Manandi</a:t>
              </a:r>
              <a:r>
                <a:rPr lang="en-IN" dirty="0">
                  <a:solidFill>
                    <a:schemeClr val="bg1"/>
                  </a:solidFill>
                </a:rPr>
                <a:t>, D., Zhao, E., Wu, H., Huang, Y., Ma, S., Zhang, Z., Zheng, J. and Redfern, J. (2025). Independent and joint associations of hypertension and depression with cardiovascular diseases and all-cause mortality: a population-based cohort study. Journal of Human Hypertension, 39(9), pp.634–642. https://doi.org/10.1038/s41371-025-01045-1. </a:t>
              </a:r>
            </a:p>
            <a:p>
              <a:pPr marL="171450" lvl="0" indent="-171450">
                <a:buFont typeface="Arial" panose="020B0604020202020204" pitchFamily="34" charset="0"/>
                <a:buChar char="•"/>
              </a:pPr>
              <a:r>
                <a:rPr lang="en-IN" dirty="0">
                  <a:solidFill>
                    <a:schemeClr val="bg1"/>
                  </a:solidFill>
                </a:rPr>
                <a:t>Wang, Q., Shen, Y., Chen, Y. and Li, X. (2019). Impacts of nurse-led clinic and nurse-led prescription on </a:t>
              </a:r>
              <a:r>
                <a:rPr lang="en-IN" dirty="0" err="1">
                  <a:solidFill>
                    <a:schemeClr val="bg1"/>
                  </a:solidFill>
                </a:rPr>
                <a:t>hemoglobin</a:t>
              </a:r>
              <a:r>
                <a:rPr lang="en-IN" dirty="0">
                  <a:solidFill>
                    <a:schemeClr val="bg1"/>
                  </a:solidFill>
                </a:rPr>
                <a:t> A1c control in type 2 diabetes. Medicine, 98(23), p.e15971. https://doi.org/10.1097/md.0000000000015971. </a:t>
              </a:r>
            </a:p>
            <a:p>
              <a:pPr marL="171450" lvl="0" indent="-171450">
                <a:buFont typeface="Arial" panose="020B0604020202020204" pitchFamily="34" charset="0"/>
                <a:buChar char="•"/>
              </a:pPr>
              <a:r>
                <a:rPr lang="en-IN" dirty="0">
                  <a:solidFill>
                    <a:schemeClr val="bg1"/>
                  </a:solidFill>
                </a:rPr>
                <a:t>Watts, M. (2019). DESMOND - Diabetes Education and Self Management for Ongoing and Newly Diagnosed. Diabetes.co.uk. Available at: https://www.diabetes.co.uk/education/desmond.html [Accessed 4 Nov. 2025].</a:t>
              </a:r>
            </a:p>
            <a:p>
              <a:pPr marL="171450" lvl="0" indent="-171450">
                <a:buFont typeface="Arial" panose="020B0604020202020204" pitchFamily="34" charset="0"/>
                <a:buChar char="•"/>
              </a:pPr>
              <a:r>
                <a:rPr lang="en-IN" dirty="0">
                  <a:solidFill>
                    <a:schemeClr val="bg1"/>
                  </a:solidFill>
                </a:rPr>
                <a:t>Zhou, C., Tan, F., Lai, S.H., Chen, J.C., Chen, C.Y., Zhang, G.F. and Dong, Y. (2024). Patient Assessment of Chronic Illness Care (PACIC) and Its Influence on Patient Compliance With Hypertension: A Cross-Sectional Study. INQUIRY: The Journal of Health Care Organization, Provision, and Financing, 61. https://doi.org/10.1177/00469580241277445.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4290975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204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734675" y="0"/>
            <a:ext cx="7553325" cy="10287000"/>
            <a:chOff x="0" y="0"/>
            <a:chExt cx="1170208" cy="159372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70208" cy="1593725"/>
            </a:xfrm>
            <a:custGeom>
              <a:avLst/>
              <a:gdLst/>
              <a:ahLst/>
              <a:cxnLst/>
              <a:rect l="l" t="t" r="r" b="b"/>
              <a:pathLst>
                <a:path w="1170208" h="1593725">
                  <a:moveTo>
                    <a:pt x="0" y="0"/>
                  </a:moveTo>
                  <a:lnTo>
                    <a:pt x="1170208" y="0"/>
                  </a:lnTo>
                  <a:lnTo>
                    <a:pt x="1170208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t="-205" b="-205"/>
              </a:stretch>
            </a:blipFill>
          </p:spPr>
          <p:txBody>
            <a:bodyPr/>
            <a:lstStyle/>
            <a:p>
              <a:endParaRPr lang="en-IN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296764" y="4592955"/>
            <a:ext cx="6847236" cy="12820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9600"/>
              </a:lnSpc>
              <a:spcBef>
                <a:spcPct val="0"/>
              </a:spcBef>
            </a:pPr>
            <a:r>
              <a:rPr lang="en-US" sz="9600" b="1">
                <a:solidFill>
                  <a:srgbClr val="A9C3E0"/>
                </a:solidFill>
                <a:latin typeface="Georgia Pro Bold"/>
                <a:ea typeface="Georgia Pro Bold"/>
                <a:cs typeface="Georgia Pro Bold"/>
                <a:sym typeface="Georgia Pro Bold"/>
              </a:rPr>
              <a:t>Thank You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2678</Words>
  <Application>Microsoft Office PowerPoint</Application>
  <PresentationFormat>Custom</PresentationFormat>
  <Paragraphs>92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- Diabetes Management</dc:title>
  <dc:creator>sovan biswas</dc:creator>
  <dc:description>Presentation - Diabetes Management</dc:description>
  <cp:lastModifiedBy>Neelkumar Sureshbhai Patel</cp:lastModifiedBy>
  <cp:revision>8</cp:revision>
  <dcterms:created xsi:type="dcterms:W3CDTF">2006-08-16T00:00:00Z</dcterms:created>
  <dcterms:modified xsi:type="dcterms:W3CDTF">2025-11-08T20:55:59Z</dcterms:modified>
  <dc:identifier>DAG3uzhizXE</dc:identifier>
</cp:coreProperties>
</file>