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9A3A3"/>
    <a:srgbClr val="45AEB9"/>
    <a:srgbClr val="70C1CA"/>
    <a:srgbClr val="94D0D7"/>
    <a:srgbClr val="262626"/>
    <a:srgbClr val="3DA1A1"/>
    <a:srgbClr val="FF7C80"/>
    <a:srgbClr val="FD6388"/>
    <a:srgbClr val="FFFF00"/>
    <a:srgbClr val="5A5A5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5" autoAdjust="0"/>
    <p:restoredTop sz="94660"/>
  </p:normalViewPr>
  <p:slideViewPr>
    <p:cSldViewPr snapToGrid="0">
      <p:cViewPr>
        <p:scale>
          <a:sx n="59" d="100"/>
          <a:sy n="59" d="100"/>
        </p:scale>
        <p:origin x="846" y="7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020283-B769-4ACC-84C3-2FAAAAF44836}" type="datetimeFigureOut">
              <a:rPr lang="en-GB" smtClean="0"/>
              <a:t>11/10/2019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2E2615-5E4B-476E-A827-EDF62AC969DF}" type="slidenum">
              <a:rPr lang="en-GB" smtClean="0"/>
              <a:t>‹#›</a:t>
            </a:fld>
            <a:endParaRPr lang="en-GB"/>
          </a:p>
        </p:txBody>
      </p:sp>
    </p:spTree>
    <p:extLst>
      <p:ext uri="{BB962C8B-B14F-4D97-AF65-F5344CB8AC3E}">
        <p14:creationId xmlns:p14="http://schemas.microsoft.com/office/powerpoint/2010/main" val="39260980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10/11/2019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13" name="Rectangle 12"/>
          <p:cNvSpPr/>
          <p:nvPr/>
        </p:nvSpPr>
        <p:spPr>
          <a:xfrm>
            <a:off x="0" y="0"/>
            <a:ext cx="12192000" cy="4572001"/>
          </a:xfrm>
          <a:prstGeom prst="rect">
            <a:avLst/>
          </a:prstGeom>
          <a:blipFill dpi="0" rotWithShape="1">
            <a:blip r:embed="rId2">
              <a:duotone>
                <a:schemeClr val="accent2">
                  <a:shade val="45000"/>
                  <a:satMod val="135000"/>
                </a:schemeClr>
                <a:prstClr val="white"/>
              </a:duotone>
            </a:blip>
            <a:srcRect/>
            <a:tile tx="-393700" ty="-82550" sx="35000" sy="35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10/11/2019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10/11/2019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0" y="0"/>
            <a:ext cx="12192000" cy="4572000"/>
          </a:xfrm>
          <a:prstGeom prst="rect">
            <a:avLst/>
          </a:prstGeom>
          <a:blipFill dpi="0" rotWithShape="1">
            <a:blip r:embed="rId2">
              <a:duotone>
                <a:schemeClr val="accent1">
                  <a:shade val="45000"/>
                  <a:satMod val="135000"/>
                </a:schemeClr>
                <a:prstClr val="white"/>
              </a:duotone>
            </a:blip>
            <a:srcRect/>
            <a:tile tx="-393700" ty="-82550" sx="35000" sy="3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10/11/2019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10/11/2019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10/11/2019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10/11/2019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10/11/2019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10/11/2019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10/11/2019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10/11/2019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35000">
              <a:schemeClr val="accent2">
                <a:lumMod val="0"/>
                <a:lumOff val="100000"/>
              </a:schemeClr>
            </a:gs>
            <a:gs pos="43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10/11/2019</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8" name="Straight Connector 7"/>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2">
                <a:lumMod val="0"/>
                <a:lumOff val="100000"/>
              </a:schemeClr>
            </a:gs>
            <a:gs pos="35000">
              <a:schemeClr val="accent2">
                <a:lumMod val="0"/>
                <a:lumOff val="100000"/>
              </a:schemeClr>
            </a:gs>
            <a:gs pos="43000">
              <a:schemeClr val="accent2">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4031B65-922F-47D1-8C0E-4AE39AB9A9C0}"/>
              </a:ext>
            </a:extLst>
          </p:cNvPr>
          <p:cNvSpPr/>
          <p:nvPr/>
        </p:nvSpPr>
        <p:spPr>
          <a:xfrm>
            <a:off x="-22990" y="117884"/>
            <a:ext cx="12214990" cy="4484863"/>
          </a:xfrm>
          <a:prstGeom prst="rect">
            <a:avLst/>
          </a:prstGeom>
          <a:solidFill>
            <a:schemeClr val="bg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Rectangle 8">
            <a:extLst>
              <a:ext uri="{FF2B5EF4-FFF2-40B4-BE49-F238E27FC236}">
                <a16:creationId xmlns:a16="http://schemas.microsoft.com/office/drawing/2014/main" id="{815867A3-4E8E-40D7-A5AB-F8E9B00DC363}"/>
              </a:ext>
            </a:extLst>
          </p:cNvPr>
          <p:cNvSpPr>
            <a:spLocks noChangeArrowheads="1"/>
          </p:cNvSpPr>
          <p:nvPr/>
        </p:nvSpPr>
        <p:spPr bwMode="auto">
          <a:xfrm>
            <a:off x="5035441" y="1489959"/>
            <a:ext cx="3080071" cy="2189582"/>
          </a:xfrm>
          <a:prstGeom prst="rect">
            <a:avLst/>
          </a:prstGeom>
          <a:solidFill>
            <a:srgbClr val="007A7A"/>
          </a:solidFill>
          <a:ln w="152400" algn="in">
            <a:solidFill>
              <a:srgbClr val="19A3A3"/>
            </a:solidFill>
            <a:miter lim="800000"/>
            <a:headEnd/>
            <a:tailEnd/>
          </a:ln>
          <a:effectLst/>
          <a:extLst>
            <a:ext uri="{AF507438-7753-43E0-B8FC-AC1667EBCBE1}">
              <a14:hiddenEffects xmlns:a14="http://schemas.microsoft.com/office/drawing/2010/main">
                <a:effectLst>
                  <a:outerShdw dist="35921" dir="2700000" algn="ctr" rotWithShape="0">
                    <a:srgbClr val="CCCCCC"/>
                  </a:outerShdw>
                </a:effectLst>
              </a14:hiddenEffects>
            </a:ext>
          </a:extLst>
        </p:spPr>
        <p:txBody>
          <a:bodyPr vert="horz" wrap="square" lIns="36576" tIns="36576" rIns="36576" bIns="36576" numCol="1" anchor="t" anchorCtr="0" compatLnSpc="1">
            <a:prstTxWarp prst="textNoShape">
              <a:avLst/>
            </a:prstTxWarp>
          </a:bodyPr>
          <a:lstStyle/>
          <a:p>
            <a:endParaRPr lang="en-GB" dirty="0"/>
          </a:p>
        </p:txBody>
      </p:sp>
      <p:pic>
        <p:nvPicPr>
          <p:cNvPr id="1027" name="Picture 3" descr="UWTSD-Logo-International[1]">
            <a:extLst>
              <a:ext uri="{FF2B5EF4-FFF2-40B4-BE49-F238E27FC236}">
                <a16:creationId xmlns:a16="http://schemas.microsoft.com/office/drawing/2014/main" id="{7C5E906A-2CFF-447C-BAA0-5647F6F294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1442" b="23964"/>
          <a:stretch>
            <a:fillRect/>
          </a:stretch>
        </p:blipFill>
        <p:spPr bwMode="auto">
          <a:xfrm>
            <a:off x="10019315" y="6197441"/>
            <a:ext cx="2172683" cy="660560"/>
          </a:xfrm>
          <a:prstGeom prst="rect">
            <a:avLst/>
          </a:prstGeom>
          <a:noFill/>
          <a:ln>
            <a:noFill/>
          </a:ln>
          <a:effectLst/>
          <a:extLst>
            <a:ext uri="{909E8E84-426E-40DD-AFC4-6F175D3DCCD1}">
              <a14:hiddenFill xmlns:a14="http://schemas.microsoft.com/office/drawing/2010/main">
                <a:solidFill>
                  <a:srgbClr val="009999"/>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1" name="Picture 10">
            <a:extLst>
              <a:ext uri="{FF2B5EF4-FFF2-40B4-BE49-F238E27FC236}">
                <a16:creationId xmlns:a16="http://schemas.microsoft.com/office/drawing/2014/main" id="{C1B1DF94-2DF0-4F9A-8509-7D2F1D66FBC7}"/>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40000" contrast="-20000"/>
                    </a14:imgEffect>
                  </a14:imgLayer>
                </a14:imgProps>
              </a:ext>
            </a:extLst>
          </a:blip>
          <a:stretch>
            <a:fillRect/>
          </a:stretch>
        </p:blipFill>
        <p:spPr>
          <a:xfrm>
            <a:off x="101757" y="1117704"/>
            <a:ext cx="4616376" cy="4417209"/>
          </a:xfrm>
          <a:prstGeom prst="rect">
            <a:avLst/>
          </a:prstGeom>
          <a:effectLst>
            <a:glow>
              <a:schemeClr val="accent1"/>
            </a:glow>
            <a:softEdge rad="50800"/>
          </a:effectLst>
        </p:spPr>
      </p:pic>
      <p:sp>
        <p:nvSpPr>
          <p:cNvPr id="13" name="Rectangle 12">
            <a:extLst>
              <a:ext uri="{FF2B5EF4-FFF2-40B4-BE49-F238E27FC236}">
                <a16:creationId xmlns:a16="http://schemas.microsoft.com/office/drawing/2014/main" id="{359CAD2C-AAB5-45F5-B523-6565CE61787D}"/>
              </a:ext>
            </a:extLst>
          </p:cNvPr>
          <p:cNvSpPr/>
          <p:nvPr/>
        </p:nvSpPr>
        <p:spPr>
          <a:xfrm>
            <a:off x="-22989" y="-136478"/>
            <a:ext cx="12214990" cy="982639"/>
          </a:xfrm>
          <a:prstGeom prst="rect">
            <a:avLst/>
          </a:prstGeom>
          <a:solidFill>
            <a:schemeClr val="accent2">
              <a:lumMod val="75000"/>
              <a:alpha val="9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D455293F-6E03-4795-B4F1-0B1CAEE8F895}"/>
              </a:ext>
            </a:extLst>
          </p:cNvPr>
          <p:cNvSpPr txBox="1"/>
          <p:nvPr/>
        </p:nvSpPr>
        <p:spPr>
          <a:xfrm>
            <a:off x="58210" y="-87541"/>
            <a:ext cx="12469748" cy="830997"/>
          </a:xfrm>
          <a:prstGeom prst="rect">
            <a:avLst/>
          </a:prstGeom>
          <a:noFill/>
        </p:spPr>
        <p:txBody>
          <a:bodyPr wrap="square" rtlCol="0">
            <a:spAutoFit/>
          </a:bodyPr>
          <a:lstStyle/>
          <a:p>
            <a:r>
              <a:rPr lang="en-GB" sz="4800" u="sng" dirty="0">
                <a:solidFill>
                  <a:schemeClr val="bg1">
                    <a:lumMod val="95000"/>
                  </a:schemeClr>
                </a:solidFill>
                <a:latin typeface="Arial Nova" panose="020B0604020202020204" pitchFamily="34" charset="0"/>
              </a:rPr>
              <a:t>Odd One Out </a:t>
            </a:r>
            <a:r>
              <a:rPr lang="en-GB" sz="2000" dirty="0">
                <a:solidFill>
                  <a:schemeClr val="bg1">
                    <a:lumMod val="95000"/>
                  </a:schemeClr>
                </a:solidFill>
                <a:latin typeface="Arial Nova" panose="020B0604020202020204" pitchFamily="34" charset="0"/>
              </a:rPr>
              <a:t>–</a:t>
            </a:r>
            <a:r>
              <a:rPr lang="en-GB" sz="4000" dirty="0">
                <a:solidFill>
                  <a:schemeClr val="bg1">
                    <a:lumMod val="95000"/>
                  </a:schemeClr>
                </a:solidFill>
                <a:latin typeface="Arial Nova" panose="020B0604020202020204" pitchFamily="34" charset="0"/>
              </a:rPr>
              <a:t> </a:t>
            </a:r>
            <a:r>
              <a:rPr lang="en-GB" sz="3600" dirty="0">
                <a:solidFill>
                  <a:schemeClr val="bg1">
                    <a:lumMod val="95000"/>
                  </a:schemeClr>
                </a:solidFill>
                <a:latin typeface="Arial Nova" panose="020B0604020202020204" pitchFamily="34" charset="0"/>
              </a:rPr>
              <a:t>Scylla mosaic at the house of Dionysus  </a:t>
            </a:r>
          </a:p>
        </p:txBody>
      </p:sp>
      <p:sp>
        <p:nvSpPr>
          <p:cNvPr id="14" name="TextBox 13">
            <a:extLst>
              <a:ext uri="{FF2B5EF4-FFF2-40B4-BE49-F238E27FC236}">
                <a16:creationId xmlns:a16="http://schemas.microsoft.com/office/drawing/2014/main" id="{02E3986E-F098-4541-979E-39CB8DBFC2B8}"/>
              </a:ext>
            </a:extLst>
          </p:cNvPr>
          <p:cNvSpPr txBox="1"/>
          <p:nvPr/>
        </p:nvSpPr>
        <p:spPr>
          <a:xfrm>
            <a:off x="9140609" y="6323151"/>
            <a:ext cx="2642187" cy="430887"/>
          </a:xfrm>
          <a:prstGeom prst="rect">
            <a:avLst/>
          </a:prstGeom>
          <a:noFill/>
        </p:spPr>
        <p:txBody>
          <a:bodyPr wrap="square" rtlCol="0">
            <a:spAutoFit/>
          </a:bodyPr>
          <a:lstStyle/>
          <a:p>
            <a:r>
              <a:rPr lang="en-GB" sz="1100" dirty="0">
                <a:solidFill>
                  <a:schemeClr val="bg1">
                    <a:lumMod val="95000"/>
                  </a:schemeClr>
                </a:solidFill>
                <a:latin typeface="Arial" panose="020B0604020202020204" pitchFamily="34" charset="0"/>
                <a:cs typeface="Arial" panose="020B0604020202020204" pitchFamily="34" charset="0"/>
              </a:rPr>
              <a:t>HPRA5010</a:t>
            </a:r>
          </a:p>
          <a:p>
            <a:r>
              <a:rPr lang="en-GB" sz="1100" dirty="0">
                <a:solidFill>
                  <a:schemeClr val="bg1">
                    <a:lumMod val="95000"/>
                  </a:schemeClr>
                </a:solidFill>
                <a:latin typeface="Arial" panose="020B0604020202020204" pitchFamily="34" charset="0"/>
                <a:cs typeface="Arial" panose="020B0604020202020204" pitchFamily="34" charset="0"/>
              </a:rPr>
              <a:t>Amy Ferguson </a:t>
            </a:r>
          </a:p>
        </p:txBody>
      </p:sp>
      <p:sp>
        <p:nvSpPr>
          <p:cNvPr id="15" name="TextBox 14">
            <a:extLst>
              <a:ext uri="{FF2B5EF4-FFF2-40B4-BE49-F238E27FC236}">
                <a16:creationId xmlns:a16="http://schemas.microsoft.com/office/drawing/2014/main" id="{578FECAD-5900-4548-985B-5FBE45EC3406}"/>
              </a:ext>
            </a:extLst>
          </p:cNvPr>
          <p:cNvSpPr txBox="1"/>
          <p:nvPr/>
        </p:nvSpPr>
        <p:spPr>
          <a:xfrm>
            <a:off x="1" y="5915238"/>
            <a:ext cx="6619164" cy="1800493"/>
          </a:xfrm>
          <a:prstGeom prst="rect">
            <a:avLst/>
          </a:prstGeom>
          <a:noFill/>
        </p:spPr>
        <p:txBody>
          <a:bodyPr wrap="square" rtlCol="0">
            <a:spAutoFit/>
          </a:bodyPr>
          <a:lstStyle/>
          <a:p>
            <a:r>
              <a:rPr lang="en-US" sz="1000" dirty="0">
                <a:solidFill>
                  <a:schemeClr val="bg1">
                    <a:lumMod val="95000"/>
                  </a:schemeClr>
                </a:solidFill>
              </a:rPr>
              <a:t>References </a:t>
            </a:r>
          </a:p>
          <a:p>
            <a:r>
              <a:rPr lang="en-US" sz="900" dirty="0">
                <a:solidFill>
                  <a:schemeClr val="bg1">
                    <a:lumMod val="95000"/>
                  </a:schemeClr>
                </a:solidFill>
              </a:rPr>
              <a:t>Homer and Stanford, W. (2019). </a:t>
            </a:r>
            <a:r>
              <a:rPr lang="en-US" sz="900" i="1" dirty="0">
                <a:solidFill>
                  <a:schemeClr val="bg1">
                    <a:lumMod val="95000"/>
                  </a:schemeClr>
                </a:solidFill>
              </a:rPr>
              <a:t>odyssey I-XII</a:t>
            </a:r>
            <a:r>
              <a:rPr lang="en-US" sz="900" dirty="0">
                <a:solidFill>
                  <a:schemeClr val="bg1">
                    <a:lumMod val="95000"/>
                  </a:schemeClr>
                </a:solidFill>
              </a:rPr>
              <a:t>. 2nd ed. Bristol: Gerald Duckworth &amp; Co. Ltd.</a:t>
            </a:r>
          </a:p>
          <a:p>
            <a:r>
              <a:rPr lang="en-US" sz="900" dirty="0" err="1">
                <a:solidFill>
                  <a:schemeClr val="bg1">
                    <a:lumMod val="95000"/>
                  </a:schemeClr>
                </a:solidFill>
              </a:rPr>
              <a:t>kuiper</a:t>
            </a:r>
            <a:r>
              <a:rPr lang="en-US" sz="900" dirty="0">
                <a:solidFill>
                  <a:schemeClr val="bg1">
                    <a:lumMod val="95000"/>
                  </a:schemeClr>
                </a:solidFill>
              </a:rPr>
              <a:t>, k. (2019). </a:t>
            </a:r>
            <a:r>
              <a:rPr lang="en-US" sz="900" i="1" dirty="0">
                <a:solidFill>
                  <a:schemeClr val="bg1">
                    <a:lumMod val="95000"/>
                  </a:schemeClr>
                </a:solidFill>
              </a:rPr>
              <a:t>Scylla and Charybdis | Greek mythology</a:t>
            </a:r>
            <a:r>
              <a:rPr lang="en-US" sz="900" dirty="0">
                <a:solidFill>
                  <a:schemeClr val="bg1">
                    <a:lumMod val="95000"/>
                  </a:schemeClr>
                </a:solidFill>
              </a:rPr>
              <a:t>. [online] Encyclopedia Britannica. Available at: https://www.britannica.com/topic/Scylla-and-Charybdis [Accessed 6 Oct. 2019].</a:t>
            </a:r>
          </a:p>
          <a:p>
            <a:r>
              <a:rPr lang="en-US" sz="900" b="1" dirty="0" err="1">
                <a:solidFill>
                  <a:schemeClr val="bg1">
                    <a:lumMod val="95000"/>
                  </a:schemeClr>
                </a:solidFill>
              </a:rPr>
              <a:t>Stig</a:t>
            </a:r>
            <a:r>
              <a:rPr lang="en-US" sz="900" b="1" dirty="0">
                <a:solidFill>
                  <a:schemeClr val="bg1">
                    <a:lumMod val="95000"/>
                  </a:schemeClr>
                </a:solidFill>
              </a:rPr>
              <a:t> </a:t>
            </a:r>
            <a:r>
              <a:rPr lang="en-US" sz="900" b="1" dirty="0" err="1">
                <a:solidFill>
                  <a:schemeClr val="bg1">
                    <a:lumMod val="95000"/>
                  </a:schemeClr>
                </a:solidFill>
              </a:rPr>
              <a:t>Sørensen</a:t>
            </a:r>
            <a:r>
              <a:rPr lang="en-US" sz="900" b="1" dirty="0">
                <a:solidFill>
                  <a:schemeClr val="bg1">
                    <a:lumMod val="95000"/>
                  </a:schemeClr>
                </a:solidFill>
              </a:rPr>
              <a:t>, M. (2013). </a:t>
            </a:r>
            <a:r>
              <a:rPr lang="en-US" sz="900" b="1" i="1" dirty="0">
                <a:solidFill>
                  <a:schemeClr val="bg1">
                    <a:lumMod val="95000"/>
                  </a:schemeClr>
                </a:solidFill>
              </a:rPr>
              <a:t>Gender Archaeology</a:t>
            </a:r>
            <a:r>
              <a:rPr lang="en-US" sz="900" b="1" dirty="0">
                <a:solidFill>
                  <a:schemeClr val="bg1">
                    <a:lumMod val="95000"/>
                  </a:schemeClr>
                </a:solidFill>
              </a:rPr>
              <a:t>. Oxford: Wiley. Pp 7-24 </a:t>
            </a:r>
          </a:p>
          <a:p>
            <a:r>
              <a:rPr lang="en-US" sz="900" dirty="0">
                <a:solidFill>
                  <a:schemeClr val="bg1">
                    <a:lumMod val="95000"/>
                  </a:schemeClr>
                </a:solidFill>
              </a:rPr>
              <a:t>Planetware.com. (2019). [online] Available at: https://www.planetware.com/i/map/CY/house-of-dionysus-map.jpg [Accessed 7 Oct. 2019].</a:t>
            </a:r>
          </a:p>
          <a:p>
            <a:endParaRPr lang="en-US" sz="800" dirty="0">
              <a:solidFill>
                <a:schemeClr val="bg1">
                  <a:lumMod val="95000"/>
                </a:schemeClr>
              </a:solidFill>
            </a:endParaRPr>
          </a:p>
          <a:p>
            <a:endParaRPr lang="en-US" sz="800" dirty="0">
              <a:solidFill>
                <a:schemeClr val="bg1">
                  <a:lumMod val="95000"/>
                </a:schemeClr>
              </a:solidFill>
            </a:endParaRPr>
          </a:p>
          <a:p>
            <a:endParaRPr lang="en-US" sz="800" dirty="0">
              <a:solidFill>
                <a:schemeClr val="bg1">
                  <a:lumMod val="95000"/>
                </a:schemeClr>
              </a:solidFill>
            </a:endParaRPr>
          </a:p>
          <a:p>
            <a:endParaRPr lang="en-US" sz="800" dirty="0">
              <a:solidFill>
                <a:schemeClr val="bg1">
                  <a:lumMod val="95000"/>
                </a:schemeClr>
              </a:solidFill>
            </a:endParaRPr>
          </a:p>
          <a:p>
            <a:endParaRPr lang="en-US" sz="800" dirty="0">
              <a:solidFill>
                <a:schemeClr val="bg1">
                  <a:lumMod val="95000"/>
                </a:schemeClr>
              </a:solidFill>
            </a:endParaRPr>
          </a:p>
          <a:p>
            <a:endParaRPr lang="en-US" sz="800" dirty="0">
              <a:solidFill>
                <a:schemeClr val="bg1">
                  <a:lumMod val="95000"/>
                </a:schemeClr>
              </a:solidFill>
            </a:endParaRPr>
          </a:p>
          <a:p>
            <a:r>
              <a:rPr lang="en-US" sz="800" dirty="0"/>
              <a:t> </a:t>
            </a:r>
          </a:p>
        </p:txBody>
      </p:sp>
      <p:sp>
        <p:nvSpPr>
          <p:cNvPr id="18" name="Rectangle 6" hidden="1">
            <a:extLst>
              <a:ext uri="{FF2B5EF4-FFF2-40B4-BE49-F238E27FC236}">
                <a16:creationId xmlns:a16="http://schemas.microsoft.com/office/drawing/2014/main" id="{2B7C51D1-38C8-4E75-A695-E720FDBF8353}"/>
              </a:ext>
            </a:extLst>
          </p:cNvPr>
          <p:cNvSpPr>
            <a:spLocks noChangeArrowheads="1"/>
          </p:cNvSpPr>
          <p:nvPr/>
        </p:nvSpPr>
        <p:spPr bwMode="auto">
          <a:xfrm>
            <a:off x="8855225" y="3877690"/>
            <a:ext cx="3201036" cy="2185010"/>
          </a:xfrm>
          <a:prstGeom prst="rect">
            <a:avLst/>
          </a:prstGeom>
          <a:solidFill>
            <a:srgbClr val="FFFFFF"/>
          </a:solidFill>
          <a:ln>
            <a:noFill/>
          </a:ln>
          <a:effectLst/>
          <a:extLst>
            <a:ext uri="{91240B29-F687-4F45-9708-019B960494DF}">
              <a14:hiddenLine xmlns:a14="http://schemas.microsoft.com/office/drawing/2010/main" w="9525" algn="ctr">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23" name="TextBox 22">
            <a:extLst>
              <a:ext uri="{FF2B5EF4-FFF2-40B4-BE49-F238E27FC236}">
                <a16:creationId xmlns:a16="http://schemas.microsoft.com/office/drawing/2014/main" id="{B43FA538-3095-491C-A78F-18451AF7094D}"/>
              </a:ext>
            </a:extLst>
          </p:cNvPr>
          <p:cNvSpPr txBox="1"/>
          <p:nvPr/>
        </p:nvSpPr>
        <p:spPr>
          <a:xfrm>
            <a:off x="8343379" y="1415453"/>
            <a:ext cx="3848619" cy="2169825"/>
          </a:xfrm>
          <a:prstGeom prst="rect">
            <a:avLst/>
          </a:prstGeom>
          <a:solidFill>
            <a:srgbClr val="3DA1A1"/>
          </a:solidFill>
          <a:effectLst>
            <a:softEdge rad="165100"/>
          </a:effectLst>
        </p:spPr>
        <p:txBody>
          <a:bodyPr wrap="square" rtlCol="0">
            <a:spAutoFit/>
          </a:bodyPr>
          <a:lstStyle/>
          <a:p>
            <a:r>
              <a:rPr lang="en-GB" sz="1500" dirty="0">
                <a:solidFill>
                  <a:schemeClr val="tx2"/>
                </a:solidFill>
              </a:rPr>
              <a:t>Someone made this mosaic with the myth of Scylla in mind yet changed her appearance perhaps for aesthetic reasons of maybe because later mythology added how she was beautiful before becoming hideous. </a:t>
            </a:r>
          </a:p>
          <a:p>
            <a:r>
              <a:rPr lang="en-GB" sz="1500" dirty="0">
                <a:solidFill>
                  <a:schemeClr val="tx2"/>
                </a:solidFill>
              </a:rPr>
              <a:t>Reading Gender archaeology they present the idea that material culture is either a genderless record or “entirely androcentric… immersed in chauvinistic propaganda” (Sorensen, 2013). </a:t>
            </a:r>
          </a:p>
        </p:txBody>
      </p:sp>
      <p:sp>
        <p:nvSpPr>
          <p:cNvPr id="28" name="Rectangle 12" hidden="1">
            <a:extLst>
              <a:ext uri="{FF2B5EF4-FFF2-40B4-BE49-F238E27FC236}">
                <a16:creationId xmlns:a16="http://schemas.microsoft.com/office/drawing/2014/main" id="{9EA91A58-FBAF-4D00-8C2C-C07EAC6C83B9}"/>
              </a:ext>
            </a:extLst>
          </p:cNvPr>
          <p:cNvSpPr>
            <a:spLocks noChangeArrowheads="1"/>
          </p:cNvSpPr>
          <p:nvPr/>
        </p:nvSpPr>
        <p:spPr bwMode="auto">
          <a:xfrm>
            <a:off x="-103161" y="51975"/>
            <a:ext cx="12398321" cy="5267743"/>
          </a:xfrm>
          <a:prstGeom prst="rect">
            <a:avLst/>
          </a:prstGeom>
          <a:solidFill>
            <a:srgbClr val="FFFFFF"/>
          </a:solidFill>
          <a:ln>
            <a:noFill/>
          </a:ln>
          <a:effectLst/>
          <a:extLst>
            <a:ext uri="{91240B29-F687-4F45-9708-019B960494DF}">
              <a14:hiddenLine xmlns:a14="http://schemas.microsoft.com/office/drawing/2010/main" w="9525" algn="ctr">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26" name="TextBox 25">
            <a:extLst>
              <a:ext uri="{FF2B5EF4-FFF2-40B4-BE49-F238E27FC236}">
                <a16:creationId xmlns:a16="http://schemas.microsoft.com/office/drawing/2014/main" id="{E75E43CF-5490-43F9-8672-AF494A110F32}"/>
              </a:ext>
            </a:extLst>
          </p:cNvPr>
          <p:cNvSpPr txBox="1"/>
          <p:nvPr/>
        </p:nvSpPr>
        <p:spPr>
          <a:xfrm>
            <a:off x="8809686" y="1050188"/>
            <a:ext cx="3304034" cy="369332"/>
          </a:xfrm>
          <a:prstGeom prst="rect">
            <a:avLst/>
          </a:prstGeom>
          <a:noFill/>
        </p:spPr>
        <p:txBody>
          <a:bodyPr wrap="square" rtlCol="0">
            <a:spAutoFit/>
          </a:bodyPr>
          <a:lstStyle/>
          <a:p>
            <a:r>
              <a:rPr lang="en-GB" b="1" dirty="0">
                <a:solidFill>
                  <a:schemeClr val="accent2">
                    <a:lumMod val="50000"/>
                  </a:schemeClr>
                </a:solidFill>
              </a:rPr>
              <a:t>Theory of Gender and Body</a:t>
            </a:r>
          </a:p>
        </p:txBody>
      </p:sp>
      <p:sp>
        <p:nvSpPr>
          <p:cNvPr id="1032" name="Rectangle 1031">
            <a:extLst>
              <a:ext uri="{FF2B5EF4-FFF2-40B4-BE49-F238E27FC236}">
                <a16:creationId xmlns:a16="http://schemas.microsoft.com/office/drawing/2014/main" id="{ED4B37A8-DC55-4A02-9973-5E2187962AF4}"/>
              </a:ext>
            </a:extLst>
          </p:cNvPr>
          <p:cNvSpPr/>
          <p:nvPr/>
        </p:nvSpPr>
        <p:spPr>
          <a:xfrm>
            <a:off x="5177979" y="1600038"/>
            <a:ext cx="2882372" cy="1828962"/>
          </a:xfrm>
          <a:prstGeom prst="rect">
            <a:avLst/>
          </a:prstGeom>
        </p:spPr>
        <p:txBody>
          <a:bodyPr wrap="square">
            <a:spAutoFit/>
          </a:bodyPr>
          <a:lstStyle/>
          <a:p>
            <a:pPr>
              <a:lnSpc>
                <a:spcPct val="110000"/>
              </a:lnSpc>
              <a:spcAft>
                <a:spcPts val="600"/>
              </a:spcAft>
            </a:pPr>
            <a:r>
              <a:rPr lang="en-GB" sz="1150" kern="1400" dirty="0">
                <a:solidFill>
                  <a:schemeClr val="bg1">
                    <a:lumMod val="95000"/>
                  </a:schemeClr>
                </a:solidFill>
                <a:latin typeface="Arial Nova" panose="020B0504020202020204" pitchFamily="34" charset="0"/>
                <a:cs typeface="Calibri Light" panose="020F0302020204030204" pitchFamily="34" charset="0"/>
              </a:rPr>
              <a:t>The first mention of Scylla is in Homers odyssey (Book XII) circa late 8</a:t>
            </a:r>
            <a:r>
              <a:rPr lang="en-GB" sz="1150" kern="1400" baseline="30000" dirty="0">
                <a:solidFill>
                  <a:schemeClr val="bg1">
                    <a:lumMod val="95000"/>
                  </a:schemeClr>
                </a:solidFill>
                <a:latin typeface="Arial Nova" panose="020B0504020202020204" pitchFamily="34" charset="0"/>
                <a:cs typeface="Calibri Light" panose="020F0302020204030204" pitchFamily="34" charset="0"/>
              </a:rPr>
              <a:t>th</a:t>
            </a:r>
            <a:r>
              <a:rPr lang="en-GB" sz="1150" kern="1400" dirty="0">
                <a:solidFill>
                  <a:schemeClr val="bg1">
                    <a:lumMod val="95000"/>
                  </a:schemeClr>
                </a:solidFill>
                <a:latin typeface="Arial Nova" panose="020B0504020202020204" pitchFamily="34" charset="0"/>
                <a:cs typeface="Calibri Light" panose="020F0302020204030204" pitchFamily="34" charset="0"/>
              </a:rPr>
              <a:t>- early 7th c. BCE. Where she is described as having : “12 feet, 6 heads, 3 rows of shark teeth per head and a row of dog heads at her waist”(Kuiper,2019). </a:t>
            </a:r>
            <a:r>
              <a:rPr lang="en-US" altLang="en-US" sz="1150" dirty="0">
                <a:solidFill>
                  <a:schemeClr val="bg1">
                    <a:lumMod val="95000"/>
                  </a:schemeClr>
                </a:solidFill>
                <a:latin typeface="Arial Nova" panose="020B0504020202020204" pitchFamily="34" charset="0"/>
                <a:cs typeface="Calibri Light" panose="020F0302020204030204" pitchFamily="34" charset="0"/>
              </a:rPr>
              <a:t>This mosaic would have been in an earlier villa from the 3rd c. BCE</a:t>
            </a:r>
            <a:r>
              <a:rPr lang="en-US" altLang="en-US" sz="1150" dirty="0">
                <a:solidFill>
                  <a:schemeClr val="bg1">
                    <a:lumMod val="95000"/>
                  </a:schemeClr>
                </a:solidFill>
                <a:latin typeface="Arial Nova" panose="020B0504020202020204" pitchFamily="34" charset="0"/>
              </a:rPr>
              <a:t> . The house of Dionysus was then built here at the end of the 2nd c. AD.</a:t>
            </a:r>
            <a:r>
              <a:rPr lang="en-US" altLang="en-US" sz="1150" dirty="0">
                <a:solidFill>
                  <a:schemeClr val="bg1">
                    <a:lumMod val="95000"/>
                  </a:schemeClr>
                </a:solidFill>
                <a:latin typeface="Arial Nova" panose="020B0504020202020204" pitchFamily="34" charset="0"/>
                <a:cs typeface="Calibri Light" panose="020F0302020204030204" pitchFamily="34" charset="0"/>
              </a:rPr>
              <a:t> </a:t>
            </a:r>
            <a:endParaRPr lang="en-GB" sz="1150" kern="1400" dirty="0">
              <a:solidFill>
                <a:schemeClr val="bg1">
                  <a:lumMod val="95000"/>
                </a:schemeClr>
              </a:solidFill>
              <a:latin typeface="Arial Nova" panose="020B0504020202020204" pitchFamily="34" charset="0"/>
              <a:cs typeface="Calibri Light" panose="020F0302020204030204" pitchFamily="34" charset="0"/>
            </a:endParaRPr>
          </a:p>
        </p:txBody>
      </p:sp>
      <p:sp>
        <p:nvSpPr>
          <p:cNvPr id="1055" name="Rectangle 1054">
            <a:extLst>
              <a:ext uri="{FF2B5EF4-FFF2-40B4-BE49-F238E27FC236}">
                <a16:creationId xmlns:a16="http://schemas.microsoft.com/office/drawing/2014/main" id="{9834978B-130B-41B5-809C-7302E0D05A76}"/>
              </a:ext>
            </a:extLst>
          </p:cNvPr>
          <p:cNvSpPr/>
          <p:nvPr/>
        </p:nvSpPr>
        <p:spPr>
          <a:xfrm>
            <a:off x="6080646" y="942762"/>
            <a:ext cx="3516027" cy="246414"/>
          </a:xfrm>
          <a:prstGeom prst="rect">
            <a:avLst/>
          </a:prstGeom>
        </p:spPr>
        <p:txBody>
          <a:bodyPr wrap="square">
            <a:spAutoFit/>
          </a:bodyPr>
          <a:lstStyle/>
          <a:p>
            <a:pPr>
              <a:lnSpc>
                <a:spcPct val="119000"/>
              </a:lnSpc>
              <a:spcAft>
                <a:spcPts val="600"/>
              </a:spcAft>
            </a:pPr>
            <a:r>
              <a:rPr lang="en-US" sz="900" kern="1400" dirty="0">
                <a:solidFill>
                  <a:srgbClr val="000000"/>
                </a:solidFill>
                <a:latin typeface="Calibri" panose="020F0502020204030204" pitchFamily="34" charset="0"/>
              </a:rPr>
              <a:t> </a:t>
            </a:r>
            <a:endParaRPr lang="en-US" sz="900" kern="1400" dirty="0">
              <a:ln>
                <a:noFill/>
              </a:ln>
              <a:solidFill>
                <a:srgbClr val="000000"/>
              </a:solidFill>
              <a:effectLst/>
              <a:latin typeface="Calibri" panose="020F0502020204030204" pitchFamily="34" charset="0"/>
            </a:endParaRPr>
          </a:p>
        </p:txBody>
      </p:sp>
      <p:sp>
        <p:nvSpPr>
          <p:cNvPr id="2" name="TextBox 1">
            <a:extLst>
              <a:ext uri="{FF2B5EF4-FFF2-40B4-BE49-F238E27FC236}">
                <a16:creationId xmlns:a16="http://schemas.microsoft.com/office/drawing/2014/main" id="{8C62BC38-97DC-4BCB-BBD1-215A49FE4540}"/>
              </a:ext>
            </a:extLst>
          </p:cNvPr>
          <p:cNvSpPr txBox="1"/>
          <p:nvPr/>
        </p:nvSpPr>
        <p:spPr>
          <a:xfrm>
            <a:off x="5018445" y="1054752"/>
            <a:ext cx="3726137" cy="369332"/>
          </a:xfrm>
          <a:prstGeom prst="rect">
            <a:avLst/>
          </a:prstGeom>
          <a:noFill/>
        </p:spPr>
        <p:txBody>
          <a:bodyPr wrap="square" rtlCol="0">
            <a:spAutoFit/>
          </a:bodyPr>
          <a:lstStyle/>
          <a:p>
            <a:r>
              <a:rPr lang="en-GB" dirty="0">
                <a:solidFill>
                  <a:schemeClr val="accent2">
                    <a:lumMod val="50000"/>
                  </a:schemeClr>
                </a:solidFill>
              </a:rPr>
              <a:t>Story of Scylla’s Representation</a:t>
            </a:r>
          </a:p>
        </p:txBody>
      </p:sp>
      <p:sp>
        <p:nvSpPr>
          <p:cNvPr id="38" name="TextBox 37">
            <a:extLst>
              <a:ext uri="{FF2B5EF4-FFF2-40B4-BE49-F238E27FC236}">
                <a16:creationId xmlns:a16="http://schemas.microsoft.com/office/drawing/2014/main" id="{F9AEAB03-1C73-4E92-A513-DDF5FBB4B279}"/>
              </a:ext>
            </a:extLst>
          </p:cNvPr>
          <p:cNvSpPr txBox="1"/>
          <p:nvPr/>
        </p:nvSpPr>
        <p:spPr>
          <a:xfrm>
            <a:off x="8343381" y="3585278"/>
            <a:ext cx="3848619" cy="2400657"/>
          </a:xfrm>
          <a:prstGeom prst="rect">
            <a:avLst/>
          </a:prstGeom>
          <a:solidFill>
            <a:srgbClr val="19A3A3"/>
          </a:solidFill>
          <a:effectLst>
            <a:softEdge rad="165100"/>
          </a:effectLst>
        </p:spPr>
        <p:txBody>
          <a:bodyPr wrap="square" rtlCol="0">
            <a:spAutoFit/>
          </a:bodyPr>
          <a:lstStyle/>
          <a:p>
            <a:r>
              <a:rPr lang="en-GB" sz="1500" dirty="0">
                <a:solidFill>
                  <a:schemeClr val="tx2"/>
                </a:solidFill>
              </a:rPr>
              <a:t>The only defining gender characteristic of this figure is the breasts, which doesn’t match her original description. We could assume that this was created by or for a man as she also has a round face, flat stomach and tiny waist. Although she is a sea monster unrealistic female beauty standards have been put on her image. She is a dangerous character displayed in a domestic environment, maybe an attempt to humanise her with women of the time.</a:t>
            </a:r>
          </a:p>
        </p:txBody>
      </p:sp>
    </p:spTree>
    <p:extLst>
      <p:ext uri="{BB962C8B-B14F-4D97-AF65-F5344CB8AC3E}">
        <p14:creationId xmlns:p14="http://schemas.microsoft.com/office/powerpoint/2010/main" val="23174396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C1C93EF2-4785-427F-84A5-F1666490E9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702</TotalTime>
  <Words>382</Words>
  <Application>Microsoft Office PowerPoint</Application>
  <PresentationFormat>Widescreen</PresentationFormat>
  <Paragraphs>22</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Arial Nova</vt:lpstr>
      <vt:lpstr>Calibri</vt:lpstr>
      <vt:lpstr>Tw Cen MT</vt:lpstr>
      <vt:lpstr>Tw Cen MT Condensed</vt:lpstr>
      <vt:lpstr>Wingdings 3</vt:lpstr>
      <vt:lpstr>Integral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Amy Ferguson</dc:creator>
  <cp:lastModifiedBy>Amy Ferguson</cp:lastModifiedBy>
  <cp:revision>32</cp:revision>
  <dcterms:created xsi:type="dcterms:W3CDTF">2019-10-10T15:27:54Z</dcterms:created>
  <dcterms:modified xsi:type="dcterms:W3CDTF">2019-10-11T17:09:21Z</dcterms:modified>
</cp:coreProperties>
</file>