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2" r:id="rId16"/>
    <p:sldId id="291" r:id="rId17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8" autoAdjust="0"/>
    <p:restoredTop sz="93372" autoAdjust="0"/>
  </p:normalViewPr>
  <p:slideViewPr>
    <p:cSldViewPr>
      <p:cViewPr varScale="1">
        <p:scale>
          <a:sx n="83" d="100"/>
          <a:sy n="83" d="100"/>
        </p:scale>
        <p:origin x="-104" y="-6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=""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=""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=""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=""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=""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=""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=""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=""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=""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nl-NL">
              <a:latin typeface="Time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29428" indent="-28054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22197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571076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19955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468834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17713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366592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15471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8266E50A-C0FF-1D47-908F-67ED39075F04}" type="slidenum">
              <a:rPr lang="en-GB" sz="1200"/>
              <a:pPr/>
              <a:t>3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0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nl-NL">
              <a:latin typeface="Times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171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29428" indent="-28054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22197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571076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19955" indent="-224439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468834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17713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366592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15471" indent="-224439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fld id="{8266E50A-C0FF-1D47-908F-67ED39075F04}" type="slidenum">
              <a:rPr lang="en-GB" sz="1200"/>
              <a:pPr/>
              <a:t>15</a:t>
            </a:fld>
            <a:endParaRPr lang="en-GB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35066"/>
          </a:xfrm>
        </p:spPr>
        <p:txBody>
          <a:bodyPr/>
          <a:lstStyle/>
          <a:p>
            <a:pPr eaLnBrk="1" hangingPunct="1"/>
            <a:r>
              <a:rPr lang="en-GB" altLang="en-US" b="1" dirty="0" smtClean="0">
                <a:solidFill>
                  <a:schemeClr val="accent2"/>
                </a:solidFill>
              </a:rPr>
              <a:t>LCBB4003</a:t>
            </a:r>
            <a:endParaRPr lang="en-GB" altLang="en-US" b="1" dirty="0">
              <a:solidFill>
                <a:schemeClr val="accent2"/>
              </a:solidFill>
            </a:endParaRP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323528" y="1928803"/>
            <a:ext cx="8280920" cy="3357586"/>
          </a:xfrm>
        </p:spPr>
        <p:txBody>
          <a:bodyPr/>
          <a:lstStyle/>
          <a:p>
            <a:pPr eaLnBrk="1" hangingPunct="1"/>
            <a:r>
              <a:rPr lang="en-GB" altLang="en-US" sz="3600" b="1" dirty="0" smtClean="0">
                <a:solidFill>
                  <a:schemeClr val="accent2"/>
                </a:solidFill>
              </a:rPr>
              <a:t>Introducing the Modern Workplace</a:t>
            </a:r>
            <a:endParaRPr lang="en-GB" altLang="en-US" sz="3600" b="1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accent2"/>
                </a:solidFill>
              </a:rPr>
              <a:t>Week </a:t>
            </a:r>
            <a:r>
              <a:rPr lang="en-GB" altLang="en-US" dirty="0" smtClean="0">
                <a:solidFill>
                  <a:schemeClr val="accent2"/>
                </a:solidFill>
              </a:rPr>
              <a:t>2 (Set 2.3)</a:t>
            </a:r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endParaRPr lang="en-GB" altLang="en-US" dirty="0">
              <a:solidFill>
                <a:schemeClr val="accent2"/>
              </a:solidFill>
            </a:endParaRPr>
          </a:p>
          <a:p>
            <a:pPr eaLnBrk="1" hangingPunct="1"/>
            <a:r>
              <a:rPr lang="en-GB" altLang="en-US" sz="4800" b="1" dirty="0" smtClean="0">
                <a:solidFill>
                  <a:schemeClr val="accent2"/>
                </a:solidFill>
              </a:rPr>
              <a:t>Culture: Business Context</a:t>
            </a:r>
            <a:endParaRPr lang="en-GB" altLang="en-US" sz="4800" b="1" dirty="0">
              <a:solidFill>
                <a:schemeClr val="accent2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Topic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Content</a:t>
            </a:r>
          </a:p>
          <a:p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22/06/20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76878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2250" y="1341438"/>
            <a:ext cx="8699500" cy="4991100"/>
          </a:xfrm>
        </p:spPr>
        <p:txBody>
          <a:bodyPr/>
          <a:lstStyle/>
          <a:p>
            <a:pPr marL="0" indent="0" eaLnBrk="1" hangingPunct="1">
              <a:lnSpc>
                <a:spcPts val="2900"/>
              </a:lnSpc>
              <a:buFontTx/>
              <a:buNone/>
              <a:defRPr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The concept and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layers </a:t>
            </a:r>
            <a:r>
              <a:rPr lang="en-GB" altLang="en-US" dirty="0">
                <a:ea typeface="ＭＳ Ｐゴシック" panose="020B0600070205080204" pitchFamily="34" charset="-128"/>
              </a:rPr>
              <a:t>of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culture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Culture and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Management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Culture and Cross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Cultural Management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Levels of Culture and its Business Context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" name="Title 1"/>
          <p:cNvSpPr>
            <a:spLocks noGrp="1" noChangeArrowheads="1"/>
          </p:cNvSpPr>
          <p:nvPr>
            <p:ph type="title"/>
          </p:nvPr>
        </p:nvSpPr>
        <p:spPr>
          <a:xfrm>
            <a:off x="450850" y="187325"/>
            <a:ext cx="8243888" cy="838200"/>
          </a:xfrm>
        </p:spPr>
        <p:txBody>
          <a:bodyPr/>
          <a:lstStyle/>
          <a:p>
            <a:pPr marL="301625" indent="-301625" eaLnBrk="1" hangingPunct="1">
              <a:spcBef>
                <a:spcPct val="20000"/>
              </a:spcBef>
            </a:pPr>
            <a:r>
              <a:rPr lang="en-GB">
                <a:solidFill>
                  <a:srgbClr val="0070C0"/>
                </a:solidFill>
                <a:latin typeface="Arial" charset="0"/>
                <a:ea typeface="ＭＳ Ｐゴシック" charset="0"/>
                <a:cs typeface="ＭＳ Ｐゴシック" charset="0"/>
              </a:rPr>
              <a:t>Introduction</a:t>
            </a:r>
            <a:endParaRPr lang="en-US">
              <a:solidFill>
                <a:srgbClr val="0070C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2628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2"/>
          <p:cNvSpPr>
            <a:spLocks noGrp="1" noChangeArrowheads="1"/>
          </p:cNvSpPr>
          <p:nvPr>
            <p:ph type="title"/>
          </p:nvPr>
        </p:nvSpPr>
        <p:spPr>
          <a:xfrm>
            <a:off x="439738" y="185738"/>
            <a:ext cx="8243887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The concept of culture </a:t>
            </a:r>
          </a:p>
        </p:txBody>
      </p:sp>
      <p:sp>
        <p:nvSpPr>
          <p:cNvPr id="5123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3238" y="1212850"/>
            <a:ext cx="8382000" cy="49911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nl-NL" altLang="en-US" b="1" dirty="0" err="1" smtClean="0"/>
              <a:t>What</a:t>
            </a:r>
            <a:r>
              <a:rPr lang="nl-NL" altLang="en-US" b="1" dirty="0" smtClean="0"/>
              <a:t> culture is / </a:t>
            </a:r>
            <a:r>
              <a:rPr lang="nl-NL" altLang="en-US" b="1" dirty="0" err="1" smtClean="0"/>
              <a:t>What</a:t>
            </a:r>
            <a:r>
              <a:rPr lang="nl-NL" altLang="en-US" b="1" dirty="0" smtClean="0"/>
              <a:t> culture is </a:t>
            </a:r>
            <a:r>
              <a:rPr lang="nl-NL" altLang="en-US" b="1" dirty="0" err="1" smtClean="0"/>
              <a:t>not</a:t>
            </a:r>
            <a:endParaRPr lang="en-US" altLang="en-US" b="1" dirty="0"/>
          </a:p>
          <a:p>
            <a:pPr marL="290513" indent="-290513" eaLnBrk="1" hangingPunct="1">
              <a:defRPr/>
            </a:pPr>
            <a:r>
              <a:rPr lang="en-US" altLang="en-US" dirty="0"/>
              <a:t>Culture is a code of attitudes, norms and values, the way of thinking... </a:t>
            </a:r>
          </a:p>
          <a:p>
            <a:pPr marL="290513" indent="-290513" eaLnBrk="1" hangingPunct="1">
              <a:defRPr/>
            </a:pPr>
            <a:r>
              <a:rPr lang="en-US" altLang="en-US" dirty="0"/>
              <a:t>Culture determines:</a:t>
            </a:r>
          </a:p>
          <a:p>
            <a:pPr marL="641350" lvl="1" indent="-350838" eaLnBrk="1" hangingPunct="1">
              <a:defRPr/>
            </a:pPr>
            <a:r>
              <a:rPr lang="en-US" altLang="en-US" sz="2600" dirty="0"/>
              <a:t>How we see ourselves</a:t>
            </a:r>
          </a:p>
          <a:p>
            <a:pPr marL="641350" lvl="1" indent="-350838" eaLnBrk="1" hangingPunct="1">
              <a:defRPr/>
            </a:pPr>
            <a:r>
              <a:rPr lang="en-US" altLang="en-US" sz="2600" dirty="0"/>
              <a:t>How we see the world </a:t>
            </a:r>
          </a:p>
          <a:p>
            <a:pPr marL="290513" indent="-290513" eaLnBrk="1" hangingPunct="1">
              <a:defRPr/>
            </a:pPr>
            <a:r>
              <a:rPr lang="en-US" altLang="en-US" dirty="0"/>
              <a:t>Culture is not right or wrong, inherited, about individual behavior...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798696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7325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Three Layers of Culture </a:t>
            </a:r>
          </a:p>
        </p:txBody>
      </p:sp>
      <p:sp>
        <p:nvSpPr>
          <p:cNvPr id="921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14350" y="1214438"/>
            <a:ext cx="8382000" cy="4133850"/>
          </a:xfrm>
        </p:spPr>
        <p:txBody>
          <a:bodyPr/>
          <a:lstStyle/>
          <a:p>
            <a:pPr marL="409575" indent="-409575" eaLnBrk="1" hangingPunct="1">
              <a:buFontTx/>
              <a:buNone/>
            </a:pPr>
            <a:r>
              <a:rPr lang="en-US" b="1">
                <a:latin typeface="Arial" charset="0"/>
                <a:ea typeface="ＭＳ Ｐゴシック" charset="0"/>
                <a:cs typeface="ＭＳ Ｐゴシック" charset="0"/>
              </a:rPr>
              <a:t>The concept of culture has three layers: </a:t>
            </a:r>
          </a:p>
          <a:p>
            <a:pPr marL="409575" indent="-409575" eaLnBrk="1" hangingPunct="1">
              <a:buFontTx/>
              <a:buAutoNum type="arabicParenR"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Artefacts and attitudes</a:t>
            </a:r>
          </a:p>
          <a:p>
            <a:pPr marL="809625" lvl="1" indent="-325438" eaLnBrk="1" hangingPunct="1"/>
            <a:r>
              <a:rPr lang="nl-NL" sz="2600">
                <a:latin typeface="Arial" charset="0"/>
                <a:ea typeface="ＭＳ Ｐゴシック" charset="0"/>
              </a:rPr>
              <a:t>Behavioural or explicit level</a:t>
            </a:r>
            <a:endParaRPr lang="en-US" sz="2600">
              <a:latin typeface="Arial" charset="0"/>
              <a:ea typeface="ＭＳ Ｐゴシック" charset="0"/>
            </a:endParaRPr>
          </a:p>
          <a:p>
            <a:pPr marL="409575" indent="-409575" eaLnBrk="1" hangingPunct="1">
              <a:buFontTx/>
              <a:buAutoNum type="arabicParenR"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Norms (rules) and values </a:t>
            </a:r>
          </a:p>
          <a:p>
            <a:pPr marL="809625" lvl="1" indent="-325438" eaLnBrk="1" hangingPunct="1"/>
            <a:r>
              <a:rPr lang="en-US" sz="2600">
                <a:latin typeface="Arial" charset="0"/>
                <a:ea typeface="ＭＳ Ｐゴシック" charset="0"/>
              </a:rPr>
              <a:t>Every culture has its own system </a:t>
            </a:r>
          </a:p>
          <a:p>
            <a:pPr marL="409575" indent="-409575" eaLnBrk="1" hangingPunct="1">
              <a:buFontTx/>
              <a:buAutoNum type="arabicParenR"/>
            </a:pPr>
            <a:r>
              <a:rPr lang="en-US">
                <a:latin typeface="Arial" charset="0"/>
                <a:ea typeface="ＭＳ Ｐゴシック" charset="0"/>
                <a:cs typeface="ＭＳ Ｐゴシック" charset="0"/>
              </a:rPr>
              <a:t>Basic assumptions </a:t>
            </a:r>
          </a:p>
          <a:p>
            <a:pPr marL="809625" lvl="1" indent="-325438" eaLnBrk="1" hangingPunct="1"/>
            <a:r>
              <a:rPr lang="en-US" sz="2600">
                <a:latin typeface="Arial" charset="0"/>
                <a:ea typeface="ＭＳ Ｐゴシック" charset="0"/>
              </a:rPr>
              <a:t>Difficult to describe or explain.</a:t>
            </a:r>
            <a:endParaRPr lang="en-GB">
              <a:latin typeface="Arial" charset="0"/>
              <a:ea typeface="ＭＳ Ｐゴシック" charset="0"/>
            </a:endParaRP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4491038" y="5483225"/>
            <a:ext cx="18415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228600" algn="l"/>
              </a:tabLst>
            </a:pPr>
            <a:endParaRPr lang="en-US"/>
          </a:p>
          <a:p>
            <a:pPr algn="ctr">
              <a:tabLst>
                <a:tab pos="228600" algn="l"/>
              </a:tabLst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9774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itle 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Culture and Management</a:t>
            </a:r>
          </a:p>
        </p:txBody>
      </p:sp>
      <p:sp>
        <p:nvSpPr>
          <p:cNvPr id="10242" name="Content Placeholder 2"/>
          <p:cNvSpPr>
            <a:spLocks noGrp="1" noChangeArrowheads="1"/>
          </p:cNvSpPr>
          <p:nvPr>
            <p:ph idx="1"/>
          </p:nvPr>
        </p:nvSpPr>
        <p:spPr>
          <a:xfrm>
            <a:off x="107950" y="1223963"/>
            <a:ext cx="9036050" cy="4991100"/>
          </a:xfrm>
        </p:spPr>
        <p:txBody>
          <a:bodyPr/>
          <a:lstStyle/>
          <a:p>
            <a:pPr algn="just"/>
            <a:r>
              <a:rPr lang="en-GB" sz="2800" dirty="0">
                <a:latin typeface="Arial" charset="0"/>
                <a:ea typeface="ＭＳ Ｐゴシック" charset="0"/>
                <a:cs typeface="ＭＳ Ｐゴシック" charset="0"/>
              </a:rPr>
              <a:t>Culture is a set of values, beliefs, and understanding that are shared by members of an organization. </a:t>
            </a:r>
          </a:p>
          <a:p>
            <a:pPr algn="just"/>
            <a:r>
              <a:rPr lang="en-GB" sz="2800" dirty="0">
                <a:latin typeface="Arial" charset="0"/>
                <a:ea typeface="ＭＳ Ｐゴシック" charset="0"/>
                <a:cs typeface="ＭＳ Ｐゴシック" charset="0"/>
              </a:rPr>
              <a:t>Cultures define basic organizational values and communicate to new members the correct way to think and act, and how things ought to be done</a:t>
            </a:r>
            <a:r>
              <a:rPr lang="en-GB" sz="2800" dirty="0" smtClean="0">
                <a:latin typeface="Arial" charset="0"/>
                <a:ea typeface="ＭＳ Ｐゴシック" charset="0"/>
                <a:cs typeface="ＭＳ Ｐゴシック" charset="0"/>
              </a:rPr>
              <a:t>.</a:t>
            </a:r>
            <a:endParaRPr lang="en-GB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algn="just"/>
            <a:r>
              <a:rPr lang="en-GB" sz="2800" dirty="0">
                <a:latin typeface="Arial" charset="0"/>
                <a:ea typeface="ＭＳ Ｐゴシック" charset="0"/>
                <a:cs typeface="ＭＳ Ｐゴシック" charset="0"/>
              </a:rPr>
              <a:t>Management is a function – it is an art of handling people. It is the function of getting things done through the efforts of others. </a:t>
            </a:r>
          </a:p>
        </p:txBody>
      </p:sp>
    </p:spTree>
    <p:extLst>
      <p:ext uri="{BB962C8B-B14F-4D97-AF65-F5344CB8AC3E}">
        <p14:creationId xmlns:p14="http://schemas.microsoft.com/office/powerpoint/2010/main" val="2127409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7325"/>
            <a:ext cx="8513763" cy="838200"/>
          </a:xfrm>
        </p:spPr>
        <p:txBody>
          <a:bodyPr/>
          <a:lstStyle/>
          <a:p>
            <a:pPr eaLnBrk="1" hangingPunct="1"/>
            <a:r>
              <a:rPr lang="nl-NL" dirty="0">
                <a:latin typeface="Arial" charset="0"/>
                <a:ea typeface="ＭＳ Ｐゴシック" charset="0"/>
                <a:cs typeface="ＭＳ Ｐゴシック" charset="0"/>
              </a:rPr>
              <a:t>Culture </a:t>
            </a:r>
            <a:r>
              <a:rPr lang="nl-NL" dirty="0" err="1">
                <a:latin typeface="Arial" charset="0"/>
                <a:ea typeface="ＭＳ Ｐゴシック" charset="0"/>
                <a:cs typeface="ＭＳ Ｐゴシック" charset="0"/>
              </a:rPr>
              <a:t>and</a:t>
            </a:r>
            <a:r>
              <a:rPr lang="nl-NL" dirty="0">
                <a:latin typeface="Arial" charset="0"/>
                <a:ea typeface="ＭＳ Ｐゴシック" charset="0"/>
                <a:cs typeface="ＭＳ Ｐゴシック" charset="0"/>
              </a:rPr>
              <a:t> Cross </a:t>
            </a:r>
            <a:r>
              <a:rPr lang="nl-NL" dirty="0" err="1" smtClean="0">
                <a:latin typeface="Arial" charset="0"/>
                <a:ea typeface="ＭＳ Ｐゴシック" charset="0"/>
                <a:cs typeface="ＭＳ Ｐゴシック" charset="0"/>
              </a:rPr>
              <a:t>Cultural</a:t>
            </a:r>
            <a:r>
              <a:rPr lang="nl-NL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nl-NL" dirty="0">
                <a:latin typeface="Arial" charset="0"/>
                <a:ea typeface="ＭＳ Ｐゴシック" charset="0"/>
                <a:cs typeface="ＭＳ Ｐゴシック" charset="0"/>
              </a:rPr>
              <a:t>Management</a:t>
            </a:r>
            <a:endParaRPr lang="en-US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6387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95288" y="1214438"/>
            <a:ext cx="8569325" cy="49911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en-US" altLang="en-US" dirty="0"/>
          </a:p>
          <a:p>
            <a:pPr marL="298450" indent="-298450" eaLnBrk="1" hangingPunct="1">
              <a:defRPr/>
            </a:pPr>
            <a:r>
              <a:rPr lang="en-GB" altLang="en-US" sz="2800" dirty="0"/>
              <a:t>Explains the behaviour of people in organisations around the world</a:t>
            </a:r>
            <a:endParaRPr lang="en-US" altLang="en-US" sz="2800" dirty="0"/>
          </a:p>
          <a:p>
            <a:pPr marL="298450" indent="-298450" eaLnBrk="1" hangingPunct="1">
              <a:defRPr/>
            </a:pPr>
            <a:r>
              <a:rPr lang="en-GB" altLang="en-US" sz="2800" dirty="0"/>
              <a:t>Describes and compares organisational behaviour across countries and cultures</a:t>
            </a:r>
            <a:endParaRPr lang="en-US" altLang="en-US" sz="2800" dirty="0"/>
          </a:p>
          <a:p>
            <a:pPr marL="298450" indent="-298450" eaLnBrk="1" hangingPunct="1">
              <a:defRPr/>
            </a:pPr>
            <a:r>
              <a:rPr lang="en-GB" altLang="en-US" sz="2800" dirty="0"/>
              <a:t>Seeks to understand and improve the interaction of co-workers, managers, executives, clients, suppliers and alliance partners.</a:t>
            </a:r>
          </a:p>
          <a:p>
            <a:pPr marL="298450" indent="0" eaLnBrk="1" hangingPunct="1">
              <a:buFontTx/>
              <a:buNone/>
              <a:defRPr/>
            </a:pPr>
            <a:endParaRPr lang="en-GB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128924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en-GB" dirty="0">
                <a:latin typeface="Arial" charset="0"/>
                <a:ea typeface="ＭＳ Ｐゴシック" charset="0"/>
                <a:cs typeface="ＭＳ Ｐゴシック" charset="0"/>
              </a:rPr>
              <a:t>Levels of </a:t>
            </a:r>
            <a:r>
              <a:rPr lang="en-GB" dirty="0" smtClean="0">
                <a:latin typeface="Arial" charset="0"/>
                <a:ea typeface="ＭＳ Ｐゴシック" charset="0"/>
                <a:cs typeface="ＭＳ Ｐゴシック" charset="0"/>
              </a:rPr>
              <a:t>culture </a:t>
            </a:r>
            <a:r>
              <a:rPr lang="en-GB" dirty="0">
                <a:latin typeface="Arial" charset="0"/>
                <a:ea typeface="ＭＳ Ｐゴシック" charset="0"/>
                <a:cs typeface="ＭＳ Ｐゴシック" charset="0"/>
              </a:rPr>
              <a:t>in a business context</a:t>
            </a:r>
          </a:p>
        </p:txBody>
      </p:sp>
      <p:sp>
        <p:nvSpPr>
          <p:cNvPr id="9219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87363" y="1214438"/>
            <a:ext cx="8382000" cy="4991100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altLang="en-US" b="1" dirty="0"/>
              <a:t>Cultures can develop at different levels: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Culture and nation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National culture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Organisational culture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Corporate culture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Professional culture</a:t>
            </a:r>
          </a:p>
          <a:p>
            <a:pPr marL="307975" indent="-290513" eaLnBrk="1" hangingPunct="1">
              <a:defRPr/>
            </a:pPr>
            <a:r>
              <a:rPr lang="en-GB" altLang="en-US" dirty="0"/>
              <a:t>Culture and management.</a:t>
            </a:r>
          </a:p>
        </p:txBody>
      </p:sp>
    </p:spTree>
    <p:extLst>
      <p:ext uri="{BB962C8B-B14F-4D97-AF65-F5344CB8AC3E}">
        <p14:creationId xmlns:p14="http://schemas.microsoft.com/office/powerpoint/2010/main" val="42667093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Culture and nation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9588" y="1212850"/>
            <a:ext cx="8382000" cy="49911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b="1" dirty="0">
                <a:latin typeface="Arial" charset="0"/>
                <a:ea typeface="ＭＳ Ｐゴシック" charset="0"/>
                <a:cs typeface="ＭＳ Ｐゴシック" charset="0"/>
              </a:rPr>
              <a:t>Influence of culture/nation on organisations: </a:t>
            </a:r>
          </a:p>
          <a:p>
            <a:pPr eaLnBrk="1" hangingPunct="1"/>
            <a:r>
              <a:rPr lang="en-GB" sz="2400" dirty="0">
                <a:latin typeface="Arial" charset="0"/>
                <a:ea typeface="ＭＳ Ｐゴシック" charset="0"/>
                <a:cs typeface="ＭＳ Ｐゴシック" charset="0"/>
              </a:rPr>
              <a:t>Macro level </a:t>
            </a:r>
          </a:p>
          <a:p>
            <a:pPr marL="658813" lvl="1" indent="-361950" eaLnBrk="1" hangingPunct="1"/>
            <a:r>
              <a:rPr lang="en-GB" sz="2000" dirty="0">
                <a:latin typeface="Arial" charset="0"/>
                <a:ea typeface="ＭＳ Ｐゴシック" charset="0"/>
              </a:rPr>
              <a:t>Laws and economic institutions </a:t>
            </a:r>
          </a:p>
          <a:p>
            <a:pPr marL="658813" lvl="1" indent="-361950" eaLnBrk="1" hangingPunct="1"/>
            <a:r>
              <a:rPr lang="en-GB" sz="2000" dirty="0">
                <a:latin typeface="Arial" charset="0"/>
                <a:ea typeface="ＭＳ Ｐゴシック" charset="0"/>
              </a:rPr>
              <a:t>The nation must be considered by organisations going about their business.</a:t>
            </a:r>
            <a:r>
              <a:rPr lang="en-US" sz="2000" dirty="0">
                <a:latin typeface="Arial" charset="0"/>
                <a:ea typeface="ＭＳ Ｐゴシック" charset="0"/>
              </a:rPr>
              <a:t> </a:t>
            </a:r>
            <a:endParaRPr lang="en-GB" sz="2000" dirty="0">
              <a:latin typeface="Arial" charset="0"/>
              <a:ea typeface="ＭＳ Ｐゴシック" charset="0"/>
            </a:endParaRPr>
          </a:p>
          <a:p>
            <a:pPr eaLnBrk="1" hangingPunct="1"/>
            <a:r>
              <a:rPr lang="en-GB" sz="2400" dirty="0">
                <a:latin typeface="Arial" charset="0"/>
                <a:ea typeface="ＭＳ Ｐゴシック" charset="0"/>
                <a:cs typeface="ＭＳ Ｐゴシック" charset="0"/>
              </a:rPr>
              <a:t>Micro level </a:t>
            </a:r>
          </a:p>
          <a:p>
            <a:pPr marL="658813" lvl="1" indent="-361950" eaLnBrk="1" hangingPunct="1"/>
            <a:r>
              <a:rPr lang="en-GB" sz="2000" dirty="0">
                <a:latin typeface="Arial" charset="0"/>
                <a:ea typeface="ＭＳ Ｐゴシック" charset="0"/>
              </a:rPr>
              <a:t>The organisation is influenced through a number </a:t>
            </a:r>
            <a:br>
              <a:rPr lang="en-GB" sz="2000" dirty="0">
                <a:latin typeface="Arial" charset="0"/>
                <a:ea typeface="ＭＳ Ｐゴシック" charset="0"/>
              </a:rPr>
            </a:br>
            <a:r>
              <a:rPr lang="en-GB" sz="2000" dirty="0">
                <a:latin typeface="Arial" charset="0"/>
                <a:ea typeface="ＭＳ Ｐゴシック" charset="0"/>
              </a:rPr>
              <a:t>of cultural elements relating to: </a:t>
            </a:r>
          </a:p>
          <a:p>
            <a:pPr marL="990600" lvl="2" indent="-339725" eaLnBrk="1" hangingPunct="1"/>
            <a:r>
              <a:rPr lang="en-GB" sz="1800" dirty="0">
                <a:latin typeface="Arial" charset="0"/>
                <a:ea typeface="ＭＳ Ｐゴシック" charset="0"/>
              </a:rPr>
              <a:t>employer</a:t>
            </a:r>
            <a:r>
              <a:rPr lang="nl-NL" sz="1800" dirty="0">
                <a:latin typeface="Arial" charset="0"/>
                <a:ea typeface="ＭＳ Ｐゴシック" charset="0"/>
              </a:rPr>
              <a:t>–</a:t>
            </a:r>
            <a:r>
              <a:rPr lang="en-GB" sz="1800" dirty="0">
                <a:latin typeface="Arial" charset="0"/>
                <a:ea typeface="ＭＳ Ｐゴシック" charset="0"/>
              </a:rPr>
              <a:t>employee relationships </a:t>
            </a:r>
          </a:p>
          <a:p>
            <a:pPr marL="990600" lvl="2" indent="-339725" eaLnBrk="1" hangingPunct="1"/>
            <a:r>
              <a:rPr lang="en-GB" sz="1800" dirty="0">
                <a:latin typeface="Arial" charset="0"/>
                <a:ea typeface="ＭＳ Ｐゴシック" charset="0"/>
              </a:rPr>
              <a:t>behaviour among employees.</a:t>
            </a:r>
            <a:endParaRPr lang="en-GB" sz="2400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6599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National culture</a:t>
            </a:r>
          </a:p>
        </p:txBody>
      </p:sp>
      <p:sp>
        <p:nvSpPr>
          <p:cNvPr id="11267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98475" y="1258888"/>
            <a:ext cx="8382000" cy="4991100"/>
          </a:xfrm>
        </p:spPr>
        <p:txBody>
          <a:bodyPr/>
          <a:lstStyle/>
          <a:p>
            <a:pPr marL="290513" indent="-290513" eaLnBrk="1" hangingPunct="1">
              <a:lnSpc>
                <a:spcPct val="90000"/>
              </a:lnSpc>
              <a:defRPr/>
            </a:pPr>
            <a:r>
              <a:rPr lang="en-GB" altLang="en-US" sz="2800" dirty="0"/>
              <a:t>Elements that contribute to the creation of a national culture:</a:t>
            </a:r>
          </a:p>
          <a:p>
            <a:pPr marL="668338" lvl="1" indent="-369888" eaLnBrk="1" hangingPunct="1">
              <a:lnSpc>
                <a:spcPct val="90000"/>
              </a:lnSpc>
              <a:defRPr/>
            </a:pPr>
            <a:r>
              <a:rPr lang="en-GB" altLang="en-US" sz="2400" dirty="0"/>
              <a:t>Physical environment</a:t>
            </a:r>
          </a:p>
          <a:p>
            <a:pPr marL="668338" lvl="1" indent="-369888" eaLnBrk="1" hangingPunct="1">
              <a:lnSpc>
                <a:spcPct val="90000"/>
              </a:lnSpc>
              <a:defRPr/>
            </a:pPr>
            <a:r>
              <a:rPr lang="en-GB" altLang="en-US" sz="2400" dirty="0"/>
              <a:t>History of the nation</a:t>
            </a:r>
          </a:p>
          <a:p>
            <a:pPr marL="290513" indent="-290513" eaLnBrk="1" hangingPunct="1">
              <a:lnSpc>
                <a:spcPct val="90000"/>
              </a:lnSpc>
              <a:defRPr/>
            </a:pPr>
            <a:r>
              <a:rPr lang="en-GB" altLang="en-US" sz="2800" dirty="0"/>
              <a:t>Institutions that contribute to the establishment </a:t>
            </a:r>
            <a:br>
              <a:rPr lang="en-GB" altLang="en-US" sz="2800" dirty="0"/>
            </a:br>
            <a:r>
              <a:rPr lang="en-GB" altLang="en-US" sz="2800" dirty="0"/>
              <a:t>of a national culture</a:t>
            </a:r>
          </a:p>
          <a:p>
            <a:pPr marL="668338" lvl="1" indent="-369888" eaLnBrk="1" hangingPunct="1">
              <a:lnSpc>
                <a:spcPct val="90000"/>
              </a:lnSpc>
              <a:defRPr/>
            </a:pPr>
            <a:r>
              <a:rPr lang="en-GB" altLang="en-US" sz="2400" dirty="0"/>
              <a:t>Family/Religion/Education</a:t>
            </a:r>
          </a:p>
          <a:p>
            <a:pPr marL="668338" lvl="1" indent="-369888" eaLnBrk="1" hangingPunct="1">
              <a:lnSpc>
                <a:spcPct val="90000"/>
              </a:lnSpc>
              <a:defRPr/>
            </a:pPr>
            <a:r>
              <a:rPr lang="en-GB" altLang="en-US" sz="2400" dirty="0"/>
              <a:t>Mass communication media</a:t>
            </a:r>
          </a:p>
          <a:p>
            <a:pPr marL="668338" lvl="1" indent="-369888" eaLnBrk="1" hangingPunct="1">
              <a:lnSpc>
                <a:spcPct val="90000"/>
              </a:lnSpc>
              <a:defRPr/>
            </a:pPr>
            <a:r>
              <a:rPr lang="en-GB" altLang="en-US" sz="2400" dirty="0"/>
              <a:t>The multinational company as culture-building institution.</a:t>
            </a:r>
            <a:br>
              <a:rPr lang="en-GB" altLang="en-US" sz="2400" dirty="0"/>
            </a:br>
            <a:endParaRPr lang="en-GB" altLang="en-US" sz="900" dirty="0"/>
          </a:p>
          <a:p>
            <a:pPr marL="668338" indent="-668338" eaLnBrk="1" hangingPunct="1">
              <a:lnSpc>
                <a:spcPct val="90000"/>
              </a:lnSpc>
              <a:buFontTx/>
              <a:buNone/>
              <a:defRPr/>
            </a:pPr>
            <a:r>
              <a:rPr lang="en-GB" altLang="en-US" sz="1600" dirty="0"/>
              <a:t>	(</a:t>
            </a:r>
            <a:r>
              <a:rPr lang="en-GB" altLang="en-US" sz="1600" dirty="0" err="1"/>
              <a:t>Tabey</a:t>
            </a:r>
            <a:r>
              <a:rPr lang="en-GB" altLang="en-US" sz="1600" dirty="0"/>
              <a:t>, 2003)</a:t>
            </a:r>
          </a:p>
          <a:p>
            <a:pPr marL="307975" indent="-307975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2000" dirty="0"/>
          </a:p>
          <a:p>
            <a:pPr marL="307975" indent="-307975" eaLnBrk="1" hangingPunct="1">
              <a:lnSpc>
                <a:spcPct val="90000"/>
              </a:lnSpc>
              <a:buFontTx/>
              <a:buNone/>
              <a:defRPr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014466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Organisational culture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6888" y="1214438"/>
            <a:ext cx="8382000" cy="4991100"/>
          </a:xfrm>
        </p:spPr>
        <p:txBody>
          <a:bodyPr/>
          <a:lstStyle/>
          <a:p>
            <a:pPr marL="280988" indent="-280988"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In organisations, culture affects the way:</a:t>
            </a:r>
          </a:p>
          <a:p>
            <a:pPr marL="668338" lvl="1" indent="-360363" eaLnBrk="1" hangingPunct="1"/>
            <a:r>
              <a:rPr lang="en-GB" sz="2600">
                <a:latin typeface="Arial" charset="0"/>
                <a:ea typeface="ＭＳ Ｐゴシック" charset="0"/>
              </a:rPr>
              <a:t>Strategy is determined</a:t>
            </a:r>
          </a:p>
          <a:p>
            <a:pPr marL="668338" lvl="1" indent="-360363" eaLnBrk="1" hangingPunct="1"/>
            <a:r>
              <a:rPr lang="en-GB" sz="2600">
                <a:latin typeface="Arial" charset="0"/>
                <a:ea typeface="ＭＳ Ｐゴシック" charset="0"/>
              </a:rPr>
              <a:t>Goals are established</a:t>
            </a:r>
          </a:p>
          <a:p>
            <a:pPr marL="668338" lvl="1" indent="-360363" eaLnBrk="1" hangingPunct="1"/>
            <a:r>
              <a:rPr lang="en-GB" sz="2600">
                <a:latin typeface="Arial" charset="0"/>
                <a:ea typeface="ＭＳ Ｐゴシック" charset="0"/>
              </a:rPr>
              <a:t>How the organisation operates.</a:t>
            </a:r>
          </a:p>
          <a:p>
            <a:pPr marL="280988" indent="-280988"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The personnel of the organisation: </a:t>
            </a:r>
          </a:p>
          <a:p>
            <a:pPr marL="668338" lvl="1" indent="-360363" eaLnBrk="1" hangingPunct="1"/>
            <a:r>
              <a:rPr lang="en-GB" sz="2600">
                <a:latin typeface="Arial" charset="0"/>
                <a:ea typeface="ＭＳ Ｐゴシック" charset="0"/>
              </a:rPr>
              <a:t>are influenced by their cultural backgrounds;</a:t>
            </a:r>
          </a:p>
          <a:p>
            <a:pPr marL="668338" lvl="1" indent="-360363" eaLnBrk="1" hangingPunct="1"/>
            <a:r>
              <a:rPr lang="en-GB" sz="2600">
                <a:latin typeface="Arial" charset="0"/>
                <a:ea typeface="ＭＳ Ｐゴシック" charset="0"/>
              </a:rPr>
              <a:t>share their own values and perceptions.</a:t>
            </a:r>
          </a:p>
          <a:p>
            <a:pPr marL="668338" lvl="1" indent="-360363" eaLnBrk="1" hangingPunct="1">
              <a:buFontTx/>
              <a:buNone/>
            </a:pPr>
            <a:endParaRPr lang="en-GB" sz="1000">
              <a:latin typeface="Arial" charset="0"/>
              <a:ea typeface="ＭＳ Ｐゴシック" charset="0"/>
            </a:endParaRPr>
          </a:p>
          <a:p>
            <a:pPr marL="668338" lvl="1" indent="-360363" eaLnBrk="1" hangingPunct="1">
              <a:buFontTx/>
              <a:buNone/>
            </a:pPr>
            <a:r>
              <a:rPr lang="en-GB" sz="1800">
                <a:latin typeface="Arial" charset="0"/>
                <a:ea typeface="ＭＳ Ｐゴシック" charset="0"/>
              </a:rPr>
              <a:t>(Schein, 1999)</a:t>
            </a:r>
          </a:p>
        </p:txBody>
      </p:sp>
    </p:spTree>
    <p:extLst>
      <p:ext uri="{BB962C8B-B14F-4D97-AF65-F5344CB8AC3E}">
        <p14:creationId xmlns:p14="http://schemas.microsoft.com/office/powerpoint/2010/main" val="29427200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nl-NL">
                <a:latin typeface="Arial" charset="0"/>
                <a:ea typeface="ＭＳ Ｐゴシック" charset="0"/>
                <a:cs typeface="ＭＳ Ｐゴシック" charset="0"/>
              </a:rPr>
              <a:t>Corporate culture</a:t>
            </a:r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96888" y="1214438"/>
            <a:ext cx="8382000" cy="4991100"/>
          </a:xfrm>
        </p:spPr>
        <p:txBody>
          <a:bodyPr/>
          <a:lstStyle/>
          <a:p>
            <a:pPr marL="298450" indent="-298450" eaLnBrk="1" hangingPunct="1"/>
            <a:r>
              <a:rPr lang="nl-NL" sz="2400" dirty="0">
                <a:latin typeface="Arial" charset="0"/>
                <a:ea typeface="ＭＳ Ｐゴシック" charset="0"/>
                <a:cs typeface="ＭＳ Ｐゴシック" charset="0"/>
              </a:rPr>
              <a:t>Corporate culture is a </a:t>
            </a:r>
            <a:r>
              <a:rPr lang="nl-NL" sz="2400" dirty="0" err="1">
                <a:latin typeface="Arial" charset="0"/>
                <a:ea typeface="ＭＳ Ｐゴシック" charset="0"/>
                <a:cs typeface="ＭＳ Ｐゴシック" charset="0"/>
              </a:rPr>
              <a:t>combination</a:t>
            </a:r>
            <a:r>
              <a:rPr lang="nl-NL" sz="2400" dirty="0">
                <a:latin typeface="Arial" charset="0"/>
                <a:ea typeface="ＭＳ Ｐゴシック" charset="0"/>
                <a:cs typeface="ＭＳ Ｐゴシック" charset="0"/>
              </a:rPr>
              <a:t> of: </a:t>
            </a:r>
          </a:p>
          <a:p>
            <a:pPr marL="668338" lvl="2" indent="-360363" eaLnBrk="1" hangingPunct="1">
              <a:buFont typeface="Arial" charset="0"/>
              <a:buChar char="–"/>
            </a:pPr>
            <a:r>
              <a:rPr lang="nl-NL" sz="2000" dirty="0" err="1">
                <a:latin typeface="Arial" charset="0"/>
                <a:ea typeface="ＭＳ Ｐゴシック" charset="0"/>
              </a:rPr>
              <a:t>Organisational</a:t>
            </a:r>
            <a:r>
              <a:rPr lang="nl-NL" sz="2000" dirty="0">
                <a:latin typeface="Arial" charset="0"/>
                <a:ea typeface="ＭＳ Ｐゴシック" charset="0"/>
              </a:rPr>
              <a:t> culture</a:t>
            </a:r>
          </a:p>
          <a:p>
            <a:pPr marL="668338" lvl="2" indent="-360363" eaLnBrk="1" hangingPunct="1">
              <a:buFont typeface="Arial" charset="0"/>
              <a:buChar char="–"/>
            </a:pPr>
            <a:r>
              <a:rPr lang="nl-NL" sz="2000" dirty="0">
                <a:latin typeface="Arial" charset="0"/>
                <a:ea typeface="ＭＳ Ｐゴシック" charset="0"/>
              </a:rPr>
              <a:t>National/</a:t>
            </a:r>
            <a:r>
              <a:rPr lang="nl-NL" sz="2000" dirty="0" err="1">
                <a:latin typeface="Arial" charset="0"/>
                <a:ea typeface="ＭＳ Ｐゴシック" charset="0"/>
              </a:rPr>
              <a:t>regional</a:t>
            </a:r>
            <a:r>
              <a:rPr lang="nl-NL" sz="2000" dirty="0">
                <a:latin typeface="Arial" charset="0"/>
                <a:ea typeface="ＭＳ Ｐゴシック" charset="0"/>
              </a:rPr>
              <a:t> culture</a:t>
            </a:r>
            <a:endParaRPr lang="en-US" sz="2000" dirty="0">
              <a:latin typeface="Arial" charset="0"/>
              <a:ea typeface="ＭＳ Ｐゴシック" charset="0"/>
            </a:endParaRPr>
          </a:p>
          <a:p>
            <a:pPr marL="298450" indent="-298450" eaLnBrk="1" hangingPunct="1"/>
            <a:r>
              <a:rPr lang="en-GB" sz="2400" dirty="0">
                <a:latin typeface="Arial" charset="0"/>
                <a:ea typeface="ＭＳ Ｐゴシック" charset="0"/>
                <a:cs typeface="ＭＳ Ｐゴシック" charset="0"/>
              </a:rPr>
              <a:t>Two differing views about the influence of corporate culture on a (multi-) national company:</a:t>
            </a:r>
          </a:p>
          <a:p>
            <a:pPr marL="668338" lvl="2" indent="-360363" eaLnBrk="1" hangingPunct="1">
              <a:buFont typeface="Arial" charset="0"/>
              <a:buChar char="–"/>
            </a:pPr>
            <a:r>
              <a:rPr lang="en-GB" sz="2000" dirty="0">
                <a:latin typeface="Arial" charset="0"/>
                <a:ea typeface="ＭＳ Ｐゴシック" charset="0"/>
              </a:rPr>
              <a:t>Success depends on it having either</a:t>
            </a:r>
          </a:p>
          <a:p>
            <a:pPr marL="1011238" lvl="1" indent="-342900" eaLnBrk="1" hangingPunct="1"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A clearly defined corporate culture, or</a:t>
            </a:r>
          </a:p>
          <a:p>
            <a:pPr marL="1011238" lvl="1" indent="-342900" eaLnBrk="1" hangingPunct="1">
              <a:buFontTx/>
              <a:buAutoNum type="arabicPeriod"/>
            </a:pPr>
            <a:r>
              <a:rPr lang="en-GB" sz="2000" dirty="0">
                <a:latin typeface="Arial" charset="0"/>
                <a:ea typeface="ＭＳ Ｐゴシック" charset="0"/>
              </a:rPr>
              <a:t>A flexible culture</a:t>
            </a:r>
          </a:p>
          <a:p>
            <a:pPr marL="298450" indent="-298450" eaLnBrk="1" hangingPunct="1"/>
            <a:r>
              <a:rPr lang="en-GB" sz="2400" dirty="0">
                <a:latin typeface="Arial" charset="0"/>
                <a:ea typeface="ＭＳ Ｐゴシック" charset="0"/>
                <a:cs typeface="ＭＳ Ｐゴシック" charset="0"/>
              </a:rPr>
              <a:t>Internal factors play an important role, in particular the extent of cultural control.</a:t>
            </a:r>
          </a:p>
        </p:txBody>
      </p:sp>
    </p:spTree>
    <p:extLst>
      <p:ext uri="{BB962C8B-B14F-4D97-AF65-F5344CB8AC3E}">
        <p14:creationId xmlns:p14="http://schemas.microsoft.com/office/powerpoint/2010/main" val="12770257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5738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Professional culture </a:t>
            </a:r>
          </a:p>
        </p:txBody>
      </p:sp>
      <p:sp>
        <p:nvSpPr>
          <p:cNvPr id="15363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09588" y="1255713"/>
            <a:ext cx="8382000" cy="4991100"/>
          </a:xfrm>
        </p:spPr>
        <p:txBody>
          <a:bodyPr/>
          <a:lstStyle/>
          <a:p>
            <a:pPr eaLnBrk="1" hangingPunct="1">
              <a:lnSpc>
                <a:spcPts val="3000"/>
              </a:lnSpc>
              <a:buFontTx/>
              <a:buNone/>
              <a:defRPr/>
            </a:pPr>
            <a:r>
              <a:rPr lang="en-GB" altLang="en-US" sz="2800" dirty="0"/>
              <a:t>Three professional cultures in management:</a:t>
            </a:r>
          </a:p>
          <a:p>
            <a:pPr marL="290513" indent="-290513" eaLnBrk="1" hangingPunct="1">
              <a:lnSpc>
                <a:spcPts val="3000"/>
              </a:lnSpc>
              <a:defRPr/>
            </a:pPr>
            <a:r>
              <a:rPr lang="en-GB" altLang="en-US" sz="2800" dirty="0"/>
              <a:t>Operators</a:t>
            </a:r>
          </a:p>
          <a:p>
            <a:pPr marL="658813" lvl="1" indent="-368300" eaLnBrk="1" hangingPunct="1">
              <a:lnSpc>
                <a:spcPts val="3000"/>
              </a:lnSpc>
              <a:defRPr/>
            </a:pPr>
            <a:r>
              <a:rPr lang="en-GB" altLang="en-US" sz="2400" dirty="0"/>
              <a:t>involved in production (goods/services)</a:t>
            </a:r>
          </a:p>
          <a:p>
            <a:pPr marL="290513" indent="-290513" eaLnBrk="1" hangingPunct="1">
              <a:lnSpc>
                <a:spcPts val="3000"/>
              </a:lnSpc>
              <a:defRPr/>
            </a:pPr>
            <a:r>
              <a:rPr lang="en-GB" altLang="en-US" sz="2800" dirty="0"/>
              <a:t>Engineers</a:t>
            </a:r>
          </a:p>
          <a:p>
            <a:pPr marL="658813" lvl="1" indent="-368300" eaLnBrk="1" hangingPunct="1">
              <a:lnSpc>
                <a:spcPts val="3000"/>
              </a:lnSpc>
              <a:defRPr/>
            </a:pPr>
            <a:r>
              <a:rPr lang="en-GB" altLang="en-US" sz="2400" dirty="0"/>
              <a:t>design and monitor the technology</a:t>
            </a:r>
          </a:p>
          <a:p>
            <a:pPr marL="290513" indent="-290513" eaLnBrk="1" hangingPunct="1">
              <a:lnSpc>
                <a:spcPts val="3000"/>
              </a:lnSpc>
              <a:defRPr/>
            </a:pPr>
            <a:r>
              <a:rPr lang="en-GB" altLang="en-US" sz="2800" dirty="0"/>
              <a:t>Executives</a:t>
            </a:r>
          </a:p>
          <a:p>
            <a:pPr marL="658813" lvl="1" indent="-368300" eaLnBrk="1" hangingPunct="1">
              <a:lnSpc>
                <a:spcPts val="3000"/>
              </a:lnSpc>
              <a:defRPr/>
            </a:pPr>
            <a:r>
              <a:rPr lang="en-GB" altLang="en-US" sz="2400" dirty="0"/>
              <a:t>senior managers</a:t>
            </a:r>
            <a:r>
              <a:rPr lang="en-GB" altLang="en-US" sz="1800" dirty="0"/>
              <a:t> </a:t>
            </a:r>
            <a:br>
              <a:rPr lang="en-GB" altLang="en-US" sz="1800" dirty="0"/>
            </a:br>
            <a:r>
              <a:rPr lang="en-GB" altLang="en-US" sz="1800" dirty="0"/>
              <a:t>(Schein, 1996)</a:t>
            </a:r>
          </a:p>
          <a:p>
            <a:pPr marL="0" indent="0" eaLnBrk="1" hangingPunct="1">
              <a:lnSpc>
                <a:spcPts val="3000"/>
              </a:lnSpc>
              <a:buFontTx/>
              <a:buNone/>
              <a:defRPr/>
            </a:pPr>
            <a:r>
              <a:rPr lang="en-GB" altLang="en-US" sz="2800" dirty="0"/>
              <a:t>The question remains: how do these professional cultures co-exist?</a:t>
            </a: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517603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188913"/>
            <a:ext cx="8243888" cy="838200"/>
          </a:xfrm>
        </p:spPr>
        <p:txBody>
          <a:bodyPr/>
          <a:lstStyle/>
          <a:p>
            <a:pPr eaLnBrk="1" hangingPunct="1"/>
            <a:r>
              <a:rPr lang="en-GB"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1" y="1214438"/>
            <a:ext cx="8347273" cy="4158778"/>
          </a:xfrm>
        </p:spPr>
        <p:txBody>
          <a:bodyPr/>
          <a:lstStyle/>
          <a:p>
            <a:pPr marL="290513" indent="-290513" eaLnBrk="1" hangingPunct="1"/>
            <a:r>
              <a:rPr lang="en-GB" dirty="0">
                <a:latin typeface="Arial" charset="0"/>
                <a:ea typeface="ＭＳ Ｐゴシック" charset="0"/>
                <a:cs typeface="ＭＳ Ｐゴシック" charset="0"/>
              </a:rPr>
              <a:t>This session </a:t>
            </a:r>
            <a:r>
              <a:rPr lang="en-GB" dirty="0" smtClean="0">
                <a:latin typeface="Arial" charset="0"/>
                <a:ea typeface="ＭＳ Ｐゴシック" charset="0"/>
                <a:cs typeface="ＭＳ Ｐゴシック" charset="0"/>
              </a:rPr>
              <a:t>describes how difficult </a:t>
            </a:r>
            <a:r>
              <a:rPr lang="en-GB" dirty="0">
                <a:latin typeface="Arial" charset="0"/>
                <a:ea typeface="ＭＳ Ｐゴシック" charset="0"/>
                <a:cs typeface="ＭＳ Ｐゴシック" charset="0"/>
              </a:rPr>
              <a:t>it is to give a definition of the word ‘culture</a:t>
            </a:r>
            <a:r>
              <a:rPr lang="en-GB" dirty="0" smtClean="0">
                <a:latin typeface="Arial" charset="0"/>
                <a:ea typeface="ＭＳ Ｐゴシック" charset="0"/>
                <a:cs typeface="ＭＳ Ｐゴシック" charset="0"/>
              </a:rPr>
              <a:t>’, including in a business context,</a:t>
            </a:r>
          </a:p>
          <a:p>
            <a:pPr marL="290513" indent="-290513" eaLnBrk="1" hangingPunct="1"/>
            <a:r>
              <a:rPr lang="en-GB" dirty="0" smtClean="0">
                <a:latin typeface="Arial" charset="0"/>
                <a:ea typeface="ＭＳ Ｐゴシック" charset="0"/>
                <a:cs typeface="ＭＳ Ｐゴシック" charset="0"/>
              </a:rPr>
              <a:t>and </a:t>
            </a:r>
            <a:r>
              <a:rPr lang="en-GB" dirty="0">
                <a:latin typeface="Arial" charset="0"/>
                <a:ea typeface="ＭＳ Ｐゴシック" charset="0"/>
                <a:cs typeface="ＭＳ Ｐゴシック" charset="0"/>
              </a:rPr>
              <a:t>also shows that the individuals in a group form a culture that can be national, organisational or professional.</a:t>
            </a:r>
          </a:p>
        </p:txBody>
      </p:sp>
    </p:spTree>
    <p:extLst>
      <p:ext uri="{BB962C8B-B14F-4D97-AF65-F5344CB8AC3E}">
        <p14:creationId xmlns:p14="http://schemas.microsoft.com/office/powerpoint/2010/main" val="42797444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>
            <a:extLst>
              <a:ext uri="{FF2B5EF4-FFF2-40B4-BE49-F238E27FC236}"/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2250" y="1341438"/>
            <a:ext cx="8699500" cy="4991100"/>
          </a:xfrm>
        </p:spPr>
        <p:txBody>
          <a:bodyPr/>
          <a:lstStyle/>
          <a:p>
            <a:pPr marL="0" indent="0" eaLnBrk="1" hangingPunct="1">
              <a:lnSpc>
                <a:spcPts val="2900"/>
              </a:lnSpc>
              <a:buFontTx/>
              <a:buNone/>
              <a:defRPr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The concept and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layers </a:t>
            </a:r>
            <a:r>
              <a:rPr lang="en-GB" altLang="en-US" dirty="0">
                <a:ea typeface="ＭＳ Ｐゴシック" panose="020B0600070205080204" pitchFamily="34" charset="-128"/>
              </a:rPr>
              <a:t>of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culture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Culture and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Management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Culture and Cross </a:t>
            </a:r>
            <a:r>
              <a:rPr lang="en-GB" altLang="en-US" dirty="0" smtClean="0">
                <a:ea typeface="ＭＳ Ｐゴシック" panose="020B0600070205080204" pitchFamily="34" charset="-128"/>
              </a:rPr>
              <a:t>Cultural Management</a:t>
            </a:r>
            <a:br>
              <a:rPr lang="en-GB" altLang="en-US" dirty="0" smtClean="0">
                <a:ea typeface="ＭＳ Ｐゴシック" panose="020B0600070205080204" pitchFamily="34" charset="-128"/>
              </a:rPr>
            </a:br>
            <a:endParaRPr lang="en-GB" altLang="en-US" dirty="0">
              <a:ea typeface="ＭＳ Ｐゴシック" panose="020B0600070205080204" pitchFamily="34" charset="-128"/>
            </a:endParaRPr>
          </a:p>
          <a:p>
            <a:pPr marL="301625" indent="-301625" eaLnBrk="1" hangingPunct="1">
              <a:lnSpc>
                <a:spcPts val="2900"/>
              </a:lnSpc>
              <a:defRPr/>
            </a:pPr>
            <a:r>
              <a:rPr lang="en-GB" altLang="en-US" dirty="0">
                <a:ea typeface="ＭＳ Ｐゴシック" panose="020B0600070205080204" pitchFamily="34" charset="-128"/>
              </a:rPr>
              <a:t>Levels of Culture and its Business Context</a:t>
            </a:r>
          </a:p>
          <a:p>
            <a:pPr marL="0" indent="0" eaLnBrk="1" hangingPunct="1">
              <a:buFontTx/>
              <a:buNone/>
              <a:defRPr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" name="Title 1"/>
          <p:cNvSpPr>
            <a:spLocks noGrp="1" noChangeArrowheads="1"/>
          </p:cNvSpPr>
          <p:nvPr>
            <p:ph type="title"/>
          </p:nvPr>
        </p:nvSpPr>
        <p:spPr>
          <a:xfrm>
            <a:off x="450850" y="187325"/>
            <a:ext cx="8243888" cy="838200"/>
          </a:xfrm>
        </p:spPr>
        <p:txBody>
          <a:bodyPr/>
          <a:lstStyle/>
          <a:p>
            <a:pPr marL="301625" indent="-301625" eaLnBrk="1" hangingPunct="1">
              <a:spcBef>
                <a:spcPct val="20000"/>
              </a:spcBef>
            </a:pPr>
            <a:r>
              <a:rPr lang="en-GB" dirty="0" smtClean="0">
                <a:solidFill>
                  <a:srgbClr val="0070C0"/>
                </a:solidFill>
                <a:latin typeface="Arial" charset="0"/>
                <a:ea typeface="ＭＳ Ｐゴシック" charset="0"/>
                <a:cs typeface="ＭＳ Ｐゴシック" charset="0"/>
              </a:rPr>
              <a:t>Summary</a:t>
            </a:r>
            <a:endParaRPr lang="en-US" dirty="0">
              <a:solidFill>
                <a:srgbClr val="0070C0"/>
              </a:solidFill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8487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0850" y="476250"/>
            <a:ext cx="8243888" cy="5689600"/>
          </a:xfrm>
        </p:spPr>
        <p:txBody>
          <a:bodyPr/>
          <a:lstStyle/>
          <a:p>
            <a:pPr eaLnBrk="1" hangingPunct="1"/>
            <a:r>
              <a:rPr lang="en-GB" smtClean="0">
                <a:latin typeface="Arial" charset="0"/>
                <a:ea typeface="ＭＳ Ｐゴシック" charset="0"/>
                <a:cs typeface="ＭＳ Ｐゴシック" charset="0"/>
              </a:rPr>
              <a:t>Activity</a:t>
            </a:r>
            <a:endParaRPr lang="en-GB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337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2160</TotalTime>
  <Words>530</Words>
  <Application>Microsoft Macintosh PowerPoint</Application>
  <PresentationFormat>On-screen Show (4:3)</PresentationFormat>
  <Paragraphs>106</Paragraphs>
  <Slides>16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20140311PresentationUWTSDTemplate</vt:lpstr>
      <vt:lpstr>LCBB4003</vt:lpstr>
      <vt:lpstr>Topic </vt:lpstr>
      <vt:lpstr>Introduction</vt:lpstr>
      <vt:lpstr>The concept of culture </vt:lpstr>
      <vt:lpstr>Three Layers of Culture </vt:lpstr>
      <vt:lpstr>Culture and Management</vt:lpstr>
      <vt:lpstr>Culture and Cross Cultural Management</vt:lpstr>
      <vt:lpstr>Levels of culture in a business context</vt:lpstr>
      <vt:lpstr>Culture and nation</vt:lpstr>
      <vt:lpstr>National culture</vt:lpstr>
      <vt:lpstr>Organisational culture</vt:lpstr>
      <vt:lpstr>Corporate culture</vt:lpstr>
      <vt:lpstr>Professional culture </vt:lpstr>
      <vt:lpstr>Conclusion</vt:lpstr>
      <vt:lpstr>Summary</vt:lpstr>
      <vt:lpstr>Activity</vt:lpstr>
    </vt:vector>
  </TitlesOfParts>
  <Company>University of Wales Lampeter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Gregory</cp:lastModifiedBy>
  <cp:revision>124</cp:revision>
  <cp:lastPrinted>2018-07-09T15:27:01Z</cp:lastPrinted>
  <dcterms:created xsi:type="dcterms:W3CDTF">2002-10-07T19:43:58Z</dcterms:created>
  <dcterms:modified xsi:type="dcterms:W3CDTF">2020-06-22T11:10:17Z</dcterms:modified>
</cp:coreProperties>
</file>