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68" r:id="rId3"/>
    <p:sldId id="269" r:id="rId4"/>
    <p:sldId id="260" r:id="rId5"/>
    <p:sldId id="262" r:id="rId6"/>
    <p:sldId id="256" r:id="rId7"/>
    <p:sldId id="264" r:id="rId8"/>
    <p:sldId id="263" r:id="rId9"/>
    <p:sldId id="265" r:id="rId10"/>
    <p:sldId id="266"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18DC2"/>
    <a:srgbClr val="82929F"/>
    <a:srgbClr val="2333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910" autoAdjust="0"/>
  </p:normalViewPr>
  <p:slideViewPr>
    <p:cSldViewPr snapToGrid="0">
      <p:cViewPr varScale="1">
        <p:scale>
          <a:sx n="110" d="100"/>
          <a:sy n="110" d="100"/>
        </p:scale>
        <p:origin x="450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sz="1600" b="1" i="1" dirty="0">
                <a:solidFill>
                  <a:schemeClr val="bg1">
                    <a:lumMod val="95000"/>
                  </a:schemeClr>
                </a:solidFill>
              </a:rPr>
              <a:t>Toyota revenue in billion</a:t>
            </a:r>
            <a:r>
              <a:rPr lang="en-US" sz="1600" b="1" i="1" baseline="0" dirty="0">
                <a:solidFill>
                  <a:schemeClr val="bg1">
                    <a:lumMod val="95000"/>
                  </a:schemeClr>
                </a:solidFill>
              </a:rPr>
              <a:t> </a:t>
            </a:r>
            <a:r>
              <a:rPr lang="en-US" sz="1600" b="1" i="1" dirty="0">
                <a:solidFill>
                  <a:schemeClr val="bg1">
                    <a:lumMod val="95000"/>
                  </a:schemeClr>
                </a:solidFill>
              </a:rPr>
              <a:t>U.S. dollars</a:t>
            </a:r>
          </a:p>
        </c:rich>
      </c:tx>
      <c:layout>
        <c:manualLayout>
          <c:xMode val="edge"/>
          <c:yMode val="edge"/>
          <c:x val="0.38833838090104006"/>
          <c:y val="7.470116079853386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strRef>
              <c:f>Sheet1!$G$9</c:f>
              <c:strCache>
                <c:ptCount val="1"/>
                <c:pt idx="0">
                  <c:v>Millions of US $</c:v>
                </c:pt>
              </c:strCache>
            </c:strRef>
          </c:tx>
          <c:spPr>
            <a:solidFill>
              <a:schemeClr val="bg1">
                <a:lumMod val="75000"/>
              </a:schemeClr>
            </a:solidFill>
            <a:ln>
              <a:noFill/>
            </a:ln>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200" b="1" i="1" u="none" strike="noStrike" kern="1200" baseline="0">
                    <a:solidFill>
                      <a:schemeClr val="bg1">
                        <a:lumMod val="95000"/>
                      </a:schemeClr>
                    </a:solidFill>
                    <a:effectLst/>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Sheet1!$F$10:$F$23</c:f>
              <c:numCache>
                <c:formatCode>General</c:formatCode>
                <c:ptCount val="14"/>
                <c:pt idx="0">
                  <c:v>2022</c:v>
                </c:pt>
                <c:pt idx="1">
                  <c:v>2021</c:v>
                </c:pt>
                <c:pt idx="2">
                  <c:v>2020</c:v>
                </c:pt>
                <c:pt idx="3">
                  <c:v>2019</c:v>
                </c:pt>
                <c:pt idx="4">
                  <c:v>2018</c:v>
                </c:pt>
                <c:pt idx="5">
                  <c:v>2017</c:v>
                </c:pt>
                <c:pt idx="6">
                  <c:v>2016</c:v>
                </c:pt>
                <c:pt idx="7">
                  <c:v>2015</c:v>
                </c:pt>
                <c:pt idx="8">
                  <c:v>2014</c:v>
                </c:pt>
                <c:pt idx="9">
                  <c:v>2013</c:v>
                </c:pt>
                <c:pt idx="10">
                  <c:v>2012</c:v>
                </c:pt>
                <c:pt idx="11">
                  <c:v>2011</c:v>
                </c:pt>
                <c:pt idx="12">
                  <c:v>2010</c:v>
                </c:pt>
                <c:pt idx="13">
                  <c:v>2009</c:v>
                </c:pt>
              </c:numCache>
            </c:numRef>
          </c:cat>
          <c:val>
            <c:numRef>
              <c:f>Sheet1!$G$10:$G$23</c:f>
              <c:numCache>
                <c:formatCode>#,##0</c:formatCode>
                <c:ptCount val="14"/>
                <c:pt idx="0">
                  <c:v>279278</c:v>
                </c:pt>
                <c:pt idx="1">
                  <c:v>255817</c:v>
                </c:pt>
                <c:pt idx="2">
                  <c:v>275356</c:v>
                </c:pt>
                <c:pt idx="3">
                  <c:v>272031</c:v>
                </c:pt>
                <c:pt idx="4">
                  <c:v>264416</c:v>
                </c:pt>
                <c:pt idx="5">
                  <c:v>256654</c:v>
                </c:pt>
                <c:pt idx="6">
                  <c:v>235746</c:v>
                </c:pt>
                <c:pt idx="7">
                  <c:v>247834</c:v>
                </c:pt>
                <c:pt idx="8">
                  <c:v>256919</c:v>
                </c:pt>
                <c:pt idx="9">
                  <c:v>234601</c:v>
                </c:pt>
                <c:pt idx="10">
                  <c:v>226106</c:v>
                </c:pt>
                <c:pt idx="11">
                  <c:v>228427</c:v>
                </c:pt>
                <c:pt idx="12">
                  <c:v>203687</c:v>
                </c:pt>
                <c:pt idx="13">
                  <c:v>208995</c:v>
                </c:pt>
              </c:numCache>
            </c:numRef>
          </c:val>
          <c:extLst>
            <c:ext xmlns:c16="http://schemas.microsoft.com/office/drawing/2014/chart" uri="{C3380CC4-5D6E-409C-BE32-E72D297353CC}">
              <c16:uniqueId val="{00000000-69C2-46EF-A589-AB1AAC07A204}"/>
            </c:ext>
          </c:extLst>
        </c:ser>
        <c:dLbls>
          <c:showLegendKey val="0"/>
          <c:showVal val="0"/>
          <c:showCatName val="0"/>
          <c:showSerName val="0"/>
          <c:showPercent val="0"/>
          <c:showBubbleSize val="0"/>
        </c:dLbls>
        <c:gapWidth val="150"/>
        <c:shape val="box"/>
        <c:axId val="631068160"/>
        <c:axId val="631068488"/>
        <c:axId val="0"/>
      </c:bar3DChart>
      <c:catAx>
        <c:axId val="63106816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200" b="1" i="1" u="none" strike="noStrike" kern="1200" baseline="0">
                <a:solidFill>
                  <a:schemeClr val="bg1">
                    <a:lumMod val="95000"/>
                  </a:schemeClr>
                </a:solidFill>
                <a:effectLst/>
                <a:latin typeface="+mn-lt"/>
                <a:ea typeface="+mn-ea"/>
                <a:cs typeface="+mn-cs"/>
              </a:defRPr>
            </a:pPr>
            <a:endParaRPr lang="en-US"/>
          </a:p>
        </c:txPr>
        <c:crossAx val="631068488"/>
        <c:crosses val="autoZero"/>
        <c:auto val="1"/>
        <c:lblAlgn val="ctr"/>
        <c:lblOffset val="100"/>
        <c:noMultiLvlLbl val="0"/>
      </c:catAx>
      <c:valAx>
        <c:axId val="631068488"/>
        <c:scaling>
          <c:orientation val="minMax"/>
        </c:scaling>
        <c:delete val="1"/>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crossAx val="631068160"/>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CAB126-2219-45BA-8C76-D622D11335A2}" type="datetimeFigureOut">
              <a:rPr lang="en-GB" smtClean="0"/>
              <a:t>08/03/2023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2C416D-3D6D-488F-BF42-2B400E2E6879}" type="slidenum">
              <a:rPr lang="en-GB" smtClean="0"/>
              <a:t>‹#›</a:t>
            </a:fld>
            <a:endParaRPr lang="en-GB"/>
          </a:p>
        </p:txBody>
      </p:sp>
    </p:spTree>
    <p:extLst>
      <p:ext uri="{BB962C8B-B14F-4D97-AF65-F5344CB8AC3E}">
        <p14:creationId xmlns:p14="http://schemas.microsoft.com/office/powerpoint/2010/main" val="2239954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Title Page Slide 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Hi, my name is Pavlo Gladkyi, student number 1918831. Today, as a part of my Developing Innovation and Creativity for Business Advantage module assignment, I present my reflection on learned material through the case study of TOYOTA Industry Corporation.</a:t>
            </a:r>
          </a:p>
          <a:p>
            <a:r>
              <a:rPr lang="en-GB" dirty="0"/>
              <a:t>So, without any further ado, I would like to start.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1</a:t>
            </a:fld>
            <a:endParaRPr lang="en-GB"/>
          </a:p>
        </p:txBody>
      </p:sp>
    </p:spTree>
    <p:extLst>
      <p:ext uri="{BB962C8B-B14F-4D97-AF65-F5344CB8AC3E}">
        <p14:creationId xmlns:p14="http://schemas.microsoft.com/office/powerpoint/2010/main" val="637068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To structure my presentation and answer the main question - Do Innovation and Creativity Provide  A Business Advantage? - I will use Gibbs's Reflective Cycle, as I think this model offers a more balanced and accurate framework than other reflective models and, unlike Kolb's model, for example, emphasises learning from experience. However, according to </a:t>
            </a:r>
            <a:r>
              <a:rPr lang="en-GB" dirty="0" err="1"/>
              <a:t>Cuofano</a:t>
            </a:r>
            <a:r>
              <a:rPr lang="en-GB" dirty="0"/>
              <a:t> (2021), insufficient objectivity in the analysis part and a lack of an open-minded approach can make this model useless. </a:t>
            </a:r>
          </a:p>
          <a:p>
            <a:r>
              <a:rPr lang="en-GB" dirty="0"/>
              <a:t>So, I will try my best to be objective as much as possible.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2</a:t>
            </a:fld>
            <a:endParaRPr lang="en-GB"/>
          </a:p>
        </p:txBody>
      </p:sp>
    </p:spTree>
    <p:extLst>
      <p:ext uri="{BB962C8B-B14F-4D97-AF65-F5344CB8AC3E}">
        <p14:creationId xmlns:p14="http://schemas.microsoft.com/office/powerpoint/2010/main" val="9215798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3 (Description, Feelings, Evaluation, Analysis, Conclusion, Action Plan)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Within our 8 weeks learning journey, I was engaged with a significant amount of information. I learned the concept of innovation and its correlation with creativity, organisational culture, leadership and business advantage. I want to emphasise the Innovation Models session's practical aspect that allows me to apply different models and theories in the Toyota Industry Corporation case study. I felt more confident during my research, as each model provided a different perspective on organisational innovation concepts, which increased clarity and structured my knowledge. I can confirm that I've had a positive experience and find models useful for my research.</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 For instance, Innovation Matrix described by Davila et al., (2012) helped me identify the type of investigated innovation; the Open and Closed Innovation models explained by Fried (2022) provided an understanding of how Toyota innovate and how Kaizen as an incremental innovation supports this process. Moreover, Tidd and Bessant (2021) elaborated and presented the Innovation Process and the 4P's to Innovation models not only represent the innovation process stages within the organisation but also show how Kaizen can influence a radical change.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Furthermore, using explained by Covey (2013) Force Field Analysis, I visually mapped the driving and restraining change forces within the organisation that implements the Kaizen methodology. I've noticed that all these models have glaring merits and demerits, which I've discussed in more detail in my report. However, I believe all of them provide an essence of the Innovation concept that supports my academic and practical understanding. The discovered information is fascinating, and I will continue reading about different organisations and their innovative ideas.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3</a:t>
            </a:fld>
            <a:endParaRPr lang="en-GB"/>
          </a:p>
        </p:txBody>
      </p:sp>
    </p:spTree>
    <p:extLst>
      <p:ext uri="{BB962C8B-B14F-4D97-AF65-F5344CB8AC3E}">
        <p14:creationId xmlns:p14="http://schemas.microsoft.com/office/powerpoint/2010/main" val="2778074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4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As per assignment requirements, I chose Toyota Industry Corporation to conduct my case study. The research aimed to determine how Kaizen, as an incremental innovation, allows Toyota's business advantage.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I've discovered that the 105 years, old company had a solid commitment to innovation and strong organisational culture that supports employees' innovation and creativity initiatives, ownership, growth mindset and out-of-the-box thinking. Moreover, Toyota Industries Corporation (2014) states that the leadership principles of </a:t>
            </a:r>
            <a:r>
              <a:rPr lang="en-GB" sz="1800" dirty="0" err="1">
                <a:effectLst/>
                <a:latin typeface="Calibri" panose="020F0502020204030204" pitchFamily="34" charset="0"/>
                <a:ea typeface="Calibri" panose="020F0502020204030204" pitchFamily="34" charset="0"/>
                <a:cs typeface="Calibri" panose="020F0502020204030204" pitchFamily="34" charset="0"/>
              </a:rPr>
              <a:t>Sakichi</a:t>
            </a:r>
            <a:r>
              <a:rPr lang="en-GB" sz="1800" dirty="0">
                <a:effectLst/>
                <a:latin typeface="Calibri" panose="020F0502020204030204" pitchFamily="34" charset="0"/>
                <a:ea typeface="Calibri" panose="020F0502020204030204" pitchFamily="34" charset="0"/>
                <a:cs typeface="Calibri" panose="020F0502020204030204" pitchFamily="34" charset="0"/>
              </a:rPr>
              <a:t> Toyoda, values, and beliefs created the ground for business expansion from the local loom manufacturing business to the international automotive manufacturing conglomerate.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Additionally, evidence shows that Toyota has a streamlined innovation funnel and uses both Open and Closed innovation models to achieve its business objectives. For instance, (Maurer, 2013) stated that Toyota's strive for quality and efficiency perfection influenced by American manufacturing practices led to the creation of the Toyota Production System, also renowned as a Lean manufacturing system.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TPS uses many innovative techniques to identify and eliminate waste (such as 5S, Six Sigma, and MUDA), support continuous improvement activities (such as KAIZEN and GEMBA), and use technologies to achieve business advantage.</a:t>
            </a:r>
          </a:p>
          <a:p>
            <a:endParaRPr lang="en-GB" b="0" dirty="0"/>
          </a:p>
        </p:txBody>
      </p:sp>
      <p:sp>
        <p:nvSpPr>
          <p:cNvPr id="4" name="Slide Number Placeholder 3"/>
          <p:cNvSpPr>
            <a:spLocks noGrp="1"/>
          </p:cNvSpPr>
          <p:nvPr>
            <p:ph type="sldNum" sz="quarter" idx="5"/>
          </p:nvPr>
        </p:nvSpPr>
        <p:spPr/>
        <p:txBody>
          <a:bodyPr/>
          <a:lstStyle/>
          <a:p>
            <a:fld id="{0D2C416D-3D6D-488F-BF42-2B400E2E6879}" type="slidenum">
              <a:rPr lang="en-GB" smtClean="0"/>
              <a:t>4</a:t>
            </a:fld>
            <a:endParaRPr lang="en-GB"/>
          </a:p>
        </p:txBody>
      </p:sp>
    </p:spTree>
    <p:extLst>
      <p:ext uri="{BB962C8B-B14F-4D97-AF65-F5344CB8AC3E}">
        <p14:creationId xmlns:p14="http://schemas.microsoft.com/office/powerpoint/2010/main" val="2512399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5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found that today, Toyota has a divisional organisational structure with traditional hierarchical elements and manufactures and sells textile machinery, automobiles, industrial vehicles and other products, as well as the logistics business.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think that upcoming leadership change is imminent if the company wants to remain relevant and will unblock the implementation of Toyota's innovation strategy related to electric and hydrogen vehicles. Similarly, Davies (2023) states that Toyoda's decision to step down is believed to be due to his vision not aligning with the future direction of the automotive industry. </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5</a:t>
            </a:fld>
            <a:endParaRPr lang="en-GB"/>
          </a:p>
        </p:txBody>
      </p:sp>
    </p:spTree>
    <p:extLst>
      <p:ext uri="{BB962C8B-B14F-4D97-AF65-F5344CB8AC3E}">
        <p14:creationId xmlns:p14="http://schemas.microsoft.com/office/powerpoint/2010/main" val="1354833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6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However, I've sourced that despite the announced changes, Toyota's market capitalisation reached 298 billion U.S. dollars, and as of 2022, total revenue increased by 9% compared to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Moreover, according to </a:t>
            </a:r>
            <a:r>
              <a:rPr lang="en-GB" sz="1800" dirty="0" err="1">
                <a:effectLst/>
                <a:latin typeface="Calibri" panose="020F0502020204030204" pitchFamily="34" charset="0"/>
                <a:ea typeface="Calibri" panose="020F0502020204030204" pitchFamily="34" charset="0"/>
                <a:cs typeface="Calibri" panose="020F0502020204030204" pitchFamily="34" charset="0"/>
              </a:rPr>
              <a:t>Carlier</a:t>
            </a:r>
            <a:r>
              <a:rPr lang="en-GB" sz="1800" dirty="0">
                <a:effectLst/>
                <a:latin typeface="Calibri" panose="020F0502020204030204" pitchFamily="34" charset="0"/>
                <a:ea typeface="Calibri" panose="020F0502020204030204" pitchFamily="34" charset="0"/>
                <a:cs typeface="Calibri" panose="020F0502020204030204" pitchFamily="34" charset="0"/>
              </a:rPr>
              <a:t> (2022), it is one of the largest automobile manufacturers in the world, employs over 372.000 people, and has vast geography and manufacturing capacity.</a:t>
            </a:r>
          </a:p>
        </p:txBody>
      </p:sp>
      <p:sp>
        <p:nvSpPr>
          <p:cNvPr id="4" name="Slide Number Placeholder 3"/>
          <p:cNvSpPr>
            <a:spLocks noGrp="1"/>
          </p:cNvSpPr>
          <p:nvPr>
            <p:ph type="sldNum" sz="quarter" idx="5"/>
          </p:nvPr>
        </p:nvSpPr>
        <p:spPr/>
        <p:txBody>
          <a:bodyPr/>
          <a:lstStyle/>
          <a:p>
            <a:fld id="{0D2C416D-3D6D-488F-BF42-2B400E2E6879}" type="slidenum">
              <a:rPr lang="en-GB" smtClean="0"/>
              <a:t>6</a:t>
            </a:fld>
            <a:endParaRPr lang="en-GB"/>
          </a:p>
        </p:txBody>
      </p:sp>
    </p:spTree>
    <p:extLst>
      <p:ext uri="{BB962C8B-B14F-4D97-AF65-F5344CB8AC3E}">
        <p14:creationId xmlns:p14="http://schemas.microsoft.com/office/powerpoint/2010/main" val="478881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7 (Description)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believe that Toyota's innovation process is based on people's input and open-to-change organisational culture. One of those people was Masaaki Imai, the creator of Kaizen.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Masaaki Imai is a Japanese organisational theorist and management consultant known for his work on quality management, specifically on Kaizen.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He founded the Kaizen Institute Consulting Group (KICG) to help companies to introduce the concepts, systems and tools of Kaizen.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starting point for improvement is to recognise the need and recognition of a problem. If no problem is recognised, there is no recognition of the need for improvement. Complacency is the archenemy of KAIZEN.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Kaizen means ongoing improvement involving everybody without spending much money.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Masaaki Imai was influenced by American businesses and the way how they function. Imai works with </a:t>
            </a:r>
            <a:r>
              <a:rPr lang="en-GB" sz="1800" dirty="0" err="1">
                <a:effectLst/>
                <a:latin typeface="Calibri" panose="020F0502020204030204" pitchFamily="34" charset="0"/>
                <a:ea typeface="Calibri" panose="020F0502020204030204" pitchFamily="34" charset="0"/>
                <a:cs typeface="Calibri" panose="020F0502020204030204" pitchFamily="34" charset="0"/>
              </a:rPr>
              <a:t>Shoichiro</a:t>
            </a:r>
            <a:r>
              <a:rPr lang="en-GB" sz="1800" dirty="0">
                <a:effectLst/>
                <a:latin typeface="Calibri" panose="020F0502020204030204" pitchFamily="34" charset="0"/>
                <a:ea typeface="Calibri" panose="020F0502020204030204" pitchFamily="34" charset="0"/>
                <a:cs typeface="Calibri" panose="020F0502020204030204" pitchFamily="34" charset="0"/>
              </a:rPr>
              <a:t> Toyoda to observe the American way of business. In addition, Imai works internationally with Taiichi Ohno to spread the Toyota Production System (TPS) message.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Patwary (2015) stated that as a continuous improvement philosophy and systematic management methodology, Kaizen received worldwide recognition and started to be exercised in many organisations across many industries, from financial services and healthcare to the public sector and car manufacturers.</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7</a:t>
            </a:fld>
            <a:endParaRPr lang="en-GB"/>
          </a:p>
        </p:txBody>
      </p:sp>
    </p:spTree>
    <p:extLst>
      <p:ext uri="{BB962C8B-B14F-4D97-AF65-F5344CB8AC3E}">
        <p14:creationId xmlns:p14="http://schemas.microsoft.com/office/powerpoint/2010/main" val="2129588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1" dirty="0">
                <a:effectLst/>
                <a:latin typeface="Calibri" panose="020F0502020204030204" pitchFamily="34" charset="0"/>
                <a:ea typeface="Calibri" panose="020F0502020204030204" pitchFamily="34" charset="0"/>
                <a:cs typeface="Calibri" panose="020F0502020204030204" pitchFamily="34" charset="0"/>
              </a:rPr>
              <a:t>Slide 8 (Description, Feelings, Evaluation)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In my opinion, Kaizen's success is based on its adaptive nature that always focuses on internal and external customers' experience and business process optimisation. Similarly, Kaizen Institute (2023) confirms that Kaizen evolved from the Total Quality Management (TQM) and TPS tool to the Lean transformation mechanism focusing on leadership behaviours, team efficiency and employee empowerment. Moreover, a Kaizen Institute founded by Masaaki Imai helps organisations to be relevant, efficient and capable of leading change through consulting and training services.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was surprised about the flexibility of Kaizen deployment and its personal and organisational transformational ability that influence innovative and creative organisational culture.</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8</a:t>
            </a:fld>
            <a:endParaRPr lang="en-GB"/>
          </a:p>
        </p:txBody>
      </p:sp>
    </p:spTree>
    <p:extLst>
      <p:ext uri="{BB962C8B-B14F-4D97-AF65-F5344CB8AC3E}">
        <p14:creationId xmlns:p14="http://schemas.microsoft.com/office/powerpoint/2010/main" val="3388272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Calibri" panose="020F0502020204030204" pitchFamily="34" charset="0"/>
              </a:rPr>
              <a:t>Slide 9 (Analysis, Conclusion, Action Plan)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Through the investigation process, I came to the conclusion that innovation and creativity undoubtedly provide a business advantage. I think Toyota Industry Corporation is an excellent example of it, as Toyota's success story is built on innovation in terms of its products and processes.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knowledge obtained from this module convinced me that innovative organisational culture must be driven by leaders and managers and has a continuous nature where there is no place for procrastination.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In terms of the learning experience, I don't have any negative points to highlight, as the learning material was professionally structured and delivered.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This module helped me better understand the Innovation concept and expanded my expertise on Kaizen.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I will definitely continue my research outside the curriculum as I find this subject interesting.</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Thank you for your time. That would be all from me. Please ask me any related to the topic questions.</a:t>
            </a:r>
          </a:p>
          <a:p>
            <a:endParaRPr lang="en-GB" dirty="0"/>
          </a:p>
        </p:txBody>
      </p:sp>
      <p:sp>
        <p:nvSpPr>
          <p:cNvPr id="4" name="Slide Number Placeholder 3"/>
          <p:cNvSpPr>
            <a:spLocks noGrp="1"/>
          </p:cNvSpPr>
          <p:nvPr>
            <p:ph type="sldNum" sz="quarter" idx="5"/>
          </p:nvPr>
        </p:nvSpPr>
        <p:spPr/>
        <p:txBody>
          <a:bodyPr/>
          <a:lstStyle/>
          <a:p>
            <a:fld id="{0D2C416D-3D6D-488F-BF42-2B400E2E6879}" type="slidenum">
              <a:rPr lang="en-GB" smtClean="0"/>
              <a:t>9</a:t>
            </a:fld>
            <a:endParaRPr lang="en-GB"/>
          </a:p>
        </p:txBody>
      </p:sp>
    </p:spTree>
    <p:extLst>
      <p:ext uri="{BB962C8B-B14F-4D97-AF65-F5344CB8AC3E}">
        <p14:creationId xmlns:p14="http://schemas.microsoft.com/office/powerpoint/2010/main" val="4169894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42998-DFBA-499C-8123-E515EFEE294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311043-7B14-45ED-8C90-55BF422634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0D97EE-1923-41A0-A589-C5D53F8C93A9}"/>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A225349-83BC-4CBC-9A00-13606BF95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3F9D5-58D8-430C-BF62-B2032423C6AE}"/>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3672557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8F8C1-F99B-4381-8F76-8DFF03E746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5C3259-C0D2-423A-8655-AB40FF3FCFC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624DD9-DFCE-4798-AFF0-7BCD8303AC57}"/>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1EECE96-B9C0-4828-A0B3-6EBBB83DAA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ED3189-D6B3-4E0E-9515-E45020DA1215}"/>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4239477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52B80-2219-4872-B99B-685318942C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F420EE-C026-4A3D-8452-0F9C3033A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BDE4079-DECC-498A-B6FB-053C2F4FC2C6}"/>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71496138-4886-48FB-BD75-B3A53C57B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175DF-5D16-4B4B-8C2F-35E73AA2CE94}"/>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96292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E083D-4509-454A-90C5-C9054D3019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7572D-E040-4488-B49C-BCBB336EB5C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D40D0A-94B9-4F8D-9289-C78096C7741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16B4E74-89EC-4D6B-9DBC-5E6DE27DF8AD}"/>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6" name="Footer Placeholder 5">
            <a:extLst>
              <a:ext uri="{FF2B5EF4-FFF2-40B4-BE49-F238E27FC236}">
                <a16:creationId xmlns:a16="http://schemas.microsoft.com/office/drawing/2014/main" id="{2243F74A-C58F-4649-8542-A5FAB1F41D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2F299-0E53-464E-B29E-1BEEDDA429DC}"/>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882626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E010-9D3F-4B28-9F01-110171586C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86A499-1E39-49E9-B160-393924A1B3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63D8AF2-BBA1-4004-AC3E-2A7F69088EE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665E8B-E6FF-46BD-BDFF-A5729B0191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F533AE-65AC-49CE-B903-9512E25D1CA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BA6D3C-3608-486E-96F1-B1A2A5FF8729}"/>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8" name="Footer Placeholder 7">
            <a:extLst>
              <a:ext uri="{FF2B5EF4-FFF2-40B4-BE49-F238E27FC236}">
                <a16:creationId xmlns:a16="http://schemas.microsoft.com/office/drawing/2014/main" id="{690352C1-40CE-4EF9-A4B4-7842F24B36A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7B83D1-1331-47EB-9D39-4882B5EC32F4}"/>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2102897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ED203-64E0-49E3-B98B-9EDD362FF1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5495E23-3D18-40A0-AA1C-CEFA72E6AC49}"/>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4" name="Footer Placeholder 3">
            <a:extLst>
              <a:ext uri="{FF2B5EF4-FFF2-40B4-BE49-F238E27FC236}">
                <a16:creationId xmlns:a16="http://schemas.microsoft.com/office/drawing/2014/main" id="{F6EDE79A-7C38-4AA0-96F5-6CB1F6CB40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909712-F81F-41BC-BD8B-6FAEFE8A5D27}"/>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479387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801A07-F4A4-4744-9111-374D0576BD68}"/>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3" name="Footer Placeholder 2">
            <a:extLst>
              <a:ext uri="{FF2B5EF4-FFF2-40B4-BE49-F238E27FC236}">
                <a16:creationId xmlns:a16="http://schemas.microsoft.com/office/drawing/2014/main" id="{F1AEE8A0-E44B-437D-ACDD-828F60CFBA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D44FEE-069F-4927-BEF4-8846B4789D09}"/>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872157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4D39A-4D36-454D-8D82-C9FCEDD674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F01C35-BD94-42C0-BD9A-AC4F173A27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806365-0A2C-4066-831B-3DB4FBAE98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82F0A2C-EE0D-41E5-875E-2025A7EEFA42}"/>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6" name="Footer Placeholder 5">
            <a:extLst>
              <a:ext uri="{FF2B5EF4-FFF2-40B4-BE49-F238E27FC236}">
                <a16:creationId xmlns:a16="http://schemas.microsoft.com/office/drawing/2014/main" id="{BBF39A6E-0998-4967-882A-9901A6ED2D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644CD1-7AEF-4CEE-9D48-ECAF8DED3A44}"/>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061673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D2488-DD04-48AD-8876-84196A1A6C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338D2F9-F724-4349-8E20-C408267BE7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FC83B47-F81A-4B7A-B3DE-C302318529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0D552AF-24D0-4DFD-A754-483AC948E657}"/>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6" name="Footer Placeholder 5">
            <a:extLst>
              <a:ext uri="{FF2B5EF4-FFF2-40B4-BE49-F238E27FC236}">
                <a16:creationId xmlns:a16="http://schemas.microsoft.com/office/drawing/2014/main" id="{F370E065-3780-4B72-B62C-14A165B8F5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36E8D2-2EFA-4199-8191-BCA1CBA94552}"/>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21131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C356F-8E23-4155-88E8-17ADE7FFD4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31DB0A-C51D-49F1-89BD-4633487041E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934DA7-085A-4AA7-ABFF-539444530DBC}"/>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10A2A8C-24ED-40AE-A811-17FB5F636A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77D202-59BB-43AF-B3B6-EBBA88B6C7D9}"/>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1105537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6DDAD3-F12E-455C-AE6F-6F48B978D8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4C3C77-421A-45C9-B1D9-9516497E9D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0F3FAC-5CB0-476A-8BF5-7E8407E7AC2F}"/>
              </a:ext>
            </a:extLst>
          </p:cNvPr>
          <p:cNvSpPr>
            <a:spLocks noGrp="1"/>
          </p:cNvSpPr>
          <p:nvPr>
            <p:ph type="dt" sz="half" idx="10"/>
          </p:nvPr>
        </p:nvSpPr>
        <p:spPr/>
        <p:txBody>
          <a:body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98E6772C-14BF-4069-A84E-F50428D2A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1432C-F324-400A-A64C-E63C9736CC72}"/>
              </a:ext>
            </a:extLst>
          </p:cNvPr>
          <p:cNvSpPr>
            <a:spLocks noGrp="1"/>
          </p:cNvSpPr>
          <p:nvPr>
            <p:ph type="sldNum" sz="quarter" idx="12"/>
          </p:nvPr>
        </p:nvSpPr>
        <p:spPr/>
        <p:txBody>
          <a:bodyPr/>
          <a:lstStyle/>
          <a:p>
            <a:fld id="{422443C2-98FB-45DB-9843-9CDA00956EA9}" type="slidenum">
              <a:rPr lang="en-GB" smtClean="0"/>
              <a:t>‹#›</a:t>
            </a:fld>
            <a:endParaRPr lang="en-GB"/>
          </a:p>
        </p:txBody>
      </p:sp>
    </p:spTree>
    <p:extLst>
      <p:ext uri="{BB962C8B-B14F-4D97-AF65-F5344CB8AC3E}">
        <p14:creationId xmlns:p14="http://schemas.microsoft.com/office/powerpoint/2010/main" val="2429724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2A0881-B233-4A81-96A7-BF1D86FCDA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AF1446-D76E-4335-A196-B32402B24D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5C4DA-D9AB-4FFA-97E4-99B65F1BF6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E7A405-8F5C-43D2-82D2-3E3FCAA4CBD9}" type="datetimeFigureOut">
              <a:rPr lang="en-GB" smtClean="0"/>
              <a:t>08/03/2023</a:t>
            </a:fld>
            <a:endParaRPr lang="en-GB"/>
          </a:p>
        </p:txBody>
      </p:sp>
      <p:sp>
        <p:nvSpPr>
          <p:cNvPr id="5" name="Footer Placeholder 4">
            <a:extLst>
              <a:ext uri="{FF2B5EF4-FFF2-40B4-BE49-F238E27FC236}">
                <a16:creationId xmlns:a16="http://schemas.microsoft.com/office/drawing/2014/main" id="{E04C3098-ECA9-46C4-9B4D-589CC80AEC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5FDC8B-C025-4542-B36D-B0BEFC63BF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2443C2-98FB-45DB-9843-9CDA00956EA9}" type="slidenum">
              <a:rPr lang="en-GB" smtClean="0"/>
              <a:t>‹#›</a:t>
            </a:fld>
            <a:endParaRPr lang="en-GB"/>
          </a:p>
        </p:txBody>
      </p:sp>
    </p:spTree>
    <p:extLst>
      <p:ext uri="{BB962C8B-B14F-4D97-AF65-F5344CB8AC3E}">
        <p14:creationId xmlns:p14="http://schemas.microsoft.com/office/powerpoint/2010/main" val="2080770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image" Target="../media/image8.jpg"/><Relationship Id="rId9"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8.jpg"/><Relationship Id="rId7"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4.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6.png"/><Relationship Id="rId3" Type="http://schemas.openxmlformats.org/officeDocument/2006/relationships/image" Target="../media/image8.jpg"/><Relationship Id="rId7" Type="http://schemas.openxmlformats.org/officeDocument/2006/relationships/image" Target="../media/image21.png"/><Relationship Id="rId12"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png"/><Relationship Id="rId11" Type="http://schemas.openxmlformats.org/officeDocument/2006/relationships/image" Target="../media/image3.jp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5.xml.rels><?xml version="1.0" encoding="UTF-8" standalone="yes"?>
<Relationships xmlns="http://schemas.openxmlformats.org/package/2006/relationships"><Relationship Id="rId8" Type="http://schemas.openxmlformats.org/officeDocument/2006/relationships/image" Target="../media/image30.png"/><Relationship Id="rId13" Type="http://schemas.openxmlformats.org/officeDocument/2006/relationships/image" Target="../media/image35.png"/><Relationship Id="rId3" Type="http://schemas.openxmlformats.org/officeDocument/2006/relationships/image" Target="../media/image3.jpg"/><Relationship Id="rId7" Type="http://schemas.openxmlformats.org/officeDocument/2006/relationships/image" Target="../media/image29.png"/><Relationship Id="rId12" Type="http://schemas.openxmlformats.org/officeDocument/2006/relationships/image" Target="../media/image3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image" Target="../media/image27.jpg"/><Relationship Id="rId10" Type="http://schemas.openxmlformats.org/officeDocument/2006/relationships/image" Target="../media/image32.png"/><Relationship Id="rId4" Type="http://schemas.openxmlformats.org/officeDocument/2006/relationships/image" Target="../media/image8.jpg"/><Relationship Id="rId9" Type="http://schemas.openxmlformats.org/officeDocument/2006/relationships/image" Target="../media/image31.png"/></Relationships>
</file>

<file path=ppt/slides/_rels/slide6.xml.rels><?xml version="1.0" encoding="UTF-8" standalone="yes"?>
<Relationships xmlns="http://schemas.openxmlformats.org/package/2006/relationships"><Relationship Id="rId8" Type="http://schemas.openxmlformats.org/officeDocument/2006/relationships/image" Target="../media/image38.svg"/><Relationship Id="rId13" Type="http://schemas.openxmlformats.org/officeDocument/2006/relationships/image" Target="../media/image43.png"/><Relationship Id="rId3" Type="http://schemas.openxmlformats.org/officeDocument/2006/relationships/image" Target="../media/image27.jpg"/><Relationship Id="rId7" Type="http://schemas.openxmlformats.org/officeDocument/2006/relationships/image" Target="../media/image37.png"/><Relationship Id="rId12" Type="http://schemas.openxmlformats.org/officeDocument/2006/relationships/image" Target="../media/image42.svg"/><Relationship Id="rId17" Type="http://schemas.openxmlformats.org/officeDocument/2006/relationships/image" Target="../media/image47.svg"/><Relationship Id="rId2" Type="http://schemas.openxmlformats.org/officeDocument/2006/relationships/notesSlide" Target="../notesSlides/notesSlide6.xml"/><Relationship Id="rId16" Type="http://schemas.openxmlformats.org/officeDocument/2006/relationships/image" Target="../media/image46.png"/><Relationship Id="rId1" Type="http://schemas.openxmlformats.org/officeDocument/2006/relationships/slideLayout" Target="../slideLayouts/slideLayout1.xml"/><Relationship Id="rId6" Type="http://schemas.openxmlformats.org/officeDocument/2006/relationships/image" Target="../media/image36.jpg"/><Relationship Id="rId11" Type="http://schemas.openxmlformats.org/officeDocument/2006/relationships/image" Target="../media/image41.png"/><Relationship Id="rId5" Type="http://schemas.openxmlformats.org/officeDocument/2006/relationships/image" Target="../media/image8.jpg"/><Relationship Id="rId15" Type="http://schemas.openxmlformats.org/officeDocument/2006/relationships/image" Target="../media/image45.png"/><Relationship Id="rId10" Type="http://schemas.openxmlformats.org/officeDocument/2006/relationships/image" Target="../media/image40.svg"/><Relationship Id="rId4" Type="http://schemas.openxmlformats.org/officeDocument/2006/relationships/chart" Target="../charts/chart1.xml"/><Relationship Id="rId9" Type="http://schemas.openxmlformats.org/officeDocument/2006/relationships/image" Target="../media/image39.png"/><Relationship Id="rId14" Type="http://schemas.openxmlformats.org/officeDocument/2006/relationships/image" Target="../media/image44.svg"/></Relationships>
</file>

<file path=ppt/slides/_rels/slide7.xml.rels><?xml version="1.0" encoding="UTF-8" standalone="yes"?>
<Relationships xmlns="http://schemas.openxmlformats.org/package/2006/relationships"><Relationship Id="rId13" Type="http://schemas.openxmlformats.org/officeDocument/2006/relationships/image" Target="../media/image56.png"/><Relationship Id="rId18" Type="http://schemas.openxmlformats.org/officeDocument/2006/relationships/image" Target="../media/image61.jpeg"/><Relationship Id="rId26" Type="http://schemas.openxmlformats.org/officeDocument/2006/relationships/image" Target="../media/image69.png"/><Relationship Id="rId3" Type="http://schemas.openxmlformats.org/officeDocument/2006/relationships/image" Target="../media/image8.jpg"/><Relationship Id="rId21" Type="http://schemas.openxmlformats.org/officeDocument/2006/relationships/image" Target="../media/image64.png"/><Relationship Id="rId7" Type="http://schemas.openxmlformats.org/officeDocument/2006/relationships/image" Target="../media/image50.png"/><Relationship Id="rId12" Type="http://schemas.openxmlformats.org/officeDocument/2006/relationships/image" Target="../media/image55.png"/><Relationship Id="rId17" Type="http://schemas.openxmlformats.org/officeDocument/2006/relationships/image" Target="../media/image60.jpg"/><Relationship Id="rId25" Type="http://schemas.openxmlformats.org/officeDocument/2006/relationships/image" Target="../media/image68.jpg"/><Relationship Id="rId33" Type="http://schemas.openxmlformats.org/officeDocument/2006/relationships/image" Target="../media/image76.png"/><Relationship Id="rId2" Type="http://schemas.openxmlformats.org/officeDocument/2006/relationships/notesSlide" Target="../notesSlides/notesSlide7.xml"/><Relationship Id="rId16" Type="http://schemas.openxmlformats.org/officeDocument/2006/relationships/image" Target="../media/image59.png"/><Relationship Id="rId20" Type="http://schemas.openxmlformats.org/officeDocument/2006/relationships/image" Target="../media/image63.jpg"/><Relationship Id="rId29" Type="http://schemas.openxmlformats.org/officeDocument/2006/relationships/image" Target="../media/image72.png"/><Relationship Id="rId1" Type="http://schemas.openxmlformats.org/officeDocument/2006/relationships/slideLayout" Target="../slideLayouts/slideLayout2.xml"/><Relationship Id="rId6" Type="http://schemas.openxmlformats.org/officeDocument/2006/relationships/image" Target="../media/image49.png"/><Relationship Id="rId11" Type="http://schemas.openxmlformats.org/officeDocument/2006/relationships/image" Target="../media/image54.jpg"/><Relationship Id="rId24" Type="http://schemas.openxmlformats.org/officeDocument/2006/relationships/image" Target="../media/image67.png"/><Relationship Id="rId32" Type="http://schemas.openxmlformats.org/officeDocument/2006/relationships/image" Target="../media/image75.png"/><Relationship Id="rId5" Type="http://schemas.openxmlformats.org/officeDocument/2006/relationships/image" Target="../media/image48.png"/><Relationship Id="rId15" Type="http://schemas.openxmlformats.org/officeDocument/2006/relationships/image" Target="../media/image58.jpg"/><Relationship Id="rId23" Type="http://schemas.openxmlformats.org/officeDocument/2006/relationships/image" Target="../media/image66.png"/><Relationship Id="rId28" Type="http://schemas.openxmlformats.org/officeDocument/2006/relationships/image" Target="../media/image71.jpg"/><Relationship Id="rId10" Type="http://schemas.openxmlformats.org/officeDocument/2006/relationships/image" Target="../media/image53.jpeg"/><Relationship Id="rId19" Type="http://schemas.openxmlformats.org/officeDocument/2006/relationships/image" Target="../media/image62.png"/><Relationship Id="rId31" Type="http://schemas.openxmlformats.org/officeDocument/2006/relationships/image" Target="../media/image74.png"/><Relationship Id="rId4" Type="http://schemas.openxmlformats.org/officeDocument/2006/relationships/image" Target="../media/image27.jpg"/><Relationship Id="rId9" Type="http://schemas.openxmlformats.org/officeDocument/2006/relationships/image" Target="../media/image52.png"/><Relationship Id="rId14" Type="http://schemas.openxmlformats.org/officeDocument/2006/relationships/image" Target="../media/image57.png"/><Relationship Id="rId22" Type="http://schemas.openxmlformats.org/officeDocument/2006/relationships/image" Target="../media/image65.png"/><Relationship Id="rId27" Type="http://schemas.openxmlformats.org/officeDocument/2006/relationships/image" Target="../media/image70.png"/><Relationship Id="rId30" Type="http://schemas.openxmlformats.org/officeDocument/2006/relationships/image" Target="../media/image73.png"/><Relationship Id="rId8" Type="http://schemas.openxmlformats.org/officeDocument/2006/relationships/image" Target="../media/image51.jpeg"/></Relationships>
</file>

<file path=ppt/slides/_rels/slide8.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image" Target="../media/image27.jpg"/><Relationship Id="rId7" Type="http://schemas.openxmlformats.org/officeDocument/2006/relationships/image" Target="../media/image7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3.jpg"/><Relationship Id="rId5" Type="http://schemas.openxmlformats.org/officeDocument/2006/relationships/image" Target="../media/image77.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image" Target="../media/image80.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1.png"/><Relationship Id="rId4" Type="http://schemas.openxmlformats.org/officeDocument/2006/relationships/image" Target="../media/image3.jpg"/></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statistics/279650/market-capitalization-of-toyota/"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fourweekmba.com/gibbs-reflective-cycle/" TargetMode="External"/><Relationship Id="rId5" Type="http://schemas.openxmlformats.org/officeDocument/2006/relationships/hyperlink" Target="https://www.statista.com/statistics/267272/worldwide-vehicle-production-of-toyota/" TargetMode="External"/><Relationship Id="rId4" Type="http://schemas.openxmlformats.org/officeDocument/2006/relationships/hyperlink" Target="https://www.statista.com/statistics/294192/number-of-toyota-employee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wsj.com/articles/akio-toyoda-steps-down-as-toyota-president-to-become-chairman-11674716821" TargetMode="Externa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hyperlink" Target="https://textilefashionstudy.com/top-kaizen-applying-companies-in-the-world/" TargetMode="External"/><Relationship Id="rId5" Type="http://schemas.openxmlformats.org/officeDocument/2006/relationships/hyperlink" Target="https://kaizen.com/what-is-kaizen/" TargetMode="External"/><Relationship Id="rId4" Type="http://schemas.openxmlformats.org/officeDocument/2006/relationships/hyperlink" Target="https://www.lead-innovation.com/en/insights/english-blog/the-4-phases-of-innovation"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tatista.com/statistics/262752/total-net-revenues-of-toyota/"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toyota-industries.com/products/" TargetMode="External"/><Relationship Id="rId4" Type="http://schemas.openxmlformats.org/officeDocument/2006/relationships/hyperlink" Target="https://www.toyota-industries.com/company/history/toyoda_sakich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3334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67756AE-BC08-4BB3-BF14-CA0E542068BA}"/>
              </a:ext>
            </a:extLst>
          </p:cNvPr>
          <p:cNvSpPr/>
          <p:nvPr/>
        </p:nvSpPr>
        <p:spPr>
          <a:xfrm>
            <a:off x="3936" y="0"/>
            <a:ext cx="2850776" cy="6858000"/>
          </a:xfrm>
          <a:prstGeom prst="rect">
            <a:avLst/>
          </a:prstGeom>
          <a:solidFill>
            <a:srgbClr val="D5740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D18DECCD-949F-47D9-A52F-1B697A59366D}"/>
              </a:ext>
            </a:extLst>
          </p:cNvPr>
          <p:cNvSpPr txBox="1"/>
          <p:nvPr/>
        </p:nvSpPr>
        <p:spPr>
          <a:xfrm>
            <a:off x="1060320" y="225319"/>
            <a:ext cx="1644929" cy="854080"/>
          </a:xfrm>
          <a:prstGeom prst="rect">
            <a:avLst/>
          </a:prstGeom>
          <a:noFill/>
        </p:spPr>
        <p:txBody>
          <a:bodyPr wrap="square" rtlCol="0">
            <a:spAutoFit/>
          </a:bodyPr>
          <a:lstStyle/>
          <a:p>
            <a:r>
              <a:rPr lang="en-GB" sz="1400" dirty="0">
                <a:solidFill>
                  <a:schemeClr val="bg1">
                    <a:lumMod val="95000"/>
                  </a:schemeClr>
                </a:solidFill>
              </a:rPr>
              <a:t>Prifysgol Cymru</a:t>
            </a:r>
          </a:p>
          <a:p>
            <a:r>
              <a:rPr lang="en-GB" sz="1050" dirty="0">
                <a:solidFill>
                  <a:schemeClr val="bg1">
                    <a:lumMod val="95000"/>
                  </a:schemeClr>
                </a:solidFill>
              </a:rPr>
              <a:t>Y Drindod Dewi Sant</a:t>
            </a:r>
          </a:p>
          <a:p>
            <a:r>
              <a:rPr lang="en-GB" sz="1400" dirty="0">
                <a:solidFill>
                  <a:schemeClr val="bg1">
                    <a:lumMod val="95000"/>
                  </a:schemeClr>
                </a:solidFill>
              </a:rPr>
              <a:t>University of Wales </a:t>
            </a:r>
          </a:p>
          <a:p>
            <a:r>
              <a:rPr lang="en-GB" sz="1050" dirty="0">
                <a:solidFill>
                  <a:schemeClr val="bg1">
                    <a:lumMod val="95000"/>
                  </a:schemeClr>
                </a:solidFill>
              </a:rPr>
              <a:t>Trinity Saint David</a:t>
            </a:r>
          </a:p>
        </p:txBody>
      </p:sp>
      <p:pic>
        <p:nvPicPr>
          <p:cNvPr id="11" name="Picture 10" descr="A picture containing text, queen, toy, vector graphics&#10;&#10;Description automatically generated">
            <a:extLst>
              <a:ext uri="{FF2B5EF4-FFF2-40B4-BE49-F238E27FC236}">
                <a16:creationId xmlns:a16="http://schemas.microsoft.com/office/drawing/2014/main" id="{8B86DAEE-F2CB-4231-9910-C1E66B9AD3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92" y="56779"/>
            <a:ext cx="1197258" cy="1127242"/>
          </a:xfrm>
          <a:prstGeom prst="rect">
            <a:avLst/>
          </a:prstGeom>
        </p:spPr>
      </p:pic>
      <p:pic>
        <p:nvPicPr>
          <p:cNvPr id="18" name="Picture 17">
            <a:extLst>
              <a:ext uri="{FF2B5EF4-FFF2-40B4-BE49-F238E27FC236}">
                <a16:creationId xmlns:a16="http://schemas.microsoft.com/office/drawing/2014/main" id="{33A3561F-6143-4BFE-84D1-341D435A9F45}"/>
              </a:ext>
            </a:extLst>
          </p:cNvPr>
          <p:cNvPicPr>
            <a:picLocks noChangeAspect="1"/>
          </p:cNvPicPr>
          <p:nvPr/>
        </p:nvPicPr>
        <p:blipFill>
          <a:blip r:embed="rId4"/>
          <a:stretch>
            <a:fillRect/>
          </a:stretch>
        </p:blipFill>
        <p:spPr>
          <a:xfrm>
            <a:off x="580537" y="1811369"/>
            <a:ext cx="5817706" cy="325560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9" name="Picture 18" descr="Shape&#10;&#10;Description automatically generated">
            <a:extLst>
              <a:ext uri="{FF2B5EF4-FFF2-40B4-BE49-F238E27FC236}">
                <a16:creationId xmlns:a16="http://schemas.microsoft.com/office/drawing/2014/main" id="{F39E0E0E-B45E-4FC3-B602-7F97B359EE2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flipH="1">
            <a:off x="7431148" y="-4064903"/>
            <a:ext cx="79180" cy="9048082"/>
          </a:xfrm>
          <a:prstGeom prst="rect">
            <a:avLst/>
          </a:prstGeom>
        </p:spPr>
      </p:pic>
      <p:pic>
        <p:nvPicPr>
          <p:cNvPr id="20" name="Picture 19" descr="Shape&#10;&#10;Description automatically generated">
            <a:extLst>
              <a:ext uri="{FF2B5EF4-FFF2-40B4-BE49-F238E27FC236}">
                <a16:creationId xmlns:a16="http://schemas.microsoft.com/office/drawing/2014/main" id="{9C58AA4C-6054-4D63-A12D-82DBB20DAB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flipH="1">
            <a:off x="7431149" y="1874822"/>
            <a:ext cx="79179" cy="9048082"/>
          </a:xfrm>
          <a:prstGeom prst="rect">
            <a:avLst/>
          </a:prstGeom>
        </p:spPr>
      </p:pic>
      <p:pic>
        <p:nvPicPr>
          <p:cNvPr id="3" name="Picture 2">
            <a:extLst>
              <a:ext uri="{FF2B5EF4-FFF2-40B4-BE49-F238E27FC236}">
                <a16:creationId xmlns:a16="http://schemas.microsoft.com/office/drawing/2014/main" id="{93EC7E9F-61FF-8BBC-FAEE-2F0C17251D10}"/>
              </a:ext>
            </a:extLst>
          </p:cNvPr>
          <p:cNvPicPr>
            <a:picLocks noChangeAspect="1"/>
          </p:cNvPicPr>
          <p:nvPr/>
        </p:nvPicPr>
        <p:blipFill>
          <a:blip r:embed="rId6"/>
          <a:stretch>
            <a:fillRect/>
          </a:stretch>
        </p:blipFill>
        <p:spPr>
          <a:xfrm>
            <a:off x="7470738" y="5297333"/>
            <a:ext cx="2267203" cy="485829"/>
          </a:xfrm>
          <a:prstGeom prst="rect">
            <a:avLst/>
          </a:prstGeom>
        </p:spPr>
      </p:pic>
      <p:pic>
        <p:nvPicPr>
          <p:cNvPr id="5" name="Picture 4">
            <a:extLst>
              <a:ext uri="{FF2B5EF4-FFF2-40B4-BE49-F238E27FC236}">
                <a16:creationId xmlns:a16="http://schemas.microsoft.com/office/drawing/2014/main" id="{CE3D7735-F640-6E84-4AC1-B4E30ED2BBCE}"/>
              </a:ext>
            </a:extLst>
          </p:cNvPr>
          <p:cNvPicPr>
            <a:picLocks noChangeAspect="1"/>
          </p:cNvPicPr>
          <p:nvPr/>
        </p:nvPicPr>
        <p:blipFill>
          <a:blip r:embed="rId7"/>
          <a:stretch>
            <a:fillRect/>
          </a:stretch>
        </p:blipFill>
        <p:spPr>
          <a:xfrm>
            <a:off x="5979702" y="5885236"/>
            <a:ext cx="5300981" cy="297251"/>
          </a:xfrm>
          <a:prstGeom prst="rect">
            <a:avLst/>
          </a:prstGeom>
        </p:spPr>
      </p:pic>
      <p:pic>
        <p:nvPicPr>
          <p:cNvPr id="7" name="Picture 6">
            <a:extLst>
              <a:ext uri="{FF2B5EF4-FFF2-40B4-BE49-F238E27FC236}">
                <a16:creationId xmlns:a16="http://schemas.microsoft.com/office/drawing/2014/main" id="{B16CADF2-97D8-5326-68F5-13BB22243850}"/>
              </a:ext>
            </a:extLst>
          </p:cNvPr>
          <p:cNvPicPr>
            <a:picLocks noChangeAspect="1"/>
          </p:cNvPicPr>
          <p:nvPr/>
        </p:nvPicPr>
        <p:blipFill>
          <a:blip r:embed="rId8"/>
          <a:stretch>
            <a:fillRect/>
          </a:stretch>
        </p:blipFill>
        <p:spPr>
          <a:xfrm>
            <a:off x="6183085" y="861982"/>
            <a:ext cx="4894217" cy="3859240"/>
          </a:xfrm>
          <a:prstGeom prst="rect">
            <a:avLst/>
          </a:prstGeom>
        </p:spPr>
      </p:pic>
    </p:spTree>
    <p:extLst>
      <p:ext uri="{BB962C8B-B14F-4D97-AF65-F5344CB8AC3E}">
        <p14:creationId xmlns:p14="http://schemas.microsoft.com/office/powerpoint/2010/main" val="2179676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68D0D0-DA91-A575-E0FA-725096D327F7}"/>
              </a:ext>
            </a:extLst>
          </p:cNvPr>
          <p:cNvPicPr>
            <a:picLocks noChangeAspect="1"/>
          </p:cNvPicPr>
          <p:nvPr/>
        </p:nvPicPr>
        <p:blipFill>
          <a:blip r:embed="rId3"/>
          <a:stretch>
            <a:fillRect/>
          </a:stretch>
        </p:blipFill>
        <p:spPr>
          <a:xfrm>
            <a:off x="3550650" y="712554"/>
            <a:ext cx="5547439" cy="5432889"/>
          </a:xfrm>
          <a:prstGeom prst="rect">
            <a:avLst/>
          </a:prstGeom>
        </p:spPr>
      </p:pic>
      <p:pic>
        <p:nvPicPr>
          <p:cNvPr id="4" name="Picture 3" descr="Shape&#10;&#10;Description automatically generated with medium confidence">
            <a:extLst>
              <a:ext uri="{FF2B5EF4-FFF2-40B4-BE49-F238E27FC236}">
                <a16:creationId xmlns:a16="http://schemas.microsoft.com/office/drawing/2014/main" id="{8B730DE2-ABDF-692E-6277-A80E81ED29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3082566" cy="6858000"/>
          </a:xfrm>
          <a:prstGeom prst="rect">
            <a:avLst/>
          </a:prstGeom>
          <a:ln>
            <a:noFill/>
          </a:ln>
          <a:effectLst>
            <a:outerShdw blurRad="292100" dist="139700" dir="2700000" algn="tl" rotWithShape="0">
              <a:srgbClr val="333333">
                <a:alpha val="65000"/>
              </a:srgbClr>
            </a:outerShdw>
          </a:effectLst>
        </p:spPr>
      </p:pic>
      <p:pic>
        <p:nvPicPr>
          <p:cNvPr id="5" name="Picture 4" descr="Diagram">
            <a:extLst>
              <a:ext uri="{FF2B5EF4-FFF2-40B4-BE49-F238E27FC236}">
                <a16:creationId xmlns:a16="http://schemas.microsoft.com/office/drawing/2014/main" id="{B6C852AC-CFE7-055A-F265-11B2B23A318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234" y="887936"/>
            <a:ext cx="3418633" cy="1922981"/>
          </a:xfrm>
          <a:prstGeom prst="rect">
            <a:avLst/>
          </a:prstGeom>
          <a:ln>
            <a:noFill/>
          </a:ln>
          <a:effectLst>
            <a:outerShdw blurRad="292100" dist="139700" dir="2700000" algn="tl" rotWithShape="0">
              <a:srgbClr val="333333">
                <a:alpha val="65000"/>
              </a:srgbClr>
            </a:outerShdw>
          </a:effectLst>
        </p:spPr>
      </p:pic>
      <p:sp>
        <p:nvSpPr>
          <p:cNvPr id="6" name="TextBox 5">
            <a:extLst>
              <a:ext uri="{FF2B5EF4-FFF2-40B4-BE49-F238E27FC236}">
                <a16:creationId xmlns:a16="http://schemas.microsoft.com/office/drawing/2014/main" id="{0D055135-D218-AEE3-FCD7-4B89DF5B5426}"/>
              </a:ext>
            </a:extLst>
          </p:cNvPr>
          <p:cNvSpPr txBox="1"/>
          <p:nvPr/>
        </p:nvSpPr>
        <p:spPr>
          <a:xfrm>
            <a:off x="68215" y="3551896"/>
            <a:ext cx="2918510" cy="1569660"/>
          </a:xfrm>
          <a:prstGeom prst="rect">
            <a:avLst/>
          </a:prstGeom>
          <a:noFill/>
        </p:spPr>
        <p:txBody>
          <a:bodyPr wrap="square" rtlCol="0">
            <a:spAutoFit/>
          </a:bodyPr>
          <a:lstStyle/>
          <a:p>
            <a:pPr algn="ctr"/>
            <a:r>
              <a:rPr lang="en-US" sz="2400" b="1" i="1" dirty="0">
                <a:solidFill>
                  <a:schemeClr val="bg1">
                    <a:lumMod val="85000"/>
                  </a:schemeClr>
                </a:solidFill>
                <a:effectLst>
                  <a:outerShdw blurRad="38100" dist="38100" dir="2700000" algn="tl">
                    <a:srgbClr val="000000">
                      <a:alpha val="43137"/>
                    </a:srgbClr>
                  </a:outerShdw>
                </a:effectLst>
              </a:rPr>
              <a:t>Do Innovation and Creativity Provide  </a:t>
            </a:r>
          </a:p>
          <a:p>
            <a:pPr algn="ctr"/>
            <a:r>
              <a:rPr lang="en-US" sz="2400" b="1" i="1" dirty="0">
                <a:solidFill>
                  <a:schemeClr val="bg1">
                    <a:lumMod val="85000"/>
                  </a:schemeClr>
                </a:solidFill>
                <a:effectLst>
                  <a:outerShdw blurRad="38100" dist="38100" dir="2700000" algn="tl">
                    <a:srgbClr val="000000">
                      <a:alpha val="43137"/>
                    </a:srgbClr>
                  </a:outerShdw>
                </a:effectLst>
              </a:rPr>
              <a:t>A business Advantage?</a:t>
            </a:r>
            <a:endParaRPr lang="en-GB" sz="2400" b="1" i="1" dirty="0">
              <a:solidFill>
                <a:schemeClr val="bg1">
                  <a:lumMod val="85000"/>
                </a:schemeClr>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B3D88783-8BD6-5370-E0BE-C28D9436BDDD}"/>
              </a:ext>
            </a:extLst>
          </p:cNvPr>
          <p:cNvSpPr txBox="1"/>
          <p:nvPr/>
        </p:nvSpPr>
        <p:spPr>
          <a:xfrm>
            <a:off x="3473594" y="32201"/>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Gibbs Reflective Cycle - </a:t>
            </a:r>
          </a:p>
        </p:txBody>
      </p:sp>
      <p:sp>
        <p:nvSpPr>
          <p:cNvPr id="13" name="Rectangle 12">
            <a:extLst>
              <a:ext uri="{FF2B5EF4-FFF2-40B4-BE49-F238E27FC236}">
                <a16:creationId xmlns:a16="http://schemas.microsoft.com/office/drawing/2014/main" id="{F327EFBA-5A38-F403-72FB-7224F34F5B01}"/>
              </a:ext>
            </a:extLst>
          </p:cNvPr>
          <p:cNvSpPr/>
          <p:nvPr/>
        </p:nvSpPr>
        <p:spPr>
          <a:xfrm>
            <a:off x="9578539" y="-1"/>
            <a:ext cx="2613462" cy="6858001"/>
          </a:xfrm>
          <a:prstGeom prst="rect">
            <a:avLst/>
          </a:prstGeom>
          <a:ln>
            <a:noFill/>
          </a:ln>
          <a:effectLst>
            <a:outerShdw blurRad="50800" dist="38100" dir="5400000" algn="t" rotWithShape="0">
              <a:prstClr val="black">
                <a:alpha val="40000"/>
              </a:prstClr>
            </a:outerShdw>
          </a:effectLst>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7811648C-0F07-EFBB-D325-BDA0896B5154}"/>
              </a:ext>
            </a:extLst>
          </p:cNvPr>
          <p:cNvPicPr>
            <a:picLocks noChangeAspect="1"/>
          </p:cNvPicPr>
          <p:nvPr/>
        </p:nvPicPr>
        <p:blipFill rotWithShape="1">
          <a:blip r:embed="rId6"/>
          <a:srcRect t="1501"/>
          <a:stretch/>
        </p:blipFill>
        <p:spPr>
          <a:xfrm>
            <a:off x="9282494" y="656934"/>
            <a:ext cx="2070982" cy="1984382"/>
          </a:xfrm>
          <a:prstGeom prst="rect">
            <a:avLst/>
          </a:prstGeom>
          <a:ln>
            <a:noFill/>
          </a:ln>
          <a:effectLst>
            <a:outerShdw blurRad="292100" dist="139700" dir="2700000" algn="tl" rotWithShape="0">
              <a:srgbClr val="333333">
                <a:alpha val="65000"/>
              </a:srgbClr>
            </a:outerShdw>
          </a:effectLst>
        </p:spPr>
      </p:pic>
      <p:pic>
        <p:nvPicPr>
          <p:cNvPr id="7" name="Picture 6" descr="A picture containing dark&#10;&#10;Description automatically generated">
            <a:extLst>
              <a:ext uri="{FF2B5EF4-FFF2-40B4-BE49-F238E27FC236}">
                <a16:creationId xmlns:a16="http://schemas.microsoft.com/office/drawing/2014/main" id="{E4986670-3247-33A4-9FB6-09CF01B8DAC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42706" y="2394857"/>
            <a:ext cx="1975692" cy="1724226"/>
          </a:xfrm>
          <a:prstGeom prst="rect">
            <a:avLst/>
          </a:prstGeom>
        </p:spPr>
      </p:pic>
      <p:pic>
        <p:nvPicPr>
          <p:cNvPr id="14" name="Content Placeholder 3" descr="Shape&#10;&#10;Description automatically generated">
            <a:extLst>
              <a:ext uri="{FF2B5EF4-FFF2-40B4-BE49-F238E27FC236}">
                <a16:creationId xmlns:a16="http://schemas.microsoft.com/office/drawing/2014/main" id="{11F059AF-BBE2-D71F-BE6F-DB38E7028107}"/>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11698667" y="-1"/>
            <a:ext cx="493333" cy="515796"/>
          </a:xfrm>
          <a:prstGeom prst="rect">
            <a:avLst/>
          </a:prstGeom>
          <a:ln>
            <a:noFill/>
          </a:ln>
          <a:effectLst>
            <a:outerShdw blurRad="292100" dist="139700" dir="2700000" algn="tl" rotWithShape="0">
              <a:srgbClr val="333333">
                <a:alpha val="65000"/>
              </a:srgbClr>
            </a:outerShdw>
          </a:effectLst>
        </p:spPr>
      </p:pic>
      <p:sp>
        <p:nvSpPr>
          <p:cNvPr id="15" name="Rectangle 14">
            <a:extLst>
              <a:ext uri="{FF2B5EF4-FFF2-40B4-BE49-F238E27FC236}">
                <a16:creationId xmlns:a16="http://schemas.microsoft.com/office/drawing/2014/main" id="{BD127B1A-80EE-BD38-AD91-121477A7DEEA}"/>
              </a:ext>
            </a:extLst>
          </p:cNvPr>
          <p:cNvSpPr/>
          <p:nvPr/>
        </p:nvSpPr>
        <p:spPr>
          <a:xfrm>
            <a:off x="0" y="6342204"/>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8A526B4F-A422-6773-41F3-ED2FFD69CD62}"/>
              </a:ext>
            </a:extLst>
          </p:cNvPr>
          <p:cNvSpPr/>
          <p:nvPr/>
        </p:nvSpPr>
        <p:spPr>
          <a:xfrm>
            <a:off x="7828702" y="5737109"/>
            <a:ext cx="1166410" cy="307777"/>
          </a:xfrm>
          <a:prstGeom prst="rect">
            <a:avLst/>
          </a:prstGeom>
        </p:spPr>
        <p:txBody>
          <a:bodyPr wrap="none">
            <a:spAutoFit/>
          </a:bodyPr>
          <a:lstStyle/>
          <a:p>
            <a:r>
              <a:rPr lang="en-GB" sz="1400" b="1" i="1" dirty="0">
                <a:solidFill>
                  <a:schemeClr val="tx1">
                    <a:lumMod val="50000"/>
                    <a:lumOff val="50000"/>
                  </a:schemeClr>
                </a:solidFill>
              </a:rPr>
              <a:t>(Gibbs, 1996)</a:t>
            </a:r>
          </a:p>
        </p:txBody>
      </p:sp>
      <p:pic>
        <p:nvPicPr>
          <p:cNvPr id="3" name="Picture 2">
            <a:extLst>
              <a:ext uri="{FF2B5EF4-FFF2-40B4-BE49-F238E27FC236}">
                <a16:creationId xmlns:a16="http://schemas.microsoft.com/office/drawing/2014/main" id="{E9BA41A1-A509-C654-AA3A-AD6423CC3950}"/>
              </a:ext>
            </a:extLst>
          </p:cNvPr>
          <p:cNvPicPr>
            <a:picLocks noChangeAspect="1"/>
          </p:cNvPicPr>
          <p:nvPr/>
        </p:nvPicPr>
        <p:blipFill>
          <a:blip r:embed="rId9"/>
          <a:stretch>
            <a:fillRect/>
          </a:stretch>
        </p:blipFill>
        <p:spPr>
          <a:xfrm>
            <a:off x="9726337" y="2810917"/>
            <a:ext cx="2317865" cy="2768993"/>
          </a:xfrm>
          <a:prstGeom prst="rect">
            <a:avLst/>
          </a:prstGeom>
        </p:spPr>
      </p:pic>
    </p:spTree>
    <p:extLst>
      <p:ext uri="{BB962C8B-B14F-4D97-AF65-F5344CB8AC3E}">
        <p14:creationId xmlns:p14="http://schemas.microsoft.com/office/powerpoint/2010/main" val="332729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82929F"/>
        </a:solidFill>
        <a:effectLst/>
      </p:bgPr>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FD5853EC-2583-AAC9-DEAF-A520081669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22674" y="0"/>
            <a:ext cx="2769326" cy="6858000"/>
          </a:xfrm>
          <a:prstGeom prst="rect">
            <a:avLst/>
          </a:prstGeom>
          <a:ln>
            <a:noFill/>
          </a:ln>
          <a:effectLst>
            <a:outerShdw blurRad="190500" algn="tl" rotWithShape="0">
              <a:srgbClr val="000000">
                <a:alpha val="70000"/>
              </a:srgbClr>
            </a:outerShdw>
          </a:effectLst>
        </p:spPr>
      </p:pic>
      <p:sp>
        <p:nvSpPr>
          <p:cNvPr id="5" name="TextBox 4">
            <a:extLst>
              <a:ext uri="{FF2B5EF4-FFF2-40B4-BE49-F238E27FC236}">
                <a16:creationId xmlns:a16="http://schemas.microsoft.com/office/drawing/2014/main" id="{CCCA9D75-BCCE-ECE5-AEA4-0D0C60823FB0}"/>
              </a:ext>
            </a:extLst>
          </p:cNvPr>
          <p:cNvSpPr txBox="1"/>
          <p:nvPr/>
        </p:nvSpPr>
        <p:spPr>
          <a:xfrm>
            <a:off x="3245222" y="-50578"/>
            <a:ext cx="5701553" cy="461665"/>
          </a:xfrm>
          <a:prstGeom prst="rect">
            <a:avLst/>
          </a:prstGeom>
          <a:noFill/>
        </p:spPr>
        <p:txBody>
          <a:bodyPr wrap="square" rtlCol="0">
            <a:spAutoFit/>
          </a:bodyPr>
          <a:lstStyle/>
          <a:p>
            <a:pPr algn="ctr"/>
            <a:r>
              <a:rPr lang="en-GB" sz="2400" b="1" i="1" u="sng" dirty="0">
                <a:solidFill>
                  <a:schemeClr val="bg1">
                    <a:lumMod val="95000"/>
                  </a:schemeClr>
                </a:solidFill>
                <a:effectLst>
                  <a:outerShdw blurRad="38100" dist="38100" dir="2700000" algn="tl">
                    <a:srgbClr val="000000">
                      <a:alpha val="43137"/>
                    </a:srgbClr>
                  </a:outerShdw>
                </a:effectLst>
              </a:rPr>
              <a:t>- Reflection - </a:t>
            </a:r>
          </a:p>
        </p:txBody>
      </p:sp>
      <p:pic>
        <p:nvPicPr>
          <p:cNvPr id="8" name="Picture 7" descr="Text&#10;&#10;Description automatically generated">
            <a:extLst>
              <a:ext uri="{FF2B5EF4-FFF2-40B4-BE49-F238E27FC236}">
                <a16:creationId xmlns:a16="http://schemas.microsoft.com/office/drawing/2014/main" id="{A44B9375-8622-8538-A975-E6123FEBA5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2" y="411087"/>
            <a:ext cx="4341718" cy="2419247"/>
          </a:xfrm>
          <a:prstGeom prst="rect">
            <a:avLst/>
          </a:prstGeom>
          <a:ln>
            <a:noFill/>
          </a:ln>
          <a:effectLst>
            <a:outerShdw blurRad="292100" dist="139700" dir="2700000" algn="tl" rotWithShape="0">
              <a:srgbClr val="333333">
                <a:alpha val="65000"/>
              </a:srgbClr>
            </a:outerShdw>
          </a:effectLst>
        </p:spPr>
      </p:pic>
      <p:pic>
        <p:nvPicPr>
          <p:cNvPr id="9" name="Picture 8" descr="Diagram&#10;&#10;Description automatically generated">
            <a:extLst>
              <a:ext uri="{FF2B5EF4-FFF2-40B4-BE49-F238E27FC236}">
                <a16:creationId xmlns:a16="http://schemas.microsoft.com/office/drawing/2014/main" id="{F2C09298-2D3C-19EB-DB1F-4476F72C69D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38297" y="398414"/>
            <a:ext cx="4352215" cy="2465018"/>
          </a:xfrm>
          <a:prstGeom prst="rect">
            <a:avLst/>
          </a:prstGeom>
          <a:ln>
            <a:noFill/>
          </a:ln>
          <a:effectLst>
            <a:outerShdw blurRad="292100" dist="139700" dir="2700000" algn="tl" rotWithShape="0">
              <a:srgbClr val="333333">
                <a:alpha val="65000"/>
              </a:srgbClr>
            </a:outerShdw>
          </a:effectLst>
        </p:spPr>
      </p:pic>
      <p:pic>
        <p:nvPicPr>
          <p:cNvPr id="10" name="Picture 9" descr="Graphical user interface, website&#10;&#10;Description automatically generated">
            <a:extLst>
              <a:ext uri="{FF2B5EF4-FFF2-40B4-BE49-F238E27FC236}">
                <a16:creationId xmlns:a16="http://schemas.microsoft.com/office/drawing/2014/main" id="{EDA68771-75EC-222E-A746-F76671EE0D1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12494" y="4088727"/>
            <a:ext cx="4341718" cy="2465018"/>
          </a:xfrm>
          <a:prstGeom prst="rect">
            <a:avLst/>
          </a:prstGeom>
          <a:ln>
            <a:noFill/>
          </a:ln>
          <a:effectLst>
            <a:outerShdw blurRad="292100" dist="139700" dir="2700000" algn="tl" rotWithShape="0">
              <a:srgbClr val="333333">
                <a:alpha val="65000"/>
              </a:srgbClr>
            </a:outerShdw>
          </a:effectLst>
        </p:spPr>
      </p:pic>
      <p:pic>
        <p:nvPicPr>
          <p:cNvPr id="11" name="Picture 10" descr="Diagram&#10;&#10;Description automatically generated">
            <a:extLst>
              <a:ext uri="{FF2B5EF4-FFF2-40B4-BE49-F238E27FC236}">
                <a16:creationId xmlns:a16="http://schemas.microsoft.com/office/drawing/2014/main" id="{9557D62B-44C3-B33D-0AF2-1EDC8B04A49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 r="-139"/>
          <a:stretch/>
        </p:blipFill>
        <p:spPr bwMode="auto">
          <a:xfrm>
            <a:off x="7737789" y="4088727"/>
            <a:ext cx="4352723" cy="2465018"/>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D521BF15-8DAA-AD70-47F6-2BD6852A75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32070" y="2109252"/>
            <a:ext cx="4137258" cy="2346018"/>
          </a:xfrm>
          <a:prstGeom prst="rect">
            <a:avLst/>
          </a:prstGeom>
          <a:ln>
            <a:noFill/>
          </a:ln>
          <a:effectLst>
            <a:outerShdw blurRad="190500" algn="tl" rotWithShape="0">
              <a:srgbClr val="000000">
                <a:alpha val="70000"/>
              </a:srgbClr>
            </a:outerShdw>
          </a:effectLst>
        </p:spPr>
      </p:pic>
      <p:sp>
        <p:nvSpPr>
          <p:cNvPr id="17" name="TextBox 16">
            <a:extLst>
              <a:ext uri="{FF2B5EF4-FFF2-40B4-BE49-F238E27FC236}">
                <a16:creationId xmlns:a16="http://schemas.microsoft.com/office/drawing/2014/main" id="{8B5539BD-4BC5-21EA-2C97-8C8388107D6C}"/>
              </a:ext>
            </a:extLst>
          </p:cNvPr>
          <p:cNvSpPr txBox="1"/>
          <p:nvPr/>
        </p:nvSpPr>
        <p:spPr>
          <a:xfrm>
            <a:off x="1572889" y="2885625"/>
            <a:ext cx="2474069" cy="276999"/>
          </a:xfrm>
          <a:prstGeom prst="rect">
            <a:avLst/>
          </a:prstGeom>
          <a:noFill/>
        </p:spPr>
        <p:txBody>
          <a:bodyPr wrap="square">
            <a:spAutoFit/>
          </a:bodyPr>
          <a:lstStyle/>
          <a:p>
            <a:r>
              <a:rPr lang="fi-FI" sz="1200" b="1" i="1" dirty="0">
                <a:solidFill>
                  <a:schemeClr val="bg2"/>
                </a:solidFill>
              </a:rPr>
              <a:t>(Davila, Epstein and Shelton, 2012)</a:t>
            </a:r>
            <a:endParaRPr lang="en-GB" sz="1200" b="1" i="1" dirty="0">
              <a:solidFill>
                <a:schemeClr val="bg2"/>
              </a:solidFill>
            </a:endParaRPr>
          </a:p>
        </p:txBody>
      </p:sp>
      <p:sp>
        <p:nvSpPr>
          <p:cNvPr id="19" name="TextBox 18">
            <a:extLst>
              <a:ext uri="{FF2B5EF4-FFF2-40B4-BE49-F238E27FC236}">
                <a16:creationId xmlns:a16="http://schemas.microsoft.com/office/drawing/2014/main" id="{3054D181-6484-D6DF-82AF-87B3BF9FEF95}"/>
              </a:ext>
            </a:extLst>
          </p:cNvPr>
          <p:cNvSpPr txBox="1"/>
          <p:nvPr/>
        </p:nvSpPr>
        <p:spPr>
          <a:xfrm>
            <a:off x="2738624" y="6587815"/>
            <a:ext cx="1807252" cy="276999"/>
          </a:xfrm>
          <a:prstGeom prst="rect">
            <a:avLst/>
          </a:prstGeom>
          <a:noFill/>
        </p:spPr>
        <p:txBody>
          <a:bodyPr wrap="square">
            <a:spAutoFit/>
          </a:bodyPr>
          <a:lstStyle/>
          <a:p>
            <a:r>
              <a:rPr lang="fi-FI" sz="1200" b="1" i="1" dirty="0">
                <a:solidFill>
                  <a:schemeClr val="bg2"/>
                </a:solidFill>
              </a:rPr>
              <a:t>(Tidd and Bessant, 2021)</a:t>
            </a:r>
            <a:endParaRPr lang="en-GB" sz="1200" b="1" i="1" dirty="0">
              <a:solidFill>
                <a:schemeClr val="bg2"/>
              </a:solidFill>
            </a:endParaRPr>
          </a:p>
        </p:txBody>
      </p:sp>
      <p:sp>
        <p:nvSpPr>
          <p:cNvPr id="20" name="TextBox 19">
            <a:extLst>
              <a:ext uri="{FF2B5EF4-FFF2-40B4-BE49-F238E27FC236}">
                <a16:creationId xmlns:a16="http://schemas.microsoft.com/office/drawing/2014/main" id="{FDE93CD1-7994-5896-7CC0-2B0992BB2805}"/>
              </a:ext>
            </a:extLst>
          </p:cNvPr>
          <p:cNvSpPr txBox="1"/>
          <p:nvPr/>
        </p:nvSpPr>
        <p:spPr>
          <a:xfrm>
            <a:off x="6686040" y="4506837"/>
            <a:ext cx="1051749" cy="276999"/>
          </a:xfrm>
          <a:prstGeom prst="rect">
            <a:avLst/>
          </a:prstGeom>
          <a:noFill/>
        </p:spPr>
        <p:txBody>
          <a:bodyPr wrap="square">
            <a:spAutoFit/>
          </a:bodyPr>
          <a:lstStyle/>
          <a:p>
            <a:r>
              <a:rPr lang="fi-FI" sz="1200" b="1" i="1" dirty="0">
                <a:solidFill>
                  <a:schemeClr val="bg2"/>
                </a:solidFill>
              </a:rPr>
              <a:t>(Covey, 2013)</a:t>
            </a:r>
            <a:endParaRPr lang="en-GB" sz="1200" b="1" i="1" dirty="0">
              <a:solidFill>
                <a:schemeClr val="bg2"/>
              </a:solidFill>
            </a:endParaRPr>
          </a:p>
        </p:txBody>
      </p:sp>
      <p:sp>
        <p:nvSpPr>
          <p:cNvPr id="21" name="TextBox 20">
            <a:extLst>
              <a:ext uri="{FF2B5EF4-FFF2-40B4-BE49-F238E27FC236}">
                <a16:creationId xmlns:a16="http://schemas.microsoft.com/office/drawing/2014/main" id="{5BB946B8-6785-C1DB-1B1A-76352AD32D34}"/>
              </a:ext>
            </a:extLst>
          </p:cNvPr>
          <p:cNvSpPr txBox="1"/>
          <p:nvPr/>
        </p:nvSpPr>
        <p:spPr>
          <a:xfrm>
            <a:off x="11171719" y="2885625"/>
            <a:ext cx="1011028" cy="276999"/>
          </a:xfrm>
          <a:prstGeom prst="rect">
            <a:avLst/>
          </a:prstGeom>
          <a:noFill/>
        </p:spPr>
        <p:txBody>
          <a:bodyPr wrap="square">
            <a:spAutoFit/>
          </a:bodyPr>
          <a:lstStyle/>
          <a:p>
            <a:r>
              <a:rPr lang="fi-FI" sz="1200" b="1" i="1" dirty="0">
                <a:solidFill>
                  <a:schemeClr val="bg2"/>
                </a:solidFill>
              </a:rPr>
              <a:t>(Fried, 2022)</a:t>
            </a:r>
            <a:endParaRPr lang="en-GB" sz="1200" b="1" i="1" dirty="0">
              <a:solidFill>
                <a:schemeClr val="bg2"/>
              </a:solidFill>
            </a:endParaRPr>
          </a:p>
        </p:txBody>
      </p:sp>
      <p:sp>
        <p:nvSpPr>
          <p:cNvPr id="22" name="TextBox 21">
            <a:extLst>
              <a:ext uri="{FF2B5EF4-FFF2-40B4-BE49-F238E27FC236}">
                <a16:creationId xmlns:a16="http://schemas.microsoft.com/office/drawing/2014/main" id="{1A5F041A-A1A4-D0B2-4E91-CFB67DBC1463}"/>
              </a:ext>
            </a:extLst>
          </p:cNvPr>
          <p:cNvSpPr txBox="1"/>
          <p:nvPr/>
        </p:nvSpPr>
        <p:spPr>
          <a:xfrm>
            <a:off x="10384748" y="6553745"/>
            <a:ext cx="1807252" cy="276999"/>
          </a:xfrm>
          <a:prstGeom prst="rect">
            <a:avLst/>
          </a:prstGeom>
          <a:noFill/>
        </p:spPr>
        <p:txBody>
          <a:bodyPr wrap="square">
            <a:spAutoFit/>
          </a:bodyPr>
          <a:lstStyle/>
          <a:p>
            <a:r>
              <a:rPr lang="fi-FI" sz="1200" b="1" i="1" dirty="0">
                <a:solidFill>
                  <a:schemeClr val="bg2"/>
                </a:solidFill>
              </a:rPr>
              <a:t>(Tidd and Bessant, 2021)</a:t>
            </a:r>
            <a:endParaRPr lang="en-GB" sz="1200" b="1" i="1" dirty="0">
              <a:solidFill>
                <a:schemeClr val="bg2"/>
              </a:solidFill>
            </a:endParaRPr>
          </a:p>
        </p:txBody>
      </p:sp>
    </p:spTree>
    <p:extLst>
      <p:ext uri="{BB962C8B-B14F-4D97-AF65-F5344CB8AC3E}">
        <p14:creationId xmlns:p14="http://schemas.microsoft.com/office/powerpoint/2010/main" val="37769809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D6CB11B5-207B-43B0-B34F-19A908E192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53" y="0"/>
            <a:ext cx="3082566" cy="6858000"/>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2BDB7AB5-356E-4AF2-9A44-DF2E3811D620}"/>
              </a:ext>
            </a:extLst>
          </p:cNvPr>
          <p:cNvSpPr txBox="1"/>
          <p:nvPr/>
        </p:nvSpPr>
        <p:spPr>
          <a:xfrm>
            <a:off x="4528653" y="148557"/>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Organisational Background - </a:t>
            </a:r>
          </a:p>
        </p:txBody>
      </p:sp>
      <p:pic>
        <p:nvPicPr>
          <p:cNvPr id="17" name="Picture 16">
            <a:extLst>
              <a:ext uri="{FF2B5EF4-FFF2-40B4-BE49-F238E27FC236}">
                <a16:creationId xmlns:a16="http://schemas.microsoft.com/office/drawing/2014/main" id="{307C0874-B730-4D93-8A77-47C1BC1BC3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530" y="91426"/>
            <a:ext cx="3660976" cy="3879684"/>
          </a:xfrm>
          <a:prstGeom prst="rect">
            <a:avLst/>
          </a:prstGeom>
          <a:ln>
            <a:noFill/>
          </a:ln>
          <a:effectLst>
            <a:outerShdw blurRad="292100" dist="139700" dir="2700000" algn="tl" rotWithShape="0">
              <a:srgbClr val="333333">
                <a:alpha val="65000"/>
              </a:srgbClr>
            </a:outerShdw>
          </a:effectLst>
        </p:spPr>
      </p:pic>
      <p:pic>
        <p:nvPicPr>
          <p:cNvPr id="21" name="Picture 20">
            <a:extLst>
              <a:ext uri="{FF2B5EF4-FFF2-40B4-BE49-F238E27FC236}">
                <a16:creationId xmlns:a16="http://schemas.microsoft.com/office/drawing/2014/main" id="{C63078E9-F465-4FD7-A0D8-B6D707B70B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78199" y="4827645"/>
            <a:ext cx="1024168" cy="1377780"/>
          </a:xfrm>
          <a:prstGeom prst="rect">
            <a:avLst/>
          </a:prstGeom>
          <a:ln>
            <a:noFill/>
          </a:ln>
          <a:effectLst>
            <a:outerShdw blurRad="292100" dist="139700" dir="2700000" algn="tl" rotWithShape="0">
              <a:srgbClr val="333333">
                <a:alpha val="65000"/>
              </a:srgbClr>
            </a:outerShdw>
          </a:effectLst>
        </p:spPr>
      </p:pic>
      <p:pic>
        <p:nvPicPr>
          <p:cNvPr id="25" name="Picture 24">
            <a:extLst>
              <a:ext uri="{FF2B5EF4-FFF2-40B4-BE49-F238E27FC236}">
                <a16:creationId xmlns:a16="http://schemas.microsoft.com/office/drawing/2014/main" id="{15A6557A-2529-4578-966B-B8497CA9886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02367" y="4904565"/>
            <a:ext cx="1322836" cy="1221079"/>
          </a:xfrm>
          <a:prstGeom prst="rect">
            <a:avLst/>
          </a:prstGeom>
          <a:ln>
            <a:noFill/>
          </a:ln>
          <a:effectLst>
            <a:outerShdw blurRad="292100" dist="139700" dir="2700000" algn="tl" rotWithShape="0">
              <a:srgbClr val="333333">
                <a:alpha val="65000"/>
              </a:srgbClr>
            </a:outerShdw>
          </a:effectLst>
        </p:spPr>
      </p:pic>
      <p:pic>
        <p:nvPicPr>
          <p:cNvPr id="27" name="Picture 26">
            <a:extLst>
              <a:ext uri="{FF2B5EF4-FFF2-40B4-BE49-F238E27FC236}">
                <a16:creationId xmlns:a16="http://schemas.microsoft.com/office/drawing/2014/main" id="{0C06BF95-5714-456F-A947-9B52EF93ABF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19270" y="5026978"/>
            <a:ext cx="1319080" cy="976255"/>
          </a:xfrm>
          <a:prstGeom prst="rect">
            <a:avLst/>
          </a:prstGeom>
          <a:ln>
            <a:noFill/>
          </a:ln>
          <a:effectLst>
            <a:outerShdw blurRad="292100" dist="139700" dir="2700000" algn="tl" rotWithShape="0">
              <a:srgbClr val="333333">
                <a:alpha val="65000"/>
              </a:srgbClr>
            </a:outerShdw>
          </a:effectLst>
        </p:spPr>
      </p:pic>
      <p:pic>
        <p:nvPicPr>
          <p:cNvPr id="29" name="Picture 28">
            <a:extLst>
              <a:ext uri="{FF2B5EF4-FFF2-40B4-BE49-F238E27FC236}">
                <a16:creationId xmlns:a16="http://schemas.microsoft.com/office/drawing/2014/main" id="{64D78A26-4A4C-461C-896A-6C3C096BAF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35615" y="4142102"/>
            <a:ext cx="2165366" cy="2156381"/>
          </a:xfrm>
          <a:prstGeom prst="rect">
            <a:avLst/>
          </a:prstGeom>
          <a:ln>
            <a:noFill/>
          </a:ln>
          <a:effectLst>
            <a:outerShdw blurRad="292100" dist="139700" dir="2700000" algn="tl" rotWithShape="0">
              <a:srgbClr val="333333">
                <a:alpha val="65000"/>
              </a:srgbClr>
            </a:outerShdw>
          </a:effectLst>
        </p:spPr>
      </p:pic>
      <p:pic>
        <p:nvPicPr>
          <p:cNvPr id="31" name="Picture 30">
            <a:extLst>
              <a:ext uri="{FF2B5EF4-FFF2-40B4-BE49-F238E27FC236}">
                <a16:creationId xmlns:a16="http://schemas.microsoft.com/office/drawing/2014/main" id="{6A42D3BD-869C-4259-8DFD-344CC688821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841347" y="4954984"/>
            <a:ext cx="1400001" cy="976255"/>
          </a:xfrm>
          <a:prstGeom prst="rect">
            <a:avLst/>
          </a:prstGeom>
          <a:ln>
            <a:noFill/>
          </a:ln>
          <a:effectLst>
            <a:outerShdw blurRad="292100" dist="139700" dir="2700000" algn="tl" rotWithShape="0">
              <a:srgbClr val="333333">
                <a:alpha val="65000"/>
              </a:srgbClr>
            </a:outerShdw>
          </a:effectLst>
        </p:spPr>
      </p:pic>
      <p:sp>
        <p:nvSpPr>
          <p:cNvPr id="32" name="Rectangle 31">
            <a:extLst>
              <a:ext uri="{FF2B5EF4-FFF2-40B4-BE49-F238E27FC236}">
                <a16:creationId xmlns:a16="http://schemas.microsoft.com/office/drawing/2014/main" id="{BE33B3D5-9AC1-4C2F-8620-B6E267C3EE44}"/>
              </a:ext>
            </a:extLst>
          </p:cNvPr>
          <p:cNvSpPr/>
          <p:nvPr/>
        </p:nvSpPr>
        <p:spPr>
          <a:xfrm>
            <a:off x="4335197" y="4094951"/>
            <a:ext cx="3521605" cy="369332"/>
          </a:xfrm>
          <a:prstGeom prst="rect">
            <a:avLst/>
          </a:prstGeom>
        </p:spPr>
        <p:txBody>
          <a:bodyPr wrap="none">
            <a:spAutoFit/>
          </a:bodyPr>
          <a:lstStyle/>
          <a:p>
            <a:r>
              <a:rPr lang="en-GB" b="1" i="1" u="sng" dirty="0">
                <a:solidFill>
                  <a:schemeClr val="tx1">
                    <a:lumMod val="65000"/>
                    <a:lumOff val="35000"/>
                  </a:schemeClr>
                </a:solidFill>
              </a:rPr>
              <a:t>A Strong Commitment to Invention</a:t>
            </a:r>
          </a:p>
        </p:txBody>
      </p:sp>
      <p:sp>
        <p:nvSpPr>
          <p:cNvPr id="33" name="Rectangle 32">
            <a:extLst>
              <a:ext uri="{FF2B5EF4-FFF2-40B4-BE49-F238E27FC236}">
                <a16:creationId xmlns:a16="http://schemas.microsoft.com/office/drawing/2014/main" id="{8F68FC94-EC85-4A97-AA50-B55E4F98F8FC}"/>
              </a:ext>
            </a:extLst>
          </p:cNvPr>
          <p:cNvSpPr/>
          <p:nvPr/>
        </p:nvSpPr>
        <p:spPr>
          <a:xfrm>
            <a:off x="11698664" y="6342763"/>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D79DF8F8-60F8-4E7F-BD5C-E9FEB24A7F1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179522" y="4888438"/>
            <a:ext cx="2890745" cy="1176763"/>
          </a:xfrm>
          <a:prstGeom prst="rect">
            <a:avLst/>
          </a:prstGeom>
          <a:ln>
            <a:noFill/>
          </a:ln>
          <a:effectLst>
            <a:outerShdw blurRad="292100" dist="139700" dir="2700000" algn="tl" rotWithShape="0">
              <a:srgbClr val="333333">
                <a:alpha val="65000"/>
              </a:srgbClr>
            </a:outerShdw>
          </a:effectLst>
        </p:spPr>
      </p:pic>
      <p:pic>
        <p:nvPicPr>
          <p:cNvPr id="2" name="Content Placeholder 3" descr="Shape&#10;&#10;Description automatically generated">
            <a:extLst>
              <a:ext uri="{FF2B5EF4-FFF2-40B4-BE49-F238E27FC236}">
                <a16:creationId xmlns:a16="http://schemas.microsoft.com/office/drawing/2014/main" id="{BD73EFED-FF1E-A475-1519-0FE486DFD22E}"/>
              </a:ext>
            </a:extLst>
          </p:cNvPr>
          <p:cNvPicPr>
            <a:picLocks noGrp="1" noChangeAspect="1"/>
          </p:cNvPicPr>
          <p:nvPr>
            <p:ph idx="1"/>
          </p:nvPr>
        </p:nvPicPr>
        <p:blipFill>
          <a:blip r:embed="rId11">
            <a:extLst>
              <a:ext uri="{28A0092B-C50C-407E-A947-70E740481C1C}">
                <a14:useLocalDpi xmlns:a14="http://schemas.microsoft.com/office/drawing/2010/main" val="0"/>
              </a:ext>
            </a:extLst>
          </a:blip>
          <a:stretch>
            <a:fillRect/>
          </a:stretch>
        </p:blipFill>
        <p:spPr>
          <a:xfrm>
            <a:off x="11698667" y="-1"/>
            <a:ext cx="493333" cy="515796"/>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EEA4EBCA-998A-F015-3A5D-28ABC389E948}"/>
              </a:ext>
            </a:extLst>
          </p:cNvPr>
          <p:cNvPicPr>
            <a:picLocks noChangeAspect="1"/>
          </p:cNvPicPr>
          <p:nvPr/>
        </p:nvPicPr>
        <p:blipFill>
          <a:blip r:embed="rId12"/>
          <a:stretch>
            <a:fillRect/>
          </a:stretch>
        </p:blipFill>
        <p:spPr>
          <a:xfrm>
            <a:off x="4271410" y="844120"/>
            <a:ext cx="7139874" cy="2944984"/>
          </a:xfrm>
          <a:prstGeom prst="rect">
            <a:avLst/>
          </a:prstGeom>
        </p:spPr>
      </p:pic>
      <p:pic>
        <p:nvPicPr>
          <p:cNvPr id="9" name="Picture 8">
            <a:extLst>
              <a:ext uri="{FF2B5EF4-FFF2-40B4-BE49-F238E27FC236}">
                <a16:creationId xmlns:a16="http://schemas.microsoft.com/office/drawing/2014/main" id="{82D4560C-2C8A-741B-91AC-E56FE9B8B478}"/>
              </a:ext>
            </a:extLst>
          </p:cNvPr>
          <p:cNvPicPr>
            <a:picLocks noChangeAspect="1"/>
          </p:cNvPicPr>
          <p:nvPr/>
        </p:nvPicPr>
        <p:blipFill>
          <a:blip r:embed="rId13"/>
          <a:stretch>
            <a:fillRect/>
          </a:stretch>
        </p:blipFill>
        <p:spPr>
          <a:xfrm>
            <a:off x="196724" y="4328614"/>
            <a:ext cx="2688046" cy="1622972"/>
          </a:xfrm>
          <a:prstGeom prst="rect">
            <a:avLst/>
          </a:prstGeom>
        </p:spPr>
      </p:pic>
      <p:sp>
        <p:nvSpPr>
          <p:cNvPr id="12" name="Rectangle 11">
            <a:extLst>
              <a:ext uri="{FF2B5EF4-FFF2-40B4-BE49-F238E27FC236}">
                <a16:creationId xmlns:a16="http://schemas.microsoft.com/office/drawing/2014/main" id="{AC3720B0-385A-4AB1-7DA7-C8E1E3C9A30F}"/>
              </a:ext>
            </a:extLst>
          </p:cNvPr>
          <p:cNvSpPr/>
          <p:nvPr/>
        </p:nvSpPr>
        <p:spPr>
          <a:xfrm>
            <a:off x="207967" y="5951586"/>
            <a:ext cx="4788432" cy="338554"/>
          </a:xfrm>
          <a:prstGeom prst="rect">
            <a:avLst/>
          </a:prstGeom>
        </p:spPr>
        <p:txBody>
          <a:bodyPr wrap="square">
            <a:spAutoFit/>
          </a:bodyPr>
          <a:lstStyle/>
          <a:p>
            <a:endParaRPr lang="en-GB" sz="1600" b="1" i="1" dirty="0">
              <a:solidFill>
                <a:schemeClr val="bg2"/>
              </a:solidFill>
            </a:endParaRPr>
          </a:p>
        </p:txBody>
      </p:sp>
      <p:sp>
        <p:nvSpPr>
          <p:cNvPr id="13" name="TextBox 12">
            <a:extLst>
              <a:ext uri="{FF2B5EF4-FFF2-40B4-BE49-F238E27FC236}">
                <a16:creationId xmlns:a16="http://schemas.microsoft.com/office/drawing/2014/main" id="{402B4E66-141B-0968-CF3E-F9527A1761FB}"/>
              </a:ext>
            </a:extLst>
          </p:cNvPr>
          <p:cNvSpPr txBox="1"/>
          <p:nvPr/>
        </p:nvSpPr>
        <p:spPr>
          <a:xfrm>
            <a:off x="1474990" y="5982363"/>
            <a:ext cx="1310313" cy="307777"/>
          </a:xfrm>
          <a:prstGeom prst="rect">
            <a:avLst/>
          </a:prstGeom>
          <a:noFill/>
        </p:spPr>
        <p:txBody>
          <a:bodyPr wrap="square" rtlCol="0">
            <a:spAutoFit/>
          </a:bodyPr>
          <a:lstStyle/>
          <a:p>
            <a:r>
              <a:rPr lang="en-GB" sz="1400" b="1" i="1" dirty="0">
                <a:solidFill>
                  <a:schemeClr val="bg1">
                    <a:lumMod val="75000"/>
                  </a:schemeClr>
                </a:solidFill>
                <a:effectLst/>
              </a:rPr>
              <a:t>(Maurer, 2013)</a:t>
            </a:r>
          </a:p>
        </p:txBody>
      </p:sp>
    </p:spTree>
    <p:extLst>
      <p:ext uri="{BB962C8B-B14F-4D97-AF65-F5344CB8AC3E}">
        <p14:creationId xmlns:p14="http://schemas.microsoft.com/office/powerpoint/2010/main" val="1153055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61B22C-B7EA-5484-2039-8632F96C0516}"/>
              </a:ext>
            </a:extLst>
          </p:cNvPr>
          <p:cNvSpPr/>
          <p:nvPr/>
        </p:nvSpPr>
        <p:spPr>
          <a:xfrm>
            <a:off x="9469399" y="0"/>
            <a:ext cx="2750820" cy="6858000"/>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29" name="Content Placeholder 3" descr="Shape&#10;&#10;Description automatically generated">
            <a:extLst>
              <a:ext uri="{FF2B5EF4-FFF2-40B4-BE49-F238E27FC236}">
                <a16:creationId xmlns:a16="http://schemas.microsoft.com/office/drawing/2014/main" id="{22B3ACDA-4588-4E2F-B1F8-E0CAAB49C0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4241" y="2630695"/>
            <a:ext cx="4795943" cy="777074"/>
          </a:xfrm>
          <a:prstGeom prst="rect">
            <a:avLst/>
          </a:prstGeom>
          <a:ln>
            <a:noFill/>
          </a:ln>
          <a:effectLst>
            <a:outerShdw blurRad="292100" dist="139700" dir="2700000" algn="tl" rotWithShape="0">
              <a:srgbClr val="333333">
                <a:alpha val="65000"/>
              </a:srgbClr>
            </a:outerShdw>
          </a:effectLst>
        </p:spPr>
      </p:pic>
      <p:pic>
        <p:nvPicPr>
          <p:cNvPr id="10" name="Picture 9" descr="Shape&#10;&#10;Description automatically generated with medium confidence">
            <a:extLst>
              <a:ext uri="{FF2B5EF4-FFF2-40B4-BE49-F238E27FC236}">
                <a16:creationId xmlns:a16="http://schemas.microsoft.com/office/drawing/2014/main" id="{1DD46ABC-4AE4-4511-8EBA-BF0A34F099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2079171" cy="68580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F7624C3D-BD81-468B-9EAA-5240C70006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1857" y="146303"/>
            <a:ext cx="2391323" cy="6556247"/>
          </a:xfrm>
          <a:prstGeom prst="rect">
            <a:avLst/>
          </a:prstGeom>
        </p:spPr>
      </p:pic>
      <p:pic>
        <p:nvPicPr>
          <p:cNvPr id="8" name="Picture 7">
            <a:extLst>
              <a:ext uri="{FF2B5EF4-FFF2-40B4-BE49-F238E27FC236}">
                <a16:creationId xmlns:a16="http://schemas.microsoft.com/office/drawing/2014/main" id="{E7301104-BB9F-422F-A07E-AEAB019F8889}"/>
              </a:ext>
            </a:extLst>
          </p:cNvPr>
          <p:cNvPicPr>
            <a:picLocks noChangeAspect="1"/>
          </p:cNvPicPr>
          <p:nvPr/>
        </p:nvPicPr>
        <p:blipFill rotWithShape="1">
          <a:blip r:embed="rId6"/>
          <a:srcRect l="930" t="3821" r="69394"/>
          <a:stretch/>
        </p:blipFill>
        <p:spPr>
          <a:xfrm>
            <a:off x="444947" y="256275"/>
            <a:ext cx="1885141" cy="2022502"/>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329B3D21-98C0-4935-A1C2-B566F18F3FBC}"/>
              </a:ext>
            </a:extLst>
          </p:cNvPr>
          <p:cNvPicPr>
            <a:picLocks noChangeAspect="1"/>
          </p:cNvPicPr>
          <p:nvPr/>
        </p:nvPicPr>
        <p:blipFill rotWithShape="1">
          <a:blip r:embed="rId6"/>
          <a:srcRect l="33571" t="1338" r="35823"/>
          <a:stretch/>
        </p:blipFill>
        <p:spPr>
          <a:xfrm>
            <a:off x="444946" y="2418552"/>
            <a:ext cx="1885141" cy="2011748"/>
          </a:xfrm>
          <a:prstGeom prst="rect">
            <a:avLst/>
          </a:prstGeom>
          <a:ln>
            <a:noFill/>
          </a:ln>
          <a:effectLst>
            <a:outerShdw blurRad="292100" dist="139700" dir="2700000" algn="tl" rotWithShape="0">
              <a:srgbClr val="333333">
                <a:alpha val="65000"/>
              </a:srgbClr>
            </a:outerShdw>
          </a:effectLst>
        </p:spPr>
      </p:pic>
      <p:pic>
        <p:nvPicPr>
          <p:cNvPr id="6" name="Picture 5">
            <a:extLst>
              <a:ext uri="{FF2B5EF4-FFF2-40B4-BE49-F238E27FC236}">
                <a16:creationId xmlns:a16="http://schemas.microsoft.com/office/drawing/2014/main" id="{D2F74EE5-DDEA-42AA-9300-CFA6DA4C1C71}"/>
              </a:ext>
            </a:extLst>
          </p:cNvPr>
          <p:cNvPicPr>
            <a:picLocks noChangeAspect="1"/>
          </p:cNvPicPr>
          <p:nvPr/>
        </p:nvPicPr>
        <p:blipFill rotWithShape="1">
          <a:blip r:embed="rId6"/>
          <a:srcRect l="67061" t="914" r="2414"/>
          <a:stretch/>
        </p:blipFill>
        <p:spPr>
          <a:xfrm>
            <a:off x="444946" y="4565874"/>
            <a:ext cx="1885141" cy="2025685"/>
          </a:xfrm>
          <a:prstGeom prst="rect">
            <a:avLst/>
          </a:prstGeom>
          <a:ln>
            <a:noFill/>
          </a:ln>
          <a:effectLst>
            <a:outerShdw blurRad="292100" dist="139700" dir="2700000" algn="tl" rotWithShape="0">
              <a:srgbClr val="333333">
                <a:alpha val="65000"/>
              </a:srgbClr>
            </a:outerShdw>
          </a:effectLst>
        </p:spPr>
      </p:pic>
      <p:pic>
        <p:nvPicPr>
          <p:cNvPr id="13" name="Picture 12">
            <a:extLst>
              <a:ext uri="{FF2B5EF4-FFF2-40B4-BE49-F238E27FC236}">
                <a16:creationId xmlns:a16="http://schemas.microsoft.com/office/drawing/2014/main" id="{9EEDCADE-9DDF-9B74-99C9-9FF6544BDB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2168" y="3503031"/>
            <a:ext cx="4788432" cy="1906453"/>
          </a:xfrm>
          <a:prstGeom prst="rect">
            <a:avLst/>
          </a:prstGeom>
          <a:ln>
            <a:noFill/>
          </a:ln>
          <a:effectLst>
            <a:outerShdw blurRad="292100" dist="139700" dir="2700000" algn="tl" rotWithShape="0">
              <a:srgbClr val="333333">
                <a:alpha val="65000"/>
              </a:srgbClr>
            </a:outerShdw>
          </a:effectLst>
        </p:spPr>
      </p:pic>
      <p:pic>
        <p:nvPicPr>
          <p:cNvPr id="11" name="Picture 10" descr="A person wearing glasses">
            <a:extLst>
              <a:ext uri="{FF2B5EF4-FFF2-40B4-BE49-F238E27FC236}">
                <a16:creationId xmlns:a16="http://schemas.microsoft.com/office/drawing/2014/main" id="{85EFCF30-8DE7-0ED1-5529-1D3FDA7A544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39831" y="3447745"/>
            <a:ext cx="2134752" cy="1679742"/>
          </a:xfrm>
          <a:prstGeom prst="rect">
            <a:avLst/>
          </a:prstGeom>
          <a:ln>
            <a:noFill/>
          </a:ln>
          <a:effectLst>
            <a:outerShdw blurRad="190500" algn="tl" rotWithShape="0">
              <a:srgbClr val="000000">
                <a:alpha val="70000"/>
              </a:srgbClr>
            </a:outerShdw>
          </a:effectLst>
        </p:spPr>
      </p:pic>
      <p:sp>
        <p:nvSpPr>
          <p:cNvPr id="15" name="TextBox 14">
            <a:extLst>
              <a:ext uri="{FF2B5EF4-FFF2-40B4-BE49-F238E27FC236}">
                <a16:creationId xmlns:a16="http://schemas.microsoft.com/office/drawing/2014/main" id="{64EC236D-5097-5FE5-2275-A3206C1EC92D}"/>
              </a:ext>
            </a:extLst>
          </p:cNvPr>
          <p:cNvSpPr txBox="1"/>
          <p:nvPr/>
        </p:nvSpPr>
        <p:spPr>
          <a:xfrm>
            <a:off x="7750198" y="5061693"/>
            <a:ext cx="1114018" cy="369332"/>
          </a:xfrm>
          <a:prstGeom prst="rect">
            <a:avLst/>
          </a:prstGeom>
          <a:noFill/>
        </p:spPr>
        <p:txBody>
          <a:bodyPr wrap="square">
            <a:spAutoFit/>
          </a:bodyPr>
          <a:lstStyle/>
          <a:p>
            <a:r>
              <a:rPr lang="en-GB" b="1" i="1" dirty="0">
                <a:solidFill>
                  <a:schemeClr val="bg2"/>
                </a:solidFill>
                <a:effectLst>
                  <a:outerShdw blurRad="38100" dist="38100" dir="2700000" algn="tl">
                    <a:srgbClr val="000000">
                      <a:alpha val="43137"/>
                    </a:srgbClr>
                  </a:outerShdw>
                </a:effectLst>
              </a:rPr>
              <a:t>Koji Sato</a:t>
            </a:r>
          </a:p>
        </p:txBody>
      </p:sp>
      <p:pic>
        <p:nvPicPr>
          <p:cNvPr id="20" name="Picture 19">
            <a:extLst>
              <a:ext uri="{FF2B5EF4-FFF2-40B4-BE49-F238E27FC236}">
                <a16:creationId xmlns:a16="http://schemas.microsoft.com/office/drawing/2014/main" id="{1DBC8039-85E6-1F93-AC7B-8195BF4427B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51753" y="613017"/>
            <a:ext cx="4788432" cy="1906453"/>
          </a:xfrm>
          <a:prstGeom prst="rect">
            <a:avLst/>
          </a:prstGeom>
          <a:ln>
            <a:noFill/>
          </a:ln>
          <a:effectLst>
            <a:outerShdw blurRad="292100" dist="139700" dir="2700000" algn="tl" rotWithShape="0">
              <a:srgbClr val="333333">
                <a:alpha val="65000"/>
              </a:srgbClr>
            </a:outerShdw>
          </a:effectLst>
        </p:spPr>
      </p:pic>
      <p:pic>
        <p:nvPicPr>
          <p:cNvPr id="4" name="Picture 3" descr="A person wearing glasses and a suit&#10;&#10;Description automatically generated with medium confidence">
            <a:extLst>
              <a:ext uri="{FF2B5EF4-FFF2-40B4-BE49-F238E27FC236}">
                <a16:creationId xmlns:a16="http://schemas.microsoft.com/office/drawing/2014/main" id="{AA9E7754-EEF7-017A-7EB9-7EFCE22CDB3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217449" y="623536"/>
            <a:ext cx="2179515" cy="1587134"/>
          </a:xfrm>
          <a:prstGeom prst="rect">
            <a:avLst/>
          </a:prstGeom>
          <a:ln>
            <a:noFill/>
          </a:ln>
          <a:effectLst>
            <a:outerShdw blurRad="190500" algn="tl" rotWithShape="0">
              <a:srgbClr val="000000">
                <a:alpha val="70000"/>
              </a:srgbClr>
            </a:outerShdw>
          </a:effectLst>
        </p:spPr>
      </p:pic>
      <p:sp>
        <p:nvSpPr>
          <p:cNvPr id="22" name="TextBox 21">
            <a:extLst>
              <a:ext uri="{FF2B5EF4-FFF2-40B4-BE49-F238E27FC236}">
                <a16:creationId xmlns:a16="http://schemas.microsoft.com/office/drawing/2014/main" id="{AE70BAFF-19F5-A6A0-D0D6-2C4270F8A35C}"/>
              </a:ext>
            </a:extLst>
          </p:cNvPr>
          <p:cNvSpPr txBox="1"/>
          <p:nvPr/>
        </p:nvSpPr>
        <p:spPr>
          <a:xfrm>
            <a:off x="7600456" y="2191397"/>
            <a:ext cx="1364934" cy="369332"/>
          </a:xfrm>
          <a:prstGeom prst="rect">
            <a:avLst/>
          </a:prstGeom>
          <a:noFill/>
        </p:spPr>
        <p:txBody>
          <a:bodyPr wrap="square">
            <a:spAutoFit/>
          </a:bodyPr>
          <a:lstStyle/>
          <a:p>
            <a:r>
              <a:rPr lang="en-GB" b="1" i="1" dirty="0">
                <a:solidFill>
                  <a:schemeClr val="bg2"/>
                </a:solidFill>
                <a:effectLst>
                  <a:outerShdw blurRad="38100" dist="38100" dir="2700000" algn="tl">
                    <a:srgbClr val="000000">
                      <a:alpha val="43137"/>
                    </a:srgbClr>
                  </a:outerShdw>
                </a:effectLst>
              </a:rPr>
              <a:t>Akio</a:t>
            </a:r>
            <a:r>
              <a:rPr lang="en-GB" b="1" i="1" dirty="0">
                <a:solidFill>
                  <a:schemeClr val="bg2"/>
                </a:solidFill>
              </a:rPr>
              <a:t> </a:t>
            </a:r>
            <a:r>
              <a:rPr lang="en-GB" b="1" i="1" dirty="0">
                <a:solidFill>
                  <a:schemeClr val="bg2"/>
                </a:solidFill>
                <a:effectLst>
                  <a:outerShdw blurRad="38100" dist="38100" dir="2700000" algn="tl">
                    <a:srgbClr val="000000">
                      <a:alpha val="43137"/>
                    </a:srgbClr>
                  </a:outerShdw>
                </a:effectLst>
              </a:rPr>
              <a:t>Toyoda</a:t>
            </a:r>
          </a:p>
        </p:txBody>
      </p:sp>
      <p:pic>
        <p:nvPicPr>
          <p:cNvPr id="25" name="Content Placeholder 3" descr="Shape&#10;&#10;Description automatically generated">
            <a:extLst>
              <a:ext uri="{FF2B5EF4-FFF2-40B4-BE49-F238E27FC236}">
                <a16:creationId xmlns:a16="http://schemas.microsoft.com/office/drawing/2014/main" id="{0C7D3500-EE51-4E32-A017-3635C6806C1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703318" y="-34436"/>
            <a:ext cx="545264" cy="530373"/>
          </a:xfrm>
          <a:prstGeom prst="rect">
            <a:avLst/>
          </a:prstGeom>
          <a:ln>
            <a:noFill/>
          </a:ln>
          <a:effectLst>
            <a:outerShdw blurRad="292100" dist="139700" dir="2700000" algn="tl" rotWithShape="0">
              <a:srgbClr val="333333">
                <a:alpha val="65000"/>
              </a:srgbClr>
            </a:outerShdw>
          </a:effectLst>
        </p:spPr>
      </p:pic>
      <p:sp>
        <p:nvSpPr>
          <p:cNvPr id="28" name="TextBox 27">
            <a:extLst>
              <a:ext uri="{FF2B5EF4-FFF2-40B4-BE49-F238E27FC236}">
                <a16:creationId xmlns:a16="http://schemas.microsoft.com/office/drawing/2014/main" id="{A841BED1-CC11-41AF-990F-434155FA369B}"/>
              </a:ext>
            </a:extLst>
          </p:cNvPr>
          <p:cNvSpPr txBox="1"/>
          <p:nvPr/>
        </p:nvSpPr>
        <p:spPr>
          <a:xfrm>
            <a:off x="3145286" y="30067"/>
            <a:ext cx="5901428" cy="461665"/>
          </a:xfrm>
          <a:prstGeom prst="rect">
            <a:avLst/>
          </a:prstGeom>
          <a:noFill/>
        </p:spPr>
        <p:txBody>
          <a:bodyPr wrap="square" rtlCol="0">
            <a:spAutoFit/>
          </a:bodyPr>
          <a:lstStyle/>
          <a:p>
            <a:pPr algn="ctr"/>
            <a:r>
              <a:rPr lang="en-GB" sz="2400" b="1" i="1" dirty="0">
                <a:solidFill>
                  <a:schemeClr val="bg1">
                    <a:lumMod val="50000"/>
                  </a:schemeClr>
                </a:solidFill>
                <a:effectLst>
                  <a:outerShdw blurRad="38100" dist="38100" dir="2700000" algn="tl">
                    <a:srgbClr val="000000">
                      <a:alpha val="43137"/>
                    </a:srgbClr>
                  </a:outerShdw>
                </a:effectLst>
              </a:rPr>
              <a:t>-</a:t>
            </a:r>
            <a:r>
              <a:rPr lang="en-GB" sz="2400" b="1" i="1" u="sng" dirty="0">
                <a:solidFill>
                  <a:schemeClr val="bg1">
                    <a:lumMod val="50000"/>
                  </a:schemeClr>
                </a:solidFill>
                <a:effectLst>
                  <a:outerShdw blurRad="38100" dist="38100" dir="2700000" algn="tl">
                    <a:srgbClr val="000000">
                      <a:alpha val="43137"/>
                    </a:srgbClr>
                  </a:outerShdw>
                </a:effectLst>
              </a:rPr>
              <a:t> Products &amp; Organisational Structure - </a:t>
            </a:r>
          </a:p>
        </p:txBody>
      </p:sp>
      <p:pic>
        <p:nvPicPr>
          <p:cNvPr id="16" name="Picture 15">
            <a:extLst>
              <a:ext uri="{FF2B5EF4-FFF2-40B4-BE49-F238E27FC236}">
                <a16:creationId xmlns:a16="http://schemas.microsoft.com/office/drawing/2014/main" id="{A4D7FA9F-E634-2031-D070-487D88FECA47}"/>
              </a:ext>
            </a:extLst>
          </p:cNvPr>
          <p:cNvPicPr>
            <a:picLocks noChangeAspect="1"/>
          </p:cNvPicPr>
          <p:nvPr/>
        </p:nvPicPr>
        <p:blipFill>
          <a:blip r:embed="rId9"/>
          <a:stretch>
            <a:fillRect/>
          </a:stretch>
        </p:blipFill>
        <p:spPr>
          <a:xfrm>
            <a:off x="2817417" y="815302"/>
            <a:ext cx="3839612" cy="5375458"/>
          </a:xfrm>
          <a:prstGeom prst="rect">
            <a:avLst/>
          </a:prstGeom>
        </p:spPr>
      </p:pic>
      <p:pic>
        <p:nvPicPr>
          <p:cNvPr id="18" name="Picture 17">
            <a:extLst>
              <a:ext uri="{FF2B5EF4-FFF2-40B4-BE49-F238E27FC236}">
                <a16:creationId xmlns:a16="http://schemas.microsoft.com/office/drawing/2014/main" id="{7205BAD8-43F3-CC71-848F-4D33F9B569CC}"/>
              </a:ext>
            </a:extLst>
          </p:cNvPr>
          <p:cNvPicPr>
            <a:picLocks noChangeAspect="1"/>
          </p:cNvPicPr>
          <p:nvPr/>
        </p:nvPicPr>
        <p:blipFill>
          <a:blip r:embed="rId10"/>
          <a:stretch>
            <a:fillRect/>
          </a:stretch>
        </p:blipFill>
        <p:spPr>
          <a:xfrm>
            <a:off x="9609470" y="5482819"/>
            <a:ext cx="2390673" cy="1219731"/>
          </a:xfrm>
          <a:prstGeom prst="rect">
            <a:avLst/>
          </a:prstGeom>
        </p:spPr>
      </p:pic>
      <p:pic>
        <p:nvPicPr>
          <p:cNvPr id="23" name="Picture 22">
            <a:extLst>
              <a:ext uri="{FF2B5EF4-FFF2-40B4-BE49-F238E27FC236}">
                <a16:creationId xmlns:a16="http://schemas.microsoft.com/office/drawing/2014/main" id="{5E61E74E-9312-94FB-9C41-11DE5580D24E}"/>
              </a:ext>
            </a:extLst>
          </p:cNvPr>
          <p:cNvPicPr>
            <a:picLocks noChangeAspect="1"/>
          </p:cNvPicPr>
          <p:nvPr/>
        </p:nvPicPr>
        <p:blipFill rotWithShape="1">
          <a:blip r:embed="rId11"/>
          <a:srcRect l="1183" t="2051" r="2386"/>
          <a:stretch/>
        </p:blipFill>
        <p:spPr>
          <a:xfrm>
            <a:off x="9543601" y="674180"/>
            <a:ext cx="2578848" cy="1668426"/>
          </a:xfrm>
          <a:prstGeom prst="rect">
            <a:avLst/>
          </a:prstGeom>
        </p:spPr>
      </p:pic>
      <p:pic>
        <p:nvPicPr>
          <p:cNvPr id="27" name="Picture 26">
            <a:extLst>
              <a:ext uri="{FF2B5EF4-FFF2-40B4-BE49-F238E27FC236}">
                <a16:creationId xmlns:a16="http://schemas.microsoft.com/office/drawing/2014/main" id="{3BEE252D-1A3C-38A3-B283-33724AA54139}"/>
              </a:ext>
            </a:extLst>
          </p:cNvPr>
          <p:cNvPicPr>
            <a:picLocks noChangeAspect="1"/>
          </p:cNvPicPr>
          <p:nvPr/>
        </p:nvPicPr>
        <p:blipFill>
          <a:blip r:embed="rId12"/>
          <a:stretch>
            <a:fillRect/>
          </a:stretch>
        </p:blipFill>
        <p:spPr>
          <a:xfrm>
            <a:off x="9478723" y="3641035"/>
            <a:ext cx="2652165" cy="1690755"/>
          </a:xfrm>
          <a:prstGeom prst="rect">
            <a:avLst/>
          </a:prstGeom>
        </p:spPr>
      </p:pic>
      <p:pic>
        <p:nvPicPr>
          <p:cNvPr id="32" name="Picture 31">
            <a:extLst>
              <a:ext uri="{FF2B5EF4-FFF2-40B4-BE49-F238E27FC236}">
                <a16:creationId xmlns:a16="http://schemas.microsoft.com/office/drawing/2014/main" id="{232344D2-1B81-5B3C-E6BF-7F9821C1DE12}"/>
              </a:ext>
            </a:extLst>
          </p:cNvPr>
          <p:cNvPicPr>
            <a:picLocks noChangeAspect="1"/>
          </p:cNvPicPr>
          <p:nvPr/>
        </p:nvPicPr>
        <p:blipFill>
          <a:blip r:embed="rId13"/>
          <a:stretch>
            <a:fillRect/>
          </a:stretch>
        </p:blipFill>
        <p:spPr>
          <a:xfrm>
            <a:off x="7451547" y="2720147"/>
            <a:ext cx="4295507" cy="627434"/>
          </a:xfrm>
          <a:prstGeom prst="rect">
            <a:avLst/>
          </a:prstGeom>
        </p:spPr>
      </p:pic>
    </p:spTree>
    <p:extLst>
      <p:ext uri="{BB962C8B-B14F-4D97-AF65-F5344CB8AC3E}">
        <p14:creationId xmlns:p14="http://schemas.microsoft.com/office/powerpoint/2010/main" val="1452686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FAE100D-0207-47B4-837E-19556203D1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247040"/>
            <a:ext cx="8677377" cy="3617078"/>
          </a:xfrm>
          <a:prstGeom prst="rect">
            <a:avLst/>
          </a:prstGeom>
        </p:spPr>
      </p:pic>
      <p:graphicFrame>
        <p:nvGraphicFramePr>
          <p:cNvPr id="5" name="Chart 4">
            <a:extLst>
              <a:ext uri="{FF2B5EF4-FFF2-40B4-BE49-F238E27FC236}">
                <a16:creationId xmlns:a16="http://schemas.microsoft.com/office/drawing/2014/main" id="{485C2D85-8606-480E-8E2F-895C8E8E6C56}"/>
              </a:ext>
            </a:extLst>
          </p:cNvPr>
          <p:cNvGraphicFramePr>
            <a:graphicFrameLocks/>
          </p:cNvGraphicFramePr>
          <p:nvPr>
            <p:extLst>
              <p:ext uri="{D42A27DB-BD31-4B8C-83A1-F6EECF244321}">
                <p14:modId xmlns:p14="http://schemas.microsoft.com/office/powerpoint/2010/main" val="113271246"/>
              </p:ext>
            </p:extLst>
          </p:nvPr>
        </p:nvGraphicFramePr>
        <p:xfrm>
          <a:off x="-334879" y="2947896"/>
          <a:ext cx="8891081" cy="3617079"/>
        </p:xfrm>
        <a:graphic>
          <a:graphicData uri="http://schemas.openxmlformats.org/drawingml/2006/chart">
            <c:chart xmlns:c="http://schemas.openxmlformats.org/drawingml/2006/chart" xmlns:r="http://schemas.openxmlformats.org/officeDocument/2006/relationships" r:id="rId4"/>
          </a:graphicData>
        </a:graphic>
      </p:graphicFrame>
      <p:sp>
        <p:nvSpPr>
          <p:cNvPr id="2" name="Rectangle 1">
            <a:extLst>
              <a:ext uri="{FF2B5EF4-FFF2-40B4-BE49-F238E27FC236}">
                <a16:creationId xmlns:a16="http://schemas.microsoft.com/office/drawing/2014/main" id="{2CAE2829-2CDF-4A2F-ADBC-967713F34409}"/>
              </a:ext>
            </a:extLst>
          </p:cNvPr>
          <p:cNvSpPr/>
          <p:nvPr/>
        </p:nvSpPr>
        <p:spPr>
          <a:xfrm>
            <a:off x="7238149" y="6530120"/>
            <a:ext cx="1318053" cy="307777"/>
          </a:xfrm>
          <a:prstGeom prst="rect">
            <a:avLst/>
          </a:prstGeom>
        </p:spPr>
        <p:txBody>
          <a:bodyPr wrap="none">
            <a:spAutoFit/>
          </a:bodyPr>
          <a:lstStyle/>
          <a:p>
            <a:r>
              <a:rPr lang="en-GB" sz="1400" b="1" i="1" dirty="0">
                <a:solidFill>
                  <a:schemeClr val="bg2"/>
                </a:solidFill>
              </a:rPr>
              <a:t>(Statista, 2022)</a:t>
            </a:r>
          </a:p>
        </p:txBody>
      </p:sp>
      <p:pic>
        <p:nvPicPr>
          <p:cNvPr id="6" name="Picture 5" descr="Shape&#10;&#10;Description automatically generated with medium confidence">
            <a:extLst>
              <a:ext uri="{FF2B5EF4-FFF2-40B4-BE49-F238E27FC236}">
                <a16:creationId xmlns:a16="http://schemas.microsoft.com/office/drawing/2014/main" id="{4339F05B-FA34-4D2B-9493-90EAF10995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564880" y="0"/>
            <a:ext cx="3627120" cy="6858000"/>
          </a:xfrm>
          <a:prstGeom prst="rect">
            <a:avLst/>
          </a:prstGeom>
          <a:ln>
            <a:noFill/>
          </a:ln>
          <a:effectLst>
            <a:outerShdw blurRad="190500" algn="tl" rotWithShape="0">
              <a:srgbClr val="000000">
                <a:alpha val="70000"/>
              </a:srgbClr>
            </a:outerShdw>
          </a:effectLst>
        </p:spPr>
      </p:pic>
      <p:pic>
        <p:nvPicPr>
          <p:cNvPr id="8" name="Picture 7">
            <a:extLst>
              <a:ext uri="{FF2B5EF4-FFF2-40B4-BE49-F238E27FC236}">
                <a16:creationId xmlns:a16="http://schemas.microsoft.com/office/drawing/2014/main" id="{434C2EDA-6C88-4F68-A814-42E47643B1C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899991" y="206142"/>
            <a:ext cx="4019377" cy="2402018"/>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445A6320-0187-4FFA-8E70-CF24193AE52E}"/>
              </a:ext>
            </a:extLst>
          </p:cNvPr>
          <p:cNvSpPr txBox="1"/>
          <p:nvPr/>
        </p:nvSpPr>
        <p:spPr>
          <a:xfrm>
            <a:off x="1259884" y="-35698"/>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TOYOTA Today - </a:t>
            </a:r>
          </a:p>
        </p:txBody>
      </p:sp>
      <p:pic>
        <p:nvPicPr>
          <p:cNvPr id="13" name="Graphic 12" descr="Meeting">
            <a:extLst>
              <a:ext uri="{FF2B5EF4-FFF2-40B4-BE49-F238E27FC236}">
                <a16:creationId xmlns:a16="http://schemas.microsoft.com/office/drawing/2014/main" id="{6C822ACA-EDB4-4FB0-BC0A-7DC53E8161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629929" y="3585631"/>
            <a:ext cx="700527" cy="700527"/>
          </a:xfrm>
          <a:prstGeom prst="rect">
            <a:avLst/>
          </a:prstGeom>
        </p:spPr>
      </p:pic>
      <p:pic>
        <p:nvPicPr>
          <p:cNvPr id="15" name="Graphic 14" descr="World">
            <a:extLst>
              <a:ext uri="{FF2B5EF4-FFF2-40B4-BE49-F238E27FC236}">
                <a16:creationId xmlns:a16="http://schemas.microsoft.com/office/drawing/2014/main" id="{74948277-60CF-4CDF-A2F4-2DD13AA30FE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638954" y="4413768"/>
            <a:ext cx="700526" cy="700526"/>
          </a:xfrm>
          <a:prstGeom prst="rect">
            <a:avLst/>
          </a:prstGeom>
        </p:spPr>
      </p:pic>
      <p:pic>
        <p:nvPicPr>
          <p:cNvPr id="17" name="Graphic 16" descr="Factory">
            <a:extLst>
              <a:ext uri="{FF2B5EF4-FFF2-40B4-BE49-F238E27FC236}">
                <a16:creationId xmlns:a16="http://schemas.microsoft.com/office/drawing/2014/main" id="{EF90BBFA-BD7A-4D97-BE21-FC0280D04B61}"/>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638954" y="5238244"/>
            <a:ext cx="700526" cy="700526"/>
          </a:xfrm>
          <a:prstGeom prst="rect">
            <a:avLst/>
          </a:prstGeom>
        </p:spPr>
      </p:pic>
      <p:sp>
        <p:nvSpPr>
          <p:cNvPr id="18" name="TextBox 17">
            <a:extLst>
              <a:ext uri="{FF2B5EF4-FFF2-40B4-BE49-F238E27FC236}">
                <a16:creationId xmlns:a16="http://schemas.microsoft.com/office/drawing/2014/main" id="{BE85EB52-8FE1-4E09-AEAA-86728379EAF2}"/>
              </a:ext>
            </a:extLst>
          </p:cNvPr>
          <p:cNvSpPr txBox="1"/>
          <p:nvPr/>
        </p:nvSpPr>
        <p:spPr>
          <a:xfrm>
            <a:off x="9330455" y="5309941"/>
            <a:ext cx="3103499" cy="861774"/>
          </a:xfrm>
          <a:prstGeom prst="rect">
            <a:avLst/>
          </a:prstGeom>
          <a:noFill/>
        </p:spPr>
        <p:txBody>
          <a:bodyPr wrap="square" rtlCol="0">
            <a:spAutoFit/>
          </a:bodyPr>
          <a:lstStyle/>
          <a:p>
            <a:r>
              <a:rPr lang="en-GB" sz="1600" b="1" i="1" u="sng" dirty="0">
                <a:solidFill>
                  <a:schemeClr val="bg2"/>
                </a:solidFill>
                <a:effectLst>
                  <a:outerShdw blurRad="38100" dist="38100" dir="2700000" algn="tl">
                    <a:srgbClr val="000000">
                      <a:alpha val="43137"/>
                    </a:srgbClr>
                  </a:outerShdw>
                </a:effectLst>
              </a:rPr>
              <a:t>Manufacturing capacity </a:t>
            </a:r>
          </a:p>
          <a:p>
            <a:r>
              <a:rPr lang="en-GB" sz="1600" b="1" i="1" dirty="0">
                <a:solidFill>
                  <a:schemeClr val="bg2"/>
                </a:solidFill>
              </a:rPr>
              <a:t>– 66 companies worldwide</a:t>
            </a:r>
            <a:endParaRPr lang="en-GB" sz="1600" b="1" i="1" dirty="0">
              <a:solidFill>
                <a:schemeClr val="bg1">
                  <a:lumMod val="85000"/>
                </a:schemeClr>
              </a:solidFill>
            </a:endParaRPr>
          </a:p>
          <a:p>
            <a:r>
              <a:rPr lang="en-GB" b="1" i="1" dirty="0">
                <a:solidFill>
                  <a:schemeClr val="bg1">
                    <a:lumMod val="85000"/>
                  </a:schemeClr>
                </a:solidFill>
              </a:rPr>
              <a:t>                             </a:t>
            </a:r>
            <a:r>
              <a:rPr lang="en-GB" sz="1400" b="1" i="1" dirty="0">
                <a:solidFill>
                  <a:schemeClr val="bg1">
                    <a:lumMod val="85000"/>
                  </a:schemeClr>
                </a:solidFill>
              </a:rPr>
              <a:t>(Toyota, 2022)</a:t>
            </a:r>
            <a:endParaRPr lang="en-GB" b="1" i="1" dirty="0">
              <a:solidFill>
                <a:schemeClr val="bg2"/>
              </a:solidFill>
            </a:endParaRPr>
          </a:p>
        </p:txBody>
      </p:sp>
      <p:sp>
        <p:nvSpPr>
          <p:cNvPr id="19" name="TextBox 18">
            <a:extLst>
              <a:ext uri="{FF2B5EF4-FFF2-40B4-BE49-F238E27FC236}">
                <a16:creationId xmlns:a16="http://schemas.microsoft.com/office/drawing/2014/main" id="{E5921916-457A-4213-8F9E-07A9A1F7A0EA}"/>
              </a:ext>
            </a:extLst>
          </p:cNvPr>
          <p:cNvSpPr txBox="1"/>
          <p:nvPr/>
        </p:nvSpPr>
        <p:spPr>
          <a:xfrm>
            <a:off x="9339479" y="2723857"/>
            <a:ext cx="2749049" cy="861774"/>
          </a:xfrm>
          <a:prstGeom prst="rect">
            <a:avLst/>
          </a:prstGeom>
          <a:noFill/>
        </p:spPr>
        <p:txBody>
          <a:bodyPr wrap="square" rtlCol="0">
            <a:spAutoFit/>
          </a:bodyPr>
          <a:lstStyle/>
          <a:p>
            <a:r>
              <a:rPr lang="en-GB" sz="1600" b="1" i="1" u="sng" dirty="0">
                <a:solidFill>
                  <a:schemeClr val="bg1">
                    <a:lumMod val="85000"/>
                  </a:schemeClr>
                </a:solidFill>
                <a:effectLst>
                  <a:outerShdw blurRad="38100" dist="38100" dir="2700000" algn="tl">
                    <a:srgbClr val="000000">
                      <a:alpha val="43137"/>
                    </a:srgbClr>
                  </a:outerShdw>
                </a:effectLst>
              </a:rPr>
              <a:t>Market capitalization </a:t>
            </a:r>
          </a:p>
          <a:p>
            <a:r>
              <a:rPr lang="en-GB" sz="1600" b="1" i="1" dirty="0">
                <a:solidFill>
                  <a:schemeClr val="bg1">
                    <a:lumMod val="85000"/>
                  </a:schemeClr>
                </a:solidFill>
              </a:rPr>
              <a:t>– $298 billion</a:t>
            </a:r>
          </a:p>
          <a:p>
            <a:r>
              <a:rPr lang="en-GB" sz="1400" b="1" i="1" dirty="0">
                <a:solidFill>
                  <a:schemeClr val="bg1">
                    <a:lumMod val="85000"/>
                  </a:schemeClr>
                </a:solidFill>
              </a:rPr>
              <a:t>                                    (Carlier, 2022a)</a:t>
            </a:r>
            <a:r>
              <a:rPr lang="en-GB" b="1" i="1" dirty="0">
                <a:solidFill>
                  <a:schemeClr val="bg1">
                    <a:lumMod val="85000"/>
                  </a:schemeClr>
                </a:solidFill>
              </a:rPr>
              <a:t>                               </a:t>
            </a:r>
            <a:endParaRPr lang="en-GB" dirty="0"/>
          </a:p>
        </p:txBody>
      </p:sp>
      <p:pic>
        <p:nvPicPr>
          <p:cNvPr id="21" name="Graphic 20" descr="Bar graph with upward trend">
            <a:extLst>
              <a:ext uri="{FF2B5EF4-FFF2-40B4-BE49-F238E27FC236}">
                <a16:creationId xmlns:a16="http://schemas.microsoft.com/office/drawing/2014/main" id="{C5B3C721-EC41-45F3-A041-3E6483367300}"/>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629930" y="2761156"/>
            <a:ext cx="700526" cy="700526"/>
          </a:xfrm>
          <a:prstGeom prst="rect">
            <a:avLst/>
          </a:prstGeom>
        </p:spPr>
      </p:pic>
      <p:sp>
        <p:nvSpPr>
          <p:cNvPr id="22" name="TextBox 21">
            <a:extLst>
              <a:ext uri="{FF2B5EF4-FFF2-40B4-BE49-F238E27FC236}">
                <a16:creationId xmlns:a16="http://schemas.microsoft.com/office/drawing/2014/main" id="{D9B3DAEE-D1CC-44BF-9AFF-FD9A2D43E014}"/>
              </a:ext>
            </a:extLst>
          </p:cNvPr>
          <p:cNvSpPr txBox="1"/>
          <p:nvPr/>
        </p:nvSpPr>
        <p:spPr>
          <a:xfrm>
            <a:off x="9330456" y="3629278"/>
            <a:ext cx="2935618" cy="1077218"/>
          </a:xfrm>
          <a:prstGeom prst="rect">
            <a:avLst/>
          </a:prstGeom>
          <a:noFill/>
        </p:spPr>
        <p:txBody>
          <a:bodyPr wrap="square" rtlCol="0">
            <a:spAutoFit/>
          </a:bodyPr>
          <a:lstStyle/>
          <a:p>
            <a:r>
              <a:rPr lang="en-GB" sz="1600" b="1" i="1" u="sng" dirty="0">
                <a:solidFill>
                  <a:schemeClr val="bg1">
                    <a:lumMod val="85000"/>
                  </a:schemeClr>
                </a:solidFill>
                <a:effectLst>
                  <a:outerShdw blurRad="38100" dist="38100" dir="2700000" algn="tl">
                    <a:srgbClr val="000000">
                      <a:alpha val="43137"/>
                    </a:srgbClr>
                  </a:outerShdw>
                </a:effectLst>
              </a:rPr>
              <a:t>Number of employees </a:t>
            </a:r>
          </a:p>
          <a:p>
            <a:r>
              <a:rPr lang="en-GB" sz="1600" b="1" i="1" dirty="0">
                <a:solidFill>
                  <a:schemeClr val="bg1">
                    <a:lumMod val="85000"/>
                  </a:schemeClr>
                </a:solidFill>
              </a:rPr>
              <a:t>– 372,817 </a:t>
            </a:r>
            <a:r>
              <a:rPr lang="en-GB" sz="1400" b="1" i="1" dirty="0">
                <a:solidFill>
                  <a:schemeClr val="bg1">
                    <a:lumMod val="85000"/>
                  </a:schemeClr>
                </a:solidFill>
              </a:rPr>
              <a:t>(2%    compare to 2021)</a:t>
            </a:r>
          </a:p>
          <a:p>
            <a:r>
              <a:rPr lang="en-GB" sz="1400" b="1" i="1" dirty="0">
                <a:solidFill>
                  <a:schemeClr val="bg1">
                    <a:lumMod val="85000"/>
                  </a:schemeClr>
                </a:solidFill>
              </a:rPr>
              <a:t>                                     (Carlier, 2022b)</a:t>
            </a:r>
          </a:p>
          <a:p>
            <a:endParaRPr lang="en-GB" dirty="0"/>
          </a:p>
        </p:txBody>
      </p:sp>
      <p:sp>
        <p:nvSpPr>
          <p:cNvPr id="23" name="TextBox 22">
            <a:extLst>
              <a:ext uri="{FF2B5EF4-FFF2-40B4-BE49-F238E27FC236}">
                <a16:creationId xmlns:a16="http://schemas.microsoft.com/office/drawing/2014/main" id="{77FDC5F9-1AFE-4F24-9DA5-5102F10E914C}"/>
              </a:ext>
            </a:extLst>
          </p:cNvPr>
          <p:cNvSpPr txBox="1"/>
          <p:nvPr/>
        </p:nvSpPr>
        <p:spPr>
          <a:xfrm>
            <a:off x="9330456" y="4441819"/>
            <a:ext cx="3103500" cy="584775"/>
          </a:xfrm>
          <a:prstGeom prst="rect">
            <a:avLst/>
          </a:prstGeom>
          <a:noFill/>
        </p:spPr>
        <p:txBody>
          <a:bodyPr wrap="square" rtlCol="0">
            <a:spAutoFit/>
          </a:bodyPr>
          <a:lstStyle/>
          <a:p>
            <a:r>
              <a:rPr lang="en-GB" sz="1600" b="1" i="1" u="sng" dirty="0">
                <a:solidFill>
                  <a:schemeClr val="bg1">
                    <a:lumMod val="85000"/>
                  </a:schemeClr>
                </a:solidFill>
                <a:effectLst>
                  <a:outerShdw blurRad="38100" dist="38100" dir="2700000" algn="tl">
                    <a:srgbClr val="000000">
                      <a:alpha val="43137"/>
                    </a:srgbClr>
                  </a:outerShdw>
                </a:effectLst>
              </a:rPr>
              <a:t>Geography</a:t>
            </a:r>
            <a:r>
              <a:rPr lang="en-GB" sz="1600" b="1" i="1" dirty="0">
                <a:solidFill>
                  <a:schemeClr val="bg1">
                    <a:lumMod val="85000"/>
                  </a:schemeClr>
                </a:solidFill>
              </a:rPr>
              <a:t> </a:t>
            </a:r>
          </a:p>
          <a:p>
            <a:r>
              <a:rPr lang="en-GB" sz="1600" b="1" i="1" dirty="0">
                <a:solidFill>
                  <a:schemeClr val="bg1">
                    <a:lumMod val="85000"/>
                  </a:schemeClr>
                </a:solidFill>
              </a:rPr>
              <a:t>– over 170 countries and regions</a:t>
            </a:r>
          </a:p>
        </p:txBody>
      </p:sp>
      <p:pic>
        <p:nvPicPr>
          <p:cNvPr id="26" name="Picture 25">
            <a:extLst>
              <a:ext uri="{FF2B5EF4-FFF2-40B4-BE49-F238E27FC236}">
                <a16:creationId xmlns:a16="http://schemas.microsoft.com/office/drawing/2014/main" id="{1DCF8727-E8E8-44AD-9C41-8C44B130002D}"/>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272633" y="133412"/>
            <a:ext cx="7523886" cy="3148825"/>
          </a:xfrm>
          <a:prstGeom prst="rect">
            <a:avLst/>
          </a:prstGeom>
        </p:spPr>
      </p:pic>
      <p:sp>
        <p:nvSpPr>
          <p:cNvPr id="27" name="Rectangle 26">
            <a:extLst>
              <a:ext uri="{FF2B5EF4-FFF2-40B4-BE49-F238E27FC236}">
                <a16:creationId xmlns:a16="http://schemas.microsoft.com/office/drawing/2014/main" id="{28FBD2B6-A26E-4596-87E1-156568DF17D1}"/>
              </a:ext>
            </a:extLst>
          </p:cNvPr>
          <p:cNvSpPr/>
          <p:nvPr/>
        </p:nvSpPr>
        <p:spPr>
          <a:xfrm>
            <a:off x="-8678" y="-15319"/>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cxnSp>
        <p:nvCxnSpPr>
          <p:cNvPr id="29" name="Straight Arrow Connector 28">
            <a:extLst>
              <a:ext uri="{FF2B5EF4-FFF2-40B4-BE49-F238E27FC236}">
                <a16:creationId xmlns:a16="http://schemas.microsoft.com/office/drawing/2014/main" id="{588189CB-0207-4889-B793-5362D51EDAC3}"/>
              </a:ext>
            </a:extLst>
          </p:cNvPr>
          <p:cNvCxnSpPr>
            <a:cxnSpLocks/>
          </p:cNvCxnSpPr>
          <p:nvPr/>
        </p:nvCxnSpPr>
        <p:spPr>
          <a:xfrm flipV="1">
            <a:off x="10579395" y="3959368"/>
            <a:ext cx="134608" cy="162353"/>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A98BFCD0-9D94-4D5E-9050-B96B5BBCF7DF}"/>
              </a:ext>
            </a:extLst>
          </p:cNvPr>
          <p:cNvSpPr txBox="1"/>
          <p:nvPr/>
        </p:nvSpPr>
        <p:spPr>
          <a:xfrm>
            <a:off x="9330455" y="6085832"/>
            <a:ext cx="2926595" cy="800219"/>
          </a:xfrm>
          <a:prstGeom prst="rect">
            <a:avLst/>
          </a:prstGeom>
          <a:noFill/>
        </p:spPr>
        <p:txBody>
          <a:bodyPr wrap="square" rtlCol="0">
            <a:spAutoFit/>
          </a:bodyPr>
          <a:lstStyle/>
          <a:p>
            <a:r>
              <a:rPr lang="en-GB" sz="1600" b="1" i="1" u="sng" dirty="0">
                <a:solidFill>
                  <a:schemeClr val="bg2"/>
                </a:solidFill>
              </a:rPr>
              <a:t>Vehicles produced</a:t>
            </a:r>
          </a:p>
          <a:p>
            <a:r>
              <a:rPr lang="en-GB" sz="1400" b="1" i="1" dirty="0">
                <a:solidFill>
                  <a:schemeClr val="bg2"/>
                </a:solidFill>
              </a:rPr>
              <a:t> –  </a:t>
            </a:r>
            <a:r>
              <a:rPr lang="en-GB" sz="1600" b="1" i="1" dirty="0">
                <a:solidFill>
                  <a:schemeClr val="bg2"/>
                </a:solidFill>
              </a:rPr>
              <a:t>8.16 million units in 2022</a:t>
            </a:r>
          </a:p>
          <a:p>
            <a:r>
              <a:rPr lang="en-GB" sz="1400" b="1" i="1" dirty="0">
                <a:solidFill>
                  <a:schemeClr val="bg2"/>
                </a:solidFill>
              </a:rPr>
              <a:t>                                       </a:t>
            </a:r>
            <a:r>
              <a:rPr lang="en-GB" sz="1400" b="1" i="1" dirty="0">
                <a:solidFill>
                  <a:schemeClr val="bg1">
                    <a:lumMod val="85000"/>
                  </a:schemeClr>
                </a:solidFill>
              </a:rPr>
              <a:t>(Carlier, 2022c)</a:t>
            </a:r>
            <a:r>
              <a:rPr lang="en-GB" sz="1400" b="1" i="1" dirty="0">
                <a:solidFill>
                  <a:schemeClr val="bg2"/>
                </a:solidFill>
              </a:rPr>
              <a:t>                                               </a:t>
            </a:r>
          </a:p>
        </p:txBody>
      </p:sp>
      <p:pic>
        <p:nvPicPr>
          <p:cNvPr id="35" name="Graphic 34" descr="Car">
            <a:extLst>
              <a:ext uri="{FF2B5EF4-FFF2-40B4-BE49-F238E27FC236}">
                <a16:creationId xmlns:a16="http://schemas.microsoft.com/office/drawing/2014/main" id="{CE195988-80B0-4F64-96E2-F662A1BA8A69}"/>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8680128" y="6062720"/>
            <a:ext cx="700526" cy="700526"/>
          </a:xfrm>
          <a:prstGeom prst="rect">
            <a:avLst/>
          </a:prstGeom>
        </p:spPr>
      </p:pic>
    </p:spTree>
    <p:extLst>
      <p:ext uri="{BB962C8B-B14F-4D97-AF65-F5344CB8AC3E}">
        <p14:creationId xmlns:p14="http://schemas.microsoft.com/office/powerpoint/2010/main" val="3844348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hape&#10;&#10;Description automatically generated with medium confidence">
            <a:extLst>
              <a:ext uri="{FF2B5EF4-FFF2-40B4-BE49-F238E27FC236}">
                <a16:creationId xmlns:a16="http://schemas.microsoft.com/office/drawing/2014/main" id="{8A0D7E11-9C8C-4EE6-9CFB-988002F24E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01" y="0"/>
            <a:ext cx="2465586" cy="6858000"/>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A01A4226-113F-40BB-8FC9-7CC2678A47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314" y="647383"/>
            <a:ext cx="2583237" cy="2465586"/>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A77D92FD-B3D3-482B-B69B-51F2AF6A22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7535" y="582423"/>
            <a:ext cx="2199435" cy="2199435"/>
          </a:xfrm>
          <a:prstGeom prst="rect">
            <a:avLst/>
          </a:prstGeom>
          <a:ln>
            <a:noFill/>
          </a:ln>
          <a:effectLst>
            <a:outerShdw blurRad="190500" algn="tl" rotWithShape="0">
              <a:srgbClr val="000000">
                <a:alpha val="70000"/>
              </a:srgbClr>
            </a:outerShdw>
          </a:effectLst>
        </p:spPr>
      </p:pic>
      <p:sp>
        <p:nvSpPr>
          <p:cNvPr id="8" name="Rectangle 7">
            <a:extLst>
              <a:ext uri="{FF2B5EF4-FFF2-40B4-BE49-F238E27FC236}">
                <a16:creationId xmlns:a16="http://schemas.microsoft.com/office/drawing/2014/main" id="{08F99790-94C2-4DC4-AEEF-326EB0232B3C}"/>
              </a:ext>
            </a:extLst>
          </p:cNvPr>
          <p:cNvSpPr/>
          <p:nvPr/>
        </p:nvSpPr>
        <p:spPr>
          <a:xfrm>
            <a:off x="598341" y="2781858"/>
            <a:ext cx="1487908" cy="369332"/>
          </a:xfrm>
          <a:prstGeom prst="rect">
            <a:avLst/>
          </a:prstGeom>
        </p:spPr>
        <p:txBody>
          <a:bodyPr wrap="none">
            <a:spAutoFit/>
          </a:bodyPr>
          <a:lstStyle/>
          <a:p>
            <a:r>
              <a:rPr lang="en-GB" b="1" i="1" dirty="0">
                <a:solidFill>
                  <a:schemeClr val="bg2"/>
                </a:solidFill>
                <a:effectLst>
                  <a:outerShdw blurRad="38100" dist="38100" dir="2700000" algn="tl">
                    <a:srgbClr val="000000">
                      <a:alpha val="43137"/>
                    </a:srgbClr>
                  </a:outerShdw>
                </a:effectLst>
              </a:rPr>
              <a:t>Masaaki</a:t>
            </a:r>
            <a:r>
              <a:rPr lang="en-GB" b="1" i="1" dirty="0">
                <a:solidFill>
                  <a:schemeClr val="bg2"/>
                </a:solidFill>
              </a:rPr>
              <a:t> </a:t>
            </a:r>
            <a:r>
              <a:rPr lang="en-GB" b="1" i="1" dirty="0">
                <a:solidFill>
                  <a:schemeClr val="bg2"/>
                </a:solidFill>
                <a:effectLst>
                  <a:outerShdw blurRad="38100" dist="38100" dir="2700000" algn="tl">
                    <a:srgbClr val="000000">
                      <a:alpha val="43137"/>
                    </a:srgbClr>
                  </a:outerShdw>
                </a:effectLst>
              </a:rPr>
              <a:t>Imai</a:t>
            </a:r>
          </a:p>
        </p:txBody>
      </p:sp>
      <p:pic>
        <p:nvPicPr>
          <p:cNvPr id="11" name="Picture 10">
            <a:extLst>
              <a:ext uri="{FF2B5EF4-FFF2-40B4-BE49-F238E27FC236}">
                <a16:creationId xmlns:a16="http://schemas.microsoft.com/office/drawing/2014/main" id="{8DF5F24E-7681-49CE-AA9B-8045554CA359}"/>
              </a:ext>
            </a:extLst>
          </p:cNvPr>
          <p:cNvPicPr>
            <a:picLocks noChangeAspect="1"/>
          </p:cNvPicPr>
          <p:nvPr/>
        </p:nvPicPr>
        <p:blipFill rotWithShape="1">
          <a:blip r:embed="rId6">
            <a:extLst>
              <a:ext uri="{28A0092B-C50C-407E-A947-70E740481C1C}">
                <a14:useLocalDpi xmlns:a14="http://schemas.microsoft.com/office/drawing/2010/main" val="0"/>
              </a:ext>
            </a:extLst>
          </a:blip>
          <a:srcRect l="2820" t="32574" b="27337"/>
          <a:stretch/>
        </p:blipFill>
        <p:spPr>
          <a:xfrm>
            <a:off x="4312355" y="2455944"/>
            <a:ext cx="3038660" cy="1253490"/>
          </a:xfrm>
          <a:prstGeom prst="rect">
            <a:avLst/>
          </a:prstGeom>
          <a:ln>
            <a:noFill/>
          </a:ln>
          <a:effectLst>
            <a:outerShdw blurRad="292100" dist="139700" dir="2700000" algn="tl" rotWithShape="0">
              <a:srgbClr val="333333">
                <a:alpha val="65000"/>
              </a:srgbClr>
            </a:outerShdw>
          </a:effectLst>
        </p:spPr>
      </p:pic>
      <p:sp>
        <p:nvSpPr>
          <p:cNvPr id="16" name="Rectangle 15">
            <a:extLst>
              <a:ext uri="{FF2B5EF4-FFF2-40B4-BE49-F238E27FC236}">
                <a16:creationId xmlns:a16="http://schemas.microsoft.com/office/drawing/2014/main" id="{2C9FF83C-425B-4A92-BD08-E75239E74535}"/>
              </a:ext>
            </a:extLst>
          </p:cNvPr>
          <p:cNvSpPr/>
          <p:nvPr/>
        </p:nvSpPr>
        <p:spPr>
          <a:xfrm>
            <a:off x="9572226" y="12335"/>
            <a:ext cx="2619774" cy="6857999"/>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9" name="Picture 18" descr="A picture containing text, gauge&#10;&#10;Description automatically generated">
            <a:extLst>
              <a:ext uri="{FF2B5EF4-FFF2-40B4-BE49-F238E27FC236}">
                <a16:creationId xmlns:a16="http://schemas.microsoft.com/office/drawing/2014/main" id="{ECD4CB0E-35A7-4D9E-AF78-0C72D836BB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573" y="175546"/>
            <a:ext cx="2263881" cy="369332"/>
          </a:xfrm>
          <a:prstGeom prst="rect">
            <a:avLst/>
          </a:prstGeom>
        </p:spPr>
      </p:pic>
      <p:pic>
        <p:nvPicPr>
          <p:cNvPr id="21" name="Picture 20">
            <a:extLst>
              <a:ext uri="{FF2B5EF4-FFF2-40B4-BE49-F238E27FC236}">
                <a16:creationId xmlns:a16="http://schemas.microsoft.com/office/drawing/2014/main" id="{B828EB5C-F1D3-4122-9173-68CC7E2AE93E}"/>
              </a:ext>
            </a:extLst>
          </p:cNvPr>
          <p:cNvPicPr>
            <a:picLocks noChangeAspect="1"/>
          </p:cNvPicPr>
          <p:nvPr/>
        </p:nvPicPr>
        <p:blipFill rotWithShape="1">
          <a:blip r:embed="rId8">
            <a:extLst>
              <a:ext uri="{28A0092B-C50C-407E-A947-70E740481C1C}">
                <a14:useLocalDpi xmlns:a14="http://schemas.microsoft.com/office/drawing/2010/main" val="0"/>
              </a:ext>
            </a:extLst>
          </a:blip>
          <a:srcRect l="14714" t="30438" r="18350" b="42222"/>
          <a:stretch/>
        </p:blipFill>
        <p:spPr>
          <a:xfrm>
            <a:off x="7388343" y="1647189"/>
            <a:ext cx="1180515" cy="482183"/>
          </a:xfrm>
          <a:prstGeom prst="rect">
            <a:avLst/>
          </a:prstGeom>
        </p:spPr>
      </p:pic>
      <p:pic>
        <p:nvPicPr>
          <p:cNvPr id="23" name="Picture 22">
            <a:extLst>
              <a:ext uri="{FF2B5EF4-FFF2-40B4-BE49-F238E27FC236}">
                <a16:creationId xmlns:a16="http://schemas.microsoft.com/office/drawing/2014/main" id="{6D41C6A9-0908-4388-AFE9-2110BCC0A19F}"/>
              </a:ext>
            </a:extLst>
          </p:cNvPr>
          <p:cNvPicPr>
            <a:picLocks noChangeAspect="1"/>
          </p:cNvPicPr>
          <p:nvPr/>
        </p:nvPicPr>
        <p:blipFill rotWithShape="1">
          <a:blip r:embed="rId9">
            <a:extLst>
              <a:ext uri="{28A0092B-C50C-407E-A947-70E740481C1C}">
                <a14:useLocalDpi xmlns:a14="http://schemas.microsoft.com/office/drawing/2010/main" val="0"/>
              </a:ext>
            </a:extLst>
          </a:blip>
          <a:srcRect t="29725" b="34887"/>
          <a:stretch/>
        </p:blipFill>
        <p:spPr>
          <a:xfrm>
            <a:off x="2932158" y="2568615"/>
            <a:ext cx="1253491" cy="443582"/>
          </a:xfrm>
          <a:prstGeom prst="rect">
            <a:avLst/>
          </a:prstGeom>
        </p:spPr>
      </p:pic>
      <p:pic>
        <p:nvPicPr>
          <p:cNvPr id="25" name="Picture 24">
            <a:extLst>
              <a:ext uri="{FF2B5EF4-FFF2-40B4-BE49-F238E27FC236}">
                <a16:creationId xmlns:a16="http://schemas.microsoft.com/office/drawing/2014/main" id="{5FE202BE-2C2D-4FD2-AD57-4F4E442F5A0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24698" y="1872972"/>
            <a:ext cx="946137" cy="946137"/>
          </a:xfrm>
          <a:prstGeom prst="rect">
            <a:avLst/>
          </a:prstGeom>
        </p:spPr>
      </p:pic>
      <p:pic>
        <p:nvPicPr>
          <p:cNvPr id="27" name="Picture 26">
            <a:extLst>
              <a:ext uri="{FF2B5EF4-FFF2-40B4-BE49-F238E27FC236}">
                <a16:creationId xmlns:a16="http://schemas.microsoft.com/office/drawing/2014/main" id="{A139029A-EE01-43C0-B037-978BABB6D174}"/>
              </a:ext>
            </a:extLst>
          </p:cNvPr>
          <p:cNvPicPr>
            <a:picLocks noChangeAspect="1"/>
          </p:cNvPicPr>
          <p:nvPr/>
        </p:nvPicPr>
        <p:blipFill rotWithShape="1">
          <a:blip r:embed="rId11">
            <a:extLst>
              <a:ext uri="{28A0092B-C50C-407E-A947-70E740481C1C}">
                <a14:useLocalDpi xmlns:a14="http://schemas.microsoft.com/office/drawing/2010/main" val="0"/>
              </a:ext>
            </a:extLst>
          </a:blip>
          <a:srcRect l="39936" t="24906" r="39320" b="32786"/>
          <a:stretch/>
        </p:blipFill>
        <p:spPr>
          <a:xfrm>
            <a:off x="7112328" y="3633347"/>
            <a:ext cx="663550" cy="710496"/>
          </a:xfrm>
          <a:prstGeom prst="rect">
            <a:avLst/>
          </a:prstGeom>
        </p:spPr>
      </p:pic>
      <p:pic>
        <p:nvPicPr>
          <p:cNvPr id="32" name="Picture 31">
            <a:extLst>
              <a:ext uri="{FF2B5EF4-FFF2-40B4-BE49-F238E27FC236}">
                <a16:creationId xmlns:a16="http://schemas.microsoft.com/office/drawing/2014/main" id="{99F6598A-23C7-44AA-8355-27429818CF4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316677" y="3759881"/>
            <a:ext cx="1268646" cy="634323"/>
          </a:xfrm>
          <a:prstGeom prst="rect">
            <a:avLst/>
          </a:prstGeom>
        </p:spPr>
      </p:pic>
      <p:pic>
        <p:nvPicPr>
          <p:cNvPr id="15" name="Picture 14">
            <a:extLst>
              <a:ext uri="{FF2B5EF4-FFF2-40B4-BE49-F238E27FC236}">
                <a16:creationId xmlns:a16="http://schemas.microsoft.com/office/drawing/2014/main" id="{D9A52DB8-D61E-4836-AB2D-2D674ADBACF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473475" y="64288"/>
            <a:ext cx="1420990" cy="527595"/>
          </a:xfrm>
          <a:prstGeom prst="rect">
            <a:avLst/>
          </a:prstGeom>
          <a:ln>
            <a:noFill/>
          </a:ln>
          <a:effectLst/>
        </p:spPr>
      </p:pic>
      <p:pic>
        <p:nvPicPr>
          <p:cNvPr id="13" name="Picture 12" descr="Logo&#10;&#10;Description automatically generated">
            <a:extLst>
              <a:ext uri="{FF2B5EF4-FFF2-40B4-BE49-F238E27FC236}">
                <a16:creationId xmlns:a16="http://schemas.microsoft.com/office/drawing/2014/main" id="{EF4DFDB5-F4C3-425E-8BAD-5B6321B98A50}"/>
              </a:ext>
            </a:extLst>
          </p:cNvPr>
          <p:cNvPicPr>
            <a:picLocks noChangeAspect="1"/>
          </p:cNvPicPr>
          <p:nvPr/>
        </p:nvPicPr>
        <p:blipFill rotWithShape="1">
          <a:blip r:embed="rId14">
            <a:extLst>
              <a:ext uri="{28A0092B-C50C-407E-A947-70E740481C1C}">
                <a14:useLocalDpi xmlns:a14="http://schemas.microsoft.com/office/drawing/2010/main" val="0"/>
              </a:ext>
            </a:extLst>
          </a:blip>
          <a:srcRect l="26185" t="20199" r="26856" b="20334"/>
          <a:stretch/>
        </p:blipFill>
        <p:spPr>
          <a:xfrm>
            <a:off x="9765483" y="73749"/>
            <a:ext cx="765107" cy="508674"/>
          </a:xfrm>
          <a:prstGeom prst="rect">
            <a:avLst/>
          </a:prstGeom>
          <a:ln>
            <a:noFill/>
          </a:ln>
          <a:effectLst/>
        </p:spPr>
      </p:pic>
      <p:pic>
        <p:nvPicPr>
          <p:cNvPr id="35" name="Picture 34">
            <a:extLst>
              <a:ext uri="{FF2B5EF4-FFF2-40B4-BE49-F238E27FC236}">
                <a16:creationId xmlns:a16="http://schemas.microsoft.com/office/drawing/2014/main" id="{04431149-1BEF-421F-A7CE-6CEC0DE78566}"/>
              </a:ext>
            </a:extLst>
          </p:cNvPr>
          <p:cNvPicPr>
            <a:picLocks noChangeAspect="1"/>
          </p:cNvPicPr>
          <p:nvPr/>
        </p:nvPicPr>
        <p:blipFill rotWithShape="1">
          <a:blip r:embed="rId15">
            <a:extLst>
              <a:ext uri="{28A0092B-C50C-407E-A947-70E740481C1C}">
                <a14:useLocalDpi xmlns:a14="http://schemas.microsoft.com/office/drawing/2010/main" val="0"/>
              </a:ext>
            </a:extLst>
          </a:blip>
          <a:srcRect l="27812" t="12176" r="26961" b="10412"/>
          <a:stretch/>
        </p:blipFill>
        <p:spPr>
          <a:xfrm>
            <a:off x="7655223" y="2634028"/>
            <a:ext cx="991074" cy="888141"/>
          </a:xfrm>
          <a:prstGeom prst="rect">
            <a:avLst/>
          </a:prstGeom>
        </p:spPr>
      </p:pic>
      <p:pic>
        <p:nvPicPr>
          <p:cNvPr id="37" name="Picture 36">
            <a:extLst>
              <a:ext uri="{FF2B5EF4-FFF2-40B4-BE49-F238E27FC236}">
                <a16:creationId xmlns:a16="http://schemas.microsoft.com/office/drawing/2014/main" id="{2B836B14-F11D-4C2A-979A-26816B197C18}"/>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409185" y="5470101"/>
            <a:ext cx="685012" cy="755434"/>
          </a:xfrm>
          <a:prstGeom prst="rect">
            <a:avLst/>
          </a:prstGeom>
        </p:spPr>
      </p:pic>
      <p:pic>
        <p:nvPicPr>
          <p:cNvPr id="41" name="Picture 40">
            <a:extLst>
              <a:ext uri="{FF2B5EF4-FFF2-40B4-BE49-F238E27FC236}">
                <a16:creationId xmlns:a16="http://schemas.microsoft.com/office/drawing/2014/main" id="{532F9802-A94C-4938-B939-3B1D7BDC340C}"/>
              </a:ext>
            </a:extLst>
          </p:cNvPr>
          <p:cNvPicPr>
            <a:picLocks noChangeAspect="1"/>
          </p:cNvPicPr>
          <p:nvPr/>
        </p:nvPicPr>
        <p:blipFill rotWithShape="1">
          <a:blip r:embed="rId17">
            <a:extLst>
              <a:ext uri="{28A0092B-C50C-407E-A947-70E740481C1C}">
                <a14:useLocalDpi xmlns:a14="http://schemas.microsoft.com/office/drawing/2010/main" val="0"/>
              </a:ext>
            </a:extLst>
          </a:blip>
          <a:srcRect t="24836" b="23054"/>
          <a:stretch/>
        </p:blipFill>
        <p:spPr>
          <a:xfrm>
            <a:off x="3445032" y="4821758"/>
            <a:ext cx="1899502" cy="518668"/>
          </a:xfrm>
          <a:prstGeom prst="rect">
            <a:avLst/>
          </a:prstGeom>
        </p:spPr>
      </p:pic>
      <p:pic>
        <p:nvPicPr>
          <p:cNvPr id="43" name="Picture 42">
            <a:extLst>
              <a:ext uri="{FF2B5EF4-FFF2-40B4-BE49-F238E27FC236}">
                <a16:creationId xmlns:a16="http://schemas.microsoft.com/office/drawing/2014/main" id="{4D097800-51EE-477B-B7FB-C55DA60D545C}"/>
              </a:ext>
            </a:extLst>
          </p:cNvPr>
          <p:cNvPicPr>
            <a:picLocks noChangeAspect="1"/>
          </p:cNvPicPr>
          <p:nvPr/>
        </p:nvPicPr>
        <p:blipFill rotWithShape="1">
          <a:blip r:embed="rId18">
            <a:extLst>
              <a:ext uri="{28A0092B-C50C-407E-A947-70E740481C1C}">
                <a14:useLocalDpi xmlns:a14="http://schemas.microsoft.com/office/drawing/2010/main" val="0"/>
              </a:ext>
            </a:extLst>
          </a:blip>
          <a:srcRect t="34881" b="32486"/>
          <a:stretch/>
        </p:blipFill>
        <p:spPr>
          <a:xfrm>
            <a:off x="3654763" y="3987663"/>
            <a:ext cx="1164997" cy="285130"/>
          </a:xfrm>
          <a:prstGeom prst="rect">
            <a:avLst/>
          </a:prstGeom>
        </p:spPr>
      </p:pic>
      <p:pic>
        <p:nvPicPr>
          <p:cNvPr id="45" name="Picture 44">
            <a:extLst>
              <a:ext uri="{FF2B5EF4-FFF2-40B4-BE49-F238E27FC236}">
                <a16:creationId xmlns:a16="http://schemas.microsoft.com/office/drawing/2014/main" id="{A896A043-4F1D-447E-A61F-12B966D6CA4C}"/>
              </a:ext>
            </a:extLst>
          </p:cNvPr>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7388343" y="5442356"/>
            <a:ext cx="1398504" cy="879786"/>
          </a:xfrm>
          <a:prstGeom prst="rect">
            <a:avLst/>
          </a:prstGeom>
        </p:spPr>
      </p:pic>
      <p:pic>
        <p:nvPicPr>
          <p:cNvPr id="47" name="Picture 46">
            <a:extLst>
              <a:ext uri="{FF2B5EF4-FFF2-40B4-BE49-F238E27FC236}">
                <a16:creationId xmlns:a16="http://schemas.microsoft.com/office/drawing/2014/main" id="{FF62ED73-7806-426C-BE55-137380A2C3BE}"/>
              </a:ext>
            </a:extLst>
          </p:cNvPr>
          <p:cNvPicPr>
            <a:picLocks noChangeAspect="1"/>
          </p:cNvPicPr>
          <p:nvPr/>
        </p:nvPicPr>
        <p:blipFill rotWithShape="1">
          <a:blip r:embed="rId20">
            <a:extLst>
              <a:ext uri="{28A0092B-C50C-407E-A947-70E740481C1C}">
                <a14:useLocalDpi xmlns:a14="http://schemas.microsoft.com/office/drawing/2010/main" val="0"/>
              </a:ext>
            </a:extLst>
          </a:blip>
          <a:srcRect l="20871" t="43451" r="21787" b="42199"/>
          <a:stretch/>
        </p:blipFill>
        <p:spPr>
          <a:xfrm>
            <a:off x="3864951" y="1057044"/>
            <a:ext cx="1253491" cy="313685"/>
          </a:xfrm>
          <a:prstGeom prst="rect">
            <a:avLst/>
          </a:prstGeom>
        </p:spPr>
      </p:pic>
      <p:pic>
        <p:nvPicPr>
          <p:cNvPr id="49" name="Picture 48">
            <a:extLst>
              <a:ext uri="{FF2B5EF4-FFF2-40B4-BE49-F238E27FC236}">
                <a16:creationId xmlns:a16="http://schemas.microsoft.com/office/drawing/2014/main" id="{80575208-8D67-4EAE-8AB6-4CF5401A5E56}"/>
              </a:ext>
            </a:extLst>
          </p:cNvPr>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5847720" y="961048"/>
            <a:ext cx="1230357" cy="692076"/>
          </a:xfrm>
          <a:prstGeom prst="rect">
            <a:avLst/>
          </a:prstGeom>
        </p:spPr>
      </p:pic>
      <p:pic>
        <p:nvPicPr>
          <p:cNvPr id="51" name="Picture 50">
            <a:extLst>
              <a:ext uri="{FF2B5EF4-FFF2-40B4-BE49-F238E27FC236}">
                <a16:creationId xmlns:a16="http://schemas.microsoft.com/office/drawing/2014/main" id="{21DC226D-B97D-4C46-AC82-5CBA5CC0CC49}"/>
              </a:ext>
            </a:extLst>
          </p:cNvPr>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5888234" y="1810061"/>
            <a:ext cx="1200671" cy="504002"/>
          </a:xfrm>
          <a:prstGeom prst="rect">
            <a:avLst/>
          </a:prstGeom>
        </p:spPr>
      </p:pic>
      <p:pic>
        <p:nvPicPr>
          <p:cNvPr id="54" name="Picture 53">
            <a:extLst>
              <a:ext uri="{FF2B5EF4-FFF2-40B4-BE49-F238E27FC236}">
                <a16:creationId xmlns:a16="http://schemas.microsoft.com/office/drawing/2014/main" id="{87C8D28D-1B5E-4E01-BC63-EFBF18166F2A}"/>
              </a:ext>
            </a:extLst>
          </p:cNvPr>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4379564" y="5679774"/>
            <a:ext cx="1200671" cy="504188"/>
          </a:xfrm>
          <a:prstGeom prst="rect">
            <a:avLst/>
          </a:prstGeom>
        </p:spPr>
      </p:pic>
      <p:pic>
        <p:nvPicPr>
          <p:cNvPr id="56" name="Picture 55">
            <a:extLst>
              <a:ext uri="{FF2B5EF4-FFF2-40B4-BE49-F238E27FC236}">
                <a16:creationId xmlns:a16="http://schemas.microsoft.com/office/drawing/2014/main" id="{068BB9CA-DE34-47A0-AC1B-D1ADA0501EF8}"/>
              </a:ext>
            </a:extLst>
          </p:cNvPr>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7937796" y="904488"/>
            <a:ext cx="1127512" cy="634226"/>
          </a:xfrm>
          <a:prstGeom prst="rect">
            <a:avLst/>
          </a:prstGeom>
        </p:spPr>
      </p:pic>
      <p:pic>
        <p:nvPicPr>
          <p:cNvPr id="61" name="Picture 60">
            <a:extLst>
              <a:ext uri="{FF2B5EF4-FFF2-40B4-BE49-F238E27FC236}">
                <a16:creationId xmlns:a16="http://schemas.microsoft.com/office/drawing/2014/main" id="{BA9C2C8C-4915-4737-80D5-7E1C93F60834}"/>
              </a:ext>
            </a:extLst>
          </p:cNvPr>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8373174" y="3598223"/>
            <a:ext cx="990378" cy="808472"/>
          </a:xfrm>
          <a:prstGeom prst="rect">
            <a:avLst/>
          </a:prstGeom>
        </p:spPr>
      </p:pic>
      <p:pic>
        <p:nvPicPr>
          <p:cNvPr id="62" name="Picture 61" descr="Logo&#10;&#10;Description automatically generated">
            <a:extLst>
              <a:ext uri="{FF2B5EF4-FFF2-40B4-BE49-F238E27FC236}">
                <a16:creationId xmlns:a16="http://schemas.microsoft.com/office/drawing/2014/main" id="{00B60F19-691A-4DE7-8C0F-D177BAB3B039}"/>
              </a:ext>
            </a:extLst>
          </p:cNvPr>
          <p:cNvPicPr>
            <a:picLocks noChangeAspect="1"/>
          </p:cNvPicPr>
          <p:nvPr/>
        </p:nvPicPr>
        <p:blipFill rotWithShape="1">
          <a:blip r:embed="rId14">
            <a:extLst>
              <a:ext uri="{28A0092B-C50C-407E-A947-70E740481C1C}">
                <a14:useLocalDpi xmlns:a14="http://schemas.microsoft.com/office/drawing/2010/main" val="0"/>
              </a:ext>
            </a:extLst>
          </a:blip>
          <a:srcRect l="26185" t="20199" r="26856" b="20334"/>
          <a:stretch/>
        </p:blipFill>
        <p:spPr>
          <a:xfrm>
            <a:off x="2996649" y="1684150"/>
            <a:ext cx="824093" cy="547890"/>
          </a:xfrm>
          <a:prstGeom prst="rect">
            <a:avLst/>
          </a:prstGeom>
          <a:ln>
            <a:noFill/>
          </a:ln>
          <a:effectLst/>
        </p:spPr>
      </p:pic>
      <p:pic>
        <p:nvPicPr>
          <p:cNvPr id="64" name="Picture 63">
            <a:extLst>
              <a:ext uri="{FF2B5EF4-FFF2-40B4-BE49-F238E27FC236}">
                <a16:creationId xmlns:a16="http://schemas.microsoft.com/office/drawing/2014/main" id="{76FBA4D5-409E-4AFA-B960-610A35690DAE}"/>
              </a:ext>
            </a:extLst>
          </p:cNvPr>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2650174" y="4407637"/>
            <a:ext cx="847169" cy="403817"/>
          </a:xfrm>
          <a:prstGeom prst="rect">
            <a:avLst/>
          </a:prstGeom>
        </p:spPr>
      </p:pic>
      <p:pic>
        <p:nvPicPr>
          <p:cNvPr id="66" name="Picture 65">
            <a:extLst>
              <a:ext uri="{FF2B5EF4-FFF2-40B4-BE49-F238E27FC236}">
                <a16:creationId xmlns:a16="http://schemas.microsoft.com/office/drawing/2014/main" id="{4668F51E-8308-4983-BBE4-31C3B018E5F9}"/>
              </a:ext>
            </a:extLst>
          </p:cNvPr>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5974952" y="4212409"/>
            <a:ext cx="1567802" cy="1166865"/>
          </a:xfrm>
          <a:prstGeom prst="rect">
            <a:avLst/>
          </a:prstGeom>
        </p:spPr>
      </p:pic>
      <p:pic>
        <p:nvPicPr>
          <p:cNvPr id="68" name="Picture 67">
            <a:extLst>
              <a:ext uri="{FF2B5EF4-FFF2-40B4-BE49-F238E27FC236}">
                <a16:creationId xmlns:a16="http://schemas.microsoft.com/office/drawing/2014/main" id="{3F812447-CFC4-48CC-B7FF-E9E7E9BE62CA}"/>
              </a:ext>
            </a:extLst>
          </p:cNvPr>
          <p:cNvPicPr>
            <a:picLocks noChangeAspect="1"/>
          </p:cNvPicPr>
          <p:nvPr/>
        </p:nvPicPr>
        <p:blipFill rotWithShape="1">
          <a:blip r:embed="rId28">
            <a:extLst>
              <a:ext uri="{28A0092B-C50C-407E-A947-70E740481C1C}">
                <a14:useLocalDpi xmlns:a14="http://schemas.microsoft.com/office/drawing/2010/main" val="0"/>
              </a:ext>
            </a:extLst>
          </a:blip>
          <a:srcRect l="4879" t="30200" r="3855" b="27140"/>
          <a:stretch/>
        </p:blipFill>
        <p:spPr>
          <a:xfrm>
            <a:off x="2771332" y="5539660"/>
            <a:ext cx="1044631" cy="488297"/>
          </a:xfrm>
          <a:prstGeom prst="rect">
            <a:avLst/>
          </a:prstGeom>
        </p:spPr>
      </p:pic>
      <p:pic>
        <p:nvPicPr>
          <p:cNvPr id="70" name="Picture 69">
            <a:extLst>
              <a:ext uri="{FF2B5EF4-FFF2-40B4-BE49-F238E27FC236}">
                <a16:creationId xmlns:a16="http://schemas.microsoft.com/office/drawing/2014/main" id="{89091AFE-0701-4798-A405-CBF1ED05B4CA}"/>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442992" y="1792871"/>
            <a:ext cx="1094461" cy="370293"/>
          </a:xfrm>
          <a:prstGeom prst="rect">
            <a:avLst/>
          </a:prstGeom>
        </p:spPr>
      </p:pic>
      <p:pic>
        <p:nvPicPr>
          <p:cNvPr id="72" name="Picture 71">
            <a:extLst>
              <a:ext uri="{FF2B5EF4-FFF2-40B4-BE49-F238E27FC236}">
                <a16:creationId xmlns:a16="http://schemas.microsoft.com/office/drawing/2014/main" id="{82D85E4D-C8E2-4DB2-9C6E-638BBCC1A1B8}"/>
              </a:ext>
            </a:extLst>
          </p:cNvPr>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2629201" y="2894457"/>
            <a:ext cx="1362440" cy="1362440"/>
          </a:xfrm>
          <a:prstGeom prst="rect">
            <a:avLst/>
          </a:prstGeom>
        </p:spPr>
      </p:pic>
      <p:sp>
        <p:nvSpPr>
          <p:cNvPr id="73" name="TextBox 72">
            <a:extLst>
              <a:ext uri="{FF2B5EF4-FFF2-40B4-BE49-F238E27FC236}">
                <a16:creationId xmlns:a16="http://schemas.microsoft.com/office/drawing/2014/main" id="{8B6B672C-46A3-48D3-B582-8E01E4197136}"/>
              </a:ext>
            </a:extLst>
          </p:cNvPr>
          <p:cNvSpPr txBox="1"/>
          <p:nvPr/>
        </p:nvSpPr>
        <p:spPr>
          <a:xfrm>
            <a:off x="3067442" y="99118"/>
            <a:ext cx="5701553" cy="523220"/>
          </a:xfrm>
          <a:prstGeom prst="rect">
            <a:avLst/>
          </a:prstGeom>
          <a:noFill/>
        </p:spPr>
        <p:txBody>
          <a:bodyPr wrap="square" rtlCol="0">
            <a:spAutoFit/>
          </a:bodyPr>
          <a:lstStyle/>
          <a:p>
            <a:pPr algn="ctr"/>
            <a:r>
              <a:rPr lang="en-GB" sz="2800" b="1" i="1" u="sng" dirty="0">
                <a:solidFill>
                  <a:schemeClr val="bg1">
                    <a:lumMod val="50000"/>
                  </a:schemeClr>
                </a:solidFill>
                <a:effectLst>
                  <a:outerShdw blurRad="38100" dist="38100" dir="2700000" algn="tl">
                    <a:srgbClr val="000000">
                      <a:alpha val="43137"/>
                    </a:srgbClr>
                  </a:outerShdw>
                </a:effectLst>
              </a:rPr>
              <a:t>- Kaizen - </a:t>
            </a:r>
          </a:p>
        </p:txBody>
      </p:sp>
      <p:pic>
        <p:nvPicPr>
          <p:cNvPr id="75" name="Picture 74">
            <a:extLst>
              <a:ext uri="{FF2B5EF4-FFF2-40B4-BE49-F238E27FC236}">
                <a16:creationId xmlns:a16="http://schemas.microsoft.com/office/drawing/2014/main" id="{D687A517-B383-49D0-8C6D-023169977C1C}"/>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8235332" y="4648186"/>
            <a:ext cx="821930" cy="821930"/>
          </a:xfrm>
          <a:prstGeom prst="rect">
            <a:avLst/>
          </a:prstGeom>
        </p:spPr>
      </p:pic>
      <p:pic>
        <p:nvPicPr>
          <p:cNvPr id="3" name="Picture 2">
            <a:extLst>
              <a:ext uri="{FF2B5EF4-FFF2-40B4-BE49-F238E27FC236}">
                <a16:creationId xmlns:a16="http://schemas.microsoft.com/office/drawing/2014/main" id="{0198CA23-6A4A-97D6-E77F-74A5C6815D07}"/>
              </a:ext>
            </a:extLst>
          </p:cNvPr>
          <p:cNvPicPr>
            <a:picLocks noChangeAspect="1"/>
          </p:cNvPicPr>
          <p:nvPr/>
        </p:nvPicPr>
        <p:blipFill>
          <a:blip r:embed="rId32"/>
          <a:stretch>
            <a:fillRect/>
          </a:stretch>
        </p:blipFill>
        <p:spPr>
          <a:xfrm>
            <a:off x="9643861" y="643836"/>
            <a:ext cx="2473996" cy="4676869"/>
          </a:xfrm>
          <a:prstGeom prst="rect">
            <a:avLst/>
          </a:prstGeom>
        </p:spPr>
      </p:pic>
      <p:pic>
        <p:nvPicPr>
          <p:cNvPr id="9" name="Picture 8">
            <a:extLst>
              <a:ext uri="{FF2B5EF4-FFF2-40B4-BE49-F238E27FC236}">
                <a16:creationId xmlns:a16="http://schemas.microsoft.com/office/drawing/2014/main" id="{4407CE40-DE67-00B5-4830-1DB6103A5BCB}"/>
              </a:ext>
            </a:extLst>
          </p:cNvPr>
          <p:cNvPicPr>
            <a:picLocks noChangeAspect="1"/>
          </p:cNvPicPr>
          <p:nvPr/>
        </p:nvPicPr>
        <p:blipFill>
          <a:blip r:embed="rId33"/>
          <a:stretch>
            <a:fillRect/>
          </a:stretch>
        </p:blipFill>
        <p:spPr>
          <a:xfrm>
            <a:off x="102115" y="3283020"/>
            <a:ext cx="2180768" cy="3399434"/>
          </a:xfrm>
          <a:prstGeom prst="rect">
            <a:avLst/>
          </a:prstGeom>
        </p:spPr>
      </p:pic>
    </p:spTree>
    <p:extLst>
      <p:ext uri="{BB962C8B-B14F-4D97-AF65-F5344CB8AC3E}">
        <p14:creationId xmlns:p14="http://schemas.microsoft.com/office/powerpoint/2010/main" val="1913574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FF000415-A064-5B81-89CE-EC7F810EEEEF}"/>
              </a:ext>
            </a:extLst>
          </p:cNvPr>
          <p:cNvSpPr/>
          <p:nvPr/>
        </p:nvSpPr>
        <p:spPr>
          <a:xfrm>
            <a:off x="0" y="787952"/>
            <a:ext cx="8628610" cy="6070048"/>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FAD73746-F746-499F-E18A-76B139F9B8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5092" y="1000612"/>
            <a:ext cx="7826999" cy="57577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TextBox 5">
            <a:extLst>
              <a:ext uri="{FF2B5EF4-FFF2-40B4-BE49-F238E27FC236}">
                <a16:creationId xmlns:a16="http://schemas.microsoft.com/office/drawing/2014/main" id="{8DEC8B55-E520-48EC-856C-D249F9B3E6B4}"/>
              </a:ext>
            </a:extLst>
          </p:cNvPr>
          <p:cNvSpPr txBox="1"/>
          <p:nvPr/>
        </p:nvSpPr>
        <p:spPr>
          <a:xfrm>
            <a:off x="1363591" y="99433"/>
            <a:ext cx="5901428" cy="461665"/>
          </a:xfrm>
          <a:prstGeom prst="rect">
            <a:avLst/>
          </a:prstGeom>
          <a:noFill/>
        </p:spPr>
        <p:txBody>
          <a:bodyPr wrap="square" rtlCol="0">
            <a:spAutoFit/>
          </a:bodyPr>
          <a:lstStyle/>
          <a:p>
            <a:pPr algn="ctr"/>
            <a:r>
              <a:rPr lang="en-GB" sz="2400" b="1" i="1" dirty="0">
                <a:solidFill>
                  <a:schemeClr val="bg1">
                    <a:lumMod val="50000"/>
                  </a:schemeClr>
                </a:solidFill>
                <a:effectLst>
                  <a:outerShdw blurRad="38100" dist="38100" dir="2700000" algn="tl">
                    <a:srgbClr val="000000">
                      <a:alpha val="43137"/>
                    </a:srgbClr>
                  </a:outerShdw>
                </a:effectLst>
              </a:rPr>
              <a:t>-</a:t>
            </a:r>
            <a:r>
              <a:rPr lang="en-GB" sz="2400" b="1" i="1" u="sng" dirty="0">
                <a:solidFill>
                  <a:schemeClr val="bg1">
                    <a:lumMod val="50000"/>
                  </a:schemeClr>
                </a:solidFill>
                <a:effectLst>
                  <a:outerShdw blurRad="38100" dist="38100" dir="2700000" algn="tl">
                    <a:srgbClr val="000000">
                      <a:alpha val="43137"/>
                    </a:srgbClr>
                  </a:outerShdw>
                </a:effectLst>
              </a:rPr>
              <a:t> Evolution of Kaizen - </a:t>
            </a:r>
          </a:p>
        </p:txBody>
      </p:sp>
      <p:sp>
        <p:nvSpPr>
          <p:cNvPr id="2" name="Flowchart: Connector 1">
            <a:extLst>
              <a:ext uri="{FF2B5EF4-FFF2-40B4-BE49-F238E27FC236}">
                <a16:creationId xmlns:a16="http://schemas.microsoft.com/office/drawing/2014/main" id="{B411B189-F71D-3359-8875-93343AF7564C}"/>
              </a:ext>
            </a:extLst>
          </p:cNvPr>
          <p:cNvSpPr/>
          <p:nvPr/>
        </p:nvSpPr>
        <p:spPr>
          <a:xfrm>
            <a:off x="2402181" y="3839176"/>
            <a:ext cx="1175657" cy="1191985"/>
          </a:xfrm>
          <a:prstGeom prst="flowChartConnector">
            <a:avLst/>
          </a:prstGeom>
          <a:solidFill>
            <a:schemeClr val="accent2">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Connector 3">
            <a:extLst>
              <a:ext uri="{FF2B5EF4-FFF2-40B4-BE49-F238E27FC236}">
                <a16:creationId xmlns:a16="http://schemas.microsoft.com/office/drawing/2014/main" id="{8D51C24A-5E7E-0237-FFF5-DFE1E7BD3E01}"/>
              </a:ext>
            </a:extLst>
          </p:cNvPr>
          <p:cNvSpPr/>
          <p:nvPr/>
        </p:nvSpPr>
        <p:spPr>
          <a:xfrm>
            <a:off x="690491" y="5101471"/>
            <a:ext cx="1175657" cy="1191985"/>
          </a:xfrm>
          <a:prstGeom prst="flowChartConnector">
            <a:avLst/>
          </a:prstGeom>
          <a:solidFill>
            <a:srgbClr val="C0000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lowchart: Connector 7">
            <a:extLst>
              <a:ext uri="{FF2B5EF4-FFF2-40B4-BE49-F238E27FC236}">
                <a16:creationId xmlns:a16="http://schemas.microsoft.com/office/drawing/2014/main" id="{79D97551-90A5-E85E-F0D1-74E8D3F76462}"/>
              </a:ext>
            </a:extLst>
          </p:cNvPr>
          <p:cNvSpPr/>
          <p:nvPr/>
        </p:nvSpPr>
        <p:spPr>
          <a:xfrm>
            <a:off x="4148935" y="2647191"/>
            <a:ext cx="1175657" cy="1191985"/>
          </a:xfrm>
          <a:prstGeom prst="flowChartConnector">
            <a:avLst/>
          </a:prstGeom>
          <a:solidFill>
            <a:schemeClr val="accent6">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Connector 8">
            <a:extLst>
              <a:ext uri="{FF2B5EF4-FFF2-40B4-BE49-F238E27FC236}">
                <a16:creationId xmlns:a16="http://schemas.microsoft.com/office/drawing/2014/main" id="{2CAC4459-CAAC-9FFC-3645-A673E2BA5461}"/>
              </a:ext>
            </a:extLst>
          </p:cNvPr>
          <p:cNvSpPr/>
          <p:nvPr/>
        </p:nvSpPr>
        <p:spPr>
          <a:xfrm>
            <a:off x="5953760" y="1455206"/>
            <a:ext cx="1175657" cy="1191985"/>
          </a:xfrm>
          <a:prstGeom prst="flowChartConnector">
            <a:avLst/>
          </a:prstGeom>
          <a:solidFill>
            <a:schemeClr val="accent1">
              <a:lumMod val="75000"/>
            </a:schemeClr>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Notched Right 9">
            <a:extLst>
              <a:ext uri="{FF2B5EF4-FFF2-40B4-BE49-F238E27FC236}">
                <a16:creationId xmlns:a16="http://schemas.microsoft.com/office/drawing/2014/main" id="{4CDC80FB-83E3-CC37-8E0F-8603344EFC68}"/>
              </a:ext>
            </a:extLst>
          </p:cNvPr>
          <p:cNvSpPr/>
          <p:nvPr/>
        </p:nvSpPr>
        <p:spPr>
          <a:xfrm rot="19293346">
            <a:off x="1756306" y="4824762"/>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Notched Right 11">
            <a:extLst>
              <a:ext uri="{FF2B5EF4-FFF2-40B4-BE49-F238E27FC236}">
                <a16:creationId xmlns:a16="http://schemas.microsoft.com/office/drawing/2014/main" id="{C23D7AA5-2C57-BC88-BF44-7DC06E5A4F9C}"/>
              </a:ext>
            </a:extLst>
          </p:cNvPr>
          <p:cNvSpPr/>
          <p:nvPr/>
        </p:nvSpPr>
        <p:spPr>
          <a:xfrm rot="19315829">
            <a:off x="3495868" y="3601103"/>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Notched Right 12">
            <a:extLst>
              <a:ext uri="{FF2B5EF4-FFF2-40B4-BE49-F238E27FC236}">
                <a16:creationId xmlns:a16="http://schemas.microsoft.com/office/drawing/2014/main" id="{DA68A79C-9FBA-B5BD-2AC4-CDF560E0F319}"/>
              </a:ext>
            </a:extLst>
          </p:cNvPr>
          <p:cNvSpPr/>
          <p:nvPr/>
        </p:nvSpPr>
        <p:spPr>
          <a:xfrm rot="19346264">
            <a:off x="5271658" y="2405188"/>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C4F62C03-077C-49B9-FB7B-EAED68C460C3}"/>
              </a:ext>
            </a:extLst>
          </p:cNvPr>
          <p:cNvSpPr/>
          <p:nvPr/>
        </p:nvSpPr>
        <p:spPr>
          <a:xfrm>
            <a:off x="733932" y="5518835"/>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1.0</a:t>
            </a:r>
          </a:p>
        </p:txBody>
      </p:sp>
      <p:sp>
        <p:nvSpPr>
          <p:cNvPr id="15" name="Rectangle 14">
            <a:extLst>
              <a:ext uri="{FF2B5EF4-FFF2-40B4-BE49-F238E27FC236}">
                <a16:creationId xmlns:a16="http://schemas.microsoft.com/office/drawing/2014/main" id="{9870570A-2C57-C9D3-C3F9-B415422552C5}"/>
              </a:ext>
            </a:extLst>
          </p:cNvPr>
          <p:cNvSpPr/>
          <p:nvPr/>
        </p:nvSpPr>
        <p:spPr>
          <a:xfrm>
            <a:off x="4192375" y="3090446"/>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3.0</a:t>
            </a:r>
          </a:p>
        </p:txBody>
      </p:sp>
      <p:sp>
        <p:nvSpPr>
          <p:cNvPr id="16" name="Rectangle 15">
            <a:extLst>
              <a:ext uri="{FF2B5EF4-FFF2-40B4-BE49-F238E27FC236}">
                <a16:creationId xmlns:a16="http://schemas.microsoft.com/office/drawing/2014/main" id="{3CC7F637-6E30-07D3-4D59-AE5D5AF192F7}"/>
              </a:ext>
            </a:extLst>
          </p:cNvPr>
          <p:cNvSpPr/>
          <p:nvPr/>
        </p:nvSpPr>
        <p:spPr>
          <a:xfrm>
            <a:off x="2445621" y="4302447"/>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2.0</a:t>
            </a:r>
          </a:p>
        </p:txBody>
      </p:sp>
      <p:sp>
        <p:nvSpPr>
          <p:cNvPr id="17" name="Rectangle 16">
            <a:extLst>
              <a:ext uri="{FF2B5EF4-FFF2-40B4-BE49-F238E27FC236}">
                <a16:creationId xmlns:a16="http://schemas.microsoft.com/office/drawing/2014/main" id="{A9A77C21-848C-4A83-3D56-729D2881DAEF}"/>
              </a:ext>
            </a:extLst>
          </p:cNvPr>
          <p:cNvSpPr/>
          <p:nvPr/>
        </p:nvSpPr>
        <p:spPr>
          <a:xfrm>
            <a:off x="5997200" y="1885374"/>
            <a:ext cx="1088776" cy="338554"/>
          </a:xfrm>
          <a:prstGeom prst="rect">
            <a:avLst/>
          </a:prstGeom>
        </p:spPr>
        <p:txBody>
          <a:bodyPr wrap="square">
            <a:spAutoFit/>
          </a:bodyPr>
          <a:lstStyle/>
          <a:p>
            <a:r>
              <a:rPr lang="en-GB" sz="1600" b="1" i="1" dirty="0">
                <a:solidFill>
                  <a:schemeClr val="bg1">
                    <a:lumMod val="85000"/>
                  </a:schemeClr>
                </a:solidFill>
                <a:effectLst>
                  <a:outerShdw blurRad="38100" dist="38100" dir="2700000" algn="tl">
                    <a:srgbClr val="000000">
                      <a:alpha val="43137"/>
                    </a:srgbClr>
                  </a:outerShdw>
                </a:effectLst>
              </a:rPr>
              <a:t>Kaizen 4.0</a:t>
            </a:r>
          </a:p>
        </p:txBody>
      </p:sp>
      <p:cxnSp>
        <p:nvCxnSpPr>
          <p:cNvPr id="19" name="Straight Connector 18">
            <a:extLst>
              <a:ext uri="{FF2B5EF4-FFF2-40B4-BE49-F238E27FC236}">
                <a16:creationId xmlns:a16="http://schemas.microsoft.com/office/drawing/2014/main" id="{BA4D2989-86B0-F84E-56F8-F9A78F5C77C1}"/>
              </a:ext>
            </a:extLst>
          </p:cNvPr>
          <p:cNvCxnSpPr>
            <a:cxnSpLocks/>
          </p:cNvCxnSpPr>
          <p:nvPr/>
        </p:nvCxnSpPr>
        <p:spPr>
          <a:xfrm>
            <a:off x="967445" y="6400800"/>
            <a:ext cx="6556077" cy="0"/>
          </a:xfrm>
          <a:prstGeom prst="line">
            <a:avLst/>
          </a:prstGeom>
          <a:ln w="38100">
            <a:prstDash val="lg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4BDE4E-898F-5F92-94C4-4E05E6244F35}"/>
              </a:ext>
            </a:extLst>
          </p:cNvPr>
          <p:cNvCxnSpPr/>
          <p:nvPr/>
        </p:nvCxnSpPr>
        <p:spPr>
          <a:xfrm>
            <a:off x="2990009" y="5187351"/>
            <a:ext cx="0" cy="1106105"/>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5791FCD-4A45-2F69-CDA7-2456EDB2CD57}"/>
              </a:ext>
            </a:extLst>
          </p:cNvPr>
          <p:cNvCxnSpPr>
            <a:cxnSpLocks/>
          </p:cNvCxnSpPr>
          <p:nvPr/>
        </p:nvCxnSpPr>
        <p:spPr>
          <a:xfrm>
            <a:off x="6541588" y="2815087"/>
            <a:ext cx="0" cy="3528204"/>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9981AE-331B-3256-A28B-E3EDF909DD3A}"/>
              </a:ext>
            </a:extLst>
          </p:cNvPr>
          <p:cNvCxnSpPr>
            <a:cxnSpLocks/>
          </p:cNvCxnSpPr>
          <p:nvPr/>
        </p:nvCxnSpPr>
        <p:spPr>
          <a:xfrm>
            <a:off x="4736763" y="3978077"/>
            <a:ext cx="0" cy="2315379"/>
          </a:xfrm>
          <a:prstGeom prst="line">
            <a:avLst/>
          </a:prstGeom>
          <a:ln w="38100">
            <a:prstDash val="dash"/>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DA7D83F6-17D2-DF55-F00F-2A85986BDB16}"/>
              </a:ext>
            </a:extLst>
          </p:cNvPr>
          <p:cNvSpPr/>
          <p:nvPr/>
        </p:nvSpPr>
        <p:spPr>
          <a:xfrm>
            <a:off x="6062247" y="6380686"/>
            <a:ext cx="748923" cy="307777"/>
          </a:xfrm>
          <a:prstGeom prst="rect">
            <a:avLst/>
          </a:prstGeom>
        </p:spPr>
        <p:txBody>
          <a:bodyPr wrap="none">
            <a:spAutoFit/>
          </a:bodyPr>
          <a:lstStyle/>
          <a:p>
            <a:r>
              <a:rPr lang="en-GB" sz="1400" b="1" i="1" dirty="0">
                <a:solidFill>
                  <a:schemeClr val="bg2"/>
                </a:solidFill>
              </a:rPr>
              <a:t>2020-…</a:t>
            </a:r>
          </a:p>
        </p:txBody>
      </p:sp>
      <p:sp>
        <p:nvSpPr>
          <p:cNvPr id="29" name="Rectangle 28">
            <a:extLst>
              <a:ext uri="{FF2B5EF4-FFF2-40B4-BE49-F238E27FC236}">
                <a16:creationId xmlns:a16="http://schemas.microsoft.com/office/drawing/2014/main" id="{5601F063-75D4-C5A2-C3DD-F5CF69E1FB72}"/>
              </a:ext>
            </a:extLst>
          </p:cNvPr>
          <p:cNvSpPr/>
          <p:nvPr/>
        </p:nvSpPr>
        <p:spPr>
          <a:xfrm>
            <a:off x="4251884" y="6396436"/>
            <a:ext cx="970137" cy="307777"/>
          </a:xfrm>
          <a:prstGeom prst="rect">
            <a:avLst/>
          </a:prstGeom>
        </p:spPr>
        <p:txBody>
          <a:bodyPr wrap="none">
            <a:spAutoFit/>
          </a:bodyPr>
          <a:lstStyle/>
          <a:p>
            <a:r>
              <a:rPr lang="en-GB" sz="1400" b="1" i="1" dirty="0">
                <a:solidFill>
                  <a:schemeClr val="bg2"/>
                </a:solidFill>
              </a:rPr>
              <a:t>2010-2020</a:t>
            </a:r>
          </a:p>
        </p:txBody>
      </p:sp>
      <p:sp>
        <p:nvSpPr>
          <p:cNvPr id="30" name="Rectangle 29">
            <a:extLst>
              <a:ext uri="{FF2B5EF4-FFF2-40B4-BE49-F238E27FC236}">
                <a16:creationId xmlns:a16="http://schemas.microsoft.com/office/drawing/2014/main" id="{6D54BD8A-8B5C-EC9E-1151-0E15D2140E86}"/>
              </a:ext>
            </a:extLst>
          </p:cNvPr>
          <p:cNvSpPr/>
          <p:nvPr/>
        </p:nvSpPr>
        <p:spPr>
          <a:xfrm>
            <a:off x="2504940" y="6396436"/>
            <a:ext cx="970137" cy="307777"/>
          </a:xfrm>
          <a:prstGeom prst="rect">
            <a:avLst/>
          </a:prstGeom>
        </p:spPr>
        <p:txBody>
          <a:bodyPr wrap="none">
            <a:spAutoFit/>
          </a:bodyPr>
          <a:lstStyle/>
          <a:p>
            <a:r>
              <a:rPr lang="en-GB" sz="1400" b="1" i="1" dirty="0">
                <a:solidFill>
                  <a:schemeClr val="bg2"/>
                </a:solidFill>
              </a:rPr>
              <a:t>1980-2010</a:t>
            </a:r>
          </a:p>
        </p:txBody>
      </p:sp>
      <p:sp>
        <p:nvSpPr>
          <p:cNvPr id="31" name="Rectangle 30">
            <a:extLst>
              <a:ext uri="{FF2B5EF4-FFF2-40B4-BE49-F238E27FC236}">
                <a16:creationId xmlns:a16="http://schemas.microsoft.com/office/drawing/2014/main" id="{F0E4FA20-C16E-D59C-0AD8-2A12A995D79C}"/>
              </a:ext>
            </a:extLst>
          </p:cNvPr>
          <p:cNvSpPr/>
          <p:nvPr/>
        </p:nvSpPr>
        <p:spPr>
          <a:xfrm>
            <a:off x="793250" y="6396437"/>
            <a:ext cx="970137" cy="307777"/>
          </a:xfrm>
          <a:prstGeom prst="rect">
            <a:avLst/>
          </a:prstGeom>
        </p:spPr>
        <p:txBody>
          <a:bodyPr wrap="none">
            <a:spAutoFit/>
          </a:bodyPr>
          <a:lstStyle/>
          <a:p>
            <a:r>
              <a:rPr lang="en-GB" sz="1400" b="1" i="1" dirty="0">
                <a:solidFill>
                  <a:schemeClr val="bg2"/>
                </a:solidFill>
              </a:rPr>
              <a:t>1950-1980</a:t>
            </a:r>
          </a:p>
        </p:txBody>
      </p:sp>
      <p:sp>
        <p:nvSpPr>
          <p:cNvPr id="32" name="Arrow: Notched Right 31">
            <a:extLst>
              <a:ext uri="{FF2B5EF4-FFF2-40B4-BE49-F238E27FC236}">
                <a16:creationId xmlns:a16="http://schemas.microsoft.com/office/drawing/2014/main" id="{2FD7876F-07DF-158C-796C-AB3B633E861E}"/>
              </a:ext>
            </a:extLst>
          </p:cNvPr>
          <p:cNvSpPr/>
          <p:nvPr/>
        </p:nvSpPr>
        <p:spPr>
          <a:xfrm rot="19346264">
            <a:off x="6998377" y="1255711"/>
            <a:ext cx="735037" cy="412800"/>
          </a:xfrm>
          <a:prstGeom prst="notchedRightArrow">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Rectangle 32">
            <a:extLst>
              <a:ext uri="{FF2B5EF4-FFF2-40B4-BE49-F238E27FC236}">
                <a16:creationId xmlns:a16="http://schemas.microsoft.com/office/drawing/2014/main" id="{AE21BC98-7C4E-760D-6E5F-0D0C25A472B6}"/>
              </a:ext>
            </a:extLst>
          </p:cNvPr>
          <p:cNvSpPr/>
          <p:nvPr/>
        </p:nvSpPr>
        <p:spPr>
          <a:xfrm>
            <a:off x="283833" y="4576685"/>
            <a:ext cx="1839991" cy="461665"/>
          </a:xfrm>
          <a:prstGeom prst="rect">
            <a:avLst/>
          </a:prstGeom>
        </p:spPr>
        <p:txBody>
          <a:bodyPr wrap="none">
            <a:spAutoFit/>
          </a:bodyPr>
          <a:lstStyle/>
          <a:p>
            <a:r>
              <a:rPr lang="en-GB" sz="1200" b="1" i="1" dirty="0">
                <a:solidFill>
                  <a:schemeClr val="bg2"/>
                </a:solidFill>
              </a:rPr>
              <a:t>Part of </a:t>
            </a:r>
          </a:p>
          <a:p>
            <a:r>
              <a:rPr lang="en-GB" sz="1200" b="1" i="1" dirty="0">
                <a:solidFill>
                  <a:schemeClr val="bg2"/>
                </a:solidFill>
              </a:rPr>
              <a:t>Toyota Production System</a:t>
            </a:r>
          </a:p>
        </p:txBody>
      </p:sp>
      <p:sp>
        <p:nvSpPr>
          <p:cNvPr id="34" name="Rectangle 33">
            <a:extLst>
              <a:ext uri="{FF2B5EF4-FFF2-40B4-BE49-F238E27FC236}">
                <a16:creationId xmlns:a16="http://schemas.microsoft.com/office/drawing/2014/main" id="{F0E4AC0F-31D0-2F00-2121-BA4AAFBC2845}"/>
              </a:ext>
            </a:extLst>
          </p:cNvPr>
          <p:cNvSpPr/>
          <p:nvPr/>
        </p:nvSpPr>
        <p:spPr>
          <a:xfrm>
            <a:off x="3562256" y="2149641"/>
            <a:ext cx="2349013" cy="461665"/>
          </a:xfrm>
          <a:prstGeom prst="rect">
            <a:avLst/>
          </a:prstGeom>
        </p:spPr>
        <p:txBody>
          <a:bodyPr wrap="square">
            <a:spAutoFit/>
          </a:bodyPr>
          <a:lstStyle/>
          <a:p>
            <a:r>
              <a:rPr lang="en-GB" sz="1200" b="1" i="1" dirty="0">
                <a:solidFill>
                  <a:schemeClr val="bg2"/>
                </a:solidFill>
              </a:rPr>
              <a:t>Kaizen Management System,</a:t>
            </a:r>
          </a:p>
          <a:p>
            <a:r>
              <a:rPr lang="en-GB" sz="1200" b="1" i="1" dirty="0">
                <a:solidFill>
                  <a:schemeClr val="bg2"/>
                </a:solidFill>
              </a:rPr>
              <a:t>Kaizen Change Model</a:t>
            </a:r>
          </a:p>
        </p:txBody>
      </p:sp>
      <p:sp>
        <p:nvSpPr>
          <p:cNvPr id="35" name="Rectangle 34">
            <a:extLst>
              <a:ext uri="{FF2B5EF4-FFF2-40B4-BE49-F238E27FC236}">
                <a16:creationId xmlns:a16="http://schemas.microsoft.com/office/drawing/2014/main" id="{4B554304-0743-79D3-AE99-6CF0E76A6087}"/>
              </a:ext>
            </a:extLst>
          </p:cNvPr>
          <p:cNvSpPr/>
          <p:nvPr/>
        </p:nvSpPr>
        <p:spPr>
          <a:xfrm>
            <a:off x="1911805" y="3508505"/>
            <a:ext cx="1912511" cy="276999"/>
          </a:xfrm>
          <a:prstGeom prst="rect">
            <a:avLst/>
          </a:prstGeom>
        </p:spPr>
        <p:txBody>
          <a:bodyPr wrap="none">
            <a:spAutoFit/>
          </a:bodyPr>
          <a:lstStyle/>
          <a:p>
            <a:r>
              <a:rPr lang="en-GB" sz="1200" b="1" i="1" dirty="0">
                <a:solidFill>
                  <a:schemeClr val="bg2"/>
                </a:solidFill>
              </a:rPr>
              <a:t>Total Quality Management</a:t>
            </a:r>
          </a:p>
        </p:txBody>
      </p:sp>
      <p:sp>
        <p:nvSpPr>
          <p:cNvPr id="36" name="Rectangle 35">
            <a:extLst>
              <a:ext uri="{FF2B5EF4-FFF2-40B4-BE49-F238E27FC236}">
                <a16:creationId xmlns:a16="http://schemas.microsoft.com/office/drawing/2014/main" id="{37D516A9-286B-65FA-A5F6-7C92DDB78E84}"/>
              </a:ext>
            </a:extLst>
          </p:cNvPr>
          <p:cNvSpPr/>
          <p:nvPr/>
        </p:nvSpPr>
        <p:spPr>
          <a:xfrm>
            <a:off x="5639176" y="1145454"/>
            <a:ext cx="1671420" cy="276999"/>
          </a:xfrm>
          <a:prstGeom prst="rect">
            <a:avLst/>
          </a:prstGeom>
        </p:spPr>
        <p:txBody>
          <a:bodyPr wrap="none">
            <a:spAutoFit/>
          </a:bodyPr>
          <a:lstStyle/>
          <a:p>
            <a:r>
              <a:rPr lang="en-GB" sz="1200" b="1" i="1" dirty="0">
                <a:solidFill>
                  <a:schemeClr val="bg2"/>
                </a:solidFill>
              </a:rPr>
              <a:t>Kaizen Business System</a:t>
            </a:r>
          </a:p>
        </p:txBody>
      </p:sp>
      <p:pic>
        <p:nvPicPr>
          <p:cNvPr id="37" name="Picture 36" descr="Shape&#10;&#10;Description automatically generated with medium confidence">
            <a:extLst>
              <a:ext uri="{FF2B5EF4-FFF2-40B4-BE49-F238E27FC236}">
                <a16:creationId xmlns:a16="http://schemas.microsoft.com/office/drawing/2014/main" id="{8AD0E569-A4A1-E8A3-B819-5F2662F5A2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64880" y="0"/>
            <a:ext cx="3627120" cy="6858000"/>
          </a:xfrm>
          <a:prstGeom prst="rect">
            <a:avLst/>
          </a:prstGeom>
          <a:ln>
            <a:noFill/>
          </a:ln>
          <a:effectLst>
            <a:outerShdw blurRad="190500" algn="tl" rotWithShape="0">
              <a:srgbClr val="000000">
                <a:alpha val="70000"/>
              </a:srgbClr>
            </a:outerShdw>
          </a:effectLst>
        </p:spPr>
      </p:pic>
      <p:pic>
        <p:nvPicPr>
          <p:cNvPr id="39" name="Picture 38" descr="Text">
            <a:extLst>
              <a:ext uri="{FF2B5EF4-FFF2-40B4-BE49-F238E27FC236}">
                <a16:creationId xmlns:a16="http://schemas.microsoft.com/office/drawing/2014/main" id="{985085EE-B254-58B3-F375-FCCC04B3ADE5}"/>
              </a:ext>
            </a:extLst>
          </p:cNvPr>
          <p:cNvPicPr>
            <a:picLocks noChangeAspect="1"/>
          </p:cNvPicPr>
          <p:nvPr/>
        </p:nvPicPr>
        <p:blipFill rotWithShape="1">
          <a:blip r:embed="rId5">
            <a:extLst>
              <a:ext uri="{28A0092B-C50C-407E-A947-70E740481C1C}">
                <a14:useLocalDpi xmlns:a14="http://schemas.microsoft.com/office/drawing/2010/main" val="0"/>
              </a:ext>
            </a:extLst>
          </a:blip>
          <a:srcRect t="36181" b="17354"/>
          <a:stretch/>
        </p:blipFill>
        <p:spPr>
          <a:xfrm>
            <a:off x="515953" y="1195076"/>
            <a:ext cx="2978961" cy="807334"/>
          </a:xfrm>
          <a:prstGeom prst="rect">
            <a:avLst/>
          </a:prstGeom>
        </p:spPr>
      </p:pic>
      <p:pic>
        <p:nvPicPr>
          <p:cNvPr id="40" name="Content Placeholder 3" descr="Shape&#10;&#10;Description automatically generated">
            <a:extLst>
              <a:ext uri="{FF2B5EF4-FFF2-40B4-BE49-F238E27FC236}">
                <a16:creationId xmlns:a16="http://schemas.microsoft.com/office/drawing/2014/main" id="{EC3FA125-04AB-2A96-EEF6-5DC4FB46D8E2}"/>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0" y="-9644"/>
            <a:ext cx="493333" cy="515796"/>
          </a:xfrm>
          <a:prstGeom prst="rect">
            <a:avLst/>
          </a:prstGeom>
          <a:ln>
            <a:noFill/>
          </a:ln>
          <a:effectLst>
            <a:outerShdw blurRad="292100" dist="139700" dir="2700000" algn="tl" rotWithShape="0">
              <a:srgbClr val="333333">
                <a:alpha val="65000"/>
              </a:srgbClr>
            </a:outerShdw>
          </a:effectLst>
        </p:spPr>
      </p:pic>
      <p:pic>
        <p:nvPicPr>
          <p:cNvPr id="46" name="Picture 45">
            <a:extLst>
              <a:ext uri="{FF2B5EF4-FFF2-40B4-BE49-F238E27FC236}">
                <a16:creationId xmlns:a16="http://schemas.microsoft.com/office/drawing/2014/main" id="{300ED5D0-B52B-6E6D-2F6E-4C0216BB55DA}"/>
              </a:ext>
            </a:extLst>
          </p:cNvPr>
          <p:cNvPicPr>
            <a:picLocks noChangeAspect="1"/>
          </p:cNvPicPr>
          <p:nvPr/>
        </p:nvPicPr>
        <p:blipFill>
          <a:blip r:embed="rId7"/>
          <a:stretch>
            <a:fillRect/>
          </a:stretch>
        </p:blipFill>
        <p:spPr>
          <a:xfrm>
            <a:off x="8275040" y="280252"/>
            <a:ext cx="3857399" cy="2718996"/>
          </a:xfrm>
          <a:prstGeom prst="rect">
            <a:avLst/>
          </a:prstGeom>
          <a:ln>
            <a:noFill/>
          </a:ln>
          <a:effectLst>
            <a:outerShdw blurRad="292100" dist="139700" dir="2700000" algn="tl" rotWithShape="0">
              <a:srgbClr val="333333">
                <a:alpha val="65000"/>
              </a:srgbClr>
            </a:outerShdw>
          </a:effectLst>
        </p:spPr>
      </p:pic>
      <p:sp>
        <p:nvSpPr>
          <p:cNvPr id="49" name="Rectangle 48">
            <a:extLst>
              <a:ext uri="{FF2B5EF4-FFF2-40B4-BE49-F238E27FC236}">
                <a16:creationId xmlns:a16="http://schemas.microsoft.com/office/drawing/2014/main" id="{C9E0304C-8862-7037-E0E1-1A5FA4494C53}"/>
              </a:ext>
            </a:extLst>
          </p:cNvPr>
          <p:cNvSpPr/>
          <p:nvPr/>
        </p:nvSpPr>
        <p:spPr>
          <a:xfrm>
            <a:off x="11698664" y="6342763"/>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53" name="Picture 52">
            <a:extLst>
              <a:ext uri="{FF2B5EF4-FFF2-40B4-BE49-F238E27FC236}">
                <a16:creationId xmlns:a16="http://schemas.microsoft.com/office/drawing/2014/main" id="{3B779379-8ED0-14D0-000B-93655F94EF0C}"/>
              </a:ext>
            </a:extLst>
          </p:cNvPr>
          <p:cNvPicPr>
            <a:picLocks noChangeAspect="1"/>
          </p:cNvPicPr>
          <p:nvPr/>
        </p:nvPicPr>
        <p:blipFill>
          <a:blip r:embed="rId8"/>
          <a:stretch>
            <a:fillRect/>
          </a:stretch>
        </p:blipFill>
        <p:spPr>
          <a:xfrm>
            <a:off x="8785344" y="3090446"/>
            <a:ext cx="3125517" cy="3143902"/>
          </a:xfrm>
          <a:prstGeom prst="rect">
            <a:avLst/>
          </a:prstGeom>
        </p:spPr>
      </p:pic>
    </p:spTree>
    <p:extLst>
      <p:ext uri="{BB962C8B-B14F-4D97-AF65-F5344CB8AC3E}">
        <p14:creationId xmlns:p14="http://schemas.microsoft.com/office/powerpoint/2010/main" val="423093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3334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595DB-665E-44F6-B1C4-B0540D70154E}"/>
              </a:ext>
            </a:extLst>
          </p:cNvPr>
          <p:cNvSpPr/>
          <p:nvPr/>
        </p:nvSpPr>
        <p:spPr>
          <a:xfrm>
            <a:off x="0" y="0"/>
            <a:ext cx="3413760" cy="6858000"/>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80076A54-AE05-4EAE-A9E7-EFD88E52A46B}"/>
              </a:ext>
            </a:extLst>
          </p:cNvPr>
          <p:cNvPicPr>
            <a:picLocks noChangeAspect="1"/>
          </p:cNvPicPr>
          <p:nvPr/>
        </p:nvPicPr>
        <p:blipFill rotWithShape="1">
          <a:blip r:embed="rId3">
            <a:extLst>
              <a:ext uri="{28A0092B-C50C-407E-A947-70E740481C1C}">
                <a14:useLocalDpi xmlns:a14="http://schemas.microsoft.com/office/drawing/2010/main" val="0"/>
              </a:ext>
            </a:extLst>
          </a:blip>
          <a:srcRect t="28660" r="18822"/>
          <a:stretch/>
        </p:blipFill>
        <p:spPr>
          <a:xfrm>
            <a:off x="402673" y="1874728"/>
            <a:ext cx="4693292" cy="275103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TextBox 6">
            <a:extLst>
              <a:ext uri="{FF2B5EF4-FFF2-40B4-BE49-F238E27FC236}">
                <a16:creationId xmlns:a16="http://schemas.microsoft.com/office/drawing/2014/main" id="{DC4B1443-39BC-47FE-A371-3C86F982D658}"/>
              </a:ext>
            </a:extLst>
          </p:cNvPr>
          <p:cNvSpPr txBox="1"/>
          <p:nvPr/>
        </p:nvSpPr>
        <p:spPr>
          <a:xfrm>
            <a:off x="4528653" y="256570"/>
            <a:ext cx="5701553" cy="523220"/>
          </a:xfrm>
          <a:prstGeom prst="rect">
            <a:avLst/>
          </a:prstGeom>
          <a:noFill/>
        </p:spPr>
        <p:txBody>
          <a:bodyPr wrap="square" rtlCol="0">
            <a:spAutoFit/>
          </a:bodyPr>
          <a:lstStyle/>
          <a:p>
            <a:pPr algn="ctr"/>
            <a:r>
              <a:rPr lang="en-GB" sz="2800" b="1" i="1" u="sng" dirty="0">
                <a:solidFill>
                  <a:schemeClr val="bg1">
                    <a:lumMod val="85000"/>
                  </a:schemeClr>
                </a:solidFill>
                <a:effectLst>
                  <a:outerShdw blurRad="38100" dist="38100" dir="2700000" algn="tl">
                    <a:srgbClr val="000000">
                      <a:alpha val="43137"/>
                    </a:srgbClr>
                  </a:outerShdw>
                </a:effectLst>
              </a:rPr>
              <a:t>- Conclusion - </a:t>
            </a:r>
          </a:p>
        </p:txBody>
      </p:sp>
      <p:sp>
        <p:nvSpPr>
          <p:cNvPr id="2" name="TextBox 1">
            <a:extLst>
              <a:ext uri="{FF2B5EF4-FFF2-40B4-BE49-F238E27FC236}">
                <a16:creationId xmlns:a16="http://schemas.microsoft.com/office/drawing/2014/main" id="{B058F7D4-A5AB-1C27-DF11-E6AF06990B40}"/>
              </a:ext>
            </a:extLst>
          </p:cNvPr>
          <p:cNvSpPr txBox="1"/>
          <p:nvPr/>
        </p:nvSpPr>
        <p:spPr>
          <a:xfrm>
            <a:off x="4528652" y="5667166"/>
            <a:ext cx="5701553" cy="523220"/>
          </a:xfrm>
          <a:prstGeom prst="rect">
            <a:avLst/>
          </a:prstGeom>
          <a:noFill/>
        </p:spPr>
        <p:txBody>
          <a:bodyPr wrap="square" rtlCol="0">
            <a:spAutoFit/>
          </a:bodyPr>
          <a:lstStyle/>
          <a:p>
            <a:pPr algn="ctr"/>
            <a:r>
              <a:rPr lang="en-GB" sz="2800" b="1" i="1" u="sng" dirty="0">
                <a:solidFill>
                  <a:schemeClr val="bg1">
                    <a:lumMod val="85000"/>
                  </a:schemeClr>
                </a:solidFill>
                <a:effectLst>
                  <a:outerShdw blurRad="38100" dist="38100" dir="2700000" algn="tl">
                    <a:srgbClr val="000000">
                      <a:alpha val="43137"/>
                    </a:srgbClr>
                  </a:outerShdw>
                </a:effectLst>
              </a:rPr>
              <a:t>Thank you for your time </a:t>
            </a:r>
          </a:p>
        </p:txBody>
      </p:sp>
      <p:pic>
        <p:nvPicPr>
          <p:cNvPr id="4" name="Content Placeholder 3" descr="Shape&#10;&#10;Description automatically generated">
            <a:extLst>
              <a:ext uri="{FF2B5EF4-FFF2-40B4-BE49-F238E27FC236}">
                <a16:creationId xmlns:a16="http://schemas.microsoft.com/office/drawing/2014/main" id="{D37DE5B6-F40B-AF65-3CE0-4039AC48487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11698667" y="-1"/>
            <a:ext cx="493333" cy="515796"/>
          </a:xfrm>
          <a:prstGeom prst="rect">
            <a:avLst/>
          </a:prstGeom>
          <a:ln>
            <a:noFill/>
          </a:ln>
          <a:effectLst>
            <a:outerShdw blurRad="292100" dist="139700" dir="2700000" algn="tl" rotWithShape="0">
              <a:srgbClr val="333333">
                <a:alpha val="65000"/>
              </a:srgbClr>
            </a:outerShdw>
          </a:effectLst>
        </p:spPr>
      </p:pic>
      <p:sp>
        <p:nvSpPr>
          <p:cNvPr id="8" name="Rectangle 7">
            <a:extLst>
              <a:ext uri="{FF2B5EF4-FFF2-40B4-BE49-F238E27FC236}">
                <a16:creationId xmlns:a16="http://schemas.microsoft.com/office/drawing/2014/main" id="{3C0EFAF2-4780-D9D5-0E61-2ECE37DD339B}"/>
              </a:ext>
            </a:extLst>
          </p:cNvPr>
          <p:cNvSpPr/>
          <p:nvPr/>
        </p:nvSpPr>
        <p:spPr>
          <a:xfrm>
            <a:off x="11698664" y="6342763"/>
            <a:ext cx="493336" cy="515796"/>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1A6D60FF-2A24-9490-9A0A-CA5FCE711C12}"/>
              </a:ext>
            </a:extLst>
          </p:cNvPr>
          <p:cNvPicPr>
            <a:picLocks noChangeAspect="1"/>
          </p:cNvPicPr>
          <p:nvPr/>
        </p:nvPicPr>
        <p:blipFill>
          <a:blip r:embed="rId5"/>
          <a:stretch>
            <a:fillRect/>
          </a:stretch>
        </p:blipFill>
        <p:spPr>
          <a:xfrm>
            <a:off x="5426245" y="1874728"/>
            <a:ext cx="5302002" cy="2751038"/>
          </a:xfrm>
          <a:prstGeom prst="rect">
            <a:avLst/>
          </a:prstGeom>
        </p:spPr>
      </p:pic>
    </p:spTree>
    <p:extLst>
      <p:ext uri="{BB962C8B-B14F-4D97-AF65-F5344CB8AC3E}">
        <p14:creationId xmlns:p14="http://schemas.microsoft.com/office/powerpoint/2010/main" val="17544527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DF32A2-FC29-4456-ABCF-5409B5923FEB}"/>
              </a:ext>
            </a:extLst>
          </p:cNvPr>
          <p:cNvSpPr txBox="1"/>
          <p:nvPr/>
        </p:nvSpPr>
        <p:spPr>
          <a:xfrm>
            <a:off x="3245223" y="391775"/>
            <a:ext cx="5701553" cy="461665"/>
          </a:xfrm>
          <a:prstGeom prst="rect">
            <a:avLst/>
          </a:prstGeom>
          <a:noFill/>
        </p:spPr>
        <p:txBody>
          <a:bodyPr wrap="square" rtlCol="0">
            <a:spAutoFit/>
          </a:bodyPr>
          <a:lstStyle/>
          <a:p>
            <a:pPr algn="ctr"/>
            <a:r>
              <a:rPr lang="en-GB" sz="2400" b="1" i="1" u="sng" dirty="0">
                <a:solidFill>
                  <a:schemeClr val="bg1">
                    <a:lumMod val="50000"/>
                  </a:schemeClr>
                </a:solidFill>
                <a:effectLst>
                  <a:outerShdw blurRad="38100" dist="38100" dir="2700000" algn="tl">
                    <a:srgbClr val="000000">
                      <a:alpha val="43137"/>
                    </a:srgbClr>
                  </a:outerShdw>
                </a:effectLst>
              </a:rPr>
              <a:t>- References - </a:t>
            </a:r>
          </a:p>
        </p:txBody>
      </p:sp>
      <p:sp>
        <p:nvSpPr>
          <p:cNvPr id="5" name="Rectangle 4">
            <a:extLst>
              <a:ext uri="{FF2B5EF4-FFF2-40B4-BE49-F238E27FC236}">
                <a16:creationId xmlns:a16="http://schemas.microsoft.com/office/drawing/2014/main" id="{A45970BA-D6E6-4452-AD2E-767DB86FFCBF}"/>
              </a:ext>
            </a:extLst>
          </p:cNvPr>
          <p:cNvSpPr/>
          <p:nvPr/>
        </p:nvSpPr>
        <p:spPr>
          <a:xfrm>
            <a:off x="11643360" y="6349606"/>
            <a:ext cx="548640" cy="508394"/>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Content Placeholder 3" descr="Shape&#10;&#10;Description automatically generated">
            <a:extLst>
              <a:ext uri="{FF2B5EF4-FFF2-40B4-BE49-F238E27FC236}">
                <a16:creationId xmlns:a16="http://schemas.microsoft.com/office/drawing/2014/main" id="{22DA3054-33EC-45C7-991D-4B9CC863DD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24176" cy="609600"/>
          </a:xfrm>
          <a:prstGeom prst="rect">
            <a:avLst/>
          </a:prstGeom>
        </p:spPr>
      </p:pic>
      <p:sp>
        <p:nvSpPr>
          <p:cNvPr id="2" name="TextBox 1">
            <a:extLst>
              <a:ext uri="{FF2B5EF4-FFF2-40B4-BE49-F238E27FC236}">
                <a16:creationId xmlns:a16="http://schemas.microsoft.com/office/drawing/2014/main" id="{53E19104-0D1E-11CC-BEFB-F2062D07EF4C}"/>
              </a:ext>
            </a:extLst>
          </p:cNvPr>
          <p:cNvSpPr txBox="1"/>
          <p:nvPr/>
        </p:nvSpPr>
        <p:spPr>
          <a:xfrm>
            <a:off x="600892" y="1078403"/>
            <a:ext cx="11591108" cy="5387822"/>
          </a:xfrm>
          <a:prstGeom prst="rect">
            <a:avLst/>
          </a:prstGeom>
          <a:noFill/>
        </p:spPr>
        <p:txBody>
          <a:bodyPr wrap="square" rtlCol="0">
            <a:spAutoFit/>
          </a:bodyPr>
          <a:lstStyle/>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Carlier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(2022a).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 Market Capitalization 2021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https://www.statista.com/statistics/279650/market-capitalization-of-toyota/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Carlier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(2022b).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 Number of Employees 2018 | Statistic</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https://www.statista.com/statistics/294192/number-of-toyota-employees/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Carlier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M. (2022c).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Worldwide Vehicle Production 2019 | Statista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https://www.statista.com/statistics/267272/worldwide-vehicle-production-of-toyota/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Covey, S.R. (2013).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7 Habits of Highly Effective People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Simon &amp; Schuster Ltd.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Cuofano</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G.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Gibbs’ Reflective Cycle? the Gibbs’ Reflective Cycle in a Nutshell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FourWeekMBA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https://fourweekmba.com/gibbs-reflective-cycle/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28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Davila, A., Epstein, M.J. and Shelton, R. (2012).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Making Innovation Work : How to Manage it, Measure it, and Profit from It</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Upper Saddle River, N.J.: Wharton School Publ.</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9150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5970BA-D6E6-4452-AD2E-767DB86FFCBF}"/>
              </a:ext>
            </a:extLst>
          </p:cNvPr>
          <p:cNvSpPr/>
          <p:nvPr/>
        </p:nvSpPr>
        <p:spPr>
          <a:xfrm>
            <a:off x="11643360" y="6349606"/>
            <a:ext cx="548640" cy="508394"/>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Content Placeholder 3" descr="Shape&#10;&#10;Description automatically generated">
            <a:extLst>
              <a:ext uri="{FF2B5EF4-FFF2-40B4-BE49-F238E27FC236}">
                <a16:creationId xmlns:a16="http://schemas.microsoft.com/office/drawing/2014/main" id="{22DA3054-33EC-45C7-991D-4B9CC863DD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24176" cy="609600"/>
          </a:xfrm>
          <a:prstGeom prst="rect">
            <a:avLst/>
          </a:prstGeom>
        </p:spPr>
      </p:pic>
      <p:sp>
        <p:nvSpPr>
          <p:cNvPr id="2" name="TextBox 1">
            <a:extLst>
              <a:ext uri="{FF2B5EF4-FFF2-40B4-BE49-F238E27FC236}">
                <a16:creationId xmlns:a16="http://schemas.microsoft.com/office/drawing/2014/main" id="{53E19104-0D1E-11CC-BEFB-F2062D07EF4C}"/>
              </a:ext>
            </a:extLst>
          </p:cNvPr>
          <p:cNvSpPr txBox="1"/>
          <p:nvPr/>
        </p:nvSpPr>
        <p:spPr>
          <a:xfrm>
            <a:off x="600892" y="426128"/>
            <a:ext cx="11591108" cy="5847755"/>
          </a:xfrm>
          <a:prstGeom prst="rect">
            <a:avLst/>
          </a:prstGeom>
          <a:noFill/>
        </p:spPr>
        <p:txBody>
          <a:bodyPr wrap="square" rtlCol="0">
            <a:spAutoFit/>
          </a:bodyPr>
          <a:lstStyle/>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Davis, R.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CEO Akio Toyoda to Hand Control to next Generation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WSJ.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https://www.wsj.com/articles/akio-toyoda-steps-down-as-toyota-president-to-become-chairman-11674716821</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Fried, B. (2022). Innovation Management.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4 Phases of Innovation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https://www.lead-innovation.com/en/insights/english-blog/the-4-phases-of-innovation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Gibbs, G. (1996).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Improving Student Learning : Using Research to Improve Student Learning</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Oxford: Oxford Centre of Staff Development.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Imai, M. (2020).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Strategic Kaizen.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S.L.: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Mcgraw-Hill</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Education.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Kaizen Institute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What Is KAIZEN</a:t>
            </a:r>
            <a:r>
              <a:rPr lang="en-US" sz="1800" i="1" baseline="30000" dirty="0">
                <a:effectLst/>
                <a:latin typeface="Times New Roman" panose="02020603050405020304" pitchFamily="18" charset="0"/>
                <a:ea typeface="Times New Roman" panose="02020603050405020304" pitchFamily="18" charset="0"/>
                <a:cs typeface="Times New Roman" panose="02020603050405020304" pitchFamily="18" charset="0"/>
              </a:rPr>
              <a:t>TM</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Kaizen.com.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https://kaizen.com/what-is-kaizen/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800" dirty="0">
                <a:solidFill>
                  <a:srgbClr val="000000"/>
                </a:solidFill>
                <a:effectLst/>
                <a:latin typeface="Times New Roman" panose="02020603050405020304" pitchFamily="18" charset="0"/>
              </a:rPr>
              <a:t>Maurer, R. (2013). </a:t>
            </a:r>
            <a:r>
              <a:rPr lang="en-GB" sz="1800" i="1" dirty="0">
                <a:solidFill>
                  <a:srgbClr val="000000"/>
                </a:solidFill>
                <a:effectLst/>
                <a:latin typeface="Times New Roman" panose="02020603050405020304" pitchFamily="18" charset="0"/>
              </a:rPr>
              <a:t>The Spirit of Kaizen : Creating Lasting excellence, One Small Step at a Time</a:t>
            </a:r>
            <a:r>
              <a:rPr lang="en-GB" sz="1800" dirty="0">
                <a:solidFill>
                  <a:srgbClr val="000000"/>
                </a:solidFill>
                <a:effectLst/>
                <a:latin typeface="Times New Roman" panose="02020603050405020304" pitchFamily="18" charset="0"/>
              </a:rPr>
              <a:t>. New York: </a:t>
            </a:r>
            <a:r>
              <a:rPr lang="en-GB" sz="1800" dirty="0" err="1">
                <a:solidFill>
                  <a:srgbClr val="000000"/>
                </a:solidFill>
                <a:effectLst/>
                <a:latin typeface="Times New Roman" panose="02020603050405020304" pitchFamily="18" charset="0"/>
              </a:rPr>
              <a:t>Mcgraw-Hill</a:t>
            </a:r>
            <a:r>
              <a:rPr lang="en-GB" sz="1800" dirty="0">
                <a:solidFill>
                  <a:srgbClr val="000000"/>
                </a:solidFill>
                <a:effectLst/>
                <a:latin typeface="Times New Roman" panose="02020603050405020304" pitchFamily="18" charset="0"/>
              </a:rPr>
              <a:t>.</a:t>
            </a:r>
          </a:p>
          <a:p>
            <a:r>
              <a:rPr lang="en-GB" sz="1800" dirty="0">
                <a:solidFill>
                  <a:srgbClr val="000000"/>
                </a:solidFill>
                <a:effectLst/>
                <a:latin typeface="Times New Roman" panose="02020603050405020304" pitchFamily="18" charset="0"/>
              </a:rPr>
              <a:t>‌</a:t>
            </a:r>
          </a:p>
          <a:p>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Patwary, E.M.Z. (2015).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Top Kaizen Applying Companies in the World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Textile Fashion Study.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https://textilefashionstudy.com/top-kaizen-applying-companies-in-the-world/</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5397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45970BA-D6E6-4452-AD2E-767DB86FFCBF}"/>
              </a:ext>
            </a:extLst>
          </p:cNvPr>
          <p:cNvSpPr/>
          <p:nvPr/>
        </p:nvSpPr>
        <p:spPr>
          <a:xfrm>
            <a:off x="11643360" y="6349606"/>
            <a:ext cx="548640" cy="508394"/>
          </a:xfrm>
          <a:prstGeom prst="rect">
            <a:avLst/>
          </a:prstGeom>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6" name="Content Placeholder 3" descr="Shape&#10;&#10;Description automatically generated">
            <a:extLst>
              <a:ext uri="{FF2B5EF4-FFF2-40B4-BE49-F238E27FC236}">
                <a16:creationId xmlns:a16="http://schemas.microsoft.com/office/drawing/2014/main" id="{22DA3054-33EC-45C7-991D-4B9CC863DD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624176" cy="609600"/>
          </a:xfrm>
          <a:prstGeom prst="rect">
            <a:avLst/>
          </a:prstGeom>
        </p:spPr>
      </p:pic>
      <p:sp>
        <p:nvSpPr>
          <p:cNvPr id="2" name="TextBox 1">
            <a:extLst>
              <a:ext uri="{FF2B5EF4-FFF2-40B4-BE49-F238E27FC236}">
                <a16:creationId xmlns:a16="http://schemas.microsoft.com/office/drawing/2014/main" id="{53E19104-0D1E-11CC-BEFB-F2062D07EF4C}"/>
              </a:ext>
            </a:extLst>
          </p:cNvPr>
          <p:cNvSpPr txBox="1"/>
          <p:nvPr/>
        </p:nvSpPr>
        <p:spPr>
          <a:xfrm>
            <a:off x="600892" y="809897"/>
            <a:ext cx="11591108" cy="3833550"/>
          </a:xfrm>
          <a:prstGeom prst="rect">
            <a:avLst/>
          </a:prstGeom>
          <a:noFill/>
        </p:spPr>
        <p:txBody>
          <a:bodyPr wrap="square" rtlCol="0">
            <a:spAutoFit/>
          </a:bodyPr>
          <a:lstStyle/>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Statista (2022).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Toyota Annual Revenue 2019 | Statista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https://www.statista.com/statistics/262752/total-net-revenues-of-toyota/</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Tidd, J. and Bessant, J. (2021).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Managing Innovation : Integrating technological, Market and Organizational change.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7th ed. Hoboken, Nj: Wiley.</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Toyota Industries Corporation (2014).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The Story of </a:t>
            </a:r>
            <a:r>
              <a:rPr lang="en-US" sz="1800" i="1" dirty="0" err="1">
                <a:effectLst/>
                <a:latin typeface="Times New Roman" panose="02020603050405020304" pitchFamily="18" charset="0"/>
                <a:ea typeface="Times New Roman" panose="02020603050405020304" pitchFamily="18" charset="0"/>
                <a:cs typeface="Times New Roman" panose="02020603050405020304" pitchFamily="18" charset="0"/>
              </a:rPr>
              <a:t>Sakichi</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 Toyoda | Toyota Industries Corporation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Toyota-industries.com.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https://www.toyota-industries.com/company/history/toyoda_sakichi/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26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2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Toyota Industries Corporation (2023). </a:t>
            </a:r>
            <a:r>
              <a:rPr lang="en-US" sz="1800" i="1" dirty="0">
                <a:effectLst/>
                <a:latin typeface="Times New Roman" panose="02020603050405020304" pitchFamily="18" charset="0"/>
                <a:ea typeface="Times New Roman" panose="02020603050405020304" pitchFamily="18" charset="0"/>
                <a:cs typeface="Times New Roman" panose="02020603050405020304" pitchFamily="18" charset="0"/>
              </a:rPr>
              <a:t>Products | Toyota Industries Corporation</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[online] Toyota-industries.com. Available at: </a:t>
            </a:r>
            <a:r>
              <a:rPr lang="en-US" sz="1800" u="none" strike="noStrike" dirty="0">
                <a:solidFill>
                  <a:srgbClr val="0563C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https://www.toyota-industries.com/products/</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25 Feb. 2023].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25408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2256</Words>
  <Application>Microsoft Office PowerPoint</Application>
  <PresentationFormat>Widescreen</PresentationFormat>
  <Paragraphs>133</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Gladkyi, Pasha</dc:creator>
  <cp:lastModifiedBy>Pavlo Gladkyi</cp:lastModifiedBy>
  <cp:revision>113</cp:revision>
  <dcterms:created xsi:type="dcterms:W3CDTF">2023-02-24T10:52:30Z</dcterms:created>
  <dcterms:modified xsi:type="dcterms:W3CDTF">2023-03-08T23:40:50Z</dcterms:modified>
</cp:coreProperties>
</file>