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78" r:id="rId4"/>
    <p:sldId id="279" r:id="rId5"/>
    <p:sldId id="282" r:id="rId6"/>
    <p:sldId id="274" r:id="rId7"/>
    <p:sldId id="275" r:id="rId8"/>
    <p:sldId id="276" r:id="rId9"/>
    <p:sldId id="258" r:id="rId10"/>
    <p:sldId id="257" r:id="rId11"/>
    <p:sldId id="277" r:id="rId12"/>
    <p:sldId id="261" r:id="rId13"/>
    <p:sldId id="262" r:id="rId14"/>
    <p:sldId id="263" r:id="rId15"/>
    <p:sldId id="264" r:id="rId16"/>
    <p:sldId id="280" r:id="rId17"/>
    <p:sldId id="281" r:id="rId18"/>
    <p:sldId id="28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0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249C9-26B7-4DAF-8837-9C0039473094}" type="datetimeFigureOut">
              <a:rPr lang="en-US" smtClean="0"/>
              <a:pPr/>
              <a:t>02/10/2016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A4095-C6B7-4672-AFAE-28CF210B58A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timi.o%E2%80%99neill@uwtsd.ac.uk" TargetMode="External"/><Relationship Id="rId3" Type="http://schemas.openxmlformats.org/officeDocument/2006/relationships/hyperlink" Target="mailto:s.gerrard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Relationship Id="rId3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benzironen.files.wordpress.com/2008/05/people-laugh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876323"/>
            <a:ext cx="8953500" cy="583882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23528" y="-27384"/>
            <a:ext cx="85011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/>
              <a:t>DISSERTATION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4800" dirty="0" smtClean="0"/>
          </a:p>
          <a:p>
            <a:pPr algn="ctr"/>
            <a:r>
              <a:rPr lang="en-US" sz="4800" b="1" dirty="0" smtClean="0"/>
              <a:t>Module Leader: </a:t>
            </a:r>
          </a:p>
          <a:p>
            <a:pPr algn="ctr"/>
            <a:r>
              <a:rPr lang="en-US" sz="4800" b="1" dirty="0" err="1" smtClean="0"/>
              <a:t>Mr</a:t>
            </a:r>
            <a:r>
              <a:rPr lang="en-US" sz="4800" b="1" dirty="0" smtClean="0"/>
              <a:t> </a:t>
            </a:r>
            <a:r>
              <a:rPr lang="en-US" sz="4800" b="1" dirty="0" err="1" smtClean="0"/>
              <a:t>Timi</a:t>
            </a:r>
            <a:r>
              <a:rPr lang="en-US" sz="4800" b="1" dirty="0" smtClean="0"/>
              <a:t> O’Neill</a:t>
            </a:r>
          </a:p>
          <a:p>
            <a:pPr algn="ctr"/>
            <a:endParaRPr lang="en-US" sz="1200" b="1" dirty="0"/>
          </a:p>
          <a:p>
            <a:pPr algn="ctr"/>
            <a:r>
              <a:rPr lang="en-US" sz="4800" dirty="0" smtClean="0">
                <a:hlinkClick r:id="rId2"/>
              </a:rPr>
              <a:t>timi.oneill</a:t>
            </a:r>
            <a:r>
              <a:rPr lang="en-US" sz="4800" dirty="0">
                <a:hlinkClick r:id="rId2"/>
              </a:rPr>
              <a:t>@</a:t>
            </a:r>
            <a:r>
              <a:rPr lang="en-US" sz="4800" dirty="0" smtClean="0">
                <a:hlinkClick r:id="rId2"/>
              </a:rPr>
              <a:t>uwtsd.ac.uk</a:t>
            </a:r>
            <a:r>
              <a:rPr lang="en-US" sz="4800" dirty="0" smtClean="0"/>
              <a:t> </a:t>
            </a:r>
          </a:p>
          <a:p>
            <a:pPr algn="ctr"/>
            <a:endParaRPr lang="en-US" sz="4800" b="1" dirty="0"/>
          </a:p>
          <a:p>
            <a:pPr algn="ctr"/>
            <a:r>
              <a:rPr lang="en-US" sz="4800" b="1" dirty="0" smtClean="0"/>
              <a:t>Module Lecturer: </a:t>
            </a:r>
          </a:p>
          <a:p>
            <a:pPr algn="ctr"/>
            <a:r>
              <a:rPr lang="en-US" sz="4800" b="1" dirty="0" err="1" smtClean="0"/>
              <a:t>Dr</a:t>
            </a:r>
            <a:r>
              <a:rPr lang="en-US" sz="4800" b="1" dirty="0" smtClean="0"/>
              <a:t> Steven Gerrard</a:t>
            </a:r>
          </a:p>
          <a:p>
            <a:pPr algn="ctr"/>
            <a:r>
              <a:rPr lang="en-US" sz="4800" dirty="0" smtClean="0">
                <a:hlinkClick r:id="rId3"/>
              </a:rPr>
              <a:t>s.gerrard@uwtsd.ac.uk</a:t>
            </a:r>
            <a:r>
              <a:rPr lang="en-US" sz="4800" dirty="0" smtClean="0"/>
              <a:t> 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1503337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871296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/>
              <a:t>Important dates to remember:</a:t>
            </a:r>
          </a:p>
          <a:p>
            <a:pPr algn="ctr"/>
            <a:endParaRPr lang="en-US" b="1" dirty="0" smtClean="0"/>
          </a:p>
          <a:p>
            <a:pPr algn="ctr"/>
            <a:endParaRPr lang="en-US" b="1" dirty="0"/>
          </a:p>
          <a:p>
            <a:pPr algn="ctr"/>
            <a:endParaRPr lang="en-US" b="1" dirty="0" smtClean="0"/>
          </a:p>
          <a:p>
            <a:pPr algn="ctr"/>
            <a:r>
              <a:rPr lang="en-US" sz="2800" b="1" u="sng" dirty="0" smtClean="0"/>
              <a:t>BRIEF SET: </a:t>
            </a:r>
          </a:p>
          <a:p>
            <a:pPr algn="ctr"/>
            <a:r>
              <a:rPr lang="en-US" sz="2800" b="1" dirty="0" smtClean="0"/>
              <a:t>Wednesday 5</a:t>
            </a:r>
            <a:r>
              <a:rPr lang="en-US" sz="2800" b="1" baseline="30000" dirty="0" smtClean="0"/>
              <a:t>th</a:t>
            </a:r>
            <a:r>
              <a:rPr lang="en-US" sz="2800" b="1" dirty="0" smtClean="0"/>
              <a:t> October 2016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u="sng" dirty="0" smtClean="0"/>
              <a:t>DEADLINE FOR DISSERTATION HAND-IN: </a:t>
            </a:r>
          </a:p>
          <a:p>
            <a:pPr algn="ctr"/>
            <a:r>
              <a:rPr lang="en-US" sz="2800" b="1" dirty="0" smtClean="0"/>
              <a:t>Friday, 16</a:t>
            </a:r>
            <a:r>
              <a:rPr lang="en-US" sz="2800" b="1" baseline="30000" dirty="0" smtClean="0"/>
              <a:t>th</a:t>
            </a:r>
            <a:r>
              <a:rPr lang="en-US" sz="2800" b="1" dirty="0" smtClean="0"/>
              <a:t> December 2016 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u="sng" dirty="0" smtClean="0"/>
              <a:t>FEEDBACK: </a:t>
            </a:r>
          </a:p>
          <a:p>
            <a:pPr algn="ctr"/>
            <a:r>
              <a:rPr lang="en-US" sz="2800" b="1" dirty="0" smtClean="0"/>
              <a:t>Friday, 20</a:t>
            </a:r>
            <a:r>
              <a:rPr lang="en-US" sz="2800" b="1" baseline="30000" dirty="0" smtClean="0"/>
              <a:t>th</a:t>
            </a:r>
            <a:r>
              <a:rPr lang="en-US" sz="2800" b="1" dirty="0" smtClean="0"/>
              <a:t> January 2017</a:t>
            </a:r>
            <a:endParaRPr lang="en-US" sz="2800" b="1" dirty="0"/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704660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8892480" cy="6186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/>
              <a:t>AIMS of SESSION ONE:</a:t>
            </a:r>
          </a:p>
          <a:p>
            <a:endParaRPr lang="en-US" sz="3600" b="1" dirty="0"/>
          </a:p>
          <a:p>
            <a:pPr marL="742950" indent="-742950">
              <a:buAutoNum type="arabicPeriod"/>
            </a:pPr>
            <a:r>
              <a:rPr lang="en-US" sz="3600" b="1" dirty="0" smtClean="0"/>
              <a:t>To introduce the Module</a:t>
            </a:r>
          </a:p>
          <a:p>
            <a:pPr marL="742950" indent="-742950">
              <a:buAutoNum type="arabicPeriod"/>
            </a:pPr>
            <a:endParaRPr lang="en-US" sz="3600" b="1" dirty="0"/>
          </a:p>
          <a:p>
            <a:pPr marL="742950" indent="-742950">
              <a:buAutoNum type="arabicPeriod"/>
            </a:pPr>
            <a:r>
              <a:rPr lang="en-US" sz="3600" b="1" dirty="0" smtClean="0"/>
              <a:t>To get students to </a:t>
            </a:r>
            <a:r>
              <a:rPr lang="en-US" sz="3600" b="1" dirty="0" smtClean="0">
                <a:solidFill>
                  <a:srgbClr val="FF0000"/>
                </a:solidFill>
              </a:rPr>
              <a:t>re-visit </a:t>
            </a:r>
            <a:r>
              <a:rPr lang="en-US" sz="3600" b="1" dirty="0" smtClean="0"/>
              <a:t>and </a:t>
            </a:r>
            <a:r>
              <a:rPr lang="en-US" sz="3600" b="1" dirty="0" smtClean="0">
                <a:solidFill>
                  <a:srgbClr val="FF0000"/>
                </a:solidFill>
              </a:rPr>
              <a:t>revaluate</a:t>
            </a:r>
            <a:r>
              <a:rPr lang="en-US" sz="3600" b="1" dirty="0" smtClean="0"/>
              <a:t> their summer work</a:t>
            </a:r>
          </a:p>
          <a:p>
            <a:pPr marL="742950" indent="-742950">
              <a:buAutoNum type="arabicPeriod"/>
            </a:pPr>
            <a:endParaRPr lang="en-US" sz="3600" b="1" dirty="0"/>
          </a:p>
          <a:p>
            <a:pPr marL="742950" indent="-742950">
              <a:buAutoNum type="arabicPeriod"/>
            </a:pPr>
            <a:r>
              <a:rPr lang="en-US" sz="3600" b="1" dirty="0" smtClean="0"/>
              <a:t>Introduce </a:t>
            </a:r>
            <a:r>
              <a:rPr lang="en-US" sz="3600" b="1" dirty="0" smtClean="0">
                <a:solidFill>
                  <a:srgbClr val="FF0000"/>
                </a:solidFill>
              </a:rPr>
              <a:t>arguments</a:t>
            </a:r>
            <a:r>
              <a:rPr lang="en-US" sz="3600" b="1" dirty="0" smtClean="0"/>
              <a:t> and </a:t>
            </a:r>
            <a:r>
              <a:rPr lang="en-US" sz="3600" b="1" dirty="0" smtClean="0">
                <a:solidFill>
                  <a:srgbClr val="FF0000"/>
                </a:solidFill>
              </a:rPr>
              <a:t>counter-arguments</a:t>
            </a:r>
          </a:p>
          <a:p>
            <a:pPr marL="742950" indent="-742950">
              <a:buAutoNum type="arabicPeriod"/>
            </a:pPr>
            <a:endParaRPr lang="en-US" sz="3600" b="1" dirty="0"/>
          </a:p>
          <a:p>
            <a:pPr marL="742950" indent="-742950">
              <a:buAutoNum type="arabicPeriod"/>
            </a:pPr>
            <a:r>
              <a:rPr lang="en-US" sz="3600" b="1" dirty="0" smtClean="0"/>
              <a:t>The role of the supervisor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659848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16632"/>
            <a:ext cx="9144000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smtClean="0"/>
              <a:t>The Role of the Supervisor</a:t>
            </a:r>
          </a:p>
          <a:p>
            <a:endParaRPr lang="en-US" sz="800" b="1" dirty="0"/>
          </a:p>
          <a:p>
            <a:pPr marL="457200" indent="-457200">
              <a:buAutoNum type="arabicPeriod"/>
            </a:pPr>
            <a:r>
              <a:rPr lang="en-US" sz="2400" dirty="0" smtClean="0"/>
              <a:t>To offer advice on your Dissertation subject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To ensure that you know the ‘rules’ of this Module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To help develop critical analysis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Help with written communication skills – but NOT PROOFREAD!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Encourage appropriate use and acknowledgement of source materials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Advise on professional presentation</a:t>
            </a:r>
          </a:p>
          <a:p>
            <a:pPr marL="457200" indent="-457200">
              <a:buAutoNum type="arabicPeriod"/>
            </a:pPr>
            <a:r>
              <a:rPr lang="en-US" sz="2400" dirty="0" smtClean="0"/>
              <a:t>Give appropriate feedback on the strengths and/or weaknesses of the work</a:t>
            </a:r>
          </a:p>
          <a:p>
            <a:pPr marL="457200" indent="-457200">
              <a:buAutoNum type="arabicPeriod"/>
            </a:pPr>
            <a:endParaRPr lang="en-US" sz="800" b="1" dirty="0"/>
          </a:p>
          <a:p>
            <a:r>
              <a:rPr lang="en-US" sz="2400" b="1" u="sng" dirty="0" smtClean="0">
                <a:solidFill>
                  <a:srgbClr val="FF0000"/>
                </a:solidFill>
              </a:rPr>
              <a:t>REMEMBER: </a:t>
            </a:r>
            <a:r>
              <a:rPr lang="en-US" sz="2400" dirty="0" smtClean="0"/>
              <a:t>The supervisor will NOT write or proofread your work</a:t>
            </a:r>
          </a:p>
          <a:p>
            <a:endParaRPr lang="en-US" sz="800" b="1" dirty="0"/>
          </a:p>
          <a:p>
            <a:r>
              <a:rPr lang="en-US" sz="2400" b="1" u="sng" dirty="0" smtClean="0">
                <a:solidFill>
                  <a:srgbClr val="FF0000"/>
                </a:solidFill>
              </a:rPr>
              <a:t>REMEMBER: </a:t>
            </a:r>
            <a:r>
              <a:rPr lang="en-US" sz="2400" b="1" dirty="0" smtClean="0"/>
              <a:t>The supervisor is only allowed to see you in specified timeslots. You will need to arrange these with your supervisor. </a:t>
            </a:r>
            <a:endParaRPr lang="en-US" sz="2400" b="1" dirty="0"/>
          </a:p>
          <a:p>
            <a:endParaRPr lang="en-US" sz="800" b="1" dirty="0" smtClean="0"/>
          </a:p>
          <a:p>
            <a:r>
              <a:rPr lang="en-US" sz="2400" b="1" u="sng" dirty="0" smtClean="0">
                <a:solidFill>
                  <a:srgbClr val="FF0000"/>
                </a:solidFill>
              </a:rPr>
              <a:t>REMEMBER: </a:t>
            </a:r>
            <a:r>
              <a:rPr lang="en-US" sz="2400" b="1" dirty="0" smtClean="0"/>
              <a:t>DO NOT BE LATE FOR BOTH THE LECTURE OR YOUR SUPERVISION MEETING. TIME IS LIMITED!</a:t>
            </a:r>
          </a:p>
        </p:txBody>
      </p:sp>
    </p:spTree>
    <p:extLst>
      <p:ext uri="{BB962C8B-B14F-4D97-AF65-F5344CB8AC3E}">
        <p14:creationId xmlns:p14="http://schemas.microsoft.com/office/powerpoint/2010/main" val="40181102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4119"/>
            <a:ext cx="4320480" cy="6291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2492896"/>
            <a:ext cx="4608512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/>
              <a:t>What is a dissertation?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30732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508000"/>
            <a:ext cx="8521700" cy="58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050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700"/>
            <a:ext cx="9144000" cy="682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946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ason.gmu.edu/~kmittapa/portfolio/images/disserta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649293"/>
            <a:ext cx="4578626" cy="5494351"/>
          </a:xfrm>
          <a:prstGeom prst="rect">
            <a:avLst/>
          </a:prstGeom>
          <a:noFill/>
        </p:spPr>
      </p:pic>
      <p:pic>
        <p:nvPicPr>
          <p:cNvPr id="4100" name="Picture 4" descr="http://www.cartoonstock.com/newscartoons/cartoonists/dbr/lowres/dbrn116l.jpg"/>
          <p:cNvPicPr>
            <a:picLocks noChangeAspect="1" noChangeArrowheads="1"/>
          </p:cNvPicPr>
          <p:nvPr/>
        </p:nvPicPr>
        <p:blipFill>
          <a:blip r:embed="rId3" cstate="print"/>
          <a:srcRect t="12829" b="12453"/>
          <a:stretch>
            <a:fillRect/>
          </a:stretch>
        </p:blipFill>
        <p:spPr bwMode="auto">
          <a:xfrm>
            <a:off x="4857752" y="1071546"/>
            <a:ext cx="4122066" cy="471490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755576" y="623731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Research Dissertation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724128" y="62373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Practice Dissertation</a:t>
            </a:r>
            <a:endParaRPr lang="en-GB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86864" y="2291388"/>
            <a:ext cx="7429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/>
              <a:t>Methodology</a:t>
            </a:r>
            <a:endParaRPr lang="en-GB" sz="9600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11663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/>
              <a:t>So WHY do we have to have a methodology?</a:t>
            </a:r>
            <a:endParaRPr lang="en-US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764704"/>
            <a:ext cx="7887378" cy="592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56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york.ac.uk/depts/poli/images/Student%20read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435111"/>
            <a:ext cx="7605970" cy="528003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000100" y="116632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smtClean="0"/>
              <a:t>Literature Review</a:t>
            </a:r>
            <a:endParaRPr lang="en-GB" sz="6000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42976" y="417870"/>
            <a:ext cx="7358114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000" b="1" dirty="0"/>
              <a:t>What do we already know in the immediate area?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are the characteristics of </a:t>
            </a:r>
            <a:r>
              <a:rPr lang="en-GB" sz="2000" b="1" i="1" dirty="0"/>
              <a:t>key concepts </a:t>
            </a:r>
            <a:r>
              <a:rPr lang="en-GB" sz="2000" b="1" dirty="0"/>
              <a:t>or the main arguments and findings?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are the relationships between these key concepts, arguments and findings?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are the existing theories?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Where </a:t>
            </a:r>
            <a:r>
              <a:rPr lang="en-GB" sz="2000" b="1" dirty="0"/>
              <a:t>are the inconsistencies?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Any </a:t>
            </a:r>
            <a:r>
              <a:rPr lang="en-GB" sz="2000" b="1" dirty="0"/>
              <a:t>other shortcomings in our knowledge and understandings?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views need to be (further) tested?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evidence is lacking, inconclusive, contradictory or too limited?</a:t>
            </a:r>
          </a:p>
          <a:p>
            <a:pPr lvl="0"/>
            <a:endParaRPr lang="en-GB" sz="2000" b="1" dirty="0" smtClean="0"/>
          </a:p>
          <a:p>
            <a:pPr lvl="0"/>
            <a:r>
              <a:rPr lang="en-GB" sz="2000" b="1" dirty="0" smtClean="0"/>
              <a:t>What </a:t>
            </a:r>
            <a:r>
              <a:rPr lang="en-GB" sz="2000" b="1" dirty="0"/>
              <a:t>contribution can my work be expected to make?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carefullyaimeddarts.files.wordpress.com/2009/02/ron-burgun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898" y="1071547"/>
            <a:ext cx="6024892" cy="5000660"/>
          </a:xfrm>
          <a:prstGeom prst="rect">
            <a:avLst/>
          </a:prstGeom>
          <a:noFill/>
        </p:spPr>
      </p:pic>
      <p:sp>
        <p:nvSpPr>
          <p:cNvPr id="5" name="Oval Callout 4"/>
          <p:cNvSpPr/>
          <p:nvPr/>
        </p:nvSpPr>
        <p:spPr>
          <a:xfrm>
            <a:off x="5214942" y="142876"/>
            <a:ext cx="3929090" cy="2857496"/>
          </a:xfrm>
          <a:prstGeom prst="wedgeEllipseCallout">
            <a:avLst>
              <a:gd name="adj1" fmla="val -89667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643570" y="716332"/>
            <a:ext cx="32147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type of literature is there that you should look at when thinking of your research?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pocketchange.become.com/images/superb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500327"/>
            <a:ext cx="5590279" cy="4143383"/>
          </a:xfrm>
          <a:prstGeom prst="rect">
            <a:avLst/>
          </a:prstGeom>
          <a:noFill/>
        </p:spPr>
      </p:pic>
      <p:sp>
        <p:nvSpPr>
          <p:cNvPr id="5" name="Oval Callout 4"/>
          <p:cNvSpPr/>
          <p:nvPr/>
        </p:nvSpPr>
        <p:spPr>
          <a:xfrm>
            <a:off x="285720" y="428604"/>
            <a:ext cx="2500330" cy="2285992"/>
          </a:xfrm>
          <a:prstGeom prst="wedgeEllipseCallout">
            <a:avLst>
              <a:gd name="adj1" fmla="val 40506"/>
              <a:gd name="adj2" fmla="val 794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4071934" y="214290"/>
            <a:ext cx="2214578" cy="2612912"/>
          </a:xfrm>
          <a:prstGeom prst="wedgeEllipseCallout">
            <a:avLst>
              <a:gd name="adj1" fmla="val -22354"/>
              <a:gd name="adj2" fmla="val 807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Callout 6"/>
          <p:cNvSpPr/>
          <p:nvPr/>
        </p:nvSpPr>
        <p:spPr>
          <a:xfrm>
            <a:off x="6572264" y="642918"/>
            <a:ext cx="2357454" cy="2357454"/>
          </a:xfrm>
          <a:prstGeom prst="wedgeEllipseCallout">
            <a:avLst>
              <a:gd name="adj1" fmla="val -59075"/>
              <a:gd name="adj2" fmla="val 745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14348" y="714356"/>
            <a:ext cx="17859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Books</a:t>
            </a:r>
          </a:p>
          <a:p>
            <a:r>
              <a:rPr lang="en-GB" dirty="0" smtClean="0"/>
              <a:t>Conferences</a:t>
            </a:r>
          </a:p>
          <a:p>
            <a:r>
              <a:rPr lang="en-GB" dirty="0" smtClean="0"/>
              <a:t>Govt. and corp. reports.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429124" y="531666"/>
            <a:ext cx="16430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Newspapers</a:t>
            </a:r>
          </a:p>
          <a:p>
            <a:r>
              <a:rPr lang="en-GB" dirty="0" smtClean="0"/>
              <a:t>Theses and Dissertations</a:t>
            </a:r>
          </a:p>
          <a:p>
            <a:r>
              <a:rPr lang="en-GB" dirty="0" smtClean="0"/>
              <a:t>Internet</a:t>
            </a:r>
          </a:p>
          <a:p>
            <a:r>
              <a:rPr lang="en-GB" dirty="0" smtClean="0"/>
              <a:t>CD-Rom</a:t>
            </a:r>
          </a:p>
          <a:p>
            <a:r>
              <a:rPr lang="en-GB" dirty="0" smtClean="0"/>
              <a:t>Magazines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32240" y="1052736"/>
            <a:ext cx="2034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I am </a:t>
            </a:r>
            <a:r>
              <a:rPr lang="en-GB" sz="3600" dirty="0" err="1" smtClean="0"/>
              <a:t>McLovin</a:t>
            </a:r>
            <a:r>
              <a:rPr lang="en-GB" sz="3600" dirty="0" smtClean="0"/>
              <a:t>’!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16632"/>
            <a:ext cx="9144000" cy="6586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/>
              <a:t>Re-visiting and revaluating 1</a:t>
            </a:r>
          </a:p>
          <a:p>
            <a:endParaRPr lang="en-US" sz="800" b="1" dirty="0"/>
          </a:p>
          <a:p>
            <a:r>
              <a:rPr lang="en-US" sz="2400" b="1" dirty="0" smtClean="0"/>
              <a:t>	Brainstorming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Start thinking about the Dissertation process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Is the topic strong enough?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Refine your topic</a:t>
            </a:r>
          </a:p>
          <a:p>
            <a:pPr lvl="1"/>
            <a:endParaRPr lang="en-US" sz="800" b="1" dirty="0" smtClean="0"/>
          </a:p>
          <a:p>
            <a:r>
              <a:rPr lang="en-US" sz="2400" b="1" dirty="0" smtClean="0"/>
              <a:t>	Research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Why is Research so important?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How can it be used?</a:t>
            </a:r>
          </a:p>
          <a:p>
            <a:pPr marL="800100" lvl="1" indent="-342900">
              <a:buAutoNum type="arabicPeriod"/>
            </a:pPr>
            <a:endParaRPr lang="en-US" sz="800" b="1" dirty="0" smtClean="0"/>
          </a:p>
          <a:p>
            <a:r>
              <a:rPr lang="en-US" sz="2400" b="1" dirty="0" smtClean="0"/>
              <a:t>	Analysis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What particular subject is the best to analyse?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Choices… choices… choices…</a:t>
            </a:r>
          </a:p>
          <a:p>
            <a:pPr lvl="1"/>
            <a:endParaRPr lang="en-US" sz="800" b="1" dirty="0" smtClean="0"/>
          </a:p>
          <a:p>
            <a:r>
              <a:rPr lang="en-US" sz="2400" b="1" dirty="0" smtClean="0"/>
              <a:t>	Synthesis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The combining of elements to express ideas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Analyse research to improve ideas</a:t>
            </a:r>
          </a:p>
          <a:p>
            <a:pPr marL="1714500" lvl="3" indent="-342900">
              <a:buFontTx/>
              <a:buChar char="•"/>
            </a:pPr>
            <a:r>
              <a:rPr lang="en-US" sz="2400" dirty="0" smtClean="0"/>
              <a:t>Up-date research material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168857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/>
              <a:t>Re-visiting and Revaluating 2</a:t>
            </a:r>
            <a:endParaRPr lang="en-US" sz="5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1052736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Topic Sentence and Thesis Statement</a:t>
            </a:r>
          </a:p>
          <a:p>
            <a:pPr marL="800100" lvl="1" indent="-342900">
              <a:buFontTx/>
              <a:buChar char="•"/>
            </a:pPr>
            <a:r>
              <a:rPr lang="en-US" sz="2400" dirty="0" smtClean="0"/>
              <a:t>Write a topic statement – what is this Dissertation about</a:t>
            </a:r>
          </a:p>
          <a:p>
            <a:pPr marL="800100" lvl="1" indent="-342900">
              <a:buFontTx/>
              <a:buChar char="•"/>
            </a:pPr>
            <a:r>
              <a:rPr lang="en-US" sz="2400" dirty="0" smtClean="0"/>
              <a:t>Narrow the topic?</a:t>
            </a:r>
          </a:p>
          <a:p>
            <a:pPr marL="800100" lvl="1" indent="-342900">
              <a:buFontTx/>
              <a:buChar char="•"/>
            </a:pPr>
            <a:r>
              <a:rPr lang="en-US" sz="2400" dirty="0" smtClean="0"/>
              <a:t>Write a short paragraph outlining further ideas about the 	Dissertation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9512" y="2996952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Outline the Dissertation</a:t>
            </a:r>
          </a:p>
          <a:p>
            <a:pPr marL="800100" lvl="1" indent="-342900">
              <a:buFontTx/>
              <a:buChar char="•"/>
            </a:pPr>
            <a:r>
              <a:rPr lang="en-US" sz="2400" dirty="0" smtClean="0"/>
              <a:t>Sizeable ‘chunks’ or ‘portions’ within each chapter</a:t>
            </a:r>
          </a:p>
          <a:p>
            <a:pPr marL="800100" lvl="1" indent="-342900">
              <a:buFontTx/>
              <a:buChar char="•"/>
            </a:pPr>
            <a:r>
              <a:rPr lang="en-US" sz="2400" dirty="0" smtClean="0"/>
              <a:t>Does it all ‘fit’ and ‘work’ together?</a:t>
            </a:r>
          </a:p>
          <a:p>
            <a:pPr marL="342900" indent="-342900">
              <a:buFontTx/>
              <a:buChar char="•"/>
            </a:pPr>
            <a:endParaRPr lang="en-US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179512" y="4365104"/>
            <a:ext cx="87129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Citations</a:t>
            </a:r>
          </a:p>
          <a:p>
            <a:pPr marL="342900" indent="-342900">
              <a:buFontTx/>
              <a:buChar char="•"/>
            </a:pPr>
            <a:r>
              <a:rPr lang="en-US" sz="2400" dirty="0" smtClean="0"/>
              <a:t>These are quotes, reading lists, etc. – to be discussed next week</a:t>
            </a:r>
          </a:p>
          <a:p>
            <a:pPr marL="342900" indent="-342900">
              <a:buFontTx/>
              <a:buChar char="•"/>
            </a:pPr>
            <a:endParaRPr lang="en-US" sz="2400" dirty="0"/>
          </a:p>
          <a:p>
            <a:pPr algn="ctr"/>
            <a:r>
              <a:rPr lang="en-US" sz="6000" b="1" dirty="0" smtClean="0"/>
              <a:t>GET IT STARTED…</a:t>
            </a:r>
          </a:p>
        </p:txBody>
      </p:sp>
    </p:spTree>
    <p:extLst>
      <p:ext uri="{BB962C8B-B14F-4D97-AF65-F5344CB8AC3E}">
        <p14:creationId xmlns:p14="http://schemas.microsoft.com/office/powerpoint/2010/main" val="18799494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536" y="260648"/>
            <a:ext cx="8568952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u="sng" dirty="0"/>
              <a:t>DEADLINE FOR DISSERTATION </a:t>
            </a:r>
            <a:endParaRPr lang="en-US" sz="4000" b="1" u="sng" dirty="0" smtClean="0"/>
          </a:p>
          <a:p>
            <a:pPr algn="ctr"/>
            <a:r>
              <a:rPr lang="en-US" sz="4000" b="1" u="sng" dirty="0" smtClean="0"/>
              <a:t>HAND</a:t>
            </a:r>
            <a:r>
              <a:rPr lang="en-US" sz="4000" b="1" u="sng" dirty="0"/>
              <a:t>-IN: </a:t>
            </a:r>
            <a:endParaRPr lang="en-US" sz="4000" b="1" u="sng" dirty="0" smtClean="0"/>
          </a:p>
          <a:p>
            <a:pPr algn="ctr"/>
            <a:endParaRPr lang="en-US" sz="4000" b="1" u="sng" dirty="0"/>
          </a:p>
          <a:p>
            <a:pPr algn="ctr"/>
            <a:endParaRPr lang="en-US" sz="4000" b="1" u="sng" dirty="0"/>
          </a:p>
          <a:p>
            <a:pPr algn="ctr"/>
            <a:r>
              <a:rPr lang="en-US" sz="7200" b="1" dirty="0" smtClean="0"/>
              <a:t>Friday, 16</a:t>
            </a:r>
            <a:r>
              <a:rPr lang="en-US" sz="7200" b="1" baseline="30000" dirty="0" smtClean="0"/>
              <a:t>th</a:t>
            </a:r>
            <a:r>
              <a:rPr lang="en-US" sz="7200" b="1" dirty="0" smtClean="0"/>
              <a:t> December 2016 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402760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451</Words>
  <Application>Microsoft Macintosh PowerPoint</Application>
  <PresentationFormat>On-screen Show (4:3)</PresentationFormat>
  <Paragraphs>116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Drindod Dewi Sant</cp:lastModifiedBy>
  <cp:revision>30</cp:revision>
  <dcterms:created xsi:type="dcterms:W3CDTF">2010-01-19T16:11:03Z</dcterms:created>
  <dcterms:modified xsi:type="dcterms:W3CDTF">2016-10-02T12:22:31Z</dcterms:modified>
</cp:coreProperties>
</file>