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92" r:id="rId2"/>
    <p:sldId id="294" r:id="rId3"/>
    <p:sldId id="296" r:id="rId4"/>
    <p:sldId id="297" r:id="rId5"/>
    <p:sldId id="298" r:id="rId6"/>
    <p:sldId id="299" r:id="rId7"/>
    <p:sldId id="300" r:id="rId8"/>
    <p:sldId id="301" r:id="rId9"/>
    <p:sldId id="302" r:id="rId10"/>
    <p:sldId id="303" r:id="rId11"/>
    <p:sldId id="304" r:id="rId12"/>
    <p:sldId id="290" r:id="rId13"/>
  </p:sldIdLst>
  <p:sldSz cx="9144000" cy="6858000" type="screen4x3"/>
  <p:notesSz cx="6858000" cy="9144000"/>
  <p:embeddedFontLst>
    <p:embeddedFont>
      <p:font typeface="Cambria Math" panose="02040503050406030204" pitchFamily="18" charset="0"/>
      <p:regular r:id="rId14"/>
    </p:embeddedFont>
    <p:embeddedFont>
      <p:font typeface="Calibri Light" panose="020F0302020204030204" pitchFamily="34" charset="0"/>
      <p:regular r:id="rId15"/>
      <p:italic r:id="rId16"/>
    </p:embeddedFont>
    <p:embeddedFont>
      <p:font typeface="Calibri" panose="020F0502020204030204" pitchFamily="34" charset="0"/>
      <p:regular r:id="rId17"/>
      <p:bold r:id="rId18"/>
      <p:italic r:id="rId19"/>
      <p:boldItalic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77" autoAdjust="0"/>
    <p:restoredTop sz="94660"/>
  </p:normalViewPr>
  <p:slideViewPr>
    <p:cSldViewPr snapToGrid="0">
      <p:cViewPr varScale="1">
        <p:scale>
          <a:sx n="68" d="100"/>
          <a:sy n="68" d="100"/>
        </p:scale>
        <p:origin x="792"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66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130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marL="91440" indent="-91440">
              <a:buFont typeface="Arial" panose="020B0604020202020204" pitchFamily="34" charset="0"/>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078311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7760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05A7C0-EFCD-4C72-9C76-B746EE1ADA98}"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07633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190926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05A7C0-EFCD-4C72-9C76-B746EE1ADA98}" type="datetimeFigureOut">
              <a:rPr lang="en-GB" smtClean="0"/>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672102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905A7C0-EFCD-4C72-9C76-B746EE1ADA98}" type="datetimeFigureOut">
              <a:rPr lang="en-GB" smtClean="0"/>
              <a:t>28/11/2018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260839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A905A7C0-EFCD-4C72-9C76-B746EE1ADA98}" type="datetimeFigureOut">
              <a:rPr lang="en-GB" smtClean="0"/>
              <a:t>28/11/2018</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62D411D-366C-445C-883F-4824971BE5F6}" type="slidenum">
              <a:rPr lang="en-GB" smtClean="0"/>
              <a:t>‹#›</a:t>
            </a:fld>
            <a:endParaRPr lang="en-GB"/>
          </a:p>
        </p:txBody>
      </p:sp>
    </p:spTree>
    <p:extLst>
      <p:ext uri="{BB962C8B-B14F-4D97-AF65-F5344CB8AC3E}">
        <p14:creationId xmlns:p14="http://schemas.microsoft.com/office/powerpoint/2010/main" val="31034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536827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641777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10133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A905A7C0-EFCD-4C72-9C76-B746EE1ADA98}" type="datetimeFigureOut">
              <a:rPr lang="en-GB" smtClean="0"/>
              <a:pPr/>
              <a:t>28/11/2018</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62D411D-366C-445C-883F-4824971BE5F6}"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852045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Research Methods &amp; Data Analysis </a:t>
            </a:r>
            <a:endParaRPr lang="en-GB" dirty="0"/>
          </a:p>
        </p:txBody>
      </p:sp>
      <p:sp>
        <p:nvSpPr>
          <p:cNvPr id="3" name="Subtitle 2"/>
          <p:cNvSpPr>
            <a:spLocks noGrp="1"/>
          </p:cNvSpPr>
          <p:nvPr>
            <p:ph type="subTitle" idx="1"/>
          </p:nvPr>
        </p:nvSpPr>
        <p:spPr/>
        <p:txBody>
          <a:bodyPr/>
          <a:lstStyle/>
          <a:p>
            <a:r>
              <a:rPr lang="en-GB"/>
              <a:t>Lecture 9: Nonparametric Tests</a:t>
            </a:r>
            <a:endParaRPr lang="en-GB" dirty="0"/>
          </a:p>
        </p:txBody>
      </p:sp>
    </p:spTree>
    <p:extLst>
      <p:ext uri="{BB962C8B-B14F-4D97-AF65-F5344CB8AC3E}">
        <p14:creationId xmlns:p14="http://schemas.microsoft.com/office/powerpoint/2010/main" val="278748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p:sp>
        <p:nvSpPr>
          <p:cNvPr id="3" name="Content Placeholder 2"/>
          <p:cNvSpPr>
            <a:spLocks noGrp="1"/>
          </p:cNvSpPr>
          <p:nvPr>
            <p:ph idx="1"/>
          </p:nvPr>
        </p:nvSpPr>
        <p:spPr/>
        <p:txBody>
          <a:bodyPr/>
          <a:lstStyle/>
          <a:p>
            <a:r>
              <a:rPr lang="en-GB"/>
              <a:t>Topics covered</a:t>
            </a:r>
            <a:endParaRPr lang="en-GB">
              <a:sym typeface="Wingdings" panose="05000000000000000000" pitchFamily="2" charset="2"/>
            </a:endParaRPr>
          </a:p>
          <a:p>
            <a:pPr lvl="1"/>
            <a:r>
              <a:rPr lang="en-GB">
                <a:sym typeface="Wingdings" panose="05000000000000000000" pitchFamily="2" charset="2"/>
              </a:rPr>
              <a:t>One-Way Test of Chi-Square</a:t>
            </a:r>
          </a:p>
          <a:p>
            <a:pPr lvl="1"/>
            <a:r>
              <a:rPr lang="en-GB">
                <a:sym typeface="Wingdings" panose="05000000000000000000" pitchFamily="2" charset="2"/>
              </a:rPr>
              <a:t>Yate’s Correction for Continuity</a:t>
            </a:r>
          </a:p>
          <a:p>
            <a:pPr lvl="1"/>
            <a:r>
              <a:rPr lang="en-GB">
                <a:sym typeface="Wingdings" panose="05000000000000000000" pitchFamily="2" charset="2"/>
              </a:rPr>
              <a:t>Mann-Whitney U test</a:t>
            </a:r>
          </a:p>
          <a:p>
            <a:r>
              <a:rPr lang="en-GB"/>
              <a:t>Non-parametric tests allow us to handle data that does not follow a normal distribution</a:t>
            </a:r>
            <a:endParaRPr lang="en-GB" dirty="0"/>
          </a:p>
        </p:txBody>
      </p:sp>
    </p:spTree>
    <p:extLst>
      <p:ext uri="{BB962C8B-B14F-4D97-AF65-F5344CB8AC3E}">
        <p14:creationId xmlns:p14="http://schemas.microsoft.com/office/powerpoint/2010/main" val="878624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Introduction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a:t>All of the statistical tests covered so far are parametric tests</a:t>
            </a:r>
          </a:p>
          <a:p>
            <a:pPr lvl="1"/>
            <a:r>
              <a:rPr lang="en-GB" dirty="0"/>
              <a:t>The data is scores or measurements of some sort</a:t>
            </a:r>
          </a:p>
          <a:p>
            <a:pPr lvl="1"/>
            <a:r>
              <a:rPr lang="en-GB" dirty="0"/>
              <a:t>The data are drawn from a normally distributed population</a:t>
            </a:r>
          </a:p>
          <a:p>
            <a:r>
              <a:rPr lang="en-GB" dirty="0"/>
              <a:t>What if we don’t measure or test anything?</a:t>
            </a:r>
          </a:p>
          <a:p>
            <a:pPr lvl="1"/>
            <a:r>
              <a:rPr lang="en-GB" dirty="0"/>
              <a:t>Suppose we just count things?</a:t>
            </a:r>
          </a:p>
          <a:p>
            <a:r>
              <a:rPr lang="en-GB" dirty="0"/>
              <a:t>A researcher wants to know if university students differ in their use of student support by year in university</a:t>
            </a:r>
          </a:p>
          <a:p>
            <a:pPr lvl="1"/>
            <a:r>
              <a:rPr lang="en-GB" dirty="0"/>
              <a:t>She randomly selects 100 students who have used student support and asks them which year they’re in</a:t>
            </a:r>
          </a:p>
          <a:p>
            <a:pPr lvl="1"/>
            <a:endParaRPr lang="en-GB" dirty="0"/>
          </a:p>
          <a:p>
            <a:pPr lvl="1"/>
            <a:endParaRPr lang="en-GB" dirty="0"/>
          </a:p>
          <a:p>
            <a:pPr lvl="1"/>
            <a:endParaRPr lang="en-GB" dirty="0"/>
          </a:p>
          <a:p>
            <a:endParaRPr lang="en-GB" dirty="0"/>
          </a:p>
          <a:p>
            <a:r>
              <a:rPr lang="en-GB" dirty="0"/>
              <a:t>How can she analyse this data?</a:t>
            </a:r>
          </a:p>
        </p:txBody>
      </p:sp>
      <p:graphicFrame>
        <p:nvGraphicFramePr>
          <p:cNvPr id="4" name="Table 3"/>
          <p:cNvGraphicFramePr>
            <a:graphicFrameLocks noGrp="1"/>
          </p:cNvGraphicFramePr>
          <p:nvPr>
            <p:extLst>
              <p:ext uri="{D42A27DB-BD31-4B8C-83A1-F6EECF244321}">
                <p14:modId xmlns:p14="http://schemas.microsoft.com/office/powerpoint/2010/main" val="4087586919"/>
              </p:ext>
            </p:extLst>
          </p:nvPr>
        </p:nvGraphicFramePr>
        <p:xfrm>
          <a:off x="484772" y="4525933"/>
          <a:ext cx="8220174" cy="1010920"/>
        </p:xfrm>
        <a:graphic>
          <a:graphicData uri="http://schemas.openxmlformats.org/drawingml/2006/table">
            <a:tbl>
              <a:tblPr firstRow="1" bandRow="1">
                <a:tableStyleId>{2D5ABB26-0587-4C30-8999-92F81FD0307C}</a:tableStyleId>
              </a:tblPr>
              <a:tblGrid>
                <a:gridCol w="1370029">
                  <a:extLst>
                    <a:ext uri="{9D8B030D-6E8A-4147-A177-3AD203B41FA5}">
                      <a16:colId xmlns:a16="http://schemas.microsoft.com/office/drawing/2014/main" val="20000"/>
                    </a:ext>
                  </a:extLst>
                </a:gridCol>
                <a:gridCol w="1370029">
                  <a:extLst>
                    <a:ext uri="{9D8B030D-6E8A-4147-A177-3AD203B41FA5}">
                      <a16:colId xmlns:a16="http://schemas.microsoft.com/office/drawing/2014/main" val="20001"/>
                    </a:ext>
                  </a:extLst>
                </a:gridCol>
                <a:gridCol w="1370029">
                  <a:extLst>
                    <a:ext uri="{9D8B030D-6E8A-4147-A177-3AD203B41FA5}">
                      <a16:colId xmlns:a16="http://schemas.microsoft.com/office/drawing/2014/main" val="20002"/>
                    </a:ext>
                  </a:extLst>
                </a:gridCol>
                <a:gridCol w="1370029">
                  <a:extLst>
                    <a:ext uri="{9D8B030D-6E8A-4147-A177-3AD203B41FA5}">
                      <a16:colId xmlns:a16="http://schemas.microsoft.com/office/drawing/2014/main" val="20003"/>
                    </a:ext>
                  </a:extLst>
                </a:gridCol>
                <a:gridCol w="1370029">
                  <a:extLst>
                    <a:ext uri="{9D8B030D-6E8A-4147-A177-3AD203B41FA5}">
                      <a16:colId xmlns:a16="http://schemas.microsoft.com/office/drawing/2014/main" val="20004"/>
                    </a:ext>
                  </a:extLst>
                </a:gridCol>
                <a:gridCol w="1370029">
                  <a:extLst>
                    <a:ext uri="{9D8B030D-6E8A-4147-A177-3AD203B41FA5}">
                      <a16:colId xmlns:a16="http://schemas.microsoft.com/office/drawing/2014/main" val="20005"/>
                    </a:ext>
                  </a:extLst>
                </a:gridCol>
              </a:tblGrid>
              <a:tr h="370840">
                <a:tc>
                  <a:txBody>
                    <a:bodyPr/>
                    <a:lstStyle/>
                    <a:p>
                      <a:pPr algn="ctr"/>
                      <a:r>
                        <a:rPr lang="en-GB" sz="1400" dirty="0"/>
                        <a:t>Student Support</a:t>
                      </a:r>
                      <a:r>
                        <a:rPr lang="en-GB" sz="1400" baseline="0" dirty="0"/>
                        <a:t> Usage</a:t>
                      </a:r>
                      <a:endParaRPr lang="en-GB" sz="1400" dirty="0"/>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1</a:t>
                      </a:r>
                      <a:r>
                        <a:rPr lang="en-GB" baseline="30000" dirty="0"/>
                        <a:t>st</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2</a:t>
                      </a:r>
                      <a:r>
                        <a:rPr lang="en-GB" baseline="30000" dirty="0"/>
                        <a:t>nd</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3</a:t>
                      </a:r>
                      <a:r>
                        <a:rPr lang="en-GB" baseline="30000" dirty="0"/>
                        <a:t>rd</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4</a:t>
                      </a:r>
                      <a:r>
                        <a:rPr lang="en-GB" baseline="30000" dirty="0"/>
                        <a:t>th</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algn="ctr"/>
                      <a:r>
                        <a:rPr lang="en-GB" dirty="0"/>
                        <a:t>Used</a:t>
                      </a:r>
                    </a:p>
                  </a:txBody>
                  <a:tcPr>
                    <a:lnT w="12700" cap="flat" cmpd="sng" algn="ctr">
                      <a:solidFill>
                        <a:schemeClr val="tx1"/>
                      </a:solidFill>
                      <a:prstDash val="solid"/>
                      <a:round/>
                      <a:headEnd type="none" w="med" len="med"/>
                      <a:tailEnd type="none" w="med" len="med"/>
                    </a:lnT>
                  </a:tcPr>
                </a:tc>
                <a:tc>
                  <a:txBody>
                    <a:bodyPr/>
                    <a:lstStyle/>
                    <a:p>
                      <a:pPr algn="ctr"/>
                      <a:r>
                        <a:rPr lang="en-GB" dirty="0"/>
                        <a:t>20</a:t>
                      </a:r>
                    </a:p>
                  </a:txBody>
                  <a:tcPr>
                    <a:lnT w="12700" cap="flat" cmpd="sng" algn="ctr">
                      <a:solidFill>
                        <a:schemeClr val="tx1"/>
                      </a:solidFill>
                      <a:prstDash val="solid"/>
                      <a:round/>
                      <a:headEnd type="none" w="med" len="med"/>
                      <a:tailEnd type="none" w="med" len="med"/>
                    </a:lnT>
                  </a:tcPr>
                </a:tc>
                <a:tc>
                  <a:txBody>
                    <a:bodyPr/>
                    <a:lstStyle/>
                    <a:p>
                      <a:pPr algn="ctr"/>
                      <a:r>
                        <a:rPr lang="en-GB" dirty="0"/>
                        <a:t>31</a:t>
                      </a:r>
                    </a:p>
                  </a:txBody>
                  <a:tcPr>
                    <a:lnT w="12700" cap="flat" cmpd="sng" algn="ctr">
                      <a:solidFill>
                        <a:schemeClr val="tx1"/>
                      </a:solidFill>
                      <a:prstDash val="solid"/>
                      <a:round/>
                      <a:headEnd type="none" w="med" len="med"/>
                      <a:tailEnd type="none" w="med" len="med"/>
                    </a:lnT>
                  </a:tcPr>
                </a:tc>
                <a:tc>
                  <a:txBody>
                    <a:bodyPr/>
                    <a:lstStyle/>
                    <a:p>
                      <a:pPr algn="ctr"/>
                      <a:r>
                        <a:rPr lang="en-GB" dirty="0"/>
                        <a:t>28</a:t>
                      </a:r>
                    </a:p>
                  </a:txBody>
                  <a:tcPr>
                    <a:lnT w="12700" cap="flat" cmpd="sng" algn="ctr">
                      <a:solidFill>
                        <a:schemeClr val="tx1"/>
                      </a:solidFill>
                      <a:prstDash val="solid"/>
                      <a:round/>
                      <a:headEnd type="none" w="med" len="med"/>
                      <a:tailEnd type="none" w="med" len="med"/>
                    </a:lnT>
                  </a:tcPr>
                </a:tc>
                <a:tc>
                  <a:txBody>
                    <a:bodyPr/>
                    <a:lstStyle/>
                    <a:p>
                      <a:pPr algn="ctr"/>
                      <a:r>
                        <a:rPr lang="en-GB" dirty="0"/>
                        <a:t>21</a:t>
                      </a:r>
                    </a:p>
                  </a:txBody>
                  <a:tcPr>
                    <a:lnT w="12700" cap="flat" cmpd="sng" algn="ctr">
                      <a:solidFill>
                        <a:schemeClr val="tx1"/>
                      </a:solidFill>
                      <a:prstDash val="solid"/>
                      <a:round/>
                      <a:headEnd type="none" w="med" len="med"/>
                      <a:tailEnd type="none" w="med" len="med"/>
                    </a:lnT>
                  </a:tcPr>
                </a:tc>
                <a:tc>
                  <a:txBody>
                    <a:bodyPr/>
                    <a:lstStyle/>
                    <a:p>
                      <a:pPr algn="ctr"/>
                      <a:r>
                        <a:rPr lang="en-GB" dirty="0"/>
                        <a:t>100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609830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r>
                  <a:rPr lang="en-GB" dirty="0"/>
                  <a:t>One-way Chi-square (</a:t>
                </a:r>
                <a14:m>
                  <m:oMath xmlns:m="http://schemas.openxmlformats.org/officeDocument/2006/math">
                    <m:sSup>
                      <m:sSupPr>
                        <m:ctrlPr>
                          <a:rPr lang="en-GB" i="1" smtClean="0">
                            <a:latin typeface="Cambria Math" panose="02040503050406030204" pitchFamily="18" charset="0"/>
                          </a:rPr>
                        </m:ctrlPr>
                      </m:sSupPr>
                      <m:e>
                        <m:r>
                          <a:rPr lang="en-GB" smtClean="0">
                            <a:latin typeface="Cambria Math" panose="02040503050406030204" pitchFamily="18" charset="0"/>
                          </a:rPr>
                          <m:t>𝜒</m:t>
                        </m:r>
                      </m:e>
                      <m:sup>
                        <m:r>
                          <a:rPr lang="en-GB" smtClean="0">
                            <a:latin typeface="Cambria Math" panose="02040503050406030204" pitchFamily="18" charset="0"/>
                          </a:rPr>
                          <m:t>2</m:t>
                        </m:r>
                      </m:sup>
                    </m:sSup>
                  </m:oMath>
                </a14:m>
                <a:r>
                  <a:rPr lang="en-GB" dirty="0"/>
                  <a:t>) Test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1827"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What the researcher wants to know is if this distribution she observed is significantly different from what she might expect if the total population of students doesn’t change from year to year</a:t>
                </a:r>
              </a:p>
              <a:p>
                <a:r>
                  <a:rPr lang="en-GB" dirty="0"/>
                  <a:t>This can be analysed using the Chi-square (</a:t>
                </a:r>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oMath>
                </a14:m>
                <a:r>
                  <a:rPr lang="en-GB" dirty="0"/>
                  <a:t>) test</a:t>
                </a:r>
              </a:p>
              <a:p>
                <a:pPr lvl="1"/>
                <a:r>
                  <a:rPr lang="en-GB" dirty="0"/>
                  <a:t>Doesn’t need data to be scores or measurements</a:t>
                </a:r>
              </a:p>
              <a:p>
                <a:pPr lvl="1"/>
                <a:r>
                  <a:rPr lang="en-GB" dirty="0"/>
                  <a:t>Non-parametric test designed for categorical data</a:t>
                </a:r>
              </a:p>
              <a:p>
                <a:pPr lvl="1"/>
                <a:r>
                  <a:rPr lang="en-GB" dirty="0"/>
                  <a:t>The categories involve a single independent variable</a:t>
                </a:r>
              </a:p>
              <a:p>
                <a:r>
                  <a:rPr lang="en-GB" dirty="0"/>
                  <a:t>The null hypothesis for this is that the use of student support is independent of the year of study</a:t>
                </a:r>
              </a:p>
              <a:p>
                <a:pPr lvl="1"/>
                <a14:m>
                  <m:oMath xmlns:m="http://schemas.openxmlformats.org/officeDocument/2006/math">
                    <m:sSub>
                      <m:sSubPr>
                        <m:ctrlPr>
                          <a:rPr lang="en-GB" i="1" smtClean="0">
                            <a:latin typeface="Cambria Math" panose="02040503050406030204" pitchFamily="18" charset="0"/>
                          </a:rPr>
                        </m:ctrlPr>
                      </m:sSubPr>
                      <m:e>
                        <m:r>
                          <a:rPr lang="en-GB" smtClean="0">
                            <a:latin typeface="Cambria Math" panose="02040503050406030204" pitchFamily="18" charset="0"/>
                          </a:rPr>
                          <m:t>𝐻</m:t>
                        </m:r>
                      </m:e>
                      <m:sub>
                        <m:r>
                          <a:rPr lang="en-GB" smtClean="0">
                            <a:latin typeface="Cambria Math" panose="02040503050406030204" pitchFamily="18" charset="0"/>
                          </a:rPr>
                          <m:t>0</m:t>
                        </m:r>
                      </m:sub>
                    </m:sSub>
                  </m:oMath>
                </a14:m>
                <a:r>
                  <a:rPr lang="en-GB" dirty="0"/>
                  <a:t>: The observed frequencies (</a:t>
                </a:r>
                <a14:m>
                  <m:oMath xmlns:m="http://schemas.openxmlformats.org/officeDocument/2006/math">
                    <m:sSub>
                      <m:sSubPr>
                        <m:ctrlPr>
                          <a:rPr lang="en-GB" i="1">
                            <a:latin typeface="Cambria Math" panose="02040503050406030204" pitchFamily="18" charset="0"/>
                          </a:rPr>
                        </m:ctrlPr>
                      </m:sSubPr>
                      <m:e>
                        <m:r>
                          <a:rPr lang="en-GB" smtClean="0">
                            <a:latin typeface="Cambria Math" panose="02040503050406030204" pitchFamily="18" charset="0"/>
                          </a:rPr>
                          <m:t>𝑓</m:t>
                        </m:r>
                      </m:e>
                      <m:sub>
                        <m:r>
                          <a:rPr lang="en-GB" smtClean="0">
                            <a:latin typeface="Cambria Math" panose="02040503050406030204" pitchFamily="18" charset="0"/>
                          </a:rPr>
                          <m:t>𝑜</m:t>
                        </m:r>
                      </m:sub>
                    </m:sSub>
                  </m:oMath>
                </a14:m>
                <a:r>
                  <a:rPr lang="en-GB" dirty="0"/>
                  <a:t>) equal the expected frequencies (</a:t>
                </a:r>
                <a14:m>
                  <m:oMath xmlns:m="http://schemas.openxmlformats.org/officeDocument/2006/math">
                    <m:sSub>
                      <m:sSubPr>
                        <m:ctrlPr>
                          <a:rPr lang="en-GB" i="1">
                            <a:latin typeface="Cambria Math" panose="02040503050406030204" pitchFamily="18" charset="0"/>
                          </a:rPr>
                        </m:ctrlPr>
                      </m:sSubPr>
                      <m:e>
                        <m:r>
                          <a:rPr lang="en-GB" smtClean="0">
                            <a:latin typeface="Cambria Math" panose="02040503050406030204" pitchFamily="18" charset="0"/>
                          </a:rPr>
                          <m:t>𝑓</m:t>
                        </m:r>
                      </m:e>
                      <m:sub>
                        <m:r>
                          <a:rPr lang="en-GB" smtClean="0">
                            <a:latin typeface="Cambria Math" panose="02040503050406030204" pitchFamily="18" charset="0"/>
                          </a:rPr>
                          <m:t>𝑒</m:t>
                        </m:r>
                      </m:sub>
                    </m:sSub>
                  </m:oMath>
                </a14:m>
                <a:r>
                  <a:rPr lang="en-GB" dirty="0"/>
                  <a:t>)</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650581"/>
              </a:xfrm>
              <a:blipFill rotWithShape="0">
                <a:blip r:embed="rId3"/>
                <a:stretch>
                  <a:fillRect l="-366" t="-647" r="-585"/>
                </a:stretch>
              </a:blipFill>
            </p:spPr>
            <p:txBody>
              <a:bodyPr/>
              <a:lstStyle/>
              <a:p>
                <a:r>
                  <a:rPr lang="en-GB">
                    <a:noFill/>
                  </a:rPr>
                  <a:t> </a:t>
                </a:r>
              </a:p>
            </p:txBody>
          </p:sp>
        </mc:Fallback>
      </mc:AlternateContent>
    </p:spTree>
    <p:extLst>
      <p:ext uri="{BB962C8B-B14F-4D97-AF65-F5344CB8AC3E}">
        <p14:creationId xmlns:p14="http://schemas.microsoft.com/office/powerpoint/2010/main" val="3596497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r>
                  <a:rPr lang="en-GB" dirty="0"/>
                  <a:t>One-way Chi-square (</a:t>
                </a:r>
                <a14:m>
                  <m:oMath xmlns:m="http://schemas.openxmlformats.org/officeDocument/2006/math">
                    <m:sSup>
                      <m:sSupPr>
                        <m:ctrlPr>
                          <a:rPr lang="en-GB" i="1" smtClean="0">
                            <a:latin typeface="Cambria Math" panose="02040503050406030204" pitchFamily="18" charset="0"/>
                          </a:rPr>
                        </m:ctrlPr>
                      </m:sSupPr>
                      <m:e>
                        <m:r>
                          <a:rPr lang="en-GB" smtClean="0">
                            <a:latin typeface="Cambria Math" panose="02040503050406030204" pitchFamily="18" charset="0"/>
                          </a:rPr>
                          <m:t>𝜒</m:t>
                        </m:r>
                      </m:e>
                      <m:sup>
                        <m:r>
                          <a:rPr lang="en-GB" smtClean="0">
                            <a:latin typeface="Cambria Math" panose="02040503050406030204" pitchFamily="18" charset="0"/>
                          </a:rPr>
                          <m:t>2</m:t>
                        </m:r>
                      </m:sup>
                    </m:sSup>
                  </m:oMath>
                </a14:m>
                <a:r>
                  <a:rPr lang="en-GB" dirty="0"/>
                  <a:t>) Test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1827"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85000" lnSpcReduction="20000"/>
              </a:bodyPr>
              <a:lstStyle/>
              <a:p>
                <a14:m>
                  <m:oMath xmlns:m="http://schemas.openxmlformats.org/officeDocument/2006/math">
                    <m:sSub>
                      <m:sSubPr>
                        <m:ctrlPr>
                          <a:rPr lang="en-GB" i="1" smtClean="0">
                            <a:latin typeface="Cambria Math" panose="02040503050406030204" pitchFamily="18" charset="0"/>
                          </a:rPr>
                        </m:ctrlPr>
                      </m:sSubPr>
                      <m:e>
                        <m:r>
                          <a:rPr lang="en-GB" smtClean="0">
                            <a:latin typeface="Cambria Math" panose="02040503050406030204" pitchFamily="18" charset="0"/>
                          </a:rPr>
                          <m:t>𝐻</m:t>
                        </m:r>
                      </m:e>
                      <m:sub>
                        <m:r>
                          <a:rPr lang="en-GB" smtClean="0">
                            <a:latin typeface="Cambria Math" panose="02040503050406030204" pitchFamily="18" charset="0"/>
                          </a:rPr>
                          <m:t>0</m:t>
                        </m:r>
                      </m:sub>
                    </m:sSub>
                  </m:oMath>
                </a14:m>
                <a:r>
                  <a:rPr lang="en-GB" dirty="0"/>
                  <a:t>: The observed frequencies (</a:t>
                </a:r>
                <a14:m>
                  <m:oMath xmlns:m="http://schemas.openxmlformats.org/officeDocument/2006/math">
                    <m:sSub>
                      <m:sSubPr>
                        <m:ctrlPr>
                          <a:rPr lang="en-GB" i="1">
                            <a:latin typeface="Cambria Math" panose="02040503050406030204" pitchFamily="18" charset="0"/>
                          </a:rPr>
                        </m:ctrlPr>
                      </m:sSubPr>
                      <m:e>
                        <m:r>
                          <a:rPr lang="en-GB" smtClean="0">
                            <a:latin typeface="Cambria Math" panose="02040503050406030204" pitchFamily="18" charset="0"/>
                          </a:rPr>
                          <m:t>𝑓</m:t>
                        </m:r>
                      </m:e>
                      <m:sub>
                        <m:r>
                          <a:rPr lang="en-GB" smtClean="0">
                            <a:latin typeface="Cambria Math" panose="02040503050406030204" pitchFamily="18" charset="0"/>
                          </a:rPr>
                          <m:t>𝑜</m:t>
                        </m:r>
                      </m:sub>
                    </m:sSub>
                  </m:oMath>
                </a14:m>
                <a:r>
                  <a:rPr lang="en-GB" dirty="0"/>
                  <a:t>) equal the expected frequencies (</a:t>
                </a:r>
                <a14:m>
                  <m:oMath xmlns:m="http://schemas.openxmlformats.org/officeDocument/2006/math">
                    <m:sSub>
                      <m:sSubPr>
                        <m:ctrlPr>
                          <a:rPr lang="en-GB" i="1">
                            <a:latin typeface="Cambria Math" panose="02040503050406030204" pitchFamily="18" charset="0"/>
                          </a:rPr>
                        </m:ctrlPr>
                      </m:sSubPr>
                      <m:e>
                        <m:r>
                          <a:rPr lang="en-GB" smtClean="0">
                            <a:latin typeface="Cambria Math" panose="02040503050406030204" pitchFamily="18" charset="0"/>
                          </a:rPr>
                          <m:t>𝑓</m:t>
                        </m:r>
                      </m:e>
                      <m:sub>
                        <m:r>
                          <a:rPr lang="en-GB" smtClean="0">
                            <a:latin typeface="Cambria Math" panose="02040503050406030204" pitchFamily="18" charset="0"/>
                          </a:rPr>
                          <m:t>𝑒</m:t>
                        </m:r>
                      </m:sub>
                    </m:sSub>
                  </m:oMath>
                </a14:m>
                <a:r>
                  <a:rPr lang="en-GB" dirty="0"/>
                  <a:t>)</a:t>
                </a:r>
              </a:p>
              <a:p>
                <a:r>
                  <a:rPr lang="en-GB" dirty="0"/>
                  <a:t>If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𝐻</m:t>
                        </m:r>
                      </m:e>
                      <m:sub>
                        <m:r>
                          <a:rPr lang="en-GB">
                            <a:latin typeface="Cambria Math" panose="02040503050406030204" pitchFamily="18" charset="0"/>
                          </a:rPr>
                          <m:t>0</m:t>
                        </m:r>
                      </m:sub>
                    </m:sSub>
                  </m:oMath>
                </a14:m>
                <a:r>
                  <a:rPr lang="en-GB" dirty="0"/>
                  <a:t> is true then any differences will be small</a:t>
                </a:r>
              </a:p>
              <a:p>
                <a:r>
                  <a:rPr lang="en-GB" dirty="0"/>
                  <a:t>If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𝐻</m:t>
                        </m:r>
                      </m:e>
                      <m:sub>
                        <m:r>
                          <a:rPr lang="en-GB">
                            <a:latin typeface="Cambria Math" panose="02040503050406030204" pitchFamily="18" charset="0"/>
                          </a:rPr>
                          <m:t>0</m:t>
                        </m:r>
                      </m:sub>
                    </m:sSub>
                  </m:oMath>
                </a14:m>
                <a:r>
                  <a:rPr lang="en-GB" dirty="0"/>
                  <a:t> is false then any differences will be large</a:t>
                </a:r>
              </a:p>
              <a:p>
                <a:r>
                  <a:rPr lang="en-GB" dirty="0"/>
                  <a:t>To work this out we first need to work out what the expected frequencies are by chance alone</a:t>
                </a:r>
              </a:p>
              <a:p>
                <a:r>
                  <a:rPr lang="en-GB" dirty="0"/>
                  <a:t>Assuming that all four years are the same size, we would expect equal numbers from each year to use student support</a:t>
                </a:r>
              </a:p>
              <a:p>
                <a:endParaRPr lang="en-GB" dirty="0"/>
              </a:p>
              <a:p>
                <a:endParaRPr lang="en-GB" dirty="0"/>
              </a:p>
              <a:p>
                <a:endParaRPr lang="en-GB" dirty="0"/>
              </a:p>
              <a:p>
                <a:endParaRPr lang="en-GB" dirty="0"/>
              </a:p>
              <a:p>
                <a:r>
                  <a:rPr lang="en-GB" dirty="0"/>
                  <a:t>We expect there to be some variation, but is this statistically significant variation?</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1616" t="-2121" r="-177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023425590"/>
                  </p:ext>
                </p:extLst>
              </p:nvPr>
            </p:nvGraphicFramePr>
            <p:xfrm>
              <a:off x="414071" y="4075742"/>
              <a:ext cx="8361576" cy="1280160"/>
            </p:xfrm>
            <a:graphic>
              <a:graphicData uri="http://schemas.openxmlformats.org/drawingml/2006/table">
                <a:tbl>
                  <a:tblPr firstRow="1" bandRow="1">
                    <a:tableStyleId>{2D5ABB26-0587-4C30-8999-92F81FD0307C}</a:tableStyleId>
                  </a:tblPr>
                  <a:tblGrid>
                    <a:gridCol w="1393596">
                      <a:extLst>
                        <a:ext uri="{9D8B030D-6E8A-4147-A177-3AD203B41FA5}">
                          <a16:colId xmlns:a16="http://schemas.microsoft.com/office/drawing/2014/main" val="20000"/>
                        </a:ext>
                      </a:extLst>
                    </a:gridCol>
                    <a:gridCol w="1393596">
                      <a:extLst>
                        <a:ext uri="{9D8B030D-6E8A-4147-A177-3AD203B41FA5}">
                          <a16:colId xmlns:a16="http://schemas.microsoft.com/office/drawing/2014/main" val="20001"/>
                        </a:ext>
                      </a:extLst>
                    </a:gridCol>
                    <a:gridCol w="1393596">
                      <a:extLst>
                        <a:ext uri="{9D8B030D-6E8A-4147-A177-3AD203B41FA5}">
                          <a16:colId xmlns:a16="http://schemas.microsoft.com/office/drawing/2014/main" val="20002"/>
                        </a:ext>
                      </a:extLst>
                    </a:gridCol>
                    <a:gridCol w="1393596">
                      <a:extLst>
                        <a:ext uri="{9D8B030D-6E8A-4147-A177-3AD203B41FA5}">
                          <a16:colId xmlns:a16="http://schemas.microsoft.com/office/drawing/2014/main" val="20003"/>
                        </a:ext>
                      </a:extLst>
                    </a:gridCol>
                    <a:gridCol w="1393596">
                      <a:extLst>
                        <a:ext uri="{9D8B030D-6E8A-4147-A177-3AD203B41FA5}">
                          <a16:colId xmlns:a16="http://schemas.microsoft.com/office/drawing/2014/main" val="20004"/>
                        </a:ext>
                      </a:extLst>
                    </a:gridCol>
                    <a:gridCol w="1393596">
                      <a:extLst>
                        <a:ext uri="{9D8B030D-6E8A-4147-A177-3AD203B41FA5}">
                          <a16:colId xmlns:a16="http://schemas.microsoft.com/office/drawing/2014/main" val="20005"/>
                        </a:ext>
                      </a:extLst>
                    </a:gridCol>
                  </a:tblGrid>
                  <a:tr h="370840">
                    <a:tc>
                      <a:txBody>
                        <a:bodyPr/>
                        <a:lstStyle/>
                        <a:p>
                          <a:pPr algn="ctr"/>
                          <a:r>
                            <a:rPr lang="en-GB" sz="1400" dirty="0"/>
                            <a:t>Student Support</a:t>
                          </a:r>
                          <a:r>
                            <a:rPr lang="en-GB" sz="1400" baseline="0" dirty="0"/>
                            <a:t> Usage</a:t>
                          </a:r>
                          <a:endParaRPr lang="en-GB" sz="1400" dirty="0"/>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1</a:t>
                          </a:r>
                          <a:r>
                            <a:rPr lang="en-GB" baseline="30000" dirty="0"/>
                            <a:t>st</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2</a:t>
                          </a:r>
                          <a:r>
                            <a:rPr lang="en-GB" baseline="30000" dirty="0"/>
                            <a:t>nd</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3</a:t>
                          </a:r>
                          <a:r>
                            <a:rPr lang="en-GB" baseline="30000" dirty="0"/>
                            <a:t>rd</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4</a:t>
                          </a:r>
                          <a:r>
                            <a:rPr lang="en-GB" baseline="30000" dirty="0"/>
                            <a:t>th</a:t>
                          </a:r>
                          <a:r>
                            <a:rPr lang="en-GB" dirty="0"/>
                            <a:t> year</a:t>
                          </a:r>
                        </a:p>
                      </a:txBody>
                      <a:tcPr>
                        <a:lnB w="12700" cap="flat" cmpd="sng" algn="ctr">
                          <a:solidFill>
                            <a:schemeClr val="tx1"/>
                          </a:solidFill>
                          <a:prstDash val="solid"/>
                          <a:round/>
                          <a:headEnd type="none" w="med" len="med"/>
                          <a:tailEnd type="none" w="med" len="med"/>
                        </a:lnB>
                      </a:tcPr>
                    </a:tc>
                    <a:tc>
                      <a:txBody>
                        <a:bodyPr/>
                        <a:lstStyle/>
                        <a:p>
                          <a:pPr algn="ctr"/>
                          <a:endParaRPr lang="en-GB" dirty="0"/>
                        </a:p>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algn="ctr"/>
                          <a:r>
                            <a:rPr lang="en-GB" sz="1600" dirty="0"/>
                            <a:t>Observed </a:t>
                          </a:r>
                          <a14:m>
                            <m:oMath xmlns:m="http://schemas.openxmlformats.org/officeDocument/2006/math">
                              <m:sSub>
                                <m:sSubPr>
                                  <m:ctrlPr>
                                    <a:rPr lang="en-GB" sz="1600" i="1" smtClean="0">
                                      <a:latin typeface="Cambria Math" panose="02040503050406030204" pitchFamily="18" charset="0"/>
                                    </a:rPr>
                                  </m:ctrlPr>
                                </m:sSubPr>
                                <m:e>
                                  <m:r>
                                    <a:rPr lang="en-GB" sz="1600" b="0" i="1" smtClean="0">
                                      <a:latin typeface="Cambria Math" panose="02040503050406030204" pitchFamily="18" charset="0"/>
                                    </a:rPr>
                                    <m:t>𝑓</m:t>
                                  </m:r>
                                </m:e>
                                <m:sub>
                                  <m:r>
                                    <a:rPr lang="en-GB" sz="1600" b="0" i="1" smtClean="0">
                                      <a:latin typeface="Cambria Math" panose="02040503050406030204" pitchFamily="18" charset="0"/>
                                    </a:rPr>
                                    <m:t>𝑜</m:t>
                                  </m:r>
                                </m:sub>
                              </m:sSub>
                            </m:oMath>
                          </a14:m>
                          <a:endParaRPr lang="en-GB" sz="1600" dirty="0"/>
                        </a:p>
                        <a:p>
                          <a:pPr algn="ctr"/>
                          <a:r>
                            <a:rPr lang="en-GB" sz="1600" dirty="0"/>
                            <a:t>Expected </a:t>
                          </a:r>
                          <a14:m>
                            <m:oMath xmlns:m="http://schemas.openxmlformats.org/officeDocument/2006/math">
                              <m:sSub>
                                <m:sSubPr>
                                  <m:ctrlPr>
                                    <a:rPr lang="en-GB" sz="1600" i="1" smtClean="0">
                                      <a:latin typeface="Cambria Math" panose="02040503050406030204" pitchFamily="18" charset="0"/>
                                    </a:rPr>
                                  </m:ctrlPr>
                                </m:sSubPr>
                                <m:e>
                                  <m:r>
                                    <a:rPr lang="en-GB" sz="1600" b="0" i="1" smtClean="0">
                                      <a:latin typeface="Cambria Math" panose="02040503050406030204" pitchFamily="18" charset="0"/>
                                    </a:rPr>
                                    <m:t>𝑓</m:t>
                                  </m:r>
                                </m:e>
                                <m:sub>
                                  <m:r>
                                    <a:rPr lang="en-GB" sz="1600" b="0" i="1" smtClean="0">
                                      <a:latin typeface="Cambria Math" panose="02040503050406030204" pitchFamily="18" charset="0"/>
                                    </a:rPr>
                                    <m:t>𝑒</m:t>
                                  </m:r>
                                </m:sub>
                              </m:sSub>
                            </m:oMath>
                          </a14:m>
                          <a:r>
                            <a:rPr lang="en-GB" sz="1600" dirty="0"/>
                            <a:t> </a:t>
                          </a:r>
                        </a:p>
                      </a:txBody>
                      <a:tcPr>
                        <a:lnT w="12700" cap="flat" cmpd="sng" algn="ctr">
                          <a:solidFill>
                            <a:schemeClr val="tx1"/>
                          </a:solidFill>
                          <a:prstDash val="solid"/>
                          <a:round/>
                          <a:headEnd type="none" w="med" len="med"/>
                          <a:tailEnd type="none" w="med" len="med"/>
                        </a:lnT>
                      </a:tcPr>
                    </a:tc>
                    <a:tc>
                      <a:txBody>
                        <a:bodyPr/>
                        <a:lstStyle/>
                        <a:p>
                          <a:pPr algn="ctr"/>
                          <a:r>
                            <a:rPr lang="en-GB" dirty="0"/>
                            <a:t>20</a:t>
                          </a:r>
                        </a:p>
                        <a:p>
                          <a:pPr algn="ctr"/>
                          <a:r>
                            <a:rPr lang="en-GB" dirty="0"/>
                            <a:t>25</a:t>
                          </a:r>
                        </a:p>
                      </a:txBody>
                      <a:tcPr>
                        <a:lnT w="12700" cap="flat" cmpd="sng" algn="ctr">
                          <a:solidFill>
                            <a:schemeClr val="tx1"/>
                          </a:solidFill>
                          <a:prstDash val="solid"/>
                          <a:round/>
                          <a:headEnd type="none" w="med" len="med"/>
                          <a:tailEnd type="none" w="med" len="med"/>
                        </a:lnT>
                      </a:tcPr>
                    </a:tc>
                    <a:tc>
                      <a:txBody>
                        <a:bodyPr/>
                        <a:lstStyle/>
                        <a:p>
                          <a:pPr algn="ctr"/>
                          <a:r>
                            <a:rPr lang="en-GB" dirty="0"/>
                            <a:t>31</a:t>
                          </a:r>
                        </a:p>
                        <a:p>
                          <a:pPr algn="ctr"/>
                          <a:r>
                            <a:rPr lang="en-GB" dirty="0"/>
                            <a:t>25</a:t>
                          </a:r>
                        </a:p>
                      </a:txBody>
                      <a:tcPr>
                        <a:lnT w="12700" cap="flat" cmpd="sng" algn="ctr">
                          <a:solidFill>
                            <a:schemeClr val="tx1"/>
                          </a:solidFill>
                          <a:prstDash val="solid"/>
                          <a:round/>
                          <a:headEnd type="none" w="med" len="med"/>
                          <a:tailEnd type="none" w="med" len="med"/>
                        </a:lnT>
                      </a:tcPr>
                    </a:tc>
                    <a:tc>
                      <a:txBody>
                        <a:bodyPr/>
                        <a:lstStyle/>
                        <a:p>
                          <a:pPr algn="ctr"/>
                          <a:r>
                            <a:rPr lang="en-GB" dirty="0"/>
                            <a:t>28</a:t>
                          </a:r>
                        </a:p>
                        <a:p>
                          <a:pPr algn="ctr"/>
                          <a:r>
                            <a:rPr lang="en-GB" dirty="0"/>
                            <a:t>25</a:t>
                          </a:r>
                        </a:p>
                      </a:txBody>
                      <a:tcPr>
                        <a:lnT w="12700" cap="flat" cmpd="sng" algn="ctr">
                          <a:solidFill>
                            <a:schemeClr val="tx1"/>
                          </a:solidFill>
                          <a:prstDash val="solid"/>
                          <a:round/>
                          <a:headEnd type="none" w="med" len="med"/>
                          <a:tailEnd type="none" w="med" len="med"/>
                        </a:lnT>
                      </a:tcPr>
                    </a:tc>
                    <a:tc>
                      <a:txBody>
                        <a:bodyPr/>
                        <a:lstStyle/>
                        <a:p>
                          <a:pPr algn="ctr"/>
                          <a:r>
                            <a:rPr lang="en-GB" dirty="0"/>
                            <a:t>21</a:t>
                          </a:r>
                        </a:p>
                        <a:p>
                          <a:pPr algn="ctr"/>
                          <a:r>
                            <a:rPr lang="en-GB" dirty="0"/>
                            <a:t>25</a:t>
                          </a:r>
                        </a:p>
                      </a:txBody>
                      <a:tcPr>
                        <a:lnT w="12700" cap="flat" cmpd="sng" algn="ctr">
                          <a:solidFill>
                            <a:schemeClr val="tx1"/>
                          </a:solidFill>
                          <a:prstDash val="solid"/>
                          <a:round/>
                          <a:headEnd type="none" w="med" len="med"/>
                          <a:tailEnd type="none" w="med" len="med"/>
                        </a:lnT>
                      </a:tcPr>
                    </a:tc>
                    <a:tc>
                      <a:txBody>
                        <a:bodyPr/>
                        <a:lstStyle/>
                        <a:p>
                          <a:pPr algn="ctr"/>
                          <a:r>
                            <a:rPr lang="en-GB" dirty="0"/>
                            <a:t>100</a:t>
                          </a:r>
                        </a:p>
                        <a:p>
                          <a:pPr algn="ctr"/>
                          <a:r>
                            <a:rPr lang="en-GB" dirty="0"/>
                            <a:t>100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023425590"/>
                  </p:ext>
                </p:extLst>
              </p:nvPr>
            </p:nvGraphicFramePr>
            <p:xfrm>
              <a:off x="414071" y="4075742"/>
              <a:ext cx="8361576" cy="1280160"/>
            </p:xfrm>
            <a:graphic>
              <a:graphicData uri="http://schemas.openxmlformats.org/drawingml/2006/table">
                <a:tbl>
                  <a:tblPr firstRow="1" bandRow="1">
                    <a:tableStyleId>{2D5ABB26-0587-4C30-8999-92F81FD0307C}</a:tableStyleId>
                  </a:tblPr>
                  <a:tblGrid>
                    <a:gridCol w="1393596"/>
                    <a:gridCol w="1393596"/>
                    <a:gridCol w="1393596"/>
                    <a:gridCol w="1393596"/>
                    <a:gridCol w="1393596"/>
                    <a:gridCol w="1393596"/>
                  </a:tblGrid>
                  <a:tr h="640080">
                    <a:tc>
                      <a:txBody>
                        <a:bodyPr/>
                        <a:lstStyle/>
                        <a:p>
                          <a:pPr algn="ctr"/>
                          <a:r>
                            <a:rPr lang="en-GB" sz="1400" dirty="0" smtClean="0"/>
                            <a:t>Student Support</a:t>
                          </a:r>
                          <a:r>
                            <a:rPr lang="en-GB" sz="1400" baseline="0" dirty="0" smtClean="0"/>
                            <a:t> Usage</a:t>
                          </a:r>
                          <a:endParaRPr lang="en-GB" sz="1400"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1</a:t>
                          </a:r>
                          <a:r>
                            <a:rPr lang="en-GB" baseline="30000" dirty="0" smtClean="0"/>
                            <a:t>st</a:t>
                          </a:r>
                          <a:r>
                            <a:rPr lang="en-GB" dirty="0" smtClean="0"/>
                            <a:t> year</a:t>
                          </a:r>
                          <a:endParaRPr lang="en-GB"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2</a:t>
                          </a:r>
                          <a:r>
                            <a:rPr lang="en-GB" baseline="30000" dirty="0" smtClean="0"/>
                            <a:t>nd</a:t>
                          </a:r>
                          <a:r>
                            <a:rPr lang="en-GB" dirty="0" smtClean="0"/>
                            <a:t> year</a:t>
                          </a:r>
                          <a:endParaRPr lang="en-GB"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3</a:t>
                          </a:r>
                          <a:r>
                            <a:rPr lang="en-GB" baseline="30000" dirty="0" smtClean="0"/>
                            <a:t>rd</a:t>
                          </a:r>
                          <a:r>
                            <a:rPr lang="en-GB" dirty="0" smtClean="0"/>
                            <a:t> year</a:t>
                          </a:r>
                          <a:endParaRPr lang="en-GB"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4</a:t>
                          </a:r>
                          <a:r>
                            <a:rPr lang="en-GB" baseline="30000" dirty="0" smtClean="0"/>
                            <a:t>th</a:t>
                          </a:r>
                          <a:r>
                            <a:rPr lang="en-GB" dirty="0" smtClean="0"/>
                            <a:t> year</a:t>
                          </a:r>
                          <a:endParaRPr lang="en-GB" dirty="0"/>
                        </a:p>
                      </a:txBody>
                      <a:tcPr>
                        <a:lnB w="12700" cap="flat" cmpd="sng" algn="ctr">
                          <a:solidFill>
                            <a:schemeClr val="tx1"/>
                          </a:solidFill>
                          <a:prstDash val="solid"/>
                          <a:round/>
                          <a:headEnd type="none" w="med" len="med"/>
                          <a:tailEnd type="none" w="med" len="med"/>
                        </a:lnB>
                      </a:tcPr>
                    </a:tc>
                    <a:tc>
                      <a:txBody>
                        <a:bodyPr/>
                        <a:lstStyle/>
                        <a:p>
                          <a:pPr algn="ctr"/>
                          <a:endParaRPr lang="en-GB" dirty="0" smtClean="0"/>
                        </a:p>
                        <a:p>
                          <a:pPr algn="ctr"/>
                          <a:r>
                            <a:rPr lang="en-GB" dirty="0" smtClean="0"/>
                            <a:t>Total</a:t>
                          </a:r>
                          <a:endParaRPr lang="en-GB" dirty="0"/>
                        </a:p>
                      </a:txBody>
                      <a:tcPr>
                        <a:lnB w="12700" cap="flat" cmpd="sng" algn="ctr">
                          <a:solidFill>
                            <a:schemeClr val="tx1"/>
                          </a:solidFill>
                          <a:prstDash val="solid"/>
                          <a:round/>
                          <a:headEnd type="none" w="med" len="med"/>
                          <a:tailEnd type="none" w="med" len="med"/>
                        </a:lnB>
                      </a:tcPr>
                    </a:tc>
                  </a:tr>
                  <a:tr h="640080">
                    <a:tc>
                      <a:txBody>
                        <a:bodyPr/>
                        <a:lstStyle/>
                        <a:p>
                          <a:endParaRPr lang="en-US"/>
                        </a:p>
                      </a:txBody>
                      <a:tcPr>
                        <a:lnT w="12700" cap="flat" cmpd="sng" algn="ctr">
                          <a:solidFill>
                            <a:schemeClr val="tx1"/>
                          </a:solidFill>
                          <a:prstDash val="solid"/>
                          <a:round/>
                          <a:headEnd type="none" w="med" len="med"/>
                          <a:tailEnd type="none" w="med" len="med"/>
                        </a:lnT>
                        <a:blipFill rotWithShape="0">
                          <a:blip r:embed="rId4"/>
                          <a:stretch>
                            <a:fillRect t="-101905" r="-500000" b="-15238"/>
                          </a:stretch>
                        </a:blipFill>
                      </a:tcPr>
                    </a:tc>
                    <a:tc>
                      <a:txBody>
                        <a:bodyPr/>
                        <a:lstStyle/>
                        <a:p>
                          <a:pPr algn="ctr"/>
                          <a:r>
                            <a:rPr lang="en-GB" dirty="0" smtClean="0"/>
                            <a:t>20</a:t>
                          </a:r>
                        </a:p>
                        <a:p>
                          <a:pPr algn="ctr"/>
                          <a:r>
                            <a:rPr lang="en-GB" dirty="0" smtClean="0"/>
                            <a:t>25</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31</a:t>
                          </a:r>
                        </a:p>
                        <a:p>
                          <a:pPr algn="ctr"/>
                          <a:r>
                            <a:rPr lang="en-GB" dirty="0" smtClean="0"/>
                            <a:t>25</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28</a:t>
                          </a:r>
                        </a:p>
                        <a:p>
                          <a:pPr algn="ctr"/>
                          <a:r>
                            <a:rPr lang="en-GB" dirty="0" smtClean="0"/>
                            <a:t>25</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21</a:t>
                          </a:r>
                        </a:p>
                        <a:p>
                          <a:pPr algn="ctr"/>
                          <a:r>
                            <a:rPr lang="en-GB" dirty="0" smtClean="0"/>
                            <a:t>25</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100</a:t>
                          </a:r>
                        </a:p>
                        <a:p>
                          <a:pPr algn="ctr"/>
                          <a:r>
                            <a:rPr lang="en-GB" dirty="0" smtClean="0"/>
                            <a:t>100</a:t>
                          </a:r>
                          <a:endParaRPr lang="en-GB" dirty="0"/>
                        </a:p>
                      </a:txBody>
                      <a:tcPr>
                        <a:lnT w="12700" cap="flat" cmpd="sng" algn="ctr">
                          <a:solidFill>
                            <a:schemeClr val="tx1"/>
                          </a:solidFill>
                          <a:prstDash val="solid"/>
                          <a:round/>
                          <a:headEnd type="none" w="med" len="med"/>
                          <a:tailEnd type="none" w="med" len="med"/>
                        </a:lnT>
                      </a:tcPr>
                    </a:tc>
                  </a:tr>
                </a:tbl>
              </a:graphicData>
            </a:graphic>
          </p:graphicFrame>
        </mc:Fallback>
      </mc:AlternateContent>
    </p:spTree>
    <p:extLst>
      <p:ext uri="{BB962C8B-B14F-4D97-AF65-F5344CB8AC3E}">
        <p14:creationId xmlns:p14="http://schemas.microsoft.com/office/powerpoint/2010/main" val="547324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r>
                  <a:rPr lang="en-GB" dirty="0"/>
                  <a:t>One-way Chi-square (</a:t>
                </a:r>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oMath>
                </a14:m>
                <a:r>
                  <a:rPr lang="en-GB" dirty="0"/>
                  <a:t>) Test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1827"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sz="half" idx="1"/>
              </p:nvPr>
            </p:nvSpPr>
            <p:spPr/>
            <p:txBody>
              <a:bodyPr>
                <a:normAutofit fontScale="85000" lnSpcReduction="20000"/>
              </a:bodyPr>
              <a:lstStyle/>
              <a:p>
                <a:r>
                  <a:rPr lang="en-GB" dirty="0"/>
                  <a:t>The </a:t>
                </a:r>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oMath>
                </a14:m>
                <a:r>
                  <a:rPr lang="en-GB" dirty="0"/>
                  <a:t> test shows any discrepancy between the expected and obtained frequencies</a:t>
                </a:r>
              </a:p>
              <a:p>
                <a14:m>
                  <m:oMath xmlns:m="http://schemas.openxmlformats.org/officeDocument/2006/math">
                    <m:sSup>
                      <m:sSupPr>
                        <m:ctrlPr>
                          <a:rPr lang="en-GB" i="1" smtClean="0">
                            <a:latin typeface="Cambria Math" panose="02040503050406030204" pitchFamily="18" charset="0"/>
                          </a:rPr>
                        </m:ctrlPr>
                      </m:sSupPr>
                      <m:e>
                        <m:r>
                          <a:rPr lang="en-GB" smtClean="0">
                            <a:latin typeface="Cambria Math" panose="02040503050406030204" pitchFamily="18" charset="0"/>
                          </a:rPr>
                          <m:t>𝜒</m:t>
                        </m:r>
                      </m:e>
                      <m:sup>
                        <m:r>
                          <a:rPr lang="en-GB" smtClean="0">
                            <a:latin typeface="Cambria Math" panose="02040503050406030204" pitchFamily="18" charset="0"/>
                          </a:rPr>
                          <m:t>2</m:t>
                        </m:r>
                      </m:sup>
                    </m:sSup>
                    <m:r>
                      <a:rPr lang="en-GB" smtClean="0">
                        <a:latin typeface="Cambria Math" panose="02040503050406030204" pitchFamily="18" charset="0"/>
                      </a:rPr>
                      <m:t>=</m:t>
                    </m:r>
                    <m:nary>
                      <m:naryPr>
                        <m:chr m:val="∑"/>
                        <m:subHide m:val="on"/>
                        <m:supHide m:val="on"/>
                        <m:ctrlPr>
                          <a:rPr lang="en-GB" i="1" smtClean="0">
                            <a:latin typeface="Cambria Math" panose="02040503050406030204" pitchFamily="18" charset="0"/>
                          </a:rPr>
                        </m:ctrlPr>
                      </m:naryPr>
                      <m:sub/>
                      <m:sup/>
                      <m:e>
                        <m:d>
                          <m:dPr>
                            <m:begChr m:val="["/>
                            <m:endChr m:val="]"/>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m:t>
                                    </m:r>
                                    <m:sSub>
                                      <m:sSubPr>
                                        <m:ctrlPr>
                                          <a:rPr lang="en-GB" i="1" smtClean="0">
                                            <a:latin typeface="Cambria Math" panose="02040503050406030204" pitchFamily="18" charset="0"/>
                                          </a:rPr>
                                        </m:ctrlPr>
                                      </m:sSubPr>
                                      <m:e>
                                        <m:r>
                                          <a:rPr lang="en-GB" smtClean="0">
                                            <a:latin typeface="Cambria Math" panose="02040503050406030204" pitchFamily="18" charset="0"/>
                                          </a:rPr>
                                          <m:t>𝑂</m:t>
                                        </m:r>
                                      </m:e>
                                      <m:sub>
                                        <m:r>
                                          <a:rPr lang="en-GB" smtClean="0">
                                            <a:latin typeface="Cambria Math" panose="02040503050406030204" pitchFamily="18" charset="0"/>
                                          </a:rPr>
                                          <m:t>𝑖</m:t>
                                        </m:r>
                                      </m:sub>
                                    </m:sSub>
                                    <m:r>
                                      <a:rPr lang="en-GB" smtClean="0">
                                        <a:latin typeface="Cambria Math" panose="02040503050406030204" pitchFamily="18" charset="0"/>
                                      </a:rPr>
                                      <m:t>−</m:t>
                                    </m:r>
                                    <m:sSub>
                                      <m:sSubPr>
                                        <m:ctrlPr>
                                          <a:rPr lang="en-GB" i="1" smtClean="0">
                                            <a:latin typeface="Cambria Math" panose="02040503050406030204" pitchFamily="18" charset="0"/>
                                          </a:rPr>
                                        </m:ctrlPr>
                                      </m:sSubPr>
                                      <m:e>
                                        <m:r>
                                          <a:rPr lang="en-GB" smtClean="0">
                                            <a:latin typeface="Cambria Math" panose="02040503050406030204" pitchFamily="18" charset="0"/>
                                          </a:rPr>
                                          <m:t>𝐸</m:t>
                                        </m:r>
                                      </m:e>
                                      <m:sub>
                                        <m:r>
                                          <a:rPr lang="en-GB" smtClean="0">
                                            <a:latin typeface="Cambria Math" panose="02040503050406030204" pitchFamily="18" charset="0"/>
                                          </a:rPr>
                                          <m:t>𝑖</m:t>
                                        </m:r>
                                      </m:sub>
                                    </m:sSub>
                                    <m:r>
                                      <a:rPr lang="en-GB" smtClean="0">
                                        <a:latin typeface="Cambria Math" panose="02040503050406030204" pitchFamily="18" charset="0"/>
                                      </a:rPr>
                                      <m:t>)</m:t>
                                    </m:r>
                                  </m:e>
                                  <m:sup>
                                    <m:r>
                                      <a:rPr lang="en-GB" smtClean="0">
                                        <a:latin typeface="Cambria Math" panose="02040503050406030204" pitchFamily="18" charset="0"/>
                                      </a:rPr>
                                      <m:t>2</m:t>
                                    </m:r>
                                  </m:sup>
                                </m:sSup>
                              </m:num>
                              <m:den>
                                <m:sSub>
                                  <m:sSubPr>
                                    <m:ctrlPr>
                                      <a:rPr lang="en-GB" i="1" smtClean="0">
                                        <a:latin typeface="Cambria Math" panose="02040503050406030204" pitchFamily="18" charset="0"/>
                                      </a:rPr>
                                    </m:ctrlPr>
                                  </m:sSubPr>
                                  <m:e>
                                    <m:r>
                                      <a:rPr lang="en-GB" smtClean="0">
                                        <a:latin typeface="Cambria Math" panose="02040503050406030204" pitchFamily="18" charset="0"/>
                                      </a:rPr>
                                      <m:t>𝐸</m:t>
                                    </m:r>
                                  </m:e>
                                  <m:sub>
                                    <m:r>
                                      <a:rPr lang="en-GB" smtClean="0">
                                        <a:latin typeface="Cambria Math" panose="02040503050406030204" pitchFamily="18" charset="0"/>
                                      </a:rPr>
                                      <m:t>𝑖</m:t>
                                    </m:r>
                                  </m:sub>
                                </m:sSub>
                              </m:den>
                            </m:f>
                          </m:e>
                        </m:d>
                      </m:e>
                    </m:nary>
                  </m:oMath>
                </a14:m>
                <a:endParaRPr lang="en-GB" dirty="0"/>
              </a:p>
              <a:p>
                <a:r>
                  <a:rPr lang="en-GB" dirty="0"/>
                  <a:t>Where</a:t>
                </a:r>
              </a:p>
              <a:p>
                <a:r>
                  <a:rPr lang="en-GB" dirty="0"/>
                  <a:t>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𝑂</m:t>
                        </m:r>
                      </m:e>
                      <m:sub>
                        <m:r>
                          <a:rPr lang="en-GB">
                            <a:latin typeface="Cambria Math" panose="02040503050406030204" pitchFamily="18" charset="0"/>
                          </a:rPr>
                          <m:t>𝑖</m:t>
                        </m:r>
                      </m:sub>
                    </m:sSub>
                  </m:oMath>
                </a14:m>
                <a:r>
                  <a:rPr lang="en-GB" dirty="0"/>
                  <a:t> is the observed frequency</a:t>
                </a:r>
              </a:p>
              <a:p>
                <a:r>
                  <a:rPr lang="en-GB" dirty="0"/>
                  <a:t>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𝐸</m:t>
                        </m:r>
                      </m:e>
                      <m:sub>
                        <m:r>
                          <a:rPr lang="en-GB">
                            <a:latin typeface="Cambria Math" panose="02040503050406030204" pitchFamily="18" charset="0"/>
                          </a:rPr>
                          <m:t>𝑖</m:t>
                        </m:r>
                      </m:sub>
                    </m:sSub>
                  </m:oMath>
                </a14:m>
                <a:r>
                  <a:rPr lang="en-GB" dirty="0"/>
                  <a:t> is the expected frequency</a:t>
                </a:r>
              </a:p>
              <a:p>
                <a:r>
                  <a:rPr lang="en-GB" dirty="0"/>
                  <a:t>This value is then compared to the critical values in the table with the degrees of freedom given by</a:t>
                </a:r>
              </a:p>
              <a:p>
                <a14:m>
                  <m:oMath xmlns:m="http://schemas.openxmlformats.org/officeDocument/2006/math">
                    <m:r>
                      <a:rPr lang="en-GB" smtClean="0">
                        <a:latin typeface="Cambria Math" panose="02040503050406030204" pitchFamily="18" charset="0"/>
                      </a:rPr>
                      <m:t>𝑑𝑓</m:t>
                    </m:r>
                    <m:r>
                      <a:rPr lang="en-GB" smtClean="0">
                        <a:latin typeface="Cambria Math" panose="02040503050406030204" pitchFamily="18" charset="0"/>
                      </a:rPr>
                      <m:t>=</m:t>
                    </m:r>
                    <m:r>
                      <a:rPr lang="en-GB" smtClean="0">
                        <a:latin typeface="Cambria Math" panose="02040503050406030204" pitchFamily="18" charset="0"/>
                      </a:rPr>
                      <m:t>𝐾</m:t>
                    </m:r>
                    <m:r>
                      <a:rPr lang="en-GB" smtClean="0">
                        <a:latin typeface="Cambria Math" panose="02040503050406030204" pitchFamily="18" charset="0"/>
                      </a:rPr>
                      <m:t>−1</m:t>
                    </m:r>
                  </m:oMath>
                </a14:m>
                <a:endParaRPr lang="en-GB" dirty="0"/>
              </a:p>
              <a:p>
                <a:r>
                  <a:rPr lang="en-GB" dirty="0"/>
                  <a:t>Where K is the number of categories</a:t>
                </a:r>
              </a:p>
            </p:txBody>
          </p:sp>
        </mc:Choice>
        <mc:Fallback xmlns="">
          <p:sp>
            <p:nvSpPr>
              <p:cNvPr id="3" name="Content Placeholder 2"/>
              <p:cNvSpPr>
                <a:spLocks noGrp="1" noRot="1" noChangeAspect="1" noMove="1" noResize="1" noEditPoints="1" noAdjustHandles="1" noChangeArrowheads="1" noChangeShapeType="1" noTextEdit="1"/>
              </p:cNvSpPr>
              <p:nvPr>
                <p:ph sz="half" idx="1"/>
              </p:nvPr>
            </p:nvSpPr>
            <p:spPr>
              <a:blipFill rotWithShape="0">
                <a:blip r:embed="rId3"/>
                <a:stretch>
                  <a:fillRect l="-3454" t="-2121"/>
                </a:stretch>
              </a:blipFill>
            </p:spPr>
            <p:txBody>
              <a:bodyPr/>
              <a:lstStyle/>
              <a:p>
                <a:r>
                  <a:rPr lang="en-GB">
                    <a:noFill/>
                  </a:rPr>
                  <a:t> </a:t>
                </a:r>
              </a:p>
            </p:txBody>
          </p:sp>
        </mc:Fallback>
      </mc:AlternateContent>
      <p:pic>
        <p:nvPicPr>
          <p:cNvPr id="8" name="Picture 2" descr="Image result for chi square critical values table"/>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t="238" r="21120" b="10787"/>
          <a:stretch/>
        </p:blipFill>
        <p:spPr bwMode="auto">
          <a:xfrm>
            <a:off x="5243250" y="1845734"/>
            <a:ext cx="2714502" cy="4377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589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r>
                  <a:rPr lang="en-GB" dirty="0"/>
                  <a:t>One-way Chi-square (</a:t>
                </a:r>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oMath>
                </a14:m>
                <a:r>
                  <a:rPr lang="en-GB" dirty="0"/>
                  <a:t>) Test</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l="-1827"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20000"/>
              </a:bodyPr>
              <a:lstStyle/>
              <a:p>
                <a14:m>
                  <m:oMath xmlns:m="http://schemas.openxmlformats.org/officeDocument/2006/math">
                    <m:sSup>
                      <m:sSupPr>
                        <m:ctrlPr>
                          <a:rPr lang="en-GB" i="1" smtClean="0">
                            <a:latin typeface="Cambria Math" panose="02040503050406030204" pitchFamily="18" charset="0"/>
                          </a:rPr>
                        </m:ctrlPr>
                      </m:sSupPr>
                      <m:e>
                        <m:r>
                          <a:rPr lang="en-GB" smtClean="0">
                            <a:latin typeface="Cambria Math" panose="02040503050406030204" pitchFamily="18" charset="0"/>
                          </a:rPr>
                          <m:t>𝜒</m:t>
                        </m:r>
                      </m:e>
                      <m:sup>
                        <m:r>
                          <a:rPr lang="en-GB" smtClean="0">
                            <a:latin typeface="Cambria Math" panose="02040503050406030204" pitchFamily="18" charset="0"/>
                          </a:rPr>
                          <m:t>2</m:t>
                        </m:r>
                      </m:sup>
                    </m:sSup>
                    <m:r>
                      <a:rPr lang="en-GB" smtClean="0">
                        <a:latin typeface="Cambria Math" panose="02040503050406030204" pitchFamily="18" charset="0"/>
                      </a:rPr>
                      <m:t>=</m:t>
                    </m:r>
                    <m:nary>
                      <m:naryPr>
                        <m:chr m:val="∑"/>
                        <m:subHide m:val="on"/>
                        <m:supHide m:val="on"/>
                        <m:ctrlPr>
                          <a:rPr lang="en-GB" i="1" smtClean="0">
                            <a:latin typeface="Cambria Math" panose="02040503050406030204" pitchFamily="18" charset="0"/>
                          </a:rPr>
                        </m:ctrlPr>
                      </m:naryPr>
                      <m:sub/>
                      <m:sup/>
                      <m:e>
                        <m:d>
                          <m:dPr>
                            <m:begChr m:val="["/>
                            <m:endChr m:val="]"/>
                            <m:ctrlPr>
                              <a:rPr lang="en-GB" i="1" smtClean="0">
                                <a:latin typeface="Cambria Math" panose="02040503050406030204" pitchFamily="18" charset="0"/>
                              </a:rPr>
                            </m:ctrlPr>
                          </m:dPr>
                          <m:e>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m:t>
                                    </m:r>
                                    <m:sSub>
                                      <m:sSubPr>
                                        <m:ctrlPr>
                                          <a:rPr lang="en-GB" i="1" smtClean="0">
                                            <a:latin typeface="Cambria Math" panose="02040503050406030204" pitchFamily="18" charset="0"/>
                                          </a:rPr>
                                        </m:ctrlPr>
                                      </m:sSubPr>
                                      <m:e>
                                        <m:r>
                                          <a:rPr lang="en-GB" smtClean="0">
                                            <a:latin typeface="Cambria Math" panose="02040503050406030204" pitchFamily="18" charset="0"/>
                                          </a:rPr>
                                          <m:t>𝑂</m:t>
                                        </m:r>
                                      </m:e>
                                      <m:sub>
                                        <m:r>
                                          <a:rPr lang="en-GB" smtClean="0">
                                            <a:latin typeface="Cambria Math" panose="02040503050406030204" pitchFamily="18" charset="0"/>
                                          </a:rPr>
                                          <m:t>𝑖</m:t>
                                        </m:r>
                                      </m:sub>
                                    </m:sSub>
                                    <m:r>
                                      <a:rPr lang="en-GB" smtClean="0">
                                        <a:latin typeface="Cambria Math" panose="02040503050406030204" pitchFamily="18" charset="0"/>
                                      </a:rPr>
                                      <m:t>−</m:t>
                                    </m:r>
                                    <m:sSub>
                                      <m:sSubPr>
                                        <m:ctrlPr>
                                          <a:rPr lang="en-GB" i="1" smtClean="0">
                                            <a:latin typeface="Cambria Math" panose="02040503050406030204" pitchFamily="18" charset="0"/>
                                          </a:rPr>
                                        </m:ctrlPr>
                                      </m:sSubPr>
                                      <m:e>
                                        <m:r>
                                          <a:rPr lang="en-GB" smtClean="0">
                                            <a:latin typeface="Cambria Math" panose="02040503050406030204" pitchFamily="18" charset="0"/>
                                          </a:rPr>
                                          <m:t>𝐸</m:t>
                                        </m:r>
                                      </m:e>
                                      <m:sub>
                                        <m:r>
                                          <a:rPr lang="en-GB" smtClean="0">
                                            <a:latin typeface="Cambria Math" panose="02040503050406030204" pitchFamily="18" charset="0"/>
                                          </a:rPr>
                                          <m:t>𝑖</m:t>
                                        </m:r>
                                      </m:sub>
                                    </m:sSub>
                                    <m:r>
                                      <a:rPr lang="en-GB" smtClean="0">
                                        <a:latin typeface="Cambria Math" panose="02040503050406030204" pitchFamily="18" charset="0"/>
                                      </a:rPr>
                                      <m:t>)</m:t>
                                    </m:r>
                                  </m:e>
                                  <m:sup>
                                    <m:r>
                                      <a:rPr lang="en-GB" smtClean="0">
                                        <a:latin typeface="Cambria Math" panose="02040503050406030204" pitchFamily="18" charset="0"/>
                                      </a:rPr>
                                      <m:t>2</m:t>
                                    </m:r>
                                  </m:sup>
                                </m:sSup>
                              </m:num>
                              <m:den>
                                <m:sSub>
                                  <m:sSubPr>
                                    <m:ctrlPr>
                                      <a:rPr lang="en-GB" i="1" smtClean="0">
                                        <a:latin typeface="Cambria Math" panose="02040503050406030204" pitchFamily="18" charset="0"/>
                                      </a:rPr>
                                    </m:ctrlPr>
                                  </m:sSubPr>
                                  <m:e>
                                    <m:r>
                                      <a:rPr lang="en-GB" smtClean="0">
                                        <a:latin typeface="Cambria Math" panose="02040503050406030204" pitchFamily="18" charset="0"/>
                                      </a:rPr>
                                      <m:t>𝐸</m:t>
                                    </m:r>
                                  </m:e>
                                  <m:sub>
                                    <m:r>
                                      <a:rPr lang="en-GB" smtClean="0">
                                        <a:latin typeface="Cambria Math" panose="02040503050406030204" pitchFamily="18" charset="0"/>
                                      </a:rPr>
                                      <m:t>𝑖</m:t>
                                    </m:r>
                                  </m:sub>
                                </m:sSub>
                              </m:den>
                            </m:f>
                          </m:e>
                        </m:d>
                      </m:e>
                    </m:nary>
                  </m:oMath>
                </a14:m>
                <a:endParaRPr lang="en-GB" dirty="0"/>
              </a:p>
              <a:p>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r>
                      <a:rPr lang="en-GB">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(20−25)</m:t>
                            </m:r>
                          </m:e>
                          <m:sup>
                            <m:r>
                              <a:rPr lang="en-GB" smtClean="0">
                                <a:latin typeface="Cambria Math" panose="02040503050406030204" pitchFamily="18" charset="0"/>
                              </a:rPr>
                              <m:t>2</m:t>
                            </m:r>
                          </m:sup>
                        </m:sSup>
                      </m:num>
                      <m:den>
                        <m:r>
                          <a:rPr lang="en-GB" smtClean="0">
                            <a:latin typeface="Cambria Math" panose="02040503050406030204" pitchFamily="18" charset="0"/>
                          </a:rPr>
                          <m:t>25</m:t>
                        </m:r>
                      </m:den>
                    </m:f>
                    <m:r>
                      <a:rPr lang="en-GB" smtClean="0">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(31−25)</m:t>
                            </m:r>
                          </m:e>
                          <m:sup>
                            <m:r>
                              <a:rPr lang="en-GB" smtClean="0">
                                <a:latin typeface="Cambria Math" panose="02040503050406030204" pitchFamily="18" charset="0"/>
                              </a:rPr>
                              <m:t>2</m:t>
                            </m:r>
                          </m:sup>
                        </m:sSup>
                      </m:num>
                      <m:den>
                        <m:r>
                          <a:rPr lang="en-GB" smtClean="0">
                            <a:latin typeface="Cambria Math" panose="02040503050406030204" pitchFamily="18" charset="0"/>
                          </a:rPr>
                          <m:t>25</m:t>
                        </m:r>
                      </m:den>
                    </m:f>
                    <m:r>
                      <a:rPr lang="en-GB" smtClean="0">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(28−25)</m:t>
                            </m:r>
                          </m:e>
                          <m:sup>
                            <m:r>
                              <a:rPr lang="en-GB" smtClean="0">
                                <a:latin typeface="Cambria Math" panose="02040503050406030204" pitchFamily="18" charset="0"/>
                              </a:rPr>
                              <m:t>2</m:t>
                            </m:r>
                          </m:sup>
                        </m:sSup>
                      </m:num>
                      <m:den>
                        <m:r>
                          <a:rPr lang="en-GB" smtClean="0">
                            <a:latin typeface="Cambria Math" panose="02040503050406030204" pitchFamily="18" charset="0"/>
                          </a:rPr>
                          <m:t>25</m:t>
                        </m:r>
                      </m:den>
                    </m:f>
                    <m:r>
                      <a:rPr lang="en-GB" smtClean="0">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(21−25)</m:t>
                            </m:r>
                          </m:e>
                          <m:sup>
                            <m:r>
                              <a:rPr lang="en-GB" smtClean="0">
                                <a:latin typeface="Cambria Math" panose="02040503050406030204" pitchFamily="18" charset="0"/>
                              </a:rPr>
                              <m:t>2</m:t>
                            </m:r>
                          </m:sup>
                        </m:sSup>
                      </m:num>
                      <m:den>
                        <m:r>
                          <a:rPr lang="en-GB" smtClean="0">
                            <a:latin typeface="Cambria Math" panose="02040503050406030204" pitchFamily="18" charset="0"/>
                          </a:rPr>
                          <m:t>25</m:t>
                        </m:r>
                      </m:den>
                    </m:f>
                  </m:oMath>
                </a14:m>
                <a:endParaRPr lang="en-GB" dirty="0"/>
              </a:p>
              <a:p>
                <a14:m>
                  <m:oMath xmlns:m="http://schemas.openxmlformats.org/officeDocument/2006/math">
                    <m:sSup>
                      <m:sSupPr>
                        <m:ctrlPr>
                          <a:rPr lang="en-GB" i="1" smtClean="0">
                            <a:latin typeface="Cambria Math" panose="02040503050406030204" pitchFamily="18" charset="0"/>
                          </a:rPr>
                        </m:ctrlPr>
                      </m:sSupPr>
                      <m:e>
                        <m:r>
                          <a:rPr lang="en-GB" smtClean="0">
                            <a:latin typeface="Cambria Math" panose="02040503050406030204" pitchFamily="18" charset="0"/>
                          </a:rPr>
                          <m:t>𝜒</m:t>
                        </m:r>
                      </m:e>
                      <m:sup>
                        <m:r>
                          <a:rPr lang="en-GB" smtClean="0">
                            <a:latin typeface="Cambria Math" panose="02040503050406030204" pitchFamily="18" charset="0"/>
                          </a:rPr>
                          <m:t>2</m:t>
                        </m:r>
                      </m:sup>
                    </m:sSup>
                    <m:r>
                      <a:rPr lang="en-GB" smtClean="0">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(−5)</m:t>
                            </m:r>
                          </m:e>
                          <m:sup>
                            <m:r>
                              <a:rPr lang="en-GB" smtClean="0">
                                <a:latin typeface="Cambria Math" panose="02040503050406030204" pitchFamily="18" charset="0"/>
                              </a:rPr>
                              <m:t>2</m:t>
                            </m:r>
                          </m:sup>
                        </m:sSup>
                        <m:r>
                          <a:rPr lang="en-GB" smtClean="0">
                            <a:latin typeface="Cambria Math" panose="02040503050406030204" pitchFamily="18" charset="0"/>
                          </a:rPr>
                          <m:t>+</m:t>
                        </m:r>
                        <m:sSup>
                          <m:sSupPr>
                            <m:ctrlPr>
                              <a:rPr lang="en-GB" i="1" smtClean="0">
                                <a:latin typeface="Cambria Math" panose="02040503050406030204" pitchFamily="18" charset="0"/>
                              </a:rPr>
                            </m:ctrlPr>
                          </m:sSupPr>
                          <m:e>
                            <m:r>
                              <a:rPr lang="en-GB" smtClean="0">
                                <a:latin typeface="Cambria Math" panose="02040503050406030204" pitchFamily="18" charset="0"/>
                              </a:rPr>
                              <m:t>6</m:t>
                            </m:r>
                          </m:e>
                          <m:sup>
                            <m:r>
                              <a:rPr lang="en-GB" smtClean="0">
                                <a:latin typeface="Cambria Math" panose="02040503050406030204" pitchFamily="18" charset="0"/>
                              </a:rPr>
                              <m:t>2</m:t>
                            </m:r>
                          </m:sup>
                        </m:sSup>
                        <m:r>
                          <a:rPr lang="en-GB" smtClean="0">
                            <a:latin typeface="Cambria Math" panose="02040503050406030204" pitchFamily="18" charset="0"/>
                          </a:rPr>
                          <m:t>+</m:t>
                        </m:r>
                        <m:sSup>
                          <m:sSupPr>
                            <m:ctrlPr>
                              <a:rPr lang="en-GB" i="1" smtClean="0">
                                <a:latin typeface="Cambria Math" panose="02040503050406030204" pitchFamily="18" charset="0"/>
                              </a:rPr>
                            </m:ctrlPr>
                          </m:sSupPr>
                          <m:e>
                            <m:r>
                              <a:rPr lang="en-GB" smtClean="0">
                                <a:latin typeface="Cambria Math" panose="02040503050406030204" pitchFamily="18" charset="0"/>
                              </a:rPr>
                              <m:t>3</m:t>
                            </m:r>
                          </m:e>
                          <m:sup>
                            <m:r>
                              <a:rPr lang="en-GB" smtClean="0">
                                <a:latin typeface="Cambria Math" panose="02040503050406030204" pitchFamily="18" charset="0"/>
                              </a:rPr>
                              <m:t>2</m:t>
                            </m:r>
                          </m:sup>
                        </m:sSup>
                        <m:r>
                          <a:rPr lang="en-GB" smtClean="0">
                            <a:latin typeface="Cambria Math" panose="02040503050406030204" pitchFamily="18" charset="0"/>
                          </a:rPr>
                          <m:t>+</m:t>
                        </m:r>
                        <m:sSup>
                          <m:sSupPr>
                            <m:ctrlPr>
                              <a:rPr lang="en-GB" i="1" smtClean="0">
                                <a:latin typeface="Cambria Math" panose="02040503050406030204" pitchFamily="18" charset="0"/>
                              </a:rPr>
                            </m:ctrlPr>
                          </m:sSupPr>
                          <m:e>
                            <m:r>
                              <a:rPr lang="en-GB" smtClean="0">
                                <a:latin typeface="Cambria Math" panose="02040503050406030204" pitchFamily="18" charset="0"/>
                              </a:rPr>
                              <m:t>(−4)</m:t>
                            </m:r>
                          </m:e>
                          <m:sup>
                            <m:r>
                              <a:rPr lang="en-GB" smtClean="0">
                                <a:latin typeface="Cambria Math" panose="02040503050406030204" pitchFamily="18" charset="0"/>
                              </a:rPr>
                              <m:t>2</m:t>
                            </m:r>
                          </m:sup>
                        </m:sSup>
                      </m:num>
                      <m:den>
                        <m:r>
                          <a:rPr lang="en-GB" smtClean="0">
                            <a:latin typeface="Cambria Math" panose="02040503050406030204" pitchFamily="18" charset="0"/>
                          </a:rPr>
                          <m:t>25</m:t>
                        </m:r>
                      </m:den>
                    </m:f>
                    <m:r>
                      <a:rPr lang="en-GB" smtClean="0">
                        <a:latin typeface="Cambria Math" panose="02040503050406030204" pitchFamily="18" charset="0"/>
                      </a:rPr>
                      <m:t>=3.44</m:t>
                    </m:r>
                  </m:oMath>
                </a14:m>
                <a:endParaRPr lang="en-GB" dirty="0"/>
              </a:p>
              <a:p>
                <a14:m>
                  <m:oMath xmlns:m="http://schemas.openxmlformats.org/officeDocument/2006/math">
                    <m:r>
                      <a:rPr lang="en-GB" smtClean="0">
                        <a:latin typeface="Cambria Math" panose="02040503050406030204" pitchFamily="18" charset="0"/>
                      </a:rPr>
                      <m:t>𝑑𝑓</m:t>
                    </m:r>
                    <m:r>
                      <a:rPr lang="en-GB" smtClean="0">
                        <a:latin typeface="Cambria Math" panose="02040503050406030204" pitchFamily="18" charset="0"/>
                      </a:rPr>
                      <m:t>=4−1=3</m:t>
                    </m:r>
                  </m:oMath>
                </a14:m>
                <a:r>
                  <a:rPr lang="en-GB" dirty="0"/>
                  <a:t> so </a:t>
                </a:r>
                <a14:m>
                  <m:oMath xmlns:m="http://schemas.openxmlformats.org/officeDocument/2006/math">
                    <m:sSubSup>
                      <m:sSubSupPr>
                        <m:ctrlPr>
                          <a:rPr lang="en-GB" i="1" smtClean="0">
                            <a:latin typeface="Cambria Math" panose="02040503050406030204" pitchFamily="18" charset="0"/>
                          </a:rPr>
                        </m:ctrlPr>
                      </m:sSubSupPr>
                      <m:e>
                        <m:r>
                          <a:rPr lang="en-GB" smtClean="0">
                            <a:latin typeface="Cambria Math" panose="02040503050406030204" pitchFamily="18" charset="0"/>
                          </a:rPr>
                          <m:t>𝜒</m:t>
                        </m:r>
                      </m:e>
                      <m:sub>
                        <m:r>
                          <a:rPr lang="en-GB" smtClean="0">
                            <a:latin typeface="Cambria Math" panose="02040503050406030204" pitchFamily="18" charset="0"/>
                          </a:rPr>
                          <m:t>𝑐𝑟𝑖𝑡</m:t>
                        </m:r>
                      </m:sub>
                      <m:sup>
                        <m:r>
                          <a:rPr lang="en-GB" smtClean="0">
                            <a:latin typeface="Cambria Math" panose="02040503050406030204" pitchFamily="18" charset="0"/>
                          </a:rPr>
                          <m:t>2</m:t>
                        </m:r>
                      </m:sup>
                    </m:sSubSup>
                    <m:r>
                      <a:rPr lang="en-GB" smtClean="0">
                        <a:latin typeface="Cambria Math" panose="02040503050406030204" pitchFamily="18" charset="0"/>
                      </a:rPr>
                      <m:t>=7.82</m:t>
                    </m:r>
                  </m:oMath>
                </a14:m>
                <a:endParaRPr lang="en-GB" dirty="0"/>
              </a:p>
              <a:p>
                <a:r>
                  <a:rPr lang="en-GB" dirty="0"/>
                  <a:t>Our observed value of </a:t>
                </a:r>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oMath>
                </a14:m>
                <a:r>
                  <a:rPr lang="en-GB" dirty="0"/>
                  <a:t> is less than </a:t>
                </a:r>
                <a14:m>
                  <m:oMath xmlns:m="http://schemas.openxmlformats.org/officeDocument/2006/math">
                    <m:sSubSup>
                      <m:sSubSupPr>
                        <m:ctrlPr>
                          <a:rPr lang="en-GB" i="1">
                            <a:latin typeface="Cambria Math" panose="02040503050406030204" pitchFamily="18" charset="0"/>
                          </a:rPr>
                        </m:ctrlPr>
                      </m:sSubSupPr>
                      <m:e>
                        <m:r>
                          <a:rPr lang="en-GB">
                            <a:latin typeface="Cambria Math" panose="02040503050406030204" pitchFamily="18" charset="0"/>
                          </a:rPr>
                          <m:t>𝜒</m:t>
                        </m:r>
                      </m:e>
                      <m:sub>
                        <m:r>
                          <a:rPr lang="en-GB">
                            <a:latin typeface="Cambria Math" panose="02040503050406030204" pitchFamily="18" charset="0"/>
                          </a:rPr>
                          <m:t>𝑐𝑟𝑖𝑡</m:t>
                        </m:r>
                      </m:sub>
                      <m:sup>
                        <m:r>
                          <a:rPr lang="en-GB">
                            <a:latin typeface="Cambria Math" panose="02040503050406030204" pitchFamily="18" charset="0"/>
                          </a:rPr>
                          <m:t>2</m:t>
                        </m:r>
                      </m:sup>
                    </m:sSubSup>
                  </m:oMath>
                </a14:m>
                <a:r>
                  <a:rPr lang="en-GB" dirty="0"/>
                  <a:t> (at the p=0.05 level) so we cannot reject the null hypothesis</a:t>
                </a:r>
              </a:p>
              <a:p>
                <a:r>
                  <a:rPr lang="en-GB" dirty="0"/>
                  <a:t>We conclude that year of university does not influence how much people use student support services</a:t>
                </a:r>
              </a:p>
              <a:p>
                <a:r>
                  <a:rPr lang="en-GB" dirty="0"/>
                  <a:t>In general this test should only be used for large groups, i.e. where the minimum expected frequency in a category is 5</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1777" b="-1818"/>
                </a:stretch>
              </a:blipFill>
            </p:spPr>
            <p:txBody>
              <a:bodyPr/>
              <a:lstStyle/>
              <a:p>
                <a:r>
                  <a:rPr lang="en-GB">
                    <a:noFill/>
                  </a:rPr>
                  <a:t> </a:t>
                </a:r>
              </a:p>
            </p:txBody>
          </p:sp>
        </mc:Fallback>
      </mc:AlternateContent>
    </p:spTree>
    <p:extLst>
      <p:ext uri="{BB962C8B-B14F-4D97-AF65-F5344CB8AC3E}">
        <p14:creationId xmlns:p14="http://schemas.microsoft.com/office/powerpoint/2010/main" val="1027280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Exercise</a:t>
            </a:r>
            <a:endParaRPr lang="en-GB" dirty="0"/>
          </a:p>
        </p:txBody>
      </p:sp>
      <p:sp>
        <p:nvSpPr>
          <p:cNvPr id="3" name="Content Placeholder 2"/>
          <p:cNvSpPr>
            <a:spLocks noGrp="1"/>
          </p:cNvSpPr>
          <p:nvPr>
            <p:ph idx="1"/>
          </p:nvPr>
        </p:nvSpPr>
        <p:spPr/>
        <p:txBody>
          <a:bodyPr/>
          <a:lstStyle/>
          <a:p>
            <a:r>
              <a:rPr lang="en-GB"/>
              <a:t>A 6-sided die is rolled 60 times and the following frequencies are recorded:</a:t>
            </a:r>
          </a:p>
          <a:p>
            <a:endParaRPr lang="en-GB"/>
          </a:p>
          <a:p>
            <a:endParaRPr lang="en-GB"/>
          </a:p>
          <a:p>
            <a:endParaRPr lang="en-GB"/>
          </a:p>
          <a:p>
            <a:r>
              <a:rPr lang="en-GB"/>
              <a:t>Determine whether or not the die is fair</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613599607"/>
              </p:ext>
            </p:extLst>
          </p:nvPr>
        </p:nvGraphicFramePr>
        <p:xfrm>
          <a:off x="566350" y="2554459"/>
          <a:ext cx="8261807" cy="1010920"/>
        </p:xfrm>
        <a:graphic>
          <a:graphicData uri="http://schemas.openxmlformats.org/drawingml/2006/table">
            <a:tbl>
              <a:tblPr firstRow="1" bandRow="1">
                <a:tableStyleId>{2D5ABB26-0587-4C30-8999-92F81FD0307C}</a:tableStyleId>
              </a:tblPr>
              <a:tblGrid>
                <a:gridCol w="1773196">
                  <a:extLst>
                    <a:ext uri="{9D8B030D-6E8A-4147-A177-3AD203B41FA5}">
                      <a16:colId xmlns:a16="http://schemas.microsoft.com/office/drawing/2014/main" val="20000"/>
                    </a:ext>
                  </a:extLst>
                </a:gridCol>
                <a:gridCol w="881011">
                  <a:extLst>
                    <a:ext uri="{9D8B030D-6E8A-4147-A177-3AD203B41FA5}">
                      <a16:colId xmlns:a16="http://schemas.microsoft.com/office/drawing/2014/main" val="20001"/>
                    </a:ext>
                  </a:extLst>
                </a:gridCol>
                <a:gridCol w="934600">
                  <a:extLst>
                    <a:ext uri="{9D8B030D-6E8A-4147-A177-3AD203B41FA5}">
                      <a16:colId xmlns:a16="http://schemas.microsoft.com/office/drawing/2014/main" val="20002"/>
                    </a:ext>
                  </a:extLst>
                </a:gridCol>
                <a:gridCol w="934600">
                  <a:extLst>
                    <a:ext uri="{9D8B030D-6E8A-4147-A177-3AD203B41FA5}">
                      <a16:colId xmlns:a16="http://schemas.microsoft.com/office/drawing/2014/main" val="20003"/>
                    </a:ext>
                  </a:extLst>
                </a:gridCol>
                <a:gridCol w="934600">
                  <a:extLst>
                    <a:ext uri="{9D8B030D-6E8A-4147-A177-3AD203B41FA5}">
                      <a16:colId xmlns:a16="http://schemas.microsoft.com/office/drawing/2014/main" val="20004"/>
                    </a:ext>
                  </a:extLst>
                </a:gridCol>
                <a:gridCol w="934600">
                  <a:extLst>
                    <a:ext uri="{9D8B030D-6E8A-4147-A177-3AD203B41FA5}">
                      <a16:colId xmlns:a16="http://schemas.microsoft.com/office/drawing/2014/main" val="20005"/>
                    </a:ext>
                  </a:extLst>
                </a:gridCol>
                <a:gridCol w="934600">
                  <a:extLst>
                    <a:ext uri="{9D8B030D-6E8A-4147-A177-3AD203B41FA5}">
                      <a16:colId xmlns:a16="http://schemas.microsoft.com/office/drawing/2014/main" val="20006"/>
                    </a:ext>
                  </a:extLst>
                </a:gridCol>
                <a:gridCol w="934600">
                  <a:extLst>
                    <a:ext uri="{9D8B030D-6E8A-4147-A177-3AD203B41FA5}">
                      <a16:colId xmlns:a16="http://schemas.microsoft.com/office/drawing/2014/main" val="20007"/>
                    </a:ext>
                  </a:extLst>
                </a:gridCol>
              </a:tblGrid>
              <a:tr h="370840">
                <a:tc>
                  <a:txBody>
                    <a:bodyPr/>
                    <a:lstStyle/>
                    <a:p>
                      <a:r>
                        <a:rPr lang="en-GB" dirty="0"/>
                        <a:t>Roll</a:t>
                      </a:r>
                    </a:p>
                  </a:txBody>
                  <a:tcPr>
                    <a:lnB w="12700" cap="flat" cmpd="sng" algn="ctr">
                      <a:solidFill>
                        <a:schemeClr val="tx1"/>
                      </a:solidFill>
                      <a:prstDash val="solid"/>
                      <a:round/>
                      <a:headEnd type="none" w="med" len="med"/>
                      <a:tailEnd type="none" w="med" len="med"/>
                    </a:lnB>
                  </a:tcPr>
                </a:tc>
                <a:tc>
                  <a:txBody>
                    <a:bodyPr/>
                    <a:lstStyle/>
                    <a:p>
                      <a:pPr algn="ctr"/>
                      <a:r>
                        <a:rPr lang="en-GB" dirty="0"/>
                        <a:t>1</a:t>
                      </a:r>
                    </a:p>
                  </a:txBody>
                  <a:tcPr>
                    <a:lnB w="12700" cap="flat" cmpd="sng" algn="ctr">
                      <a:solidFill>
                        <a:schemeClr val="tx1"/>
                      </a:solidFill>
                      <a:prstDash val="solid"/>
                      <a:round/>
                      <a:headEnd type="none" w="med" len="med"/>
                      <a:tailEnd type="none" w="med" len="med"/>
                    </a:lnB>
                  </a:tcPr>
                </a:tc>
                <a:tc>
                  <a:txBody>
                    <a:bodyPr/>
                    <a:lstStyle/>
                    <a:p>
                      <a:pPr algn="ctr"/>
                      <a:r>
                        <a:rPr lang="en-GB" dirty="0"/>
                        <a:t>2</a:t>
                      </a:r>
                    </a:p>
                  </a:txBody>
                  <a:tcPr>
                    <a:lnB w="12700" cap="flat" cmpd="sng" algn="ctr">
                      <a:solidFill>
                        <a:schemeClr val="tx1"/>
                      </a:solidFill>
                      <a:prstDash val="solid"/>
                      <a:round/>
                      <a:headEnd type="none" w="med" len="med"/>
                      <a:tailEnd type="none" w="med" len="med"/>
                    </a:lnB>
                  </a:tcPr>
                </a:tc>
                <a:tc>
                  <a:txBody>
                    <a:bodyPr/>
                    <a:lstStyle/>
                    <a:p>
                      <a:pPr algn="ctr"/>
                      <a:r>
                        <a:rPr lang="en-GB" dirty="0"/>
                        <a:t>3</a:t>
                      </a:r>
                    </a:p>
                  </a:txBody>
                  <a:tcPr>
                    <a:lnB w="12700" cap="flat" cmpd="sng" algn="ctr">
                      <a:solidFill>
                        <a:schemeClr val="tx1"/>
                      </a:solidFill>
                      <a:prstDash val="solid"/>
                      <a:round/>
                      <a:headEnd type="none" w="med" len="med"/>
                      <a:tailEnd type="none" w="med" len="med"/>
                    </a:lnB>
                  </a:tcPr>
                </a:tc>
                <a:tc>
                  <a:txBody>
                    <a:bodyPr/>
                    <a:lstStyle/>
                    <a:p>
                      <a:pPr algn="ctr"/>
                      <a:r>
                        <a:rPr lang="en-GB" dirty="0"/>
                        <a:t>4</a:t>
                      </a:r>
                    </a:p>
                  </a:txBody>
                  <a:tcPr>
                    <a:lnB w="12700" cap="flat" cmpd="sng" algn="ctr">
                      <a:solidFill>
                        <a:schemeClr val="tx1"/>
                      </a:solidFill>
                      <a:prstDash val="solid"/>
                      <a:round/>
                      <a:headEnd type="none" w="med" len="med"/>
                      <a:tailEnd type="none" w="med" len="med"/>
                    </a:lnB>
                  </a:tcPr>
                </a:tc>
                <a:tc>
                  <a:txBody>
                    <a:bodyPr/>
                    <a:lstStyle/>
                    <a:p>
                      <a:pPr algn="ctr"/>
                      <a:r>
                        <a:rPr lang="en-GB" dirty="0"/>
                        <a:t>5</a:t>
                      </a:r>
                    </a:p>
                  </a:txBody>
                  <a:tcPr>
                    <a:lnB w="12700" cap="flat" cmpd="sng" algn="ctr">
                      <a:solidFill>
                        <a:schemeClr val="tx1"/>
                      </a:solidFill>
                      <a:prstDash val="solid"/>
                      <a:round/>
                      <a:headEnd type="none" w="med" len="med"/>
                      <a:tailEnd type="none" w="med" len="med"/>
                    </a:lnB>
                  </a:tcPr>
                </a:tc>
                <a:tc>
                  <a:txBody>
                    <a:bodyPr/>
                    <a:lstStyle/>
                    <a:p>
                      <a:pPr algn="ctr"/>
                      <a:r>
                        <a:rPr lang="en-GB" dirty="0"/>
                        <a:t>6</a:t>
                      </a:r>
                    </a:p>
                  </a:txBody>
                  <a:tcPr>
                    <a:lnB w="12700" cap="flat" cmpd="sng" algn="ctr">
                      <a:solidFill>
                        <a:schemeClr val="tx1"/>
                      </a:solidFill>
                      <a:prstDash val="solid"/>
                      <a:round/>
                      <a:headEnd type="none" w="med" len="med"/>
                      <a:tailEnd type="none" w="med" len="med"/>
                    </a:lnB>
                  </a:tcPr>
                </a:tc>
                <a:tc>
                  <a:txBody>
                    <a:bodyPr/>
                    <a:lstStyle/>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GB" dirty="0"/>
                        <a:t>Observed</a:t>
                      </a:r>
                      <a:r>
                        <a:rPr lang="en-GB" baseline="0" dirty="0"/>
                        <a:t> frequency</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a:t>8</a:t>
                      </a:r>
                    </a:p>
                  </a:txBody>
                  <a:tcPr>
                    <a:lnT w="12700" cap="flat" cmpd="sng" algn="ctr">
                      <a:solidFill>
                        <a:schemeClr val="tx1"/>
                      </a:solidFill>
                      <a:prstDash val="solid"/>
                      <a:round/>
                      <a:headEnd type="none" w="med" len="med"/>
                      <a:tailEnd type="none" w="med" len="med"/>
                    </a:lnT>
                  </a:tcPr>
                </a:tc>
                <a:tc>
                  <a:txBody>
                    <a:bodyPr/>
                    <a:lstStyle/>
                    <a:p>
                      <a:pPr algn="ctr"/>
                      <a:r>
                        <a:rPr lang="en-GB" dirty="0"/>
                        <a:t>8</a:t>
                      </a:r>
                    </a:p>
                  </a:txBody>
                  <a:tcPr>
                    <a:lnT w="12700" cap="flat" cmpd="sng" algn="ctr">
                      <a:solidFill>
                        <a:schemeClr val="tx1"/>
                      </a:solidFill>
                      <a:prstDash val="solid"/>
                      <a:round/>
                      <a:headEnd type="none" w="med" len="med"/>
                      <a:tailEnd type="none" w="med" len="med"/>
                    </a:lnT>
                  </a:tcPr>
                </a:tc>
                <a:tc>
                  <a:txBody>
                    <a:bodyPr/>
                    <a:lstStyle/>
                    <a:p>
                      <a:pPr algn="ctr"/>
                      <a:r>
                        <a:rPr lang="en-GB" dirty="0"/>
                        <a:t>7</a:t>
                      </a:r>
                    </a:p>
                  </a:txBody>
                  <a:tcPr>
                    <a:lnT w="12700" cap="flat" cmpd="sng" algn="ctr">
                      <a:solidFill>
                        <a:schemeClr val="tx1"/>
                      </a:solidFill>
                      <a:prstDash val="solid"/>
                      <a:round/>
                      <a:headEnd type="none" w="med" len="med"/>
                      <a:tailEnd type="none" w="med" len="med"/>
                    </a:lnT>
                  </a:tcPr>
                </a:tc>
                <a:tc>
                  <a:txBody>
                    <a:bodyPr/>
                    <a:lstStyle/>
                    <a:p>
                      <a:pPr algn="ctr"/>
                      <a:r>
                        <a:rPr lang="en-GB" dirty="0"/>
                        <a:t>20</a:t>
                      </a:r>
                    </a:p>
                  </a:txBody>
                  <a:tcPr>
                    <a:lnT w="12700" cap="flat" cmpd="sng" algn="ctr">
                      <a:solidFill>
                        <a:schemeClr val="tx1"/>
                      </a:solidFill>
                      <a:prstDash val="solid"/>
                      <a:round/>
                      <a:headEnd type="none" w="med" len="med"/>
                      <a:tailEnd type="none" w="med" len="med"/>
                    </a:lnT>
                  </a:tcPr>
                </a:tc>
                <a:tc>
                  <a:txBody>
                    <a:bodyPr/>
                    <a:lstStyle/>
                    <a:p>
                      <a:pPr algn="ctr"/>
                      <a:r>
                        <a:rPr lang="en-GB" dirty="0"/>
                        <a:t>9</a:t>
                      </a:r>
                    </a:p>
                  </a:txBody>
                  <a:tcPr>
                    <a:lnT w="12700" cap="flat" cmpd="sng" algn="ctr">
                      <a:solidFill>
                        <a:schemeClr val="tx1"/>
                      </a:solidFill>
                      <a:prstDash val="solid"/>
                      <a:round/>
                      <a:headEnd type="none" w="med" len="med"/>
                      <a:tailEnd type="none" w="med" len="med"/>
                    </a:lnT>
                  </a:tcPr>
                </a:tc>
                <a:tc>
                  <a:txBody>
                    <a:bodyPr/>
                    <a:lstStyle/>
                    <a:p>
                      <a:pPr algn="ctr"/>
                      <a:r>
                        <a:rPr lang="en-GB" dirty="0"/>
                        <a:t>8</a:t>
                      </a:r>
                    </a:p>
                  </a:txBody>
                  <a:tcPr>
                    <a:lnT w="12700" cap="flat" cmpd="sng" algn="ctr">
                      <a:solidFill>
                        <a:schemeClr val="tx1"/>
                      </a:solidFill>
                      <a:prstDash val="solid"/>
                      <a:round/>
                      <a:headEnd type="none" w="med" len="med"/>
                      <a:tailEnd type="none" w="med" len="med"/>
                    </a:lnT>
                  </a:tcPr>
                </a:tc>
                <a:tc>
                  <a:txBody>
                    <a:bodyPr/>
                    <a:lstStyle/>
                    <a:p>
                      <a:pPr algn="ctr"/>
                      <a:r>
                        <a:rPr lang="en-GB" dirty="0"/>
                        <a:t>60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549297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Yates’ correction for continuity</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85000" lnSpcReduction="20000"/>
              </a:bodyPr>
              <a:lstStyle/>
              <a:p>
                <a:r>
                  <a:rPr lang="en-GB" dirty="0"/>
                  <a:t>There is a special case of the </a:t>
                </a:r>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oMath>
                </a14:m>
                <a:r>
                  <a:rPr lang="en-GB" dirty="0"/>
                  <a:t> when there are only two categories (</a:t>
                </a:r>
                <a:r>
                  <a:rPr lang="en-GB" dirty="0" err="1"/>
                  <a:t>e,g</a:t>
                </a:r>
                <a:r>
                  <a:rPr lang="en-GB" dirty="0"/>
                  <a:t>, M/F, Yes/No, On/Off, A/B etc.) </a:t>
                </a:r>
              </a:p>
              <a:p>
                <a:r>
                  <a:rPr lang="en-GB" dirty="0"/>
                  <a:t>In this case we must apply Yates’ correction for continuity to smooth out the observed distribution</a:t>
                </a:r>
              </a:p>
              <a:p>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r>
                      <a:rPr lang="en-GB">
                        <a:latin typeface="Cambria Math" panose="02040503050406030204" pitchFamily="18" charset="0"/>
                      </a:rPr>
                      <m:t>=</m:t>
                    </m:r>
                    <m:nary>
                      <m:naryPr>
                        <m:chr m:val="∑"/>
                        <m:subHide m:val="on"/>
                        <m:supHide m:val="on"/>
                        <m:ctrlPr>
                          <a:rPr lang="en-GB" i="1">
                            <a:latin typeface="Cambria Math" panose="02040503050406030204" pitchFamily="18" charset="0"/>
                          </a:rPr>
                        </m:ctrlPr>
                      </m:naryPr>
                      <m:sub/>
                      <m:sup/>
                      <m:e>
                        <m:d>
                          <m:dPr>
                            <m:begChr m:val="["/>
                            <m:endChr m:val="]"/>
                            <m:ctrlPr>
                              <a:rPr lang="en-GB" i="1">
                                <a:latin typeface="Cambria Math" panose="02040503050406030204" pitchFamily="18" charset="0"/>
                              </a:rPr>
                            </m:ctrlPr>
                          </m:dPr>
                          <m:e>
                            <m:f>
                              <m:fPr>
                                <m:ctrlPr>
                                  <a:rPr lang="en-GB" i="1">
                                    <a:latin typeface="Cambria Math" panose="02040503050406030204" pitchFamily="18" charset="0"/>
                                  </a:rPr>
                                </m:ctrlPr>
                              </m:fPr>
                              <m:num>
                                <m:sSup>
                                  <m:sSupPr>
                                    <m:ctrlPr>
                                      <a:rPr lang="en-GB" i="1">
                                        <a:latin typeface="Cambria Math" panose="02040503050406030204" pitchFamily="18" charset="0"/>
                                      </a:rPr>
                                    </m:ctrlPr>
                                  </m:sSupPr>
                                  <m:e>
                                    <m:r>
                                      <a:rPr lang="en-GB">
                                        <a:latin typeface="Cambria Math" panose="02040503050406030204" pitchFamily="18" charset="0"/>
                                      </a:rPr>
                                      <m:t>(</m:t>
                                    </m:r>
                                    <m:d>
                                      <m:dPr>
                                        <m:begChr m:val="|"/>
                                        <m:endChr m:val="|"/>
                                        <m:ctrlPr>
                                          <a:rPr lang="en-GB" i="1" smtClean="0">
                                            <a:latin typeface="Cambria Math" panose="02040503050406030204" pitchFamily="18" charset="0"/>
                                          </a:rPr>
                                        </m:ctrlPr>
                                      </m:dPr>
                                      <m:e>
                                        <m:sSub>
                                          <m:sSubPr>
                                            <m:ctrlPr>
                                              <a:rPr lang="en-GB" i="1">
                                                <a:latin typeface="Cambria Math" panose="02040503050406030204" pitchFamily="18" charset="0"/>
                                              </a:rPr>
                                            </m:ctrlPr>
                                          </m:sSubPr>
                                          <m:e>
                                            <m:r>
                                              <a:rPr lang="en-GB">
                                                <a:latin typeface="Cambria Math" panose="02040503050406030204" pitchFamily="18" charset="0"/>
                                              </a:rPr>
                                              <m:t>𝑂</m:t>
                                            </m:r>
                                          </m:e>
                                          <m:sub>
                                            <m:r>
                                              <a:rPr lang="en-GB">
                                                <a:latin typeface="Cambria Math" panose="02040503050406030204" pitchFamily="18" charset="0"/>
                                              </a:rPr>
                                              <m:t>𝑖</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a:latin typeface="Cambria Math" panose="02040503050406030204" pitchFamily="18" charset="0"/>
                                              </a:rPr>
                                              <m:t>𝐸</m:t>
                                            </m:r>
                                          </m:e>
                                          <m:sub>
                                            <m:r>
                                              <a:rPr lang="en-GB">
                                                <a:latin typeface="Cambria Math" panose="02040503050406030204" pitchFamily="18" charset="0"/>
                                              </a:rPr>
                                              <m:t>𝑖</m:t>
                                            </m:r>
                                          </m:sub>
                                        </m:sSub>
                                      </m:e>
                                    </m:d>
                                    <m:r>
                                      <a:rPr lang="en-GB" smtClean="0">
                                        <a:latin typeface="Cambria Math" panose="02040503050406030204" pitchFamily="18" charset="0"/>
                                      </a:rPr>
                                      <m:t>−0.5</m:t>
                                    </m:r>
                                    <m:r>
                                      <a:rPr lang="en-GB">
                                        <a:latin typeface="Cambria Math" panose="02040503050406030204" pitchFamily="18" charset="0"/>
                                      </a:rPr>
                                      <m:t>)</m:t>
                                    </m:r>
                                  </m:e>
                                  <m:sup>
                                    <m:r>
                                      <a:rPr lang="en-GB">
                                        <a:latin typeface="Cambria Math" panose="02040503050406030204" pitchFamily="18" charset="0"/>
                                      </a:rPr>
                                      <m:t>2</m:t>
                                    </m:r>
                                  </m:sup>
                                </m:sSup>
                              </m:num>
                              <m:den>
                                <m:sSub>
                                  <m:sSubPr>
                                    <m:ctrlPr>
                                      <a:rPr lang="en-GB" i="1">
                                        <a:latin typeface="Cambria Math" panose="02040503050406030204" pitchFamily="18" charset="0"/>
                                      </a:rPr>
                                    </m:ctrlPr>
                                  </m:sSubPr>
                                  <m:e>
                                    <m:r>
                                      <a:rPr lang="en-GB">
                                        <a:latin typeface="Cambria Math" panose="02040503050406030204" pitchFamily="18" charset="0"/>
                                      </a:rPr>
                                      <m:t>𝐸</m:t>
                                    </m:r>
                                  </m:e>
                                  <m:sub>
                                    <m:r>
                                      <a:rPr lang="en-GB">
                                        <a:latin typeface="Cambria Math" panose="02040503050406030204" pitchFamily="18" charset="0"/>
                                      </a:rPr>
                                      <m:t>𝑖</m:t>
                                    </m:r>
                                  </m:sub>
                                </m:sSub>
                              </m:den>
                            </m:f>
                          </m:e>
                        </m:d>
                      </m:e>
                    </m:nary>
                  </m:oMath>
                </a14:m>
                <a:endParaRPr lang="en-GB" dirty="0"/>
              </a:p>
              <a:p>
                <a:r>
                  <a:rPr lang="en-GB" dirty="0"/>
                  <a:t>Suppose our researcher is interested in whether men or women use student support rather than in which years use it</a:t>
                </a:r>
              </a:p>
              <a:p>
                <a:endParaRPr lang="en-GB" dirty="0"/>
              </a:p>
              <a:p>
                <a:endParaRPr lang="en-GB" dirty="0"/>
              </a:p>
              <a:p>
                <a:endParaRPr lang="en-GB" dirty="0"/>
              </a:p>
              <a:p>
                <a:r>
                  <a:rPr lang="en-GB" dirty="0"/>
                  <a:t>The null hypothesis is the same as before</a:t>
                </a:r>
              </a:p>
              <a:p>
                <a:pPr lvl="1"/>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𝐻</m:t>
                        </m:r>
                      </m:e>
                      <m:sub>
                        <m:r>
                          <a:rPr lang="en-GB">
                            <a:latin typeface="Cambria Math" panose="02040503050406030204" pitchFamily="18" charset="0"/>
                          </a:rPr>
                          <m:t>0</m:t>
                        </m:r>
                      </m:sub>
                    </m:sSub>
                  </m:oMath>
                </a14:m>
                <a:r>
                  <a:rPr lang="en-GB" dirty="0"/>
                  <a:t>: The observed frequencies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𝑓</m:t>
                        </m:r>
                      </m:e>
                      <m:sub>
                        <m:r>
                          <a:rPr lang="en-GB">
                            <a:latin typeface="Cambria Math" panose="02040503050406030204" pitchFamily="18" charset="0"/>
                          </a:rPr>
                          <m:t>𝑜</m:t>
                        </m:r>
                      </m:sub>
                    </m:sSub>
                  </m:oMath>
                </a14:m>
                <a:r>
                  <a:rPr lang="en-GB" dirty="0"/>
                  <a:t>) equal the expected frequencies (</a:t>
                </a:r>
                <a14:m>
                  <m:oMath xmlns:m="http://schemas.openxmlformats.org/officeDocument/2006/math">
                    <m:sSub>
                      <m:sSubPr>
                        <m:ctrlPr>
                          <a:rPr lang="en-GB" i="1">
                            <a:latin typeface="Cambria Math" panose="02040503050406030204" pitchFamily="18" charset="0"/>
                          </a:rPr>
                        </m:ctrlPr>
                      </m:sSubPr>
                      <m:e>
                        <m:r>
                          <a:rPr lang="en-GB">
                            <a:latin typeface="Cambria Math" panose="02040503050406030204" pitchFamily="18" charset="0"/>
                          </a:rPr>
                          <m:t>𝑓</m:t>
                        </m:r>
                      </m:e>
                      <m:sub>
                        <m:r>
                          <a:rPr lang="en-GB">
                            <a:latin typeface="Cambria Math" panose="02040503050406030204" pitchFamily="18" charset="0"/>
                          </a:rPr>
                          <m:t>𝑒</m:t>
                        </m:r>
                      </m:sub>
                    </m:sSub>
                  </m:oMath>
                </a14:m>
                <a:r>
                  <a:rPr lang="en-GB" dirty="0"/>
                  <a:t>)</a:t>
                </a:r>
              </a:p>
              <a:p>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616" t="-2121" r="-1616"/>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1677759371"/>
              </p:ext>
            </p:extLst>
          </p:nvPr>
        </p:nvGraphicFramePr>
        <p:xfrm>
          <a:off x="1546859" y="3997413"/>
          <a:ext cx="6096000" cy="1112520"/>
        </p:xfrm>
        <a:graphic>
          <a:graphicData uri="http://schemas.openxmlformats.org/drawingml/2006/table">
            <a:tbl>
              <a:tblPr firstRow="1" bandRow="1">
                <a:tableStyleId>{2D5ABB26-0587-4C30-8999-92F81FD0307C}</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r>
                        <a:rPr lang="en-GB" dirty="0"/>
                        <a:t>Usage</a:t>
                      </a:r>
                    </a:p>
                  </a:txBody>
                  <a:tcPr>
                    <a:lnB w="12700" cap="flat" cmpd="sng" algn="ctr">
                      <a:solidFill>
                        <a:schemeClr val="tx1"/>
                      </a:solidFill>
                      <a:prstDash val="solid"/>
                      <a:round/>
                      <a:headEnd type="none" w="med" len="med"/>
                      <a:tailEnd type="none" w="med" len="med"/>
                    </a:lnB>
                  </a:tcPr>
                </a:tc>
                <a:tc>
                  <a:txBody>
                    <a:bodyPr/>
                    <a:lstStyle/>
                    <a:p>
                      <a:pPr algn="ctr"/>
                      <a:r>
                        <a:rPr lang="en-GB" dirty="0"/>
                        <a:t>Men</a:t>
                      </a:r>
                    </a:p>
                  </a:txBody>
                  <a:tcPr>
                    <a:lnB w="12700" cap="flat" cmpd="sng" algn="ctr">
                      <a:solidFill>
                        <a:schemeClr val="tx1"/>
                      </a:solidFill>
                      <a:prstDash val="solid"/>
                      <a:round/>
                      <a:headEnd type="none" w="med" len="med"/>
                      <a:tailEnd type="none" w="med" len="med"/>
                    </a:lnB>
                  </a:tcPr>
                </a:tc>
                <a:tc>
                  <a:txBody>
                    <a:bodyPr/>
                    <a:lstStyle/>
                    <a:p>
                      <a:pPr algn="ctr"/>
                      <a:r>
                        <a:rPr lang="en-GB" dirty="0"/>
                        <a:t>Women</a:t>
                      </a:r>
                    </a:p>
                  </a:txBody>
                  <a:tcPr>
                    <a:lnB w="12700" cap="flat" cmpd="sng" algn="ctr">
                      <a:solidFill>
                        <a:schemeClr val="tx1"/>
                      </a:solidFill>
                      <a:prstDash val="solid"/>
                      <a:round/>
                      <a:headEnd type="none" w="med" len="med"/>
                      <a:tailEnd type="none" w="med" len="med"/>
                    </a:lnB>
                  </a:tcPr>
                </a:tc>
                <a:tc>
                  <a:txBody>
                    <a:bodyPr/>
                    <a:lstStyle/>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GB" dirty="0"/>
                        <a:t>Observed f</a:t>
                      </a:r>
                    </a:p>
                  </a:txBody>
                  <a:tcPr>
                    <a:lnT w="12700" cap="flat" cmpd="sng" algn="ctr">
                      <a:solidFill>
                        <a:schemeClr val="tx1"/>
                      </a:solidFill>
                      <a:prstDash val="solid"/>
                      <a:round/>
                      <a:headEnd type="none" w="med" len="med"/>
                      <a:tailEnd type="none" w="med" len="med"/>
                    </a:lnT>
                  </a:tcPr>
                </a:tc>
                <a:tc>
                  <a:txBody>
                    <a:bodyPr/>
                    <a:lstStyle/>
                    <a:p>
                      <a:pPr algn="ctr"/>
                      <a:r>
                        <a:rPr lang="en-GB" dirty="0"/>
                        <a:t>35</a:t>
                      </a:r>
                    </a:p>
                  </a:txBody>
                  <a:tcPr>
                    <a:lnT w="12700" cap="flat" cmpd="sng" algn="ctr">
                      <a:solidFill>
                        <a:schemeClr val="tx1"/>
                      </a:solidFill>
                      <a:prstDash val="solid"/>
                      <a:round/>
                      <a:headEnd type="none" w="med" len="med"/>
                      <a:tailEnd type="none" w="med" len="med"/>
                    </a:lnT>
                  </a:tcPr>
                </a:tc>
                <a:tc>
                  <a:txBody>
                    <a:bodyPr/>
                    <a:lstStyle/>
                    <a:p>
                      <a:pPr algn="ctr"/>
                      <a:r>
                        <a:rPr lang="en-GB" dirty="0"/>
                        <a:t>15</a:t>
                      </a:r>
                    </a:p>
                  </a:txBody>
                  <a:tcPr>
                    <a:lnT w="12700" cap="flat" cmpd="sng" algn="ctr">
                      <a:solidFill>
                        <a:schemeClr val="tx1"/>
                      </a:solidFill>
                      <a:prstDash val="solid"/>
                      <a:round/>
                      <a:headEnd type="none" w="med" len="med"/>
                      <a:tailEnd type="none" w="med" len="med"/>
                    </a:lnT>
                  </a:tcPr>
                </a:tc>
                <a:tc>
                  <a:txBody>
                    <a:bodyPr/>
                    <a:lstStyle/>
                    <a:p>
                      <a:pPr algn="ctr"/>
                      <a:r>
                        <a:rPr lang="en-GB" dirty="0"/>
                        <a:t>50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370840">
                <a:tc>
                  <a:txBody>
                    <a:bodyPr/>
                    <a:lstStyle/>
                    <a:p>
                      <a:r>
                        <a:rPr lang="en-GB" dirty="0"/>
                        <a:t>Expected f</a:t>
                      </a:r>
                    </a:p>
                  </a:txBody>
                  <a:tcPr/>
                </a:tc>
                <a:tc>
                  <a:txBody>
                    <a:bodyPr/>
                    <a:lstStyle/>
                    <a:p>
                      <a:pPr algn="ctr"/>
                      <a:r>
                        <a:rPr lang="en-GB" dirty="0"/>
                        <a:t>25</a:t>
                      </a:r>
                    </a:p>
                  </a:txBody>
                  <a:tcPr/>
                </a:tc>
                <a:tc>
                  <a:txBody>
                    <a:bodyPr/>
                    <a:lstStyle/>
                    <a:p>
                      <a:pPr algn="ctr"/>
                      <a:r>
                        <a:rPr lang="en-GB" dirty="0"/>
                        <a:t>25</a:t>
                      </a:r>
                    </a:p>
                  </a:txBody>
                  <a:tcPr/>
                </a:tc>
                <a:tc>
                  <a:txBody>
                    <a:bodyPr/>
                    <a:lstStyle/>
                    <a:p>
                      <a:pPr algn="ctr"/>
                      <a:r>
                        <a:rPr lang="en-GB" dirty="0"/>
                        <a:t>50</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914565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Yates’ correction for continuity</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lnSpcReduction="10000"/>
              </a:bodyPr>
              <a:lstStyle/>
              <a:p>
                <a:endParaRPr lang="en-GB" dirty="0"/>
              </a:p>
              <a:p>
                <a:endParaRPr lang="en-GB" dirty="0"/>
              </a:p>
              <a:p>
                <a:endParaRPr lang="en-GB" dirty="0"/>
              </a:p>
              <a:p>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r>
                      <a:rPr lang="en-GB">
                        <a:latin typeface="Cambria Math" panose="02040503050406030204" pitchFamily="18" charset="0"/>
                      </a:rPr>
                      <m:t>=</m:t>
                    </m:r>
                    <m:nary>
                      <m:naryPr>
                        <m:chr m:val="∑"/>
                        <m:subHide m:val="on"/>
                        <m:supHide m:val="on"/>
                        <m:ctrlPr>
                          <a:rPr lang="en-GB" i="1">
                            <a:latin typeface="Cambria Math" panose="02040503050406030204" pitchFamily="18" charset="0"/>
                          </a:rPr>
                        </m:ctrlPr>
                      </m:naryPr>
                      <m:sub/>
                      <m:sup/>
                      <m:e>
                        <m:d>
                          <m:dPr>
                            <m:begChr m:val="["/>
                            <m:endChr m:val="]"/>
                            <m:ctrlPr>
                              <a:rPr lang="en-GB" i="1">
                                <a:latin typeface="Cambria Math" panose="02040503050406030204" pitchFamily="18" charset="0"/>
                              </a:rPr>
                            </m:ctrlPr>
                          </m:dPr>
                          <m:e>
                            <m:f>
                              <m:fPr>
                                <m:ctrlPr>
                                  <a:rPr lang="en-GB" i="1">
                                    <a:latin typeface="Cambria Math" panose="02040503050406030204" pitchFamily="18" charset="0"/>
                                  </a:rPr>
                                </m:ctrlPr>
                              </m:fPr>
                              <m:num>
                                <m:sSup>
                                  <m:sSupPr>
                                    <m:ctrlPr>
                                      <a:rPr lang="en-GB" i="1">
                                        <a:latin typeface="Cambria Math" panose="02040503050406030204" pitchFamily="18" charset="0"/>
                                      </a:rPr>
                                    </m:ctrlPr>
                                  </m:sSupPr>
                                  <m:e>
                                    <m:r>
                                      <a:rPr lang="en-GB">
                                        <a:latin typeface="Cambria Math" panose="02040503050406030204" pitchFamily="18" charset="0"/>
                                      </a:rPr>
                                      <m:t>(</m:t>
                                    </m:r>
                                    <m:d>
                                      <m:dPr>
                                        <m:begChr m:val="|"/>
                                        <m:endChr m:val="|"/>
                                        <m:ctrlPr>
                                          <a:rPr lang="en-GB" i="1" smtClean="0">
                                            <a:latin typeface="Cambria Math" panose="02040503050406030204" pitchFamily="18" charset="0"/>
                                          </a:rPr>
                                        </m:ctrlPr>
                                      </m:dPr>
                                      <m:e>
                                        <m:sSub>
                                          <m:sSubPr>
                                            <m:ctrlPr>
                                              <a:rPr lang="en-GB" i="1">
                                                <a:latin typeface="Cambria Math" panose="02040503050406030204" pitchFamily="18" charset="0"/>
                                              </a:rPr>
                                            </m:ctrlPr>
                                          </m:sSubPr>
                                          <m:e>
                                            <m:r>
                                              <a:rPr lang="en-GB">
                                                <a:latin typeface="Cambria Math" panose="02040503050406030204" pitchFamily="18" charset="0"/>
                                              </a:rPr>
                                              <m:t>𝑂</m:t>
                                            </m:r>
                                          </m:e>
                                          <m:sub>
                                            <m:r>
                                              <a:rPr lang="en-GB">
                                                <a:latin typeface="Cambria Math" panose="02040503050406030204" pitchFamily="18" charset="0"/>
                                              </a:rPr>
                                              <m:t>𝑖</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a:latin typeface="Cambria Math" panose="02040503050406030204" pitchFamily="18" charset="0"/>
                                              </a:rPr>
                                              <m:t>𝐸</m:t>
                                            </m:r>
                                          </m:e>
                                          <m:sub>
                                            <m:r>
                                              <a:rPr lang="en-GB">
                                                <a:latin typeface="Cambria Math" panose="02040503050406030204" pitchFamily="18" charset="0"/>
                                              </a:rPr>
                                              <m:t>𝑖</m:t>
                                            </m:r>
                                          </m:sub>
                                        </m:sSub>
                                      </m:e>
                                    </m:d>
                                    <m:r>
                                      <a:rPr lang="en-GB" smtClean="0">
                                        <a:latin typeface="Cambria Math" panose="02040503050406030204" pitchFamily="18" charset="0"/>
                                      </a:rPr>
                                      <m:t>−0.5</m:t>
                                    </m:r>
                                    <m:r>
                                      <a:rPr lang="en-GB">
                                        <a:latin typeface="Cambria Math" panose="02040503050406030204" pitchFamily="18" charset="0"/>
                                      </a:rPr>
                                      <m:t>)</m:t>
                                    </m:r>
                                  </m:e>
                                  <m:sup>
                                    <m:r>
                                      <a:rPr lang="en-GB">
                                        <a:latin typeface="Cambria Math" panose="02040503050406030204" pitchFamily="18" charset="0"/>
                                      </a:rPr>
                                      <m:t>2</m:t>
                                    </m:r>
                                  </m:sup>
                                </m:sSup>
                              </m:num>
                              <m:den>
                                <m:sSub>
                                  <m:sSubPr>
                                    <m:ctrlPr>
                                      <a:rPr lang="en-GB" i="1">
                                        <a:latin typeface="Cambria Math" panose="02040503050406030204" pitchFamily="18" charset="0"/>
                                      </a:rPr>
                                    </m:ctrlPr>
                                  </m:sSubPr>
                                  <m:e>
                                    <m:r>
                                      <a:rPr lang="en-GB">
                                        <a:latin typeface="Cambria Math" panose="02040503050406030204" pitchFamily="18" charset="0"/>
                                      </a:rPr>
                                      <m:t>𝐸</m:t>
                                    </m:r>
                                  </m:e>
                                  <m:sub>
                                    <m:r>
                                      <a:rPr lang="en-GB">
                                        <a:latin typeface="Cambria Math" panose="02040503050406030204" pitchFamily="18" charset="0"/>
                                      </a:rPr>
                                      <m:t>𝑖</m:t>
                                    </m:r>
                                  </m:sub>
                                </m:sSub>
                              </m:den>
                            </m:f>
                          </m:e>
                        </m:d>
                      </m:e>
                    </m:nary>
                  </m:oMath>
                </a14:m>
                <a:endParaRPr lang="en-GB" dirty="0"/>
              </a:p>
              <a:p>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𝜒</m:t>
                        </m:r>
                      </m:e>
                      <m:sup>
                        <m:r>
                          <a:rPr lang="en-GB">
                            <a:latin typeface="Cambria Math" panose="02040503050406030204" pitchFamily="18" charset="0"/>
                          </a:rPr>
                          <m:t>2</m:t>
                        </m:r>
                      </m:sup>
                    </m:sSup>
                    <m:r>
                      <a:rPr lang="en-GB">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a:latin typeface="Cambria Math" panose="02040503050406030204" pitchFamily="18" charset="0"/>
                              </a:rPr>
                              <m:t>(</m:t>
                            </m:r>
                            <m:d>
                              <m:dPr>
                                <m:begChr m:val="|"/>
                                <m:endChr m:val="|"/>
                                <m:ctrlPr>
                                  <a:rPr lang="en-GB" i="1">
                                    <a:latin typeface="Cambria Math" panose="02040503050406030204" pitchFamily="18" charset="0"/>
                                  </a:rPr>
                                </m:ctrlPr>
                              </m:dPr>
                              <m:e>
                                <m:r>
                                  <a:rPr lang="en-GB">
                                    <a:latin typeface="Cambria Math" panose="02040503050406030204" pitchFamily="18" charset="0"/>
                                  </a:rPr>
                                  <m:t>35−25</m:t>
                                </m:r>
                              </m:e>
                            </m:d>
                            <m:r>
                              <a:rPr lang="en-GB">
                                <a:latin typeface="Cambria Math" panose="02040503050406030204" pitchFamily="18" charset="0"/>
                              </a:rPr>
                              <m:t>−0.5)</m:t>
                            </m:r>
                            <m:r>
                              <m:rPr>
                                <m:nor/>
                              </m:rPr>
                              <a:rPr lang="en-GB" dirty="0"/>
                              <m:t> </m:t>
                            </m:r>
                          </m:e>
                          <m:sup>
                            <m:r>
                              <a:rPr lang="en-GB" smtClean="0">
                                <a:latin typeface="Cambria Math" panose="02040503050406030204" pitchFamily="18" charset="0"/>
                              </a:rPr>
                              <m:t>2</m:t>
                            </m:r>
                          </m:sup>
                        </m:sSup>
                      </m:num>
                      <m:den>
                        <m:r>
                          <a:rPr lang="en-GB" smtClean="0">
                            <a:latin typeface="Cambria Math" panose="02040503050406030204" pitchFamily="18" charset="0"/>
                          </a:rPr>
                          <m:t>25</m:t>
                        </m:r>
                      </m:den>
                    </m:f>
                    <m:r>
                      <a:rPr lang="en-GB" smtClean="0">
                        <a:latin typeface="Cambria Math" panose="02040503050406030204" pitchFamily="18" charset="0"/>
                      </a:rPr>
                      <m:t>+</m:t>
                    </m:r>
                    <m:f>
                      <m:fPr>
                        <m:ctrlPr>
                          <a:rPr lang="en-GB" i="1">
                            <a:latin typeface="Cambria Math" panose="02040503050406030204" pitchFamily="18" charset="0"/>
                          </a:rPr>
                        </m:ctrlPr>
                      </m:fPr>
                      <m:num>
                        <m:sSup>
                          <m:sSupPr>
                            <m:ctrlPr>
                              <a:rPr lang="en-GB" i="1">
                                <a:latin typeface="Cambria Math" panose="02040503050406030204" pitchFamily="18" charset="0"/>
                              </a:rPr>
                            </m:ctrlPr>
                          </m:sSupPr>
                          <m:e>
                            <m:r>
                              <a:rPr lang="en-GB">
                                <a:latin typeface="Cambria Math" panose="02040503050406030204" pitchFamily="18" charset="0"/>
                              </a:rPr>
                              <m:t>(</m:t>
                            </m:r>
                            <m:d>
                              <m:dPr>
                                <m:begChr m:val="|"/>
                                <m:endChr m:val="|"/>
                                <m:ctrlPr>
                                  <a:rPr lang="en-GB" i="1">
                                    <a:latin typeface="Cambria Math" panose="02040503050406030204" pitchFamily="18" charset="0"/>
                                  </a:rPr>
                                </m:ctrlPr>
                              </m:dPr>
                              <m:e>
                                <m:r>
                                  <a:rPr lang="en-GB" smtClean="0">
                                    <a:latin typeface="Cambria Math" panose="02040503050406030204" pitchFamily="18" charset="0"/>
                                  </a:rPr>
                                  <m:t>1</m:t>
                                </m:r>
                                <m:r>
                                  <a:rPr lang="en-GB">
                                    <a:latin typeface="Cambria Math" panose="02040503050406030204" pitchFamily="18" charset="0"/>
                                  </a:rPr>
                                  <m:t>5−25</m:t>
                                </m:r>
                              </m:e>
                            </m:d>
                            <m:r>
                              <a:rPr lang="en-GB">
                                <a:latin typeface="Cambria Math" panose="02040503050406030204" pitchFamily="18" charset="0"/>
                              </a:rPr>
                              <m:t>−0.5)</m:t>
                            </m:r>
                            <m:r>
                              <m:rPr>
                                <m:nor/>
                              </m:rPr>
                              <a:rPr lang="en-GB" dirty="0"/>
                              <m:t> </m:t>
                            </m:r>
                          </m:e>
                          <m:sup>
                            <m:r>
                              <a:rPr lang="en-GB">
                                <a:latin typeface="Cambria Math" panose="02040503050406030204" pitchFamily="18" charset="0"/>
                              </a:rPr>
                              <m:t>2</m:t>
                            </m:r>
                          </m:sup>
                        </m:sSup>
                      </m:num>
                      <m:den>
                        <m:r>
                          <a:rPr lang="en-GB">
                            <a:latin typeface="Cambria Math" panose="02040503050406030204" pitchFamily="18" charset="0"/>
                          </a:rPr>
                          <m:t>25</m:t>
                        </m:r>
                      </m:den>
                    </m:f>
                  </m:oMath>
                </a14:m>
                <a:endParaRPr lang="en-GB" dirty="0"/>
              </a:p>
              <a:p>
                <a14:m>
                  <m:oMath xmlns:m="http://schemas.openxmlformats.org/officeDocument/2006/math">
                    <m:r>
                      <a:rPr lang="en-GB" smtClean="0">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(10−0.5)</m:t>
                            </m:r>
                          </m:e>
                          <m:sup>
                            <m:r>
                              <a:rPr lang="en-GB" smtClean="0">
                                <a:latin typeface="Cambria Math" panose="02040503050406030204" pitchFamily="18" charset="0"/>
                              </a:rPr>
                              <m:t>2</m:t>
                            </m:r>
                          </m:sup>
                        </m:sSup>
                        <m:r>
                          <a:rPr lang="en-GB" smtClean="0">
                            <a:latin typeface="Cambria Math" panose="02040503050406030204" pitchFamily="18" charset="0"/>
                          </a:rPr>
                          <m:t>+</m:t>
                        </m:r>
                        <m:sSup>
                          <m:sSupPr>
                            <m:ctrlPr>
                              <a:rPr lang="en-GB" i="1" smtClean="0">
                                <a:latin typeface="Cambria Math" panose="02040503050406030204" pitchFamily="18" charset="0"/>
                              </a:rPr>
                            </m:ctrlPr>
                          </m:sSupPr>
                          <m:e>
                            <m:r>
                              <a:rPr lang="en-GB" smtClean="0">
                                <a:latin typeface="Cambria Math" panose="02040503050406030204" pitchFamily="18" charset="0"/>
                              </a:rPr>
                              <m:t>(10−0.5)</m:t>
                            </m:r>
                          </m:e>
                          <m:sup>
                            <m:r>
                              <a:rPr lang="en-GB" smtClean="0">
                                <a:latin typeface="Cambria Math" panose="02040503050406030204" pitchFamily="18" charset="0"/>
                              </a:rPr>
                              <m:t>2</m:t>
                            </m:r>
                          </m:sup>
                        </m:sSup>
                      </m:num>
                      <m:den>
                        <m:r>
                          <a:rPr lang="en-GB" smtClean="0">
                            <a:latin typeface="Cambria Math" panose="02040503050406030204" pitchFamily="18" charset="0"/>
                          </a:rPr>
                          <m:t>25</m:t>
                        </m:r>
                      </m:den>
                    </m:f>
                    <m:r>
                      <a:rPr lang="en-GB" smtClean="0">
                        <a:latin typeface="Cambria Math" panose="02040503050406030204" pitchFamily="18" charset="0"/>
                      </a:rPr>
                      <m:t>=</m:t>
                    </m:r>
                    <m:f>
                      <m:fPr>
                        <m:ctrlPr>
                          <a:rPr lang="en-GB" i="1" smtClean="0">
                            <a:latin typeface="Cambria Math" panose="02040503050406030204" pitchFamily="18" charset="0"/>
                          </a:rPr>
                        </m:ctrlPr>
                      </m:fPr>
                      <m:num>
                        <m:sSup>
                          <m:sSupPr>
                            <m:ctrlPr>
                              <a:rPr lang="en-GB" i="1" smtClean="0">
                                <a:latin typeface="Cambria Math" panose="02040503050406030204" pitchFamily="18" charset="0"/>
                              </a:rPr>
                            </m:ctrlPr>
                          </m:sSupPr>
                          <m:e>
                            <m:r>
                              <a:rPr lang="en-GB" smtClean="0">
                                <a:latin typeface="Cambria Math" panose="02040503050406030204" pitchFamily="18" charset="0"/>
                              </a:rPr>
                              <m:t>9.5</m:t>
                            </m:r>
                          </m:e>
                          <m:sup>
                            <m:r>
                              <a:rPr lang="en-GB" smtClean="0">
                                <a:latin typeface="Cambria Math" panose="02040503050406030204" pitchFamily="18" charset="0"/>
                              </a:rPr>
                              <m:t>2</m:t>
                            </m:r>
                          </m:sup>
                        </m:sSup>
                        <m:r>
                          <a:rPr lang="en-GB" smtClean="0">
                            <a:latin typeface="Cambria Math" panose="02040503050406030204" pitchFamily="18" charset="0"/>
                          </a:rPr>
                          <m:t>+</m:t>
                        </m:r>
                        <m:sSup>
                          <m:sSupPr>
                            <m:ctrlPr>
                              <a:rPr lang="en-GB" i="1" smtClean="0">
                                <a:latin typeface="Cambria Math" panose="02040503050406030204" pitchFamily="18" charset="0"/>
                              </a:rPr>
                            </m:ctrlPr>
                          </m:sSupPr>
                          <m:e>
                            <m:r>
                              <a:rPr lang="en-GB" smtClean="0">
                                <a:latin typeface="Cambria Math" panose="02040503050406030204" pitchFamily="18" charset="0"/>
                              </a:rPr>
                              <m:t>9.5</m:t>
                            </m:r>
                          </m:e>
                          <m:sup>
                            <m:r>
                              <a:rPr lang="en-GB" smtClean="0">
                                <a:latin typeface="Cambria Math" panose="02040503050406030204" pitchFamily="18" charset="0"/>
                              </a:rPr>
                              <m:t>2</m:t>
                            </m:r>
                          </m:sup>
                        </m:sSup>
                      </m:num>
                      <m:den>
                        <m:r>
                          <a:rPr lang="en-GB" smtClean="0">
                            <a:latin typeface="Cambria Math" panose="02040503050406030204" pitchFamily="18" charset="0"/>
                          </a:rPr>
                          <m:t>25</m:t>
                        </m:r>
                      </m:den>
                    </m:f>
                    <m:r>
                      <a:rPr lang="en-GB" smtClean="0">
                        <a:latin typeface="Cambria Math" panose="02040503050406030204" pitchFamily="18" charset="0"/>
                      </a:rPr>
                      <m:t>=</m:t>
                    </m:r>
                    <m:f>
                      <m:fPr>
                        <m:ctrlPr>
                          <a:rPr lang="en-GB" i="1" smtClean="0">
                            <a:latin typeface="Cambria Math" panose="02040503050406030204" pitchFamily="18" charset="0"/>
                          </a:rPr>
                        </m:ctrlPr>
                      </m:fPr>
                      <m:num>
                        <m:r>
                          <a:rPr lang="en-GB" smtClean="0">
                            <a:latin typeface="Cambria Math" panose="02040503050406030204" pitchFamily="18" charset="0"/>
                          </a:rPr>
                          <m:t>180.5</m:t>
                        </m:r>
                      </m:num>
                      <m:den>
                        <m:r>
                          <a:rPr lang="en-GB" smtClean="0">
                            <a:latin typeface="Cambria Math" panose="02040503050406030204" pitchFamily="18" charset="0"/>
                          </a:rPr>
                          <m:t>25</m:t>
                        </m:r>
                      </m:den>
                    </m:f>
                    <m:r>
                      <a:rPr lang="en-GB" smtClean="0">
                        <a:latin typeface="Cambria Math" panose="02040503050406030204" pitchFamily="18" charset="0"/>
                      </a:rPr>
                      <m:t>=7.22</m:t>
                    </m:r>
                  </m:oMath>
                </a14:m>
                <a:endParaRPr lang="en-GB" dirty="0"/>
              </a:p>
              <a:p>
                <a:r>
                  <a:rPr lang="en-GB" dirty="0"/>
                  <a:t>The critical value for this at the </a:t>
                </a:r>
                <a14:m>
                  <m:oMath xmlns:m="http://schemas.openxmlformats.org/officeDocument/2006/math">
                    <m:r>
                      <a:rPr lang="en-GB" smtClean="0">
                        <a:latin typeface="Cambria Math" panose="02040503050406030204" pitchFamily="18" charset="0"/>
                      </a:rPr>
                      <m:t>𝛼</m:t>
                    </m:r>
                    <m:r>
                      <a:rPr lang="en-GB" smtClean="0">
                        <a:latin typeface="Cambria Math" panose="02040503050406030204" pitchFamily="18" charset="0"/>
                      </a:rPr>
                      <m:t>=0.05</m:t>
                    </m:r>
                  </m:oMath>
                </a14:m>
                <a:r>
                  <a:rPr lang="en-GB" dirty="0"/>
                  <a:t> level is 3.84, so we can reject the null hypothesis and say that male students use student support more than female students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939" r="-242" b="-909"/>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1002451024"/>
              </p:ext>
            </p:extLst>
          </p:nvPr>
        </p:nvGraphicFramePr>
        <p:xfrm>
          <a:off x="889601" y="1737361"/>
          <a:ext cx="6096000" cy="1112520"/>
        </p:xfrm>
        <a:graphic>
          <a:graphicData uri="http://schemas.openxmlformats.org/drawingml/2006/table">
            <a:tbl>
              <a:tblPr firstRow="1" bandRow="1">
                <a:tableStyleId>{2D5ABB26-0587-4C30-8999-92F81FD0307C}</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r>
                        <a:rPr lang="en-GB" dirty="0"/>
                        <a:t>Usage</a:t>
                      </a:r>
                    </a:p>
                  </a:txBody>
                  <a:tcPr>
                    <a:lnB w="12700" cap="flat" cmpd="sng" algn="ctr">
                      <a:solidFill>
                        <a:schemeClr val="tx1"/>
                      </a:solidFill>
                      <a:prstDash val="solid"/>
                      <a:round/>
                      <a:headEnd type="none" w="med" len="med"/>
                      <a:tailEnd type="none" w="med" len="med"/>
                    </a:lnB>
                  </a:tcPr>
                </a:tc>
                <a:tc>
                  <a:txBody>
                    <a:bodyPr/>
                    <a:lstStyle/>
                    <a:p>
                      <a:pPr algn="ctr"/>
                      <a:r>
                        <a:rPr lang="en-GB" dirty="0"/>
                        <a:t>Men</a:t>
                      </a:r>
                    </a:p>
                  </a:txBody>
                  <a:tcPr>
                    <a:lnB w="12700" cap="flat" cmpd="sng" algn="ctr">
                      <a:solidFill>
                        <a:schemeClr val="tx1"/>
                      </a:solidFill>
                      <a:prstDash val="solid"/>
                      <a:round/>
                      <a:headEnd type="none" w="med" len="med"/>
                      <a:tailEnd type="none" w="med" len="med"/>
                    </a:lnB>
                  </a:tcPr>
                </a:tc>
                <a:tc>
                  <a:txBody>
                    <a:bodyPr/>
                    <a:lstStyle/>
                    <a:p>
                      <a:pPr algn="ctr"/>
                      <a:r>
                        <a:rPr lang="en-GB" dirty="0"/>
                        <a:t>Women</a:t>
                      </a:r>
                    </a:p>
                  </a:txBody>
                  <a:tcPr>
                    <a:lnB w="12700" cap="flat" cmpd="sng" algn="ctr">
                      <a:solidFill>
                        <a:schemeClr val="tx1"/>
                      </a:solidFill>
                      <a:prstDash val="solid"/>
                      <a:round/>
                      <a:headEnd type="none" w="med" len="med"/>
                      <a:tailEnd type="none" w="med" len="med"/>
                    </a:lnB>
                  </a:tcPr>
                </a:tc>
                <a:tc>
                  <a:txBody>
                    <a:bodyPr/>
                    <a:lstStyle/>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GB" dirty="0"/>
                        <a:t>Observed f</a:t>
                      </a:r>
                    </a:p>
                  </a:txBody>
                  <a:tcPr>
                    <a:lnT w="12700" cap="flat" cmpd="sng" algn="ctr">
                      <a:solidFill>
                        <a:schemeClr val="tx1"/>
                      </a:solidFill>
                      <a:prstDash val="solid"/>
                      <a:round/>
                      <a:headEnd type="none" w="med" len="med"/>
                      <a:tailEnd type="none" w="med" len="med"/>
                    </a:lnT>
                  </a:tcPr>
                </a:tc>
                <a:tc>
                  <a:txBody>
                    <a:bodyPr/>
                    <a:lstStyle/>
                    <a:p>
                      <a:pPr algn="ctr"/>
                      <a:r>
                        <a:rPr lang="en-GB" dirty="0"/>
                        <a:t>35</a:t>
                      </a:r>
                    </a:p>
                  </a:txBody>
                  <a:tcPr>
                    <a:lnT w="12700" cap="flat" cmpd="sng" algn="ctr">
                      <a:solidFill>
                        <a:schemeClr val="tx1"/>
                      </a:solidFill>
                      <a:prstDash val="solid"/>
                      <a:round/>
                      <a:headEnd type="none" w="med" len="med"/>
                      <a:tailEnd type="none" w="med" len="med"/>
                    </a:lnT>
                  </a:tcPr>
                </a:tc>
                <a:tc>
                  <a:txBody>
                    <a:bodyPr/>
                    <a:lstStyle/>
                    <a:p>
                      <a:pPr algn="ctr"/>
                      <a:r>
                        <a:rPr lang="en-GB" dirty="0"/>
                        <a:t>15</a:t>
                      </a:r>
                    </a:p>
                  </a:txBody>
                  <a:tcPr>
                    <a:lnT w="12700" cap="flat" cmpd="sng" algn="ctr">
                      <a:solidFill>
                        <a:schemeClr val="tx1"/>
                      </a:solidFill>
                      <a:prstDash val="solid"/>
                      <a:round/>
                      <a:headEnd type="none" w="med" len="med"/>
                      <a:tailEnd type="none" w="med" len="med"/>
                    </a:lnT>
                  </a:tcPr>
                </a:tc>
                <a:tc>
                  <a:txBody>
                    <a:bodyPr/>
                    <a:lstStyle/>
                    <a:p>
                      <a:pPr algn="ctr"/>
                      <a:r>
                        <a:rPr lang="en-GB" dirty="0"/>
                        <a:t>50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370840">
                <a:tc>
                  <a:txBody>
                    <a:bodyPr/>
                    <a:lstStyle/>
                    <a:p>
                      <a:r>
                        <a:rPr lang="en-GB" dirty="0"/>
                        <a:t>Expected f</a:t>
                      </a:r>
                    </a:p>
                  </a:txBody>
                  <a:tcPr/>
                </a:tc>
                <a:tc>
                  <a:txBody>
                    <a:bodyPr/>
                    <a:lstStyle/>
                    <a:p>
                      <a:pPr algn="ctr"/>
                      <a:r>
                        <a:rPr lang="en-GB" dirty="0"/>
                        <a:t>25</a:t>
                      </a:r>
                    </a:p>
                  </a:txBody>
                  <a:tcPr/>
                </a:tc>
                <a:tc>
                  <a:txBody>
                    <a:bodyPr/>
                    <a:lstStyle/>
                    <a:p>
                      <a:pPr algn="ctr"/>
                      <a:r>
                        <a:rPr lang="en-GB" dirty="0"/>
                        <a:t>25</a:t>
                      </a:r>
                    </a:p>
                  </a:txBody>
                  <a:tcPr/>
                </a:tc>
                <a:tc>
                  <a:txBody>
                    <a:bodyPr/>
                    <a:lstStyle/>
                    <a:p>
                      <a:pPr algn="ctr"/>
                      <a:r>
                        <a:rPr lang="en-GB" dirty="0"/>
                        <a:t>50</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741938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Exercise</a:t>
            </a:r>
            <a:endParaRPr lang="en-GB" dirty="0"/>
          </a:p>
        </p:txBody>
      </p:sp>
      <p:sp>
        <p:nvSpPr>
          <p:cNvPr id="3" name="Content Placeholder 2"/>
          <p:cNvSpPr>
            <a:spLocks noGrp="1"/>
          </p:cNvSpPr>
          <p:nvPr>
            <p:ph idx="1"/>
          </p:nvPr>
        </p:nvSpPr>
        <p:spPr/>
        <p:txBody>
          <a:bodyPr/>
          <a:lstStyle/>
          <a:p>
            <a:r>
              <a:rPr lang="en-GB"/>
              <a:t>A researcher investigates which networking hardware a group of companies use and gets the following results</a:t>
            </a:r>
          </a:p>
          <a:p>
            <a:endParaRPr lang="en-GB"/>
          </a:p>
          <a:p>
            <a:endParaRPr lang="en-GB"/>
          </a:p>
          <a:p>
            <a:endParaRPr lang="en-GB"/>
          </a:p>
          <a:p>
            <a:endParaRPr lang="en-GB"/>
          </a:p>
          <a:p>
            <a:r>
              <a:rPr lang="en-GB"/>
              <a:t>Determine whether or not each company is likely to have an equal market share</a:t>
            </a:r>
          </a:p>
          <a:p>
            <a:r>
              <a:rPr lang="en-GB"/>
              <a:t>If Ciscomp has a market share twice that of Netstuff, are these results to be expected?</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410697645"/>
              </p:ext>
            </p:extLst>
          </p:nvPr>
        </p:nvGraphicFramePr>
        <p:xfrm>
          <a:off x="1260219" y="2744894"/>
          <a:ext cx="6096000" cy="1112520"/>
        </p:xfrm>
        <a:graphic>
          <a:graphicData uri="http://schemas.openxmlformats.org/drawingml/2006/table">
            <a:tbl>
              <a:tblPr firstRow="1" bandRow="1">
                <a:tableStyleId>{2D5ABB26-0587-4C30-8999-92F81FD0307C}</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r>
                        <a:rPr lang="en-GB" dirty="0"/>
                        <a:t>Hardware</a:t>
                      </a:r>
                    </a:p>
                  </a:txBody>
                  <a:tcPr>
                    <a:lnB w="12700" cap="flat" cmpd="sng" algn="ctr">
                      <a:solidFill>
                        <a:schemeClr val="tx1"/>
                      </a:solidFill>
                      <a:prstDash val="solid"/>
                      <a:round/>
                      <a:headEnd type="none" w="med" len="med"/>
                      <a:tailEnd type="none" w="med" len="med"/>
                    </a:lnB>
                  </a:tcPr>
                </a:tc>
                <a:tc>
                  <a:txBody>
                    <a:bodyPr/>
                    <a:lstStyle/>
                    <a:p>
                      <a:pPr algn="ctr"/>
                      <a:r>
                        <a:rPr lang="en-GB" dirty="0" err="1"/>
                        <a:t>Netstuff</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err="1"/>
                        <a:t>Ciscomp</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a:t>Total</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r>
                        <a:rPr lang="en-GB" dirty="0"/>
                        <a:t>Observed f</a:t>
                      </a:r>
                    </a:p>
                  </a:txBody>
                  <a:tcPr>
                    <a:lnT w="12700" cap="flat" cmpd="sng" algn="ctr">
                      <a:solidFill>
                        <a:schemeClr val="tx1"/>
                      </a:solidFill>
                      <a:prstDash val="solid"/>
                      <a:round/>
                      <a:headEnd type="none" w="med" len="med"/>
                      <a:tailEnd type="none" w="med" len="med"/>
                    </a:lnT>
                  </a:tcPr>
                </a:tc>
                <a:tc>
                  <a:txBody>
                    <a:bodyPr/>
                    <a:lstStyle/>
                    <a:p>
                      <a:pPr algn="ctr"/>
                      <a:r>
                        <a:rPr lang="en-GB" dirty="0"/>
                        <a:t>29</a:t>
                      </a:r>
                    </a:p>
                  </a:txBody>
                  <a:tcPr>
                    <a:lnT w="12700" cap="flat" cmpd="sng" algn="ctr">
                      <a:solidFill>
                        <a:schemeClr val="tx1"/>
                      </a:solidFill>
                      <a:prstDash val="solid"/>
                      <a:round/>
                      <a:headEnd type="none" w="med" len="med"/>
                      <a:tailEnd type="none" w="med" len="med"/>
                    </a:lnT>
                  </a:tcPr>
                </a:tc>
                <a:tc>
                  <a:txBody>
                    <a:bodyPr/>
                    <a:lstStyle/>
                    <a:p>
                      <a:pPr algn="ctr"/>
                      <a:r>
                        <a:rPr lang="en-GB" dirty="0"/>
                        <a:t>46</a:t>
                      </a:r>
                    </a:p>
                  </a:txBody>
                  <a:tcPr>
                    <a:lnT w="12700" cap="flat" cmpd="sng" algn="ctr">
                      <a:solidFill>
                        <a:schemeClr val="tx1"/>
                      </a:solidFill>
                      <a:prstDash val="solid"/>
                      <a:round/>
                      <a:headEnd type="none" w="med" len="med"/>
                      <a:tailEnd type="none" w="med" len="med"/>
                    </a:lnT>
                  </a:tcPr>
                </a:tc>
                <a:tc>
                  <a:txBody>
                    <a:bodyPr/>
                    <a:lstStyle/>
                    <a:p>
                      <a:pPr algn="ctr"/>
                      <a:r>
                        <a:rPr lang="en-GB" dirty="0"/>
                        <a:t>75</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370840">
                <a:tc>
                  <a:txBody>
                    <a:bodyPr/>
                    <a:lstStyle/>
                    <a:p>
                      <a:r>
                        <a:rPr lang="en-GB" dirty="0"/>
                        <a:t>Expected f</a:t>
                      </a:r>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84556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Coming soon</a:t>
            </a:r>
            <a:endParaRPr lang="en-GB" dirty="0"/>
          </a:p>
        </p:txBody>
      </p:sp>
      <p:sp>
        <p:nvSpPr>
          <p:cNvPr id="3" name="Content Placeholder 2"/>
          <p:cNvSpPr>
            <a:spLocks noGrp="1"/>
          </p:cNvSpPr>
          <p:nvPr>
            <p:ph idx="1"/>
          </p:nvPr>
        </p:nvSpPr>
        <p:spPr/>
        <p:txBody>
          <a:bodyPr/>
          <a:lstStyle/>
          <a:p>
            <a:r>
              <a:rPr lang="en-GB"/>
              <a:t>Next session: Assignment Workshop</a:t>
            </a:r>
          </a:p>
          <a:p>
            <a:endParaRPr lang="en-GB"/>
          </a:p>
          <a:p>
            <a:r>
              <a:rPr lang="en-GB"/>
              <a:t>Homework: Read chapter 13 of Statistics for the Terrified.</a:t>
            </a:r>
            <a:endParaRPr lang="en-GB" dirty="0"/>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MDA Lecture 1 - Frequency Distributions" id="{941F883A-4C3F-4C23-B69A-956F01E77135}" vid="{C8289E88-264E-4428-95EA-4F28F4952273}"/>
    </a:ext>
  </a:extLst>
</a:theme>
</file>

<file path=docProps/app.xml><?xml version="1.0" encoding="utf-8"?>
<Properties xmlns="http://schemas.openxmlformats.org/officeDocument/2006/extended-properties" xmlns:vt="http://schemas.openxmlformats.org/officeDocument/2006/docPropsVTypes">
  <Template>Template</Template>
  <TotalTime>26269</TotalTime>
  <Words>393</Words>
  <Application>Microsoft Office PowerPoint</Application>
  <PresentationFormat>On-screen Show (4:3)</PresentationFormat>
  <Paragraphs>182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Cambria Math</vt:lpstr>
      <vt:lpstr>Calibri Light</vt:lpstr>
      <vt:lpstr>Calibri</vt:lpstr>
      <vt:lpstr>Wingdings</vt:lpstr>
      <vt:lpstr>Retrospect</vt:lpstr>
      <vt:lpstr>Research Methods &amp; Data Analysis </vt:lpstr>
      <vt:lpstr>Introduction</vt:lpstr>
      <vt:lpstr>Introduction</vt:lpstr>
      <vt:lpstr>One-way Chi-square (χ^2) Test</vt:lpstr>
      <vt:lpstr>One-way Chi-square (χ^2) Test</vt:lpstr>
      <vt:lpstr>One-way Chi-square (χ^2) Test</vt:lpstr>
      <vt:lpstr>One-way Chi-square (χ^2) Test</vt:lpstr>
      <vt:lpstr>Exercise</vt:lpstr>
      <vt:lpstr>Yates’ correction for continuity</vt:lpstr>
      <vt:lpstr>Yates’ correction for continuity</vt:lpstr>
      <vt:lpstr>Exercise</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Mabrouka Abuhmida</cp:lastModifiedBy>
  <cp:revision>249</cp:revision>
  <dcterms:created xsi:type="dcterms:W3CDTF">2017-06-08T10:43:23Z</dcterms:created>
  <dcterms:modified xsi:type="dcterms:W3CDTF">2018-11-28T08:52:03Z</dcterms:modified>
</cp:coreProperties>
</file>