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1"/>
  </p:notesMasterIdLst>
  <p:sldIdLst>
    <p:sldId id="266" r:id="rId5"/>
    <p:sldId id="308" r:id="rId6"/>
    <p:sldId id="324" r:id="rId7"/>
    <p:sldId id="443" r:id="rId8"/>
    <p:sldId id="396" r:id="rId9"/>
    <p:sldId id="342" r:id="rId10"/>
    <p:sldId id="341" r:id="rId11"/>
    <p:sldId id="345" r:id="rId12"/>
    <p:sldId id="347" r:id="rId13"/>
    <p:sldId id="286" r:id="rId14"/>
    <p:sldId id="300" r:id="rId15"/>
    <p:sldId id="442" r:id="rId16"/>
    <p:sldId id="288" r:id="rId17"/>
    <p:sldId id="380" r:id="rId18"/>
    <p:sldId id="291" r:id="rId19"/>
    <p:sldId id="378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B752A7-5807-4D02-A4E0-952503144B5B}" v="1" dt="2022-11-29T08:59:56.3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19" autoAdjust="0"/>
  </p:normalViewPr>
  <p:slideViewPr>
    <p:cSldViewPr snapToGrid="0">
      <p:cViewPr varScale="1">
        <p:scale>
          <a:sx n="70" d="100"/>
          <a:sy n="70" d="100"/>
        </p:scale>
        <p:origin x="39" y="6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e Pitson" userId="db8d2b3e-593d-47e6-a0b5-dc90f7ab49ec" providerId="ADAL" clId="{EAB752A7-5807-4D02-A4E0-952503144B5B}"/>
    <pc:docChg chg="custSel addSld modSld sldOrd">
      <pc:chgData name="Marie Pitson" userId="db8d2b3e-593d-47e6-a0b5-dc90f7ab49ec" providerId="ADAL" clId="{EAB752A7-5807-4D02-A4E0-952503144B5B}" dt="2022-11-29T09:00:07.851" v="41" actId="26606"/>
      <pc:docMkLst>
        <pc:docMk/>
      </pc:docMkLst>
      <pc:sldChg chg="modNotesTx">
        <pc:chgData name="Marie Pitson" userId="db8d2b3e-593d-47e6-a0b5-dc90f7ab49ec" providerId="ADAL" clId="{EAB752A7-5807-4D02-A4E0-952503144B5B}" dt="2022-11-29T07:38:02.743" v="7" actId="20577"/>
        <pc:sldMkLst>
          <pc:docMk/>
          <pc:sldMk cId="3886170143" sldId="286"/>
        </pc:sldMkLst>
      </pc:sldChg>
      <pc:sldChg chg="modNotesTx">
        <pc:chgData name="Marie Pitson" userId="db8d2b3e-593d-47e6-a0b5-dc90f7ab49ec" providerId="ADAL" clId="{EAB752A7-5807-4D02-A4E0-952503144B5B}" dt="2022-11-29T07:38:20.113" v="11" actId="20577"/>
        <pc:sldMkLst>
          <pc:docMk/>
          <pc:sldMk cId="0" sldId="288"/>
        </pc:sldMkLst>
      </pc:sldChg>
      <pc:sldChg chg="modNotesTx">
        <pc:chgData name="Marie Pitson" userId="db8d2b3e-593d-47e6-a0b5-dc90f7ab49ec" providerId="ADAL" clId="{EAB752A7-5807-4D02-A4E0-952503144B5B}" dt="2022-11-29T07:38:32.696" v="13" actId="20577"/>
        <pc:sldMkLst>
          <pc:docMk/>
          <pc:sldMk cId="0" sldId="291"/>
        </pc:sldMkLst>
      </pc:sldChg>
      <pc:sldChg chg="modNotesTx">
        <pc:chgData name="Marie Pitson" userId="db8d2b3e-593d-47e6-a0b5-dc90f7ab49ec" providerId="ADAL" clId="{EAB752A7-5807-4D02-A4E0-952503144B5B}" dt="2022-11-29T07:38:06.888" v="8" actId="20577"/>
        <pc:sldMkLst>
          <pc:docMk/>
          <pc:sldMk cId="1489495944" sldId="300"/>
        </pc:sldMkLst>
      </pc:sldChg>
      <pc:sldChg chg="modNotesTx">
        <pc:chgData name="Marie Pitson" userId="db8d2b3e-593d-47e6-a0b5-dc90f7ab49ec" providerId="ADAL" clId="{EAB752A7-5807-4D02-A4E0-952503144B5B}" dt="2022-11-29T07:37:33.502" v="0" actId="20577"/>
        <pc:sldMkLst>
          <pc:docMk/>
          <pc:sldMk cId="265522590" sldId="308"/>
        </pc:sldMkLst>
      </pc:sldChg>
      <pc:sldChg chg="modNotesTx">
        <pc:chgData name="Marie Pitson" userId="db8d2b3e-593d-47e6-a0b5-dc90f7ab49ec" providerId="ADAL" clId="{EAB752A7-5807-4D02-A4E0-952503144B5B}" dt="2022-11-29T07:37:38.823" v="1" actId="20577"/>
        <pc:sldMkLst>
          <pc:docMk/>
          <pc:sldMk cId="106803344" sldId="324"/>
        </pc:sldMkLst>
      </pc:sldChg>
      <pc:sldChg chg="modNotesTx">
        <pc:chgData name="Marie Pitson" userId="db8d2b3e-593d-47e6-a0b5-dc90f7ab49ec" providerId="ADAL" clId="{EAB752A7-5807-4D02-A4E0-952503144B5B}" dt="2022-11-29T07:37:45.149" v="2" actId="20577"/>
        <pc:sldMkLst>
          <pc:docMk/>
          <pc:sldMk cId="286372791" sldId="341"/>
        </pc:sldMkLst>
      </pc:sldChg>
      <pc:sldChg chg="modNotesTx">
        <pc:chgData name="Marie Pitson" userId="db8d2b3e-593d-47e6-a0b5-dc90f7ab49ec" providerId="ADAL" clId="{EAB752A7-5807-4D02-A4E0-952503144B5B}" dt="2022-11-29T07:37:51.437" v="4" actId="20577"/>
        <pc:sldMkLst>
          <pc:docMk/>
          <pc:sldMk cId="3453387528" sldId="345"/>
        </pc:sldMkLst>
      </pc:sldChg>
      <pc:sldChg chg="modNotesTx">
        <pc:chgData name="Marie Pitson" userId="db8d2b3e-593d-47e6-a0b5-dc90f7ab49ec" providerId="ADAL" clId="{EAB752A7-5807-4D02-A4E0-952503144B5B}" dt="2022-11-29T07:37:57.427" v="6" actId="20577"/>
        <pc:sldMkLst>
          <pc:docMk/>
          <pc:sldMk cId="1506120060" sldId="347"/>
        </pc:sldMkLst>
      </pc:sldChg>
      <pc:sldChg chg="modNotesTx">
        <pc:chgData name="Marie Pitson" userId="db8d2b3e-593d-47e6-a0b5-dc90f7ab49ec" providerId="ADAL" clId="{EAB752A7-5807-4D02-A4E0-952503144B5B}" dt="2022-11-29T07:38:38.034" v="14" actId="20577"/>
        <pc:sldMkLst>
          <pc:docMk/>
          <pc:sldMk cId="3272964655" sldId="378"/>
        </pc:sldMkLst>
      </pc:sldChg>
      <pc:sldChg chg="modNotesTx">
        <pc:chgData name="Marie Pitson" userId="db8d2b3e-593d-47e6-a0b5-dc90f7ab49ec" providerId="ADAL" clId="{EAB752A7-5807-4D02-A4E0-952503144B5B}" dt="2022-11-29T07:38:25.356" v="12" actId="20577"/>
        <pc:sldMkLst>
          <pc:docMk/>
          <pc:sldMk cId="0" sldId="380"/>
        </pc:sldMkLst>
      </pc:sldChg>
      <pc:sldChg chg="ord modNotesTx">
        <pc:chgData name="Marie Pitson" userId="db8d2b3e-593d-47e6-a0b5-dc90f7ab49ec" providerId="ADAL" clId="{EAB752A7-5807-4D02-A4E0-952503144B5B}" dt="2022-11-29T08:59:44.739" v="16"/>
        <pc:sldMkLst>
          <pc:docMk/>
          <pc:sldMk cId="0" sldId="396"/>
        </pc:sldMkLst>
      </pc:sldChg>
      <pc:sldChg chg="modNotesTx">
        <pc:chgData name="Marie Pitson" userId="db8d2b3e-593d-47e6-a0b5-dc90f7ab49ec" providerId="ADAL" clId="{EAB752A7-5807-4D02-A4E0-952503144B5B}" dt="2022-11-29T07:38:16.272" v="10" actId="20577"/>
        <pc:sldMkLst>
          <pc:docMk/>
          <pc:sldMk cId="1311792714" sldId="442"/>
        </pc:sldMkLst>
      </pc:sldChg>
      <pc:sldChg chg="addSp delSp modSp new mod setBg">
        <pc:chgData name="Marie Pitson" userId="db8d2b3e-593d-47e6-a0b5-dc90f7ab49ec" providerId="ADAL" clId="{EAB752A7-5807-4D02-A4E0-952503144B5B}" dt="2022-11-29T09:00:07.851" v="41" actId="26606"/>
        <pc:sldMkLst>
          <pc:docMk/>
          <pc:sldMk cId="3355606515" sldId="443"/>
        </pc:sldMkLst>
        <pc:spChg chg="mod">
          <ac:chgData name="Marie Pitson" userId="db8d2b3e-593d-47e6-a0b5-dc90f7ab49ec" providerId="ADAL" clId="{EAB752A7-5807-4D02-A4E0-952503144B5B}" dt="2022-11-29T09:00:07.851" v="41" actId="26606"/>
          <ac:spMkLst>
            <pc:docMk/>
            <pc:sldMk cId="3355606515" sldId="443"/>
            <ac:spMk id="2" creationId="{7C003849-1A39-706A-B7A0-AD731A4B251A}"/>
          </ac:spMkLst>
        </pc:spChg>
        <pc:spChg chg="del">
          <ac:chgData name="Marie Pitson" userId="db8d2b3e-593d-47e6-a0b5-dc90f7ab49ec" providerId="ADAL" clId="{EAB752A7-5807-4D02-A4E0-952503144B5B}" dt="2022-11-29T08:59:56.308" v="18"/>
          <ac:spMkLst>
            <pc:docMk/>
            <pc:sldMk cId="3355606515" sldId="443"/>
            <ac:spMk id="3" creationId="{2E34AF7D-E032-A599-0642-B32FF9A6AC6C}"/>
          </ac:spMkLst>
        </pc:spChg>
        <pc:spChg chg="add">
          <ac:chgData name="Marie Pitson" userId="db8d2b3e-593d-47e6-a0b5-dc90f7ab49ec" providerId="ADAL" clId="{EAB752A7-5807-4D02-A4E0-952503144B5B}" dt="2022-11-29T09:00:07.851" v="41" actId="26606"/>
          <ac:spMkLst>
            <pc:docMk/>
            <pc:sldMk cId="3355606515" sldId="443"/>
            <ac:spMk id="1031" creationId="{39E3965E-AC41-4711-9D10-E25ABB132D86}"/>
          </ac:spMkLst>
        </pc:spChg>
        <pc:spChg chg="add">
          <ac:chgData name="Marie Pitson" userId="db8d2b3e-593d-47e6-a0b5-dc90f7ab49ec" providerId="ADAL" clId="{EAB752A7-5807-4D02-A4E0-952503144B5B}" dt="2022-11-29T09:00:07.851" v="41" actId="26606"/>
          <ac:spMkLst>
            <pc:docMk/>
            <pc:sldMk cId="3355606515" sldId="443"/>
            <ac:spMk id="1035" creationId="{B4D0E555-16F6-44D0-BF56-AF5FF5BDE9D6}"/>
          </ac:spMkLst>
        </pc:spChg>
        <pc:spChg chg="add">
          <ac:chgData name="Marie Pitson" userId="db8d2b3e-593d-47e6-a0b5-dc90f7ab49ec" providerId="ADAL" clId="{EAB752A7-5807-4D02-A4E0-952503144B5B}" dt="2022-11-29T09:00:07.851" v="41" actId="26606"/>
          <ac:spMkLst>
            <pc:docMk/>
            <pc:sldMk cId="3355606515" sldId="443"/>
            <ac:spMk id="1037" creationId="{8117041D-1A7B-4ECA-AB68-3CFDB6726B8E}"/>
          </ac:spMkLst>
        </pc:spChg>
        <pc:picChg chg="add mod">
          <ac:chgData name="Marie Pitson" userId="db8d2b3e-593d-47e6-a0b5-dc90f7ab49ec" providerId="ADAL" clId="{EAB752A7-5807-4D02-A4E0-952503144B5B}" dt="2022-11-29T09:00:07.851" v="41" actId="26606"/>
          <ac:picMkLst>
            <pc:docMk/>
            <pc:sldMk cId="3355606515" sldId="443"/>
            <ac:picMk id="1026" creationId="{0FFCEE35-2304-30B6-9ADC-229FFFBC6785}"/>
          </ac:picMkLst>
        </pc:picChg>
        <pc:cxnChg chg="add">
          <ac:chgData name="Marie Pitson" userId="db8d2b3e-593d-47e6-a0b5-dc90f7ab49ec" providerId="ADAL" clId="{EAB752A7-5807-4D02-A4E0-952503144B5B}" dt="2022-11-29T09:00:07.851" v="41" actId="26606"/>
          <ac:cxnSpMkLst>
            <pc:docMk/>
            <pc:sldMk cId="3355606515" sldId="443"/>
            <ac:cxnSpMk id="1033" creationId="{1F5DC8C3-BA5F-4EED-BB9A-A14272BD82A1}"/>
          </ac:cxnSpMkLst>
        </pc:cxnChg>
        <pc:cxnChg chg="add">
          <ac:chgData name="Marie Pitson" userId="db8d2b3e-593d-47e6-a0b5-dc90f7ab49ec" providerId="ADAL" clId="{EAB752A7-5807-4D02-A4E0-952503144B5B}" dt="2022-11-29T09:00:07.851" v="41" actId="26606"/>
          <ac:cxnSpMkLst>
            <pc:docMk/>
            <pc:sldMk cId="3355606515" sldId="443"/>
            <ac:cxnSpMk id="1039" creationId="{ABCD2462-4C1E-401A-AC2D-F799A138B245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Contemporary approaches to leadership and management</a:t>
          </a:r>
          <a:endParaRPr lang="en-US" dirty="0"/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Issues in management and leadership</a:t>
          </a:r>
          <a:endParaRPr lang="en-US" dirty="0"/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Sustainability and ethical leadership</a:t>
          </a:r>
          <a:endParaRPr lang="en-US" dirty="0"/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B6056BFB-47D7-4C5F-BA11-2CB63C56A52D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311B26C8-22B1-4363-B621-DD56FB7418C8}" type="pres">
      <dgm:prSet presAssocID="{40FC4FFE-8987-4A26-B7F4-8A516F18ADAE}" presName="compNode" presStyleCnt="0"/>
      <dgm:spPr/>
    </dgm:pt>
    <dgm:pt modelId="{A201D7A7-914C-4D24-8B82-EE40155AB0BE}" type="pres">
      <dgm:prSet presAssocID="{40FC4FFE-8987-4A26-B7F4-8A516F18ADAE}" presName="iconBgRect" presStyleLbl="bgShp" presStyleIdx="0" presStyleCnt="3"/>
      <dgm:spPr>
        <a:prstGeom prst="ellipse">
          <a:avLst/>
        </a:prstGeom>
      </dgm:spPr>
    </dgm:pt>
    <dgm:pt modelId="{8FA2F131-CD01-4CBD-B7A5-1B9B5E7F0402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 chart"/>
        </a:ext>
      </dgm:extLst>
    </dgm:pt>
    <dgm:pt modelId="{F755F00C-B2DB-4097-B4BC-8F1BACC938B7}" type="pres">
      <dgm:prSet presAssocID="{40FC4FFE-8987-4A26-B7F4-8A516F18ADAE}" presName="spaceRect" presStyleCnt="0"/>
      <dgm:spPr/>
    </dgm:pt>
    <dgm:pt modelId="{08F4E96D-0DB6-4476-8C51-7CC7EC2F227B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5AB3C10D-885E-4522-AB39-7ED4318D191A}" type="pres">
      <dgm:prSet presAssocID="{5B62599A-5C9B-48E7-896E-EA782AC60C8B}" presName="sibTrans" presStyleCnt="0"/>
      <dgm:spPr/>
    </dgm:pt>
    <dgm:pt modelId="{2F278BF9-E1B2-4A1C-B065-C19A7B904219}" type="pres">
      <dgm:prSet presAssocID="{49225C73-1633-42F1-AB3B-7CB183E5F8B8}" presName="compNode" presStyleCnt="0"/>
      <dgm:spPr/>
    </dgm:pt>
    <dgm:pt modelId="{543C18BC-1989-44B2-9862-C670C61D3452}" type="pres">
      <dgm:prSet presAssocID="{49225C73-1633-42F1-AB3B-7CB183E5F8B8}" presName="iconBgRect" presStyleLbl="bgShp" presStyleIdx="1" presStyleCnt="3"/>
      <dgm:spPr>
        <a:prstGeom prst="ellipse">
          <a:avLst/>
        </a:prstGeom>
      </dgm:spPr>
    </dgm:pt>
    <dgm:pt modelId="{E94F35BC-9C76-400A-BBCA-0032259E2E5A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03A6D04-9ADD-43CC-9847-497CD48F2D11}" type="pres">
      <dgm:prSet presAssocID="{49225C73-1633-42F1-AB3B-7CB183E5F8B8}" presName="spaceRect" presStyleCnt="0"/>
      <dgm:spPr/>
    </dgm:pt>
    <dgm:pt modelId="{20363298-B2A6-463D-A7BE-F9F67404E389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A47947BB-708D-4F7E-B072-3C2E42B34B24}" type="pres">
      <dgm:prSet presAssocID="{9646853A-8964-4519-A5B1-0B7D18B2983D}" presName="sibTrans" presStyleCnt="0"/>
      <dgm:spPr/>
    </dgm:pt>
    <dgm:pt modelId="{BDCD0AC9-D564-4025-AD8A-36664A6CBE31}" type="pres">
      <dgm:prSet presAssocID="{1C383F32-22E8-4F62-A3E0-BDC3D5F48992}" presName="compNode" presStyleCnt="0"/>
      <dgm:spPr/>
    </dgm:pt>
    <dgm:pt modelId="{5BDDFF18-9AEC-4E5E-B9AA-33D86F01A63E}" type="pres">
      <dgm:prSet presAssocID="{1C383F32-22E8-4F62-A3E0-BDC3D5F48992}" presName="iconBgRect" presStyleLbl="bgShp" presStyleIdx="2" presStyleCnt="3"/>
      <dgm:spPr>
        <a:prstGeom prst="ellipse">
          <a:avLst/>
        </a:prstGeom>
      </dgm:spPr>
    </dgm:pt>
    <dgm:pt modelId="{F09AEBFF-D2D3-4FFF-AD65-C3CEAEEB10F2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2EBFBCF-0520-415A-A886-3C4F90D208EF}" type="pres">
      <dgm:prSet presAssocID="{1C383F32-22E8-4F62-A3E0-BDC3D5F48992}" presName="spaceRect" presStyleCnt="0"/>
      <dgm:spPr/>
    </dgm:pt>
    <dgm:pt modelId="{AB9CAFAA-6939-48A6-A89B-19D1A94B9EA1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BA953D32-2DFF-47FE-AF26-C6B9E63D38DF}" type="presOf" srcId="{49225C73-1633-42F1-AB3B-7CB183E5F8B8}" destId="{20363298-B2A6-463D-A7BE-F9F67404E389}" srcOrd="0" destOrd="0" presId="urn:microsoft.com/office/officeart/2018/5/layout/IconLeafLabelList"/>
    <dgm:cxn modelId="{EC450542-0ED9-4BD6-9E85-5709B80794C5}" type="presOf" srcId="{01A66772-F185-4D58-B8BB-E9370D7A7A2B}" destId="{B6056BFB-47D7-4C5F-BA11-2CB63C56A52D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D55FAE9C-CF3C-44F3-9D1E-DE6DF574E6D9}" type="presOf" srcId="{1C383F32-22E8-4F62-A3E0-BDC3D5F48992}" destId="{AB9CAFAA-6939-48A6-A89B-19D1A94B9EA1}" srcOrd="0" destOrd="0" presId="urn:microsoft.com/office/officeart/2018/5/layout/IconLeafLabelList"/>
    <dgm:cxn modelId="{A85983B4-FADF-419C-BC71-B5F0871C3055}" type="presOf" srcId="{40FC4FFE-8987-4A26-B7F4-8A516F18ADAE}" destId="{08F4E96D-0DB6-4476-8C51-7CC7EC2F227B}" srcOrd="0" destOrd="0" presId="urn:microsoft.com/office/officeart/2018/5/layout/IconLeafLabelList"/>
    <dgm:cxn modelId="{A3E74EE8-8900-4EBD-8983-3BF0AFD6DCC7}" type="presParOf" srcId="{B6056BFB-47D7-4C5F-BA11-2CB63C56A52D}" destId="{311B26C8-22B1-4363-B621-DD56FB7418C8}" srcOrd="0" destOrd="0" presId="urn:microsoft.com/office/officeart/2018/5/layout/IconLeafLabelList"/>
    <dgm:cxn modelId="{044EA9E0-B51B-492A-BE32-015CEAD0BAC9}" type="presParOf" srcId="{311B26C8-22B1-4363-B621-DD56FB7418C8}" destId="{A201D7A7-914C-4D24-8B82-EE40155AB0BE}" srcOrd="0" destOrd="0" presId="urn:microsoft.com/office/officeart/2018/5/layout/IconLeafLabelList"/>
    <dgm:cxn modelId="{08373EC6-14CB-429D-9495-F32683B931D7}" type="presParOf" srcId="{311B26C8-22B1-4363-B621-DD56FB7418C8}" destId="{8FA2F131-CD01-4CBD-B7A5-1B9B5E7F0402}" srcOrd="1" destOrd="0" presId="urn:microsoft.com/office/officeart/2018/5/layout/IconLeafLabelList"/>
    <dgm:cxn modelId="{9AB500F0-62A2-4E73-B4F4-5056804C8D6A}" type="presParOf" srcId="{311B26C8-22B1-4363-B621-DD56FB7418C8}" destId="{F755F00C-B2DB-4097-B4BC-8F1BACC938B7}" srcOrd="2" destOrd="0" presId="urn:microsoft.com/office/officeart/2018/5/layout/IconLeafLabelList"/>
    <dgm:cxn modelId="{676606A7-6564-4CEB-ACE0-4FF9A3A04E67}" type="presParOf" srcId="{311B26C8-22B1-4363-B621-DD56FB7418C8}" destId="{08F4E96D-0DB6-4476-8C51-7CC7EC2F227B}" srcOrd="3" destOrd="0" presId="urn:microsoft.com/office/officeart/2018/5/layout/IconLeafLabelList"/>
    <dgm:cxn modelId="{EAE0F94A-A454-4049-84F7-9EC90E847A03}" type="presParOf" srcId="{B6056BFB-47D7-4C5F-BA11-2CB63C56A52D}" destId="{5AB3C10D-885E-4522-AB39-7ED4318D191A}" srcOrd="1" destOrd="0" presId="urn:microsoft.com/office/officeart/2018/5/layout/IconLeafLabelList"/>
    <dgm:cxn modelId="{B0B5B21A-5ADD-4500-9A67-9B26AF543EBA}" type="presParOf" srcId="{B6056BFB-47D7-4C5F-BA11-2CB63C56A52D}" destId="{2F278BF9-E1B2-4A1C-B065-C19A7B904219}" srcOrd="2" destOrd="0" presId="urn:microsoft.com/office/officeart/2018/5/layout/IconLeafLabelList"/>
    <dgm:cxn modelId="{11FEAF2C-54F7-4E9C-A1D6-5FA0BF7F3665}" type="presParOf" srcId="{2F278BF9-E1B2-4A1C-B065-C19A7B904219}" destId="{543C18BC-1989-44B2-9862-C670C61D3452}" srcOrd="0" destOrd="0" presId="urn:microsoft.com/office/officeart/2018/5/layout/IconLeafLabelList"/>
    <dgm:cxn modelId="{92C17ECB-A80D-4A0E-95CF-40A53D32275F}" type="presParOf" srcId="{2F278BF9-E1B2-4A1C-B065-C19A7B904219}" destId="{E94F35BC-9C76-400A-BBCA-0032259E2E5A}" srcOrd="1" destOrd="0" presId="urn:microsoft.com/office/officeart/2018/5/layout/IconLeafLabelList"/>
    <dgm:cxn modelId="{54E5AE33-4BE6-44E7-871B-1103A0BA7A56}" type="presParOf" srcId="{2F278BF9-E1B2-4A1C-B065-C19A7B904219}" destId="{503A6D04-9ADD-43CC-9847-497CD48F2D11}" srcOrd="2" destOrd="0" presId="urn:microsoft.com/office/officeart/2018/5/layout/IconLeafLabelList"/>
    <dgm:cxn modelId="{3575FCA0-4FCE-460A-8D84-2C767D311A20}" type="presParOf" srcId="{2F278BF9-E1B2-4A1C-B065-C19A7B904219}" destId="{20363298-B2A6-463D-A7BE-F9F67404E389}" srcOrd="3" destOrd="0" presId="urn:microsoft.com/office/officeart/2018/5/layout/IconLeafLabelList"/>
    <dgm:cxn modelId="{4FD22448-C17B-4C43-BAB3-A0B7AA9BCE0D}" type="presParOf" srcId="{B6056BFB-47D7-4C5F-BA11-2CB63C56A52D}" destId="{A47947BB-708D-4F7E-B072-3C2E42B34B24}" srcOrd="3" destOrd="0" presId="urn:microsoft.com/office/officeart/2018/5/layout/IconLeafLabelList"/>
    <dgm:cxn modelId="{75E30F4F-0E76-457B-9D4F-CDE27C2F7F77}" type="presParOf" srcId="{B6056BFB-47D7-4C5F-BA11-2CB63C56A52D}" destId="{BDCD0AC9-D564-4025-AD8A-36664A6CBE31}" srcOrd="4" destOrd="0" presId="urn:microsoft.com/office/officeart/2018/5/layout/IconLeafLabelList"/>
    <dgm:cxn modelId="{C6A367E7-6A7C-42CB-94E4-8EA78AEF87BF}" type="presParOf" srcId="{BDCD0AC9-D564-4025-AD8A-36664A6CBE31}" destId="{5BDDFF18-9AEC-4E5E-B9AA-33D86F01A63E}" srcOrd="0" destOrd="0" presId="urn:microsoft.com/office/officeart/2018/5/layout/IconLeafLabelList"/>
    <dgm:cxn modelId="{B180CBEB-FA9F-4E52-8CA3-A65CB80BB91B}" type="presParOf" srcId="{BDCD0AC9-D564-4025-AD8A-36664A6CBE31}" destId="{F09AEBFF-D2D3-4FFF-AD65-C3CEAEEB10F2}" srcOrd="1" destOrd="0" presId="urn:microsoft.com/office/officeart/2018/5/layout/IconLeafLabelList"/>
    <dgm:cxn modelId="{170B020E-1E19-4EB4-A72C-4FCF01A7DD7E}" type="presParOf" srcId="{BDCD0AC9-D564-4025-AD8A-36664A6CBE31}" destId="{F2EBFBCF-0520-415A-A886-3C4F90D208EF}" srcOrd="2" destOrd="0" presId="urn:microsoft.com/office/officeart/2018/5/layout/IconLeafLabelList"/>
    <dgm:cxn modelId="{CADD8F7D-722C-42A0-AF21-39A3559F8D7B}" type="presParOf" srcId="{BDCD0AC9-D564-4025-AD8A-36664A6CBE31}" destId="{AB9CAFAA-6939-48A6-A89B-19D1A94B9EA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45852B-43FE-4C5D-A534-A0806C10E0F6}" type="doc">
      <dgm:prSet loTypeId="urn:microsoft.com/office/officeart/2005/8/layout/rings+Icon" loCatId="relationship" qsTypeId="urn:microsoft.com/office/officeart/2005/8/quickstyle/simple1#1" qsCatId="simple" csTypeId="urn:microsoft.com/office/officeart/2005/8/colors/colorful3" csCatId="colorful" phldr="1"/>
      <dgm:spPr/>
    </dgm:pt>
    <dgm:pt modelId="{5B30D933-3140-4DAD-8A51-E80885EE91EC}">
      <dgm:prSet phldrT="[Text]"/>
      <dgm:spPr/>
      <dgm:t>
        <a:bodyPr/>
        <a:lstStyle/>
        <a:p>
          <a:r>
            <a:rPr lang="en-GB" dirty="0"/>
            <a:t>Leadership</a:t>
          </a:r>
        </a:p>
      </dgm:t>
    </dgm:pt>
    <dgm:pt modelId="{8768D8AE-FFE7-4ED6-BEC1-66A5FF04D8F6}" type="parTrans" cxnId="{41BB7DC4-3E29-40C8-812E-AE9720980784}">
      <dgm:prSet/>
      <dgm:spPr/>
      <dgm:t>
        <a:bodyPr/>
        <a:lstStyle/>
        <a:p>
          <a:endParaRPr lang="en-GB"/>
        </a:p>
      </dgm:t>
    </dgm:pt>
    <dgm:pt modelId="{72E1A7AE-59C0-4CCB-8DA3-EA56671CC491}" type="sibTrans" cxnId="{41BB7DC4-3E29-40C8-812E-AE9720980784}">
      <dgm:prSet/>
      <dgm:spPr/>
      <dgm:t>
        <a:bodyPr/>
        <a:lstStyle/>
        <a:p>
          <a:endParaRPr lang="en-GB"/>
        </a:p>
      </dgm:t>
    </dgm:pt>
    <dgm:pt modelId="{2656CBC8-30C0-4FCA-8D3E-43051FC71C7A}">
      <dgm:prSet phldrT="[Text]"/>
      <dgm:spPr/>
      <dgm:t>
        <a:bodyPr/>
        <a:lstStyle/>
        <a:p>
          <a:r>
            <a:rPr lang="en-GB" dirty="0"/>
            <a:t>Coaching</a:t>
          </a:r>
        </a:p>
      </dgm:t>
    </dgm:pt>
    <dgm:pt modelId="{ACF26AB6-51D3-4641-89C1-F4801B1F5D41}" type="parTrans" cxnId="{27CC213C-02B3-4008-96E5-81385435C9F3}">
      <dgm:prSet/>
      <dgm:spPr/>
      <dgm:t>
        <a:bodyPr/>
        <a:lstStyle/>
        <a:p>
          <a:endParaRPr lang="en-GB"/>
        </a:p>
      </dgm:t>
    </dgm:pt>
    <dgm:pt modelId="{748712E9-8DE2-43F9-BDCF-F2B75F0974DA}" type="sibTrans" cxnId="{27CC213C-02B3-4008-96E5-81385435C9F3}">
      <dgm:prSet/>
      <dgm:spPr/>
      <dgm:t>
        <a:bodyPr/>
        <a:lstStyle/>
        <a:p>
          <a:endParaRPr lang="en-GB"/>
        </a:p>
      </dgm:t>
    </dgm:pt>
    <dgm:pt modelId="{D96018D7-3DBE-470E-B021-1585892F7AEB}">
      <dgm:prSet phldrT="[Text]"/>
      <dgm:spPr/>
      <dgm:t>
        <a:bodyPr/>
        <a:lstStyle/>
        <a:p>
          <a:r>
            <a:rPr lang="en-GB" dirty="0"/>
            <a:t>Management</a:t>
          </a:r>
        </a:p>
      </dgm:t>
    </dgm:pt>
    <dgm:pt modelId="{E26F500E-4095-4617-9529-D2FA165D62B6}" type="parTrans" cxnId="{564D0CE0-793E-4C42-A4DB-ED777F9EC1C4}">
      <dgm:prSet/>
      <dgm:spPr/>
      <dgm:t>
        <a:bodyPr/>
        <a:lstStyle/>
        <a:p>
          <a:endParaRPr lang="en-GB"/>
        </a:p>
      </dgm:t>
    </dgm:pt>
    <dgm:pt modelId="{F151D507-BF0C-4507-A3AF-C669C855C646}" type="sibTrans" cxnId="{564D0CE0-793E-4C42-A4DB-ED777F9EC1C4}">
      <dgm:prSet/>
      <dgm:spPr/>
      <dgm:t>
        <a:bodyPr/>
        <a:lstStyle/>
        <a:p>
          <a:endParaRPr lang="en-GB"/>
        </a:p>
      </dgm:t>
    </dgm:pt>
    <dgm:pt modelId="{9B1EE007-C400-46E6-A55E-02B8F9368959}" type="pres">
      <dgm:prSet presAssocID="{1F45852B-43FE-4C5D-A534-A0806C10E0F6}" presName="Name0" presStyleCnt="0">
        <dgm:presLayoutVars>
          <dgm:chMax val="7"/>
          <dgm:dir/>
          <dgm:resizeHandles val="exact"/>
        </dgm:presLayoutVars>
      </dgm:prSet>
      <dgm:spPr/>
    </dgm:pt>
    <dgm:pt modelId="{03C9F87C-34ED-4E08-9E7D-3C991921BD04}" type="pres">
      <dgm:prSet presAssocID="{1F45852B-43FE-4C5D-A534-A0806C10E0F6}" presName="ellipse1" presStyleLbl="vennNode1" presStyleIdx="0" presStyleCnt="3">
        <dgm:presLayoutVars>
          <dgm:bulletEnabled val="1"/>
        </dgm:presLayoutVars>
      </dgm:prSet>
      <dgm:spPr/>
    </dgm:pt>
    <dgm:pt modelId="{F1C26289-8E90-493B-87F7-A027BEAF8EBA}" type="pres">
      <dgm:prSet presAssocID="{1F45852B-43FE-4C5D-A534-A0806C10E0F6}" presName="ellipse2" presStyleLbl="vennNode1" presStyleIdx="1" presStyleCnt="3">
        <dgm:presLayoutVars>
          <dgm:bulletEnabled val="1"/>
        </dgm:presLayoutVars>
      </dgm:prSet>
      <dgm:spPr/>
    </dgm:pt>
    <dgm:pt modelId="{DD578669-44F2-4FA1-98A0-3DD2C1AEB485}" type="pres">
      <dgm:prSet presAssocID="{1F45852B-43FE-4C5D-A534-A0806C10E0F6}" presName="ellipse3" presStyleLbl="vennNode1" presStyleIdx="2" presStyleCnt="3">
        <dgm:presLayoutVars>
          <dgm:bulletEnabled val="1"/>
        </dgm:presLayoutVars>
      </dgm:prSet>
      <dgm:spPr/>
    </dgm:pt>
  </dgm:ptLst>
  <dgm:cxnLst>
    <dgm:cxn modelId="{27CC213C-02B3-4008-96E5-81385435C9F3}" srcId="{1F45852B-43FE-4C5D-A534-A0806C10E0F6}" destId="{2656CBC8-30C0-4FCA-8D3E-43051FC71C7A}" srcOrd="1" destOrd="0" parTransId="{ACF26AB6-51D3-4641-89C1-F4801B1F5D41}" sibTransId="{748712E9-8DE2-43F9-BDCF-F2B75F0974DA}"/>
    <dgm:cxn modelId="{45CF7670-8FF1-4DC2-81AA-6B8E9A3CD052}" type="presOf" srcId="{1F45852B-43FE-4C5D-A534-A0806C10E0F6}" destId="{9B1EE007-C400-46E6-A55E-02B8F9368959}" srcOrd="0" destOrd="0" presId="urn:microsoft.com/office/officeart/2005/8/layout/rings+Icon"/>
    <dgm:cxn modelId="{C2AA099F-AFB4-40FF-9834-76F63B2218C9}" type="presOf" srcId="{5B30D933-3140-4DAD-8A51-E80885EE91EC}" destId="{03C9F87C-34ED-4E08-9E7D-3C991921BD04}" srcOrd="0" destOrd="0" presId="urn:microsoft.com/office/officeart/2005/8/layout/rings+Icon"/>
    <dgm:cxn modelId="{41BB7DC4-3E29-40C8-812E-AE9720980784}" srcId="{1F45852B-43FE-4C5D-A534-A0806C10E0F6}" destId="{5B30D933-3140-4DAD-8A51-E80885EE91EC}" srcOrd="0" destOrd="0" parTransId="{8768D8AE-FFE7-4ED6-BEC1-66A5FF04D8F6}" sibTransId="{72E1A7AE-59C0-4CCB-8DA3-EA56671CC491}"/>
    <dgm:cxn modelId="{F4BEE1D6-6B18-4DAC-A6CE-B8791DD1A54F}" type="presOf" srcId="{2656CBC8-30C0-4FCA-8D3E-43051FC71C7A}" destId="{F1C26289-8E90-493B-87F7-A027BEAF8EBA}" srcOrd="0" destOrd="0" presId="urn:microsoft.com/office/officeart/2005/8/layout/rings+Icon"/>
    <dgm:cxn modelId="{564D0CE0-793E-4C42-A4DB-ED777F9EC1C4}" srcId="{1F45852B-43FE-4C5D-A534-A0806C10E0F6}" destId="{D96018D7-3DBE-470E-B021-1585892F7AEB}" srcOrd="2" destOrd="0" parTransId="{E26F500E-4095-4617-9529-D2FA165D62B6}" sibTransId="{F151D507-BF0C-4507-A3AF-C669C855C646}"/>
    <dgm:cxn modelId="{614F45FD-43B0-45D7-98FB-E1299530AE22}" type="presOf" srcId="{D96018D7-3DBE-470E-B021-1585892F7AEB}" destId="{DD578669-44F2-4FA1-98A0-3DD2C1AEB485}" srcOrd="0" destOrd="0" presId="urn:microsoft.com/office/officeart/2005/8/layout/rings+Icon"/>
    <dgm:cxn modelId="{420E1D69-8D28-4ADB-8F3C-5731EF49473F}" type="presParOf" srcId="{9B1EE007-C400-46E6-A55E-02B8F9368959}" destId="{03C9F87C-34ED-4E08-9E7D-3C991921BD04}" srcOrd="0" destOrd="0" presId="urn:microsoft.com/office/officeart/2005/8/layout/rings+Icon"/>
    <dgm:cxn modelId="{C37A0566-90E6-4AC8-8DD3-6293BBF0FEC1}" type="presParOf" srcId="{9B1EE007-C400-46E6-A55E-02B8F9368959}" destId="{F1C26289-8E90-493B-87F7-A027BEAF8EBA}" srcOrd="1" destOrd="0" presId="urn:microsoft.com/office/officeart/2005/8/layout/rings+Icon"/>
    <dgm:cxn modelId="{1DB64FEE-C58C-4B7C-B504-23C7CC585554}" type="presParOf" srcId="{9B1EE007-C400-46E6-A55E-02B8F9368959}" destId="{DD578669-44F2-4FA1-98A0-3DD2C1AEB485}" srcOrd="2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1D7A7-914C-4D24-8B82-EE40155AB0BE}">
      <dsp:nvSpPr>
        <dsp:cNvPr id="0" name=""/>
        <dsp:cNvSpPr/>
      </dsp:nvSpPr>
      <dsp:spPr>
        <a:xfrm>
          <a:off x="616949" y="340539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2F131-CD01-4CBD-B7A5-1B9B5E7F0402}">
      <dsp:nvSpPr>
        <dsp:cNvPr id="0" name=""/>
        <dsp:cNvSpPr/>
      </dsp:nvSpPr>
      <dsp:spPr>
        <a:xfrm>
          <a:off x="1004512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4E96D-0DB6-4476-8C51-7CC7EC2F227B}">
      <dsp:nvSpPr>
        <dsp:cNvPr id="0" name=""/>
        <dsp:cNvSpPr/>
      </dsp:nvSpPr>
      <dsp:spPr>
        <a:xfrm>
          <a:off x="35606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Contemporary approaches to leadership and management</a:t>
          </a:r>
          <a:endParaRPr lang="en-US" sz="1500" kern="1200" dirty="0"/>
        </a:p>
      </dsp:txBody>
      <dsp:txXfrm>
        <a:off x="35606" y="2725540"/>
        <a:ext cx="2981250" cy="720000"/>
      </dsp:txXfrm>
    </dsp:sp>
    <dsp:sp modelId="{543C18BC-1989-44B2-9862-C670C61D3452}">
      <dsp:nvSpPr>
        <dsp:cNvPr id="0" name=""/>
        <dsp:cNvSpPr/>
      </dsp:nvSpPr>
      <dsp:spPr>
        <a:xfrm>
          <a:off x="4119918" y="340539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F35BC-9C76-400A-BBCA-0032259E2E5A}">
      <dsp:nvSpPr>
        <dsp:cNvPr id="0" name=""/>
        <dsp:cNvSpPr/>
      </dsp:nvSpPr>
      <dsp:spPr>
        <a:xfrm>
          <a:off x="4507481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63298-B2A6-463D-A7BE-F9F67404E389}">
      <dsp:nvSpPr>
        <dsp:cNvPr id="0" name=""/>
        <dsp:cNvSpPr/>
      </dsp:nvSpPr>
      <dsp:spPr>
        <a:xfrm>
          <a:off x="3538574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Issues in management and leadership</a:t>
          </a:r>
          <a:endParaRPr lang="en-US" sz="1500" kern="1200" dirty="0"/>
        </a:p>
      </dsp:txBody>
      <dsp:txXfrm>
        <a:off x="3538574" y="2725540"/>
        <a:ext cx="2981250" cy="720000"/>
      </dsp:txXfrm>
    </dsp:sp>
    <dsp:sp modelId="{5BDDFF18-9AEC-4E5E-B9AA-33D86F01A63E}">
      <dsp:nvSpPr>
        <dsp:cNvPr id="0" name=""/>
        <dsp:cNvSpPr/>
      </dsp:nvSpPr>
      <dsp:spPr>
        <a:xfrm>
          <a:off x="7622887" y="340539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EBFF-D2D3-4FFF-AD65-C3CEAEEB10F2}">
      <dsp:nvSpPr>
        <dsp:cNvPr id="0" name=""/>
        <dsp:cNvSpPr/>
      </dsp:nvSpPr>
      <dsp:spPr>
        <a:xfrm>
          <a:off x="8010450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AFAA-6939-48A6-A89B-19D1A94B9EA1}">
      <dsp:nvSpPr>
        <dsp:cNvPr id="0" name=""/>
        <dsp:cNvSpPr/>
      </dsp:nvSpPr>
      <dsp:spPr>
        <a:xfrm>
          <a:off x="7041543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Sustainability and ethical leadership</a:t>
          </a:r>
          <a:endParaRPr lang="en-US" sz="1500" kern="1200" dirty="0"/>
        </a:p>
      </dsp:txBody>
      <dsp:txXfrm>
        <a:off x="7041543" y="2725540"/>
        <a:ext cx="2981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C9F87C-34ED-4E08-9E7D-3C991921BD04}">
      <dsp:nvSpPr>
        <dsp:cNvPr id="0" name=""/>
        <dsp:cNvSpPr/>
      </dsp:nvSpPr>
      <dsp:spPr>
        <a:xfrm>
          <a:off x="574852" y="0"/>
          <a:ext cx="2438028" cy="2437993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Leadership</a:t>
          </a:r>
        </a:p>
      </dsp:txBody>
      <dsp:txXfrm>
        <a:off x="931893" y="357036"/>
        <a:ext cx="1723946" cy="1723921"/>
      </dsp:txXfrm>
    </dsp:sp>
    <dsp:sp modelId="{F1C26289-8E90-493B-87F7-A027BEAF8EBA}">
      <dsp:nvSpPr>
        <dsp:cNvPr id="0" name=""/>
        <dsp:cNvSpPr/>
      </dsp:nvSpPr>
      <dsp:spPr>
        <a:xfrm>
          <a:off x="1829727" y="1626006"/>
          <a:ext cx="2438028" cy="2437993"/>
        </a:xfrm>
        <a:prstGeom prst="ellipse">
          <a:avLst/>
        </a:prstGeom>
        <a:solidFill>
          <a:schemeClr val="accent3">
            <a:alpha val="50000"/>
            <a:hueOff val="760658"/>
            <a:satOff val="7323"/>
            <a:lumOff val="-88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Coaching</a:t>
          </a:r>
        </a:p>
      </dsp:txBody>
      <dsp:txXfrm>
        <a:off x="2186768" y="1983042"/>
        <a:ext cx="1723946" cy="1723921"/>
      </dsp:txXfrm>
    </dsp:sp>
    <dsp:sp modelId="{DD578669-44F2-4FA1-98A0-3DD2C1AEB485}">
      <dsp:nvSpPr>
        <dsp:cNvPr id="0" name=""/>
        <dsp:cNvSpPr/>
      </dsp:nvSpPr>
      <dsp:spPr>
        <a:xfrm>
          <a:off x="3083118" y="0"/>
          <a:ext cx="2438028" cy="2437993"/>
        </a:xfrm>
        <a:prstGeom prst="ellipse">
          <a:avLst/>
        </a:prstGeom>
        <a:solidFill>
          <a:schemeClr val="accent3">
            <a:alpha val="50000"/>
            <a:hueOff val="1521316"/>
            <a:satOff val="14646"/>
            <a:lumOff val="-176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Management</a:t>
          </a:r>
        </a:p>
      </dsp:txBody>
      <dsp:txXfrm>
        <a:off x="3440159" y="357036"/>
        <a:ext cx="1723946" cy="17239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3D1B3E-06DD-438E-8E1F-F6BDF808520B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611F05-E2D0-4F76-8D5F-90BF7A8BA9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240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Good morning everyone.  I hope you have all had a great week.  Congratulations to those of you in Cardiff who attended your graduation ceremony last week.  From the photos I have seen it looks like you all had a fabulous time, I am so sorry that I couldn’t be there to enjoy it with you.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611F05-E2D0-4F76-8D5F-90BF7A8BA90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9524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611F05-E2D0-4F76-8D5F-90BF7A8BA90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555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A611F05-E2D0-4F76-8D5F-90BF7A8BA90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477655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E3C3DC62-AC0F-4908-93F1-4BC0BD9B910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A823D59-34F3-43EF-88EF-45D936CE2F5B}" type="slidenum">
              <a:rPr lang="en-GB" altLang="en-US"/>
              <a:pPr/>
              <a:t>5</a:t>
            </a:fld>
            <a:endParaRPr lang="en-GB" altLang="en-US" dirty="0"/>
          </a:p>
        </p:txBody>
      </p:sp>
      <p:sp>
        <p:nvSpPr>
          <p:cNvPr id="73730" name="Rectangle 2">
            <a:extLst>
              <a:ext uri="{FF2B5EF4-FFF2-40B4-BE49-F238E27FC236}">
                <a16:creationId xmlns:a16="http://schemas.microsoft.com/office/drawing/2014/main" id="{11278AEA-803F-4650-81F0-7BE7EB9D76F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>
            <a:extLst>
              <a:ext uri="{FF2B5EF4-FFF2-40B4-BE49-F238E27FC236}">
                <a16:creationId xmlns:a16="http://schemas.microsoft.com/office/drawing/2014/main" id="{5345AF70-7B0F-43FF-8D03-6D6B1AB31C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 </a:t>
            </a:r>
          </a:p>
          <a:p>
            <a:endParaRPr lang="en-GB" alt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itchFamily="34" charset="0"/>
              <a:buNone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611F05-E2D0-4F76-8D5F-90BF7A8BA90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1900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</a:pPr>
            <a:r>
              <a:rPr lang="en-GB" sz="1400" b="1" dirty="0"/>
              <a:t> </a:t>
            </a: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611F05-E2D0-4F76-8D5F-90BF7A8BA90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9658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None/>
            </a:pPr>
            <a:r>
              <a:rPr lang="en-GB" baseline="0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911E23-5E08-44A2-B5F0-2402F0DB9BB7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9118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Image Placeholder 1">
            <a:extLst>
              <a:ext uri="{FF2B5EF4-FFF2-40B4-BE49-F238E27FC236}">
                <a16:creationId xmlns:a16="http://schemas.microsoft.com/office/drawing/2014/main" id="{C2B99227-6614-434D-BDAC-157D8361A9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0" name="Notes Placeholder 2">
            <a:extLst>
              <a:ext uri="{FF2B5EF4-FFF2-40B4-BE49-F238E27FC236}">
                <a16:creationId xmlns:a16="http://schemas.microsoft.com/office/drawing/2014/main" id="{67CF08C7-3ECC-4AA2-8C5D-22D553ADCD5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GB" baseline="0" dirty="0"/>
              <a:t> </a:t>
            </a:r>
          </a:p>
          <a:p>
            <a:pPr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22531" name="Header Placeholder 3">
            <a:extLst>
              <a:ext uri="{FF2B5EF4-FFF2-40B4-BE49-F238E27FC236}">
                <a16:creationId xmlns:a16="http://schemas.microsoft.com/office/drawing/2014/main" id="{28D53B67-AC79-4397-BC7D-A9E8FA264B87}"/>
              </a:ext>
            </a:extLst>
          </p:cNvPr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latin typeface="Calibri" panose="020F0502020204030204" pitchFamily="34" charset="0"/>
              </a:rPr>
              <a:t>insert header</a:t>
            </a:r>
          </a:p>
        </p:txBody>
      </p:sp>
      <p:sp>
        <p:nvSpPr>
          <p:cNvPr id="22532" name="Slide Number Placeholder 4">
            <a:extLst>
              <a:ext uri="{FF2B5EF4-FFF2-40B4-BE49-F238E27FC236}">
                <a16:creationId xmlns:a16="http://schemas.microsoft.com/office/drawing/2014/main" id="{75E24425-B1FF-4318-842C-A23DA19A3F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9pPr>
          </a:lstStyle>
          <a:p>
            <a:fld id="{3C112635-35EB-4B13-BD48-0AE8ED0CBD96}" type="slidenum">
              <a:rPr lang="en-GB" altLang="en-US">
                <a:latin typeface="Calibri" panose="020F0502020204030204" pitchFamily="34" charset="0"/>
              </a:rPr>
              <a:pPr/>
              <a:t>10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69210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Slide Image Placeholder 1">
            <a:extLst>
              <a:ext uri="{FF2B5EF4-FFF2-40B4-BE49-F238E27FC236}">
                <a16:creationId xmlns:a16="http://schemas.microsoft.com/office/drawing/2014/main" id="{08A58BEF-15B2-4A7A-97AB-4E11BCF523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8" name="Notes Placeholder 2">
            <a:extLst>
              <a:ext uri="{FF2B5EF4-FFF2-40B4-BE49-F238E27FC236}">
                <a16:creationId xmlns:a16="http://schemas.microsoft.com/office/drawing/2014/main" id="{76BD3C3E-1A01-4D43-BF12-6BB57EC37D7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 altLang="en-US" dirty="0"/>
              <a:t> </a:t>
            </a:r>
            <a:endParaRPr lang="en-GB" baseline="0" dirty="0"/>
          </a:p>
          <a:p>
            <a:pPr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24579" name="Header Placeholder 3">
            <a:extLst>
              <a:ext uri="{FF2B5EF4-FFF2-40B4-BE49-F238E27FC236}">
                <a16:creationId xmlns:a16="http://schemas.microsoft.com/office/drawing/2014/main" id="{EB5A85D8-03A0-4196-851A-7D4FBB61D036}"/>
              </a:ext>
            </a:extLst>
          </p:cNvPr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latin typeface="Calibri" panose="020F0502020204030204" pitchFamily="34" charset="0"/>
              </a:rPr>
              <a:t>insert header</a:t>
            </a:r>
          </a:p>
        </p:txBody>
      </p:sp>
      <p:sp>
        <p:nvSpPr>
          <p:cNvPr id="24580" name="Slide Number Placeholder 4">
            <a:extLst>
              <a:ext uri="{FF2B5EF4-FFF2-40B4-BE49-F238E27FC236}">
                <a16:creationId xmlns:a16="http://schemas.microsoft.com/office/drawing/2014/main" id="{174A47BE-2D97-47B5-9E71-A62B8EDE1B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9pPr>
          </a:lstStyle>
          <a:p>
            <a:fld id="{3753DE90-B5B6-413A-A782-29414AC6D64F}" type="slidenum">
              <a:rPr lang="en-GB" altLang="en-US">
                <a:latin typeface="Calibri" panose="020F0502020204030204" pitchFamily="34" charset="0"/>
              </a:rPr>
              <a:pPr/>
              <a:t>11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08542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454545"/>
                </a:solidFill>
                <a:effectLst/>
                <a:latin typeface="Ubuntu"/>
              </a:rPr>
              <a:t> </a:t>
            </a:r>
            <a:r>
              <a:rPr lang="en-GB" dirty="0"/>
              <a:t>/</a:t>
            </a:r>
            <a:r>
              <a:rPr lang="en-GB" b="0" i="0" dirty="0">
                <a:solidFill>
                  <a:srgbClr val="3C4858"/>
                </a:solidFill>
                <a:effectLst/>
                <a:latin typeface="Roboto" panose="02000000000000000000" pitchFamily="2" charset="0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7ECD4-B04E-4968-A1A2-EAC065EB67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4664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7DE6803-F9A1-4D0B-9AA2-6577C3C5A8B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34F7BDA-A65F-41FF-8D90-4D2703C2E3E3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105474" name="Rectangle 2">
            <a:extLst>
              <a:ext uri="{FF2B5EF4-FFF2-40B4-BE49-F238E27FC236}">
                <a16:creationId xmlns:a16="http://schemas.microsoft.com/office/drawing/2014/main" id="{9CB924B8-9D14-4912-BC10-024571035C4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5475" name="Rectangle 3">
            <a:extLst>
              <a:ext uri="{FF2B5EF4-FFF2-40B4-BE49-F238E27FC236}">
                <a16:creationId xmlns:a16="http://schemas.microsoft.com/office/drawing/2014/main" id="{DFF3E96F-FDA0-4D31-BE0C-61D02F8CAF5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 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Slide Image Placeholder 1">
            <a:extLst>
              <a:ext uri="{FF2B5EF4-FFF2-40B4-BE49-F238E27FC236}">
                <a16:creationId xmlns:a16="http://schemas.microsoft.com/office/drawing/2014/main" id="{655D05DD-74F8-4BAD-821B-DC931E0766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6" name="Notes Placeholder 2">
            <a:extLst>
              <a:ext uri="{FF2B5EF4-FFF2-40B4-BE49-F238E27FC236}">
                <a16:creationId xmlns:a16="http://schemas.microsoft.com/office/drawing/2014/main" id="{0A809FF2-3401-49FA-BE06-B7CF19A52CA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 altLang="en-US" dirty="0"/>
              <a:t> </a:t>
            </a:r>
          </a:p>
          <a:p>
            <a:pPr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31747" name="Header Placeholder 3">
            <a:extLst>
              <a:ext uri="{FF2B5EF4-FFF2-40B4-BE49-F238E27FC236}">
                <a16:creationId xmlns:a16="http://schemas.microsoft.com/office/drawing/2014/main" id="{C182C364-EA4A-4F72-8797-CC25CC4EE0A4}"/>
              </a:ext>
            </a:extLst>
          </p:cNvPr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latin typeface="Calibri" panose="020F0502020204030204" pitchFamily="34" charset="0"/>
              </a:rPr>
              <a:t>insert header</a:t>
            </a:r>
          </a:p>
        </p:txBody>
      </p:sp>
      <p:sp>
        <p:nvSpPr>
          <p:cNvPr id="31748" name="Slide Number Placeholder 4">
            <a:extLst>
              <a:ext uri="{FF2B5EF4-FFF2-40B4-BE49-F238E27FC236}">
                <a16:creationId xmlns:a16="http://schemas.microsoft.com/office/drawing/2014/main" id="{76F529F7-40AF-4325-8CB0-9FBCEE2491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9pPr>
          </a:lstStyle>
          <a:p>
            <a:fld id="{2CE71F5A-1CC3-43E0-92A9-7FD85F3B66EE}" type="slidenum">
              <a:rPr lang="en-GB" altLang="en-US">
                <a:latin typeface="Calibri" panose="020F0502020204030204" pitchFamily="34" charset="0"/>
              </a:rPr>
              <a:pPr/>
              <a:t>14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9D5DD4E3-9945-4421-A7F2-06AC94EC13B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96B4648-9961-425A-A832-C49EECFFDE77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108546" name="Rectangle 2">
            <a:extLst>
              <a:ext uri="{FF2B5EF4-FFF2-40B4-BE49-F238E27FC236}">
                <a16:creationId xmlns:a16="http://schemas.microsoft.com/office/drawing/2014/main" id="{EE145761-AE3B-4372-8D4C-D0F64309F4F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7" name="Rectangle 3">
            <a:extLst>
              <a:ext uri="{FF2B5EF4-FFF2-40B4-BE49-F238E27FC236}">
                <a16:creationId xmlns:a16="http://schemas.microsoft.com/office/drawing/2014/main" id="{DF370393-D620-4FB1-9788-025222ACCA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000" dirty="0"/>
              <a:t> 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itchFamily="34" charset="0"/>
              <a:buNone/>
            </a:pPr>
            <a:r>
              <a:rPr lang="en-GB" baseline="0" dirty="0"/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611F05-E2D0-4F76-8D5F-90BF7A8BA90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4148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11/29/2022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11/29/2022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11/29/2022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11/29/2022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11/29/2022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11/29/2022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11/29/2022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11/29/2022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11/29/2022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s –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>
          <a:xfrm>
            <a:off x="540898" y="414212"/>
            <a:ext cx="4776857" cy="216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Coaching Skills for HRAs</a:t>
            </a:r>
            <a:endParaRPr lang="en-US" dirty="0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0908C-D037-4276-B023-3DE644EA2E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ekstvak 6"/>
          <p:cNvSpPr txBox="1"/>
          <p:nvPr userDrawn="1"/>
        </p:nvSpPr>
        <p:spPr>
          <a:xfrm>
            <a:off x="-113408" y="-262268"/>
            <a:ext cx="27530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sz="1000" dirty="0">
                <a:solidFill>
                  <a:schemeClr val="tx2"/>
                </a:solidFill>
              </a:rPr>
              <a:t>Colored bars – Two columns</a:t>
            </a:r>
          </a:p>
        </p:txBody>
      </p:sp>
      <p:sp>
        <p:nvSpPr>
          <p:cNvPr id="78" name="Tijdelijke aanduiding voor verticale tekst 2"/>
          <p:cNvSpPr>
            <a:spLocks noGrp="1"/>
          </p:cNvSpPr>
          <p:nvPr>
            <p:ph type="body" orient="vert" idx="13" hasCustomPrompt="1"/>
          </p:nvPr>
        </p:nvSpPr>
        <p:spPr>
          <a:xfrm>
            <a:off x="543560" y="1209041"/>
            <a:ext cx="5408440" cy="367613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  <p:sp>
        <p:nvSpPr>
          <p:cNvPr id="102" name="Tijdelijke aanduiding voor verticale tekst 2"/>
          <p:cNvSpPr>
            <a:spLocks noGrp="1"/>
          </p:cNvSpPr>
          <p:nvPr>
            <p:ph type="body" orient="vert" idx="14" hasCustomPrompt="1"/>
          </p:nvPr>
        </p:nvSpPr>
        <p:spPr>
          <a:xfrm>
            <a:off x="540779" y="1586673"/>
            <a:ext cx="5407664" cy="4856615"/>
          </a:xfrm>
        </p:spPr>
        <p:txBody>
          <a:bodyPr vert="horz" tIns="108000" rIns="72000" bIns="72000"/>
          <a:lstStyle>
            <a:lvl3pPr>
              <a:defRPr/>
            </a:lvl3pPr>
            <a:lvl4pPr>
              <a:defRPr baseline="0"/>
            </a:lvl4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103" name="Tijdelijke aanduiding voor verticale tekst 2"/>
          <p:cNvSpPr>
            <a:spLocks noGrp="1"/>
          </p:cNvSpPr>
          <p:nvPr>
            <p:ph type="body" orient="vert" idx="15" hasCustomPrompt="1"/>
          </p:nvPr>
        </p:nvSpPr>
        <p:spPr>
          <a:xfrm>
            <a:off x="6240002" y="1586673"/>
            <a:ext cx="5392553" cy="4856615"/>
          </a:xfrm>
        </p:spPr>
        <p:txBody>
          <a:bodyPr vert="horz" tIns="108000" rIns="72000" bIns="72000"/>
          <a:lstStyle/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104" name="Tijdelijke aanduiding voor verticale tekst 2"/>
          <p:cNvSpPr>
            <a:spLocks noGrp="1"/>
          </p:cNvSpPr>
          <p:nvPr>
            <p:ph type="body" orient="vert" idx="16" hasCustomPrompt="1"/>
          </p:nvPr>
        </p:nvSpPr>
        <p:spPr>
          <a:xfrm>
            <a:off x="6240002" y="1206913"/>
            <a:ext cx="5391167" cy="369741"/>
          </a:xfrm>
          <a:solidFill>
            <a:schemeClr val="accent2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4028219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114300" y="-261938"/>
            <a:ext cx="3329517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40779" y="263001"/>
            <a:ext cx="109728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540779" y="1586674"/>
            <a:ext cx="11091776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541528" y="1210044"/>
            <a:ext cx="1108964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8555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646FC-1C06-47B8-906F-F1D7C7816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934" y="125413"/>
            <a:ext cx="11808884" cy="4953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>
            <a:extLst>
              <a:ext uri="{FF2B5EF4-FFF2-40B4-BE49-F238E27FC236}">
                <a16:creationId xmlns:a16="http://schemas.microsoft.com/office/drawing/2014/main" id="{353F0EC9-5DC0-4011-8D5A-F5B2EC34DD58}"/>
              </a:ext>
            </a:extLst>
          </p:cNvPr>
          <p:cNvSpPr>
            <a:spLocks noGrp="1"/>
          </p:cNvSpPr>
          <p:nvPr>
            <p:ph type="tbl" idx="1"/>
          </p:nvPr>
        </p:nvSpPr>
        <p:spPr>
          <a:xfrm>
            <a:off x="609600" y="836613"/>
            <a:ext cx="10972800" cy="5256212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9D603-CC3B-47C7-BE2A-8C7BDF90BAB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4B89F7-BC57-45D3-A38D-8F072BF77C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D3A6A-E65A-4A07-B27A-3D9FD01F29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BC535AFB-F356-4933-8BF9-5F8AE30ABF3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4819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11/29/2022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notesSlide" Target="../notesSlides/notesSlide2.xml"/><Relationship Id="rId7" Type="http://schemas.openxmlformats.org/officeDocument/2006/relationships/diagramColors" Target="../diagrams/colors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r>
              <a:rPr lang="en-US" dirty="0"/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Lecture 7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E6FE2D55-1A4D-33BE-E5BA-2062AD077916}"/>
              </a:ext>
            </a:extLst>
          </p:cNvPr>
          <p:cNvSpPr txBox="1"/>
          <p:nvPr/>
        </p:nvSpPr>
        <p:spPr>
          <a:xfrm>
            <a:off x="6368700" y="2106386"/>
            <a:ext cx="492615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Contemporary Themes in </a:t>
            </a:r>
          </a:p>
          <a:p>
            <a:r>
              <a:rPr lang="en-GB" sz="3200" b="1" dirty="0"/>
              <a:t>Management and Leadership</a:t>
            </a:r>
          </a:p>
        </p:txBody>
      </p: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Previously we have looked at…..</a:t>
            </a:r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2218367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D2F060-204D-8573-DB49-E5E7417F7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</a:rPr>
              <a:t>Coaching and Mentoring – Developing Diversity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F64C6-BDC9-011C-8894-1970D7648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r>
              <a:rPr lang="en-GB" sz="1800" b="0" i="1">
                <a:solidFill>
                  <a:srgbClr val="FFFFFF"/>
                </a:solidFill>
                <a:effectLst/>
                <a:latin typeface="Lora" pitchFamily="2" charset="0"/>
              </a:rPr>
              <a:t>Everyone needs a coach. It doesn’t matter whether you’re a basketball player, a tennis player, a gymnast or a bridge player. We all need people who will give us feedback. That’s how we improve.  Bill Gates</a:t>
            </a:r>
            <a:endParaRPr lang="en-GB" sz="1800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9D828D-71DA-4D49-3DA3-CC9EF5463EB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7982" r="-1" b="29938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033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35" name="Rectangle 1034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003849-1A39-706A-B7A0-AD731A4B2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Organisational Iceberg</a:t>
            </a:r>
          </a:p>
        </p:txBody>
      </p:sp>
      <p:cxnSp>
        <p:nvCxnSpPr>
          <p:cNvPr id="1039" name="Straight Connector 1038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0FFCEE35-2304-30B6-9ADC-229FFFBC678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82335" y="1585523"/>
            <a:ext cx="6275667" cy="3686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56065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70DE3BEC-1748-47B5-804C-F6DE19228C2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Personal Iceberg</a:t>
            </a:r>
          </a:p>
        </p:txBody>
      </p:sp>
      <p:sp>
        <p:nvSpPr>
          <p:cNvPr id="19460" name="Rectangle 2">
            <a:extLst>
              <a:ext uri="{FF2B5EF4-FFF2-40B4-BE49-F238E27FC236}">
                <a16:creationId xmlns:a16="http://schemas.microsoft.com/office/drawing/2014/main" id="{2DE8BE0D-8D14-4750-AB5E-92F733515CD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351128" y="1844676"/>
            <a:ext cx="8726322" cy="4176713"/>
          </a:xfrm>
          <a:ln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dirty="0"/>
          </a:p>
          <a:p>
            <a:pPr algn="ctr"/>
            <a:endParaRPr lang="en-US" altLang="en-US" dirty="0"/>
          </a:p>
        </p:txBody>
      </p:sp>
      <p:sp>
        <p:nvSpPr>
          <p:cNvPr id="19461" name="Freeform 66">
            <a:extLst>
              <a:ext uri="{FF2B5EF4-FFF2-40B4-BE49-F238E27FC236}">
                <a16:creationId xmlns:a16="http://schemas.microsoft.com/office/drawing/2014/main" id="{032A0E1D-59A7-4466-B943-41FCE64FCBCE}"/>
              </a:ext>
            </a:extLst>
          </p:cNvPr>
          <p:cNvSpPr>
            <a:spLocks/>
          </p:cNvSpPr>
          <p:nvPr/>
        </p:nvSpPr>
        <p:spPr bwMode="auto">
          <a:xfrm>
            <a:off x="2208213" y="1268414"/>
            <a:ext cx="6761162" cy="4700587"/>
          </a:xfrm>
          <a:custGeom>
            <a:avLst/>
            <a:gdLst>
              <a:gd name="T0" fmla="*/ 2147483647 w 3194"/>
              <a:gd name="T1" fmla="*/ 2147483647 h 3948"/>
              <a:gd name="T2" fmla="*/ 2147483647 w 3194"/>
              <a:gd name="T3" fmla="*/ 2147483647 h 3948"/>
              <a:gd name="T4" fmla="*/ 2147483647 w 3194"/>
              <a:gd name="T5" fmla="*/ 2147483647 h 3948"/>
              <a:gd name="T6" fmla="*/ 2147483647 w 3194"/>
              <a:gd name="T7" fmla="*/ 2147483647 h 3948"/>
              <a:gd name="T8" fmla="*/ 2147483647 w 3194"/>
              <a:gd name="T9" fmla="*/ 2147483647 h 3948"/>
              <a:gd name="T10" fmla="*/ 2147483647 w 3194"/>
              <a:gd name="T11" fmla="*/ 2147483647 h 3948"/>
              <a:gd name="T12" fmla="*/ 2147483647 w 3194"/>
              <a:gd name="T13" fmla="*/ 2147483647 h 3948"/>
              <a:gd name="T14" fmla="*/ 2147483647 w 3194"/>
              <a:gd name="T15" fmla="*/ 2147483647 h 3948"/>
              <a:gd name="T16" fmla="*/ 2147483647 w 3194"/>
              <a:gd name="T17" fmla="*/ 2147483647 h 3948"/>
              <a:gd name="T18" fmla="*/ 2147483647 w 3194"/>
              <a:gd name="T19" fmla="*/ 2147483647 h 3948"/>
              <a:gd name="T20" fmla="*/ 2147483647 w 3194"/>
              <a:gd name="T21" fmla="*/ 2147483647 h 3948"/>
              <a:gd name="T22" fmla="*/ 2147483647 w 3194"/>
              <a:gd name="T23" fmla="*/ 2147483647 h 3948"/>
              <a:gd name="T24" fmla="*/ 2147483647 w 3194"/>
              <a:gd name="T25" fmla="*/ 2147483647 h 3948"/>
              <a:gd name="T26" fmla="*/ 2147483647 w 3194"/>
              <a:gd name="T27" fmla="*/ 2147483647 h 3948"/>
              <a:gd name="T28" fmla="*/ 2147483647 w 3194"/>
              <a:gd name="T29" fmla="*/ 2147483647 h 3948"/>
              <a:gd name="T30" fmla="*/ 2147483647 w 3194"/>
              <a:gd name="T31" fmla="*/ 2147483647 h 3948"/>
              <a:gd name="T32" fmla="*/ 2147483647 w 3194"/>
              <a:gd name="T33" fmla="*/ 2147483647 h 3948"/>
              <a:gd name="T34" fmla="*/ 2147483647 w 3194"/>
              <a:gd name="T35" fmla="*/ 2147483647 h 3948"/>
              <a:gd name="T36" fmla="*/ 2147483647 w 3194"/>
              <a:gd name="T37" fmla="*/ 2147483647 h 3948"/>
              <a:gd name="T38" fmla="*/ 2147483647 w 3194"/>
              <a:gd name="T39" fmla="*/ 2147483647 h 3948"/>
              <a:gd name="T40" fmla="*/ 2147483647 w 3194"/>
              <a:gd name="T41" fmla="*/ 2147483647 h 3948"/>
              <a:gd name="T42" fmla="*/ 2147483647 w 3194"/>
              <a:gd name="T43" fmla="*/ 2147483647 h 3948"/>
              <a:gd name="T44" fmla="*/ 2147483647 w 3194"/>
              <a:gd name="T45" fmla="*/ 2147483647 h 3948"/>
              <a:gd name="T46" fmla="*/ 2147483647 w 3194"/>
              <a:gd name="T47" fmla="*/ 2147483647 h 3948"/>
              <a:gd name="T48" fmla="*/ 2147483647 w 3194"/>
              <a:gd name="T49" fmla="*/ 2147483647 h 3948"/>
              <a:gd name="T50" fmla="*/ 2147483647 w 3194"/>
              <a:gd name="T51" fmla="*/ 2147483647 h 3948"/>
              <a:gd name="T52" fmla="*/ 2147483647 w 3194"/>
              <a:gd name="T53" fmla="*/ 2147483647 h 3948"/>
              <a:gd name="T54" fmla="*/ 2147483647 w 3194"/>
              <a:gd name="T55" fmla="*/ 0 h 3948"/>
              <a:gd name="T56" fmla="*/ 2147483647 w 3194"/>
              <a:gd name="T57" fmla="*/ 2147483647 h 3948"/>
              <a:gd name="T58" fmla="*/ 2147483647 w 3194"/>
              <a:gd name="T59" fmla="*/ 2147483647 h 3948"/>
              <a:gd name="T60" fmla="*/ 2147483647 w 3194"/>
              <a:gd name="T61" fmla="*/ 2147483647 h 3948"/>
              <a:gd name="T62" fmla="*/ 2147483647 w 3194"/>
              <a:gd name="T63" fmla="*/ 2147483647 h 3948"/>
              <a:gd name="T64" fmla="*/ 2147483647 w 3194"/>
              <a:gd name="T65" fmla="*/ 2147483647 h 3948"/>
              <a:gd name="T66" fmla="*/ 2147483647 w 3194"/>
              <a:gd name="T67" fmla="*/ 2147483647 h 3948"/>
              <a:gd name="T68" fmla="*/ 2147483647 w 3194"/>
              <a:gd name="T69" fmla="*/ 2147483647 h 3948"/>
              <a:gd name="T70" fmla="*/ 2147483647 w 3194"/>
              <a:gd name="T71" fmla="*/ 2147483647 h 3948"/>
              <a:gd name="T72" fmla="*/ 2147483647 w 3194"/>
              <a:gd name="T73" fmla="*/ 2147483647 h 3948"/>
              <a:gd name="T74" fmla="*/ 2147483647 w 3194"/>
              <a:gd name="T75" fmla="*/ 2147483647 h 3948"/>
              <a:gd name="T76" fmla="*/ 2147483647 w 3194"/>
              <a:gd name="T77" fmla="*/ 2147483647 h 3948"/>
              <a:gd name="T78" fmla="*/ 2147483647 w 3194"/>
              <a:gd name="T79" fmla="*/ 2147483647 h 3948"/>
              <a:gd name="T80" fmla="*/ 2147483647 w 3194"/>
              <a:gd name="T81" fmla="*/ 2147483647 h 3948"/>
              <a:gd name="T82" fmla="*/ 2147483647 w 3194"/>
              <a:gd name="T83" fmla="*/ 2147483647 h 3948"/>
              <a:gd name="T84" fmla="*/ 2147483647 w 3194"/>
              <a:gd name="T85" fmla="*/ 2147483647 h 3948"/>
              <a:gd name="T86" fmla="*/ 2147483647 w 3194"/>
              <a:gd name="T87" fmla="*/ 2147483647 h 3948"/>
              <a:gd name="T88" fmla="*/ 2147483647 w 3194"/>
              <a:gd name="T89" fmla="*/ 2147483647 h 3948"/>
              <a:gd name="T90" fmla="*/ 2147483647 w 3194"/>
              <a:gd name="T91" fmla="*/ 2147483647 h 3948"/>
              <a:gd name="T92" fmla="*/ 2147483647 w 3194"/>
              <a:gd name="T93" fmla="*/ 2147483647 h 3948"/>
              <a:gd name="T94" fmla="*/ 2147483647 w 3194"/>
              <a:gd name="T95" fmla="*/ 2147483647 h 3948"/>
              <a:gd name="T96" fmla="*/ 2147483647 w 3194"/>
              <a:gd name="T97" fmla="*/ 2147483647 h 3948"/>
              <a:gd name="T98" fmla="*/ 2147483647 w 3194"/>
              <a:gd name="T99" fmla="*/ 2147483647 h 3948"/>
              <a:gd name="T100" fmla="*/ 2147483647 w 3194"/>
              <a:gd name="T101" fmla="*/ 2147483647 h 3948"/>
              <a:gd name="T102" fmla="*/ 2147483647 w 3194"/>
              <a:gd name="T103" fmla="*/ 2147483647 h 3948"/>
              <a:gd name="T104" fmla="*/ 2147483647 w 3194"/>
              <a:gd name="T105" fmla="*/ 2147483647 h 3948"/>
              <a:gd name="T106" fmla="*/ 2147483647 w 3194"/>
              <a:gd name="T107" fmla="*/ 2147483647 h 3948"/>
              <a:gd name="T108" fmla="*/ 2147483647 w 3194"/>
              <a:gd name="T109" fmla="*/ 2147483647 h 3948"/>
              <a:gd name="T110" fmla="*/ 2147483647 w 3194"/>
              <a:gd name="T111" fmla="*/ 2147483647 h 3948"/>
              <a:gd name="T112" fmla="*/ 2147483647 w 3194"/>
              <a:gd name="T113" fmla="*/ 2147483647 h 3948"/>
              <a:gd name="T114" fmla="*/ 2147483647 w 3194"/>
              <a:gd name="T115" fmla="*/ 2147483647 h 3948"/>
              <a:gd name="T116" fmla="*/ 2147483647 w 3194"/>
              <a:gd name="T117" fmla="*/ 2147483647 h 3948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3194"/>
              <a:gd name="T178" fmla="*/ 0 h 3948"/>
              <a:gd name="T179" fmla="*/ 3194 w 3194"/>
              <a:gd name="T180" fmla="*/ 3948 h 3948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3194" h="3948">
                <a:moveTo>
                  <a:pt x="154" y="3948"/>
                </a:moveTo>
                <a:cubicBezTo>
                  <a:pt x="161" y="3470"/>
                  <a:pt x="0" y="3315"/>
                  <a:pt x="342" y="3205"/>
                </a:cubicBezTo>
                <a:cubicBezTo>
                  <a:pt x="363" y="3191"/>
                  <a:pt x="391" y="3184"/>
                  <a:pt x="405" y="3163"/>
                </a:cubicBezTo>
                <a:cubicBezTo>
                  <a:pt x="412" y="3153"/>
                  <a:pt x="416" y="3140"/>
                  <a:pt x="426" y="3132"/>
                </a:cubicBezTo>
                <a:cubicBezTo>
                  <a:pt x="444" y="3117"/>
                  <a:pt x="469" y="3113"/>
                  <a:pt x="489" y="3100"/>
                </a:cubicBezTo>
                <a:cubicBezTo>
                  <a:pt x="539" y="2945"/>
                  <a:pt x="508" y="2828"/>
                  <a:pt x="499" y="2639"/>
                </a:cubicBezTo>
                <a:cubicBezTo>
                  <a:pt x="495" y="2548"/>
                  <a:pt x="472" y="2461"/>
                  <a:pt x="395" y="2409"/>
                </a:cubicBezTo>
                <a:cubicBezTo>
                  <a:pt x="388" y="2388"/>
                  <a:pt x="381" y="2367"/>
                  <a:pt x="374" y="2346"/>
                </a:cubicBezTo>
                <a:cubicBezTo>
                  <a:pt x="370" y="2336"/>
                  <a:pt x="363" y="2315"/>
                  <a:pt x="363" y="2315"/>
                </a:cubicBezTo>
                <a:cubicBezTo>
                  <a:pt x="365" y="2177"/>
                  <a:pt x="279" y="1759"/>
                  <a:pt x="416" y="1550"/>
                </a:cubicBezTo>
                <a:cubicBezTo>
                  <a:pt x="450" y="1444"/>
                  <a:pt x="396" y="1602"/>
                  <a:pt x="447" y="1487"/>
                </a:cubicBezTo>
                <a:cubicBezTo>
                  <a:pt x="471" y="1432"/>
                  <a:pt x="475" y="1387"/>
                  <a:pt x="489" y="1330"/>
                </a:cubicBezTo>
                <a:cubicBezTo>
                  <a:pt x="494" y="1309"/>
                  <a:pt x="498" y="1285"/>
                  <a:pt x="510" y="1267"/>
                </a:cubicBezTo>
                <a:cubicBezTo>
                  <a:pt x="524" y="1246"/>
                  <a:pt x="552" y="1205"/>
                  <a:pt x="552" y="1205"/>
                </a:cubicBezTo>
                <a:cubicBezTo>
                  <a:pt x="581" y="1113"/>
                  <a:pt x="544" y="992"/>
                  <a:pt x="583" y="911"/>
                </a:cubicBezTo>
                <a:cubicBezTo>
                  <a:pt x="591" y="894"/>
                  <a:pt x="631" y="885"/>
                  <a:pt x="646" y="880"/>
                </a:cubicBezTo>
                <a:cubicBezTo>
                  <a:pt x="667" y="866"/>
                  <a:pt x="688" y="852"/>
                  <a:pt x="709" y="838"/>
                </a:cubicBezTo>
                <a:cubicBezTo>
                  <a:pt x="718" y="832"/>
                  <a:pt x="716" y="817"/>
                  <a:pt x="719" y="807"/>
                </a:cubicBezTo>
                <a:cubicBezTo>
                  <a:pt x="731" y="764"/>
                  <a:pt x="743" y="732"/>
                  <a:pt x="761" y="691"/>
                </a:cubicBezTo>
                <a:cubicBezTo>
                  <a:pt x="785" y="637"/>
                  <a:pt x="764" y="597"/>
                  <a:pt x="824" y="576"/>
                </a:cubicBezTo>
                <a:cubicBezTo>
                  <a:pt x="831" y="566"/>
                  <a:pt x="840" y="556"/>
                  <a:pt x="845" y="545"/>
                </a:cubicBezTo>
                <a:cubicBezTo>
                  <a:pt x="851" y="532"/>
                  <a:pt x="848" y="516"/>
                  <a:pt x="855" y="503"/>
                </a:cubicBezTo>
                <a:cubicBezTo>
                  <a:pt x="903" y="419"/>
                  <a:pt x="1044" y="393"/>
                  <a:pt x="1128" y="367"/>
                </a:cubicBezTo>
                <a:cubicBezTo>
                  <a:pt x="1172" y="337"/>
                  <a:pt x="1227" y="288"/>
                  <a:pt x="1285" y="283"/>
                </a:cubicBezTo>
                <a:cubicBezTo>
                  <a:pt x="1351" y="277"/>
                  <a:pt x="1418" y="276"/>
                  <a:pt x="1484" y="272"/>
                </a:cubicBezTo>
                <a:cubicBezTo>
                  <a:pt x="1544" y="253"/>
                  <a:pt x="1567" y="182"/>
                  <a:pt x="1620" y="147"/>
                </a:cubicBezTo>
                <a:cubicBezTo>
                  <a:pt x="1653" y="97"/>
                  <a:pt x="1660" y="123"/>
                  <a:pt x="1693" y="73"/>
                </a:cubicBezTo>
                <a:cubicBezTo>
                  <a:pt x="1708" y="17"/>
                  <a:pt x="1713" y="19"/>
                  <a:pt x="1766" y="0"/>
                </a:cubicBezTo>
                <a:cubicBezTo>
                  <a:pt x="1824" y="8"/>
                  <a:pt x="1879" y="13"/>
                  <a:pt x="1934" y="32"/>
                </a:cubicBezTo>
                <a:cubicBezTo>
                  <a:pt x="1941" y="42"/>
                  <a:pt x="1946" y="55"/>
                  <a:pt x="1955" y="63"/>
                </a:cubicBezTo>
                <a:cubicBezTo>
                  <a:pt x="1974" y="80"/>
                  <a:pt x="2018" y="105"/>
                  <a:pt x="2018" y="105"/>
                </a:cubicBezTo>
                <a:cubicBezTo>
                  <a:pt x="2042" y="178"/>
                  <a:pt x="2018" y="161"/>
                  <a:pt x="2070" y="178"/>
                </a:cubicBezTo>
                <a:cubicBezTo>
                  <a:pt x="2152" y="233"/>
                  <a:pt x="2225" y="247"/>
                  <a:pt x="2322" y="262"/>
                </a:cubicBezTo>
                <a:cubicBezTo>
                  <a:pt x="2332" y="265"/>
                  <a:pt x="2345" y="264"/>
                  <a:pt x="2353" y="272"/>
                </a:cubicBezTo>
                <a:cubicBezTo>
                  <a:pt x="2371" y="290"/>
                  <a:pt x="2395" y="335"/>
                  <a:pt x="2395" y="335"/>
                </a:cubicBezTo>
                <a:cubicBezTo>
                  <a:pt x="2429" y="444"/>
                  <a:pt x="2426" y="565"/>
                  <a:pt x="2510" y="649"/>
                </a:cubicBezTo>
                <a:cubicBezTo>
                  <a:pt x="2531" y="710"/>
                  <a:pt x="2579" y="784"/>
                  <a:pt x="2615" y="838"/>
                </a:cubicBezTo>
                <a:cubicBezTo>
                  <a:pt x="2622" y="848"/>
                  <a:pt x="2629" y="859"/>
                  <a:pt x="2636" y="869"/>
                </a:cubicBezTo>
                <a:cubicBezTo>
                  <a:pt x="2643" y="880"/>
                  <a:pt x="2650" y="890"/>
                  <a:pt x="2657" y="901"/>
                </a:cubicBezTo>
                <a:cubicBezTo>
                  <a:pt x="2664" y="911"/>
                  <a:pt x="2678" y="932"/>
                  <a:pt x="2678" y="932"/>
                </a:cubicBezTo>
                <a:cubicBezTo>
                  <a:pt x="2741" y="1199"/>
                  <a:pt x="2551" y="1569"/>
                  <a:pt x="2709" y="1760"/>
                </a:cubicBezTo>
                <a:cubicBezTo>
                  <a:pt x="2720" y="1773"/>
                  <a:pt x="2739" y="1779"/>
                  <a:pt x="2751" y="1791"/>
                </a:cubicBezTo>
                <a:cubicBezTo>
                  <a:pt x="2792" y="1832"/>
                  <a:pt x="2817" y="1884"/>
                  <a:pt x="2866" y="1917"/>
                </a:cubicBezTo>
                <a:cubicBezTo>
                  <a:pt x="2886" y="2012"/>
                  <a:pt x="2901" y="2121"/>
                  <a:pt x="2939" y="2210"/>
                </a:cubicBezTo>
                <a:cubicBezTo>
                  <a:pt x="2944" y="2221"/>
                  <a:pt x="2954" y="2230"/>
                  <a:pt x="2960" y="2241"/>
                </a:cubicBezTo>
                <a:cubicBezTo>
                  <a:pt x="2965" y="2251"/>
                  <a:pt x="2967" y="2262"/>
                  <a:pt x="2971" y="2273"/>
                </a:cubicBezTo>
                <a:cubicBezTo>
                  <a:pt x="2969" y="2324"/>
                  <a:pt x="3017" y="2535"/>
                  <a:pt x="2918" y="2566"/>
                </a:cubicBezTo>
                <a:cubicBezTo>
                  <a:pt x="2897" y="2580"/>
                  <a:pt x="2877" y="2594"/>
                  <a:pt x="2856" y="2608"/>
                </a:cubicBezTo>
                <a:cubicBezTo>
                  <a:pt x="2845" y="2615"/>
                  <a:pt x="2835" y="2622"/>
                  <a:pt x="2824" y="2629"/>
                </a:cubicBezTo>
                <a:cubicBezTo>
                  <a:pt x="2814" y="2636"/>
                  <a:pt x="2793" y="2650"/>
                  <a:pt x="2793" y="2650"/>
                </a:cubicBezTo>
                <a:cubicBezTo>
                  <a:pt x="2769" y="2685"/>
                  <a:pt x="2761" y="2713"/>
                  <a:pt x="2751" y="2754"/>
                </a:cubicBezTo>
                <a:cubicBezTo>
                  <a:pt x="2754" y="2848"/>
                  <a:pt x="2745" y="2944"/>
                  <a:pt x="2761" y="3037"/>
                </a:cubicBezTo>
                <a:cubicBezTo>
                  <a:pt x="2764" y="3051"/>
                  <a:pt x="2790" y="3042"/>
                  <a:pt x="2803" y="3048"/>
                </a:cubicBezTo>
                <a:cubicBezTo>
                  <a:pt x="2819" y="3056"/>
                  <a:pt x="2832" y="3067"/>
                  <a:pt x="2845" y="3079"/>
                </a:cubicBezTo>
                <a:cubicBezTo>
                  <a:pt x="2965" y="3187"/>
                  <a:pt x="2850" y="3103"/>
                  <a:pt x="2971" y="3184"/>
                </a:cubicBezTo>
                <a:cubicBezTo>
                  <a:pt x="2981" y="3191"/>
                  <a:pt x="3002" y="3205"/>
                  <a:pt x="3002" y="3205"/>
                </a:cubicBezTo>
                <a:cubicBezTo>
                  <a:pt x="3006" y="3393"/>
                  <a:pt x="3006" y="3582"/>
                  <a:pt x="3013" y="3770"/>
                </a:cubicBezTo>
                <a:cubicBezTo>
                  <a:pt x="3015" y="3830"/>
                  <a:pt x="3117" y="3852"/>
                  <a:pt x="3159" y="3865"/>
                </a:cubicBezTo>
                <a:cubicBezTo>
                  <a:pt x="3194" y="3876"/>
                  <a:pt x="3191" y="3864"/>
                  <a:pt x="3191" y="3886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9462" name="Text Box 53">
            <a:extLst>
              <a:ext uri="{FF2B5EF4-FFF2-40B4-BE49-F238E27FC236}">
                <a16:creationId xmlns:a16="http://schemas.microsoft.com/office/drawing/2014/main" id="{96F3A4FE-78C0-4D80-97E2-41DBA9F1AA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3750" y="1844676"/>
            <a:ext cx="1219200" cy="3603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b="1" dirty="0">
                <a:latin typeface="Comic Sans MS" panose="030F0702030302020204" pitchFamily="66" charset="0"/>
                <a:ea typeface="Times New Roman" panose="02020603050405020304" pitchFamily="18" charset="0"/>
                <a:cs typeface="Tahoma" panose="020B0604030504040204" pitchFamily="34" charset="0"/>
              </a:rPr>
              <a:t>Seen</a:t>
            </a:r>
          </a:p>
        </p:txBody>
      </p:sp>
      <p:sp>
        <p:nvSpPr>
          <p:cNvPr id="19463" name="Text Box 48">
            <a:extLst>
              <a:ext uri="{FF2B5EF4-FFF2-40B4-BE49-F238E27FC236}">
                <a16:creationId xmlns:a16="http://schemas.microsoft.com/office/drawing/2014/main" id="{2D89404D-0500-4B36-97D3-B7E9904074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71663" y="4618039"/>
            <a:ext cx="1371600" cy="2571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b="1" dirty="0">
                <a:latin typeface="Comic Sans MS" panose="030F0702030302020204" pitchFamily="66" charset="0"/>
                <a:ea typeface="Times New Roman" panose="02020603050405020304" pitchFamily="18" charset="0"/>
                <a:cs typeface="Tahoma" panose="020B0604030504040204" pitchFamily="34" charset="0"/>
              </a:rPr>
              <a:t>Unseen</a:t>
            </a:r>
            <a:endParaRPr lang="en-GB" altLang="en-US" dirty="0">
              <a:latin typeface="Comic Sans MS" panose="030F0702030302020204" pitchFamily="66" charset="0"/>
              <a:ea typeface="Times New Roman" panose="02020603050405020304" pitchFamily="18" charset="0"/>
              <a:cs typeface="Tahoma" panose="020B0604030504040204" pitchFamily="34" charset="0"/>
            </a:endParaRPr>
          </a:p>
        </p:txBody>
      </p:sp>
      <p:sp>
        <p:nvSpPr>
          <p:cNvPr id="19464" name="Text Box 52">
            <a:extLst>
              <a:ext uri="{FF2B5EF4-FFF2-40B4-BE49-F238E27FC236}">
                <a16:creationId xmlns:a16="http://schemas.microsoft.com/office/drawing/2014/main" id="{7C66EDA1-E24F-4D9A-B5DF-EC00FF3146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29613" y="1773238"/>
            <a:ext cx="1981200" cy="57626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600" b="1" dirty="0">
                <a:latin typeface="Comic Sans MS" panose="030F0702030302020204" pitchFamily="66" charset="0"/>
                <a:ea typeface="Times New Roman" panose="02020603050405020304" pitchFamily="18" charset="0"/>
                <a:cs typeface="Tahoma" panose="020B0604030504040204" pitchFamily="34" charset="0"/>
              </a:rPr>
              <a:t>Limiting or Empowering</a:t>
            </a:r>
            <a:endParaRPr lang="en-GB" altLang="en-US" dirty="0">
              <a:latin typeface="Comic Sans MS" panose="030F0702030302020204" pitchFamily="66" charset="0"/>
              <a:ea typeface="Times New Roman" panose="02020603050405020304" pitchFamily="18" charset="0"/>
              <a:cs typeface="Tahoma" panose="020B0604030504040204" pitchFamily="34" charset="0"/>
            </a:endParaRPr>
          </a:p>
        </p:txBody>
      </p:sp>
      <p:sp>
        <p:nvSpPr>
          <p:cNvPr id="19465" name="Text Box 44">
            <a:extLst>
              <a:ext uri="{FF2B5EF4-FFF2-40B4-BE49-F238E27FC236}">
                <a16:creationId xmlns:a16="http://schemas.microsoft.com/office/drawing/2014/main" id="{8D40B2F7-949F-4DC8-B806-2C7C8ABCF7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58238" y="4508500"/>
            <a:ext cx="1409700" cy="5143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b="1" dirty="0">
                <a:latin typeface="Comic Sans MS" panose="030F0702030302020204" pitchFamily="66" charset="0"/>
                <a:ea typeface="Times New Roman" panose="02020603050405020304" pitchFamily="18" charset="0"/>
                <a:cs typeface="Tahoma" panose="020B0604030504040204" pitchFamily="34" charset="0"/>
              </a:rPr>
              <a:t>Limiting or Empowering</a:t>
            </a:r>
            <a:endParaRPr lang="en-GB" altLang="en-US" dirty="0">
              <a:latin typeface="Comic Sans MS" panose="030F0702030302020204" pitchFamily="66" charset="0"/>
              <a:ea typeface="Times New Roman" panose="02020603050405020304" pitchFamily="18" charset="0"/>
              <a:cs typeface="Tahoma" panose="020B0604030504040204" pitchFamily="34" charset="0"/>
            </a:endParaRPr>
          </a:p>
        </p:txBody>
      </p:sp>
      <p:sp>
        <p:nvSpPr>
          <p:cNvPr id="19466" name="Freeform 68">
            <a:extLst>
              <a:ext uri="{FF2B5EF4-FFF2-40B4-BE49-F238E27FC236}">
                <a16:creationId xmlns:a16="http://schemas.microsoft.com/office/drawing/2014/main" id="{F8B95ADC-F178-4194-9A39-409DE01B5A00}"/>
              </a:ext>
            </a:extLst>
          </p:cNvPr>
          <p:cNvSpPr>
            <a:spLocks/>
          </p:cNvSpPr>
          <p:nvPr/>
        </p:nvSpPr>
        <p:spPr bwMode="auto">
          <a:xfrm>
            <a:off x="2135188" y="3068639"/>
            <a:ext cx="7681912" cy="314325"/>
          </a:xfrm>
          <a:custGeom>
            <a:avLst/>
            <a:gdLst>
              <a:gd name="T0" fmla="*/ 0 w 3629"/>
              <a:gd name="T1" fmla="*/ 2147483647 h 264"/>
              <a:gd name="T2" fmla="*/ 2147483647 w 3629"/>
              <a:gd name="T3" fmla="*/ 2147483647 h 264"/>
              <a:gd name="T4" fmla="*/ 2147483647 w 3629"/>
              <a:gd name="T5" fmla="*/ 2147483647 h 264"/>
              <a:gd name="T6" fmla="*/ 2147483647 w 3629"/>
              <a:gd name="T7" fmla="*/ 2147483647 h 264"/>
              <a:gd name="T8" fmla="*/ 2147483647 w 3629"/>
              <a:gd name="T9" fmla="*/ 2147483647 h 264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3629"/>
              <a:gd name="T16" fmla="*/ 0 h 264"/>
              <a:gd name="T17" fmla="*/ 3629 w 3629"/>
              <a:gd name="T18" fmla="*/ 264 h 264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3629" h="264">
                <a:moveTo>
                  <a:pt x="0" y="211"/>
                </a:moveTo>
                <a:cubicBezTo>
                  <a:pt x="245" y="139"/>
                  <a:pt x="491" y="67"/>
                  <a:pt x="771" y="75"/>
                </a:cubicBezTo>
                <a:cubicBezTo>
                  <a:pt x="1051" y="83"/>
                  <a:pt x="1384" y="264"/>
                  <a:pt x="1679" y="257"/>
                </a:cubicBezTo>
                <a:cubicBezTo>
                  <a:pt x="1974" y="250"/>
                  <a:pt x="2215" y="60"/>
                  <a:pt x="2540" y="30"/>
                </a:cubicBezTo>
                <a:cubicBezTo>
                  <a:pt x="2865" y="0"/>
                  <a:pt x="3448" y="68"/>
                  <a:pt x="3629" y="75"/>
                </a:cubicBezTo>
              </a:path>
            </a:pathLst>
          </a:custGeom>
          <a:noFill/>
          <a:ln w="9525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9467" name="Text Box 51">
            <a:extLst>
              <a:ext uri="{FF2B5EF4-FFF2-40B4-BE49-F238E27FC236}">
                <a16:creationId xmlns:a16="http://schemas.microsoft.com/office/drawing/2014/main" id="{7DF008D7-D7E9-43F1-AF67-AAA72F5BC2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00600" y="1773238"/>
            <a:ext cx="1676400" cy="2921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dirty="0">
                <a:latin typeface="Comic Sans MS" panose="030F0702030302020204" pitchFamily="66" charset="0"/>
                <a:ea typeface="Times New Roman" panose="02020603050405020304" pitchFamily="18" charset="0"/>
                <a:cs typeface="Tahoma" panose="020B0604030504040204" pitchFamily="34" charset="0"/>
              </a:rPr>
              <a:t>Behaviour</a:t>
            </a:r>
          </a:p>
          <a:p>
            <a:pPr eaLnBrk="0" hangingPunct="0"/>
            <a:endParaRPr lang="en-GB" altLang="en-US" sz="1600" dirty="0">
              <a:ea typeface="Times New Roman" panose="02020603050405020304" pitchFamily="18" charset="0"/>
              <a:cs typeface="Tahoma" panose="020B0604030504040204" pitchFamily="34" charset="0"/>
            </a:endParaRPr>
          </a:p>
        </p:txBody>
      </p:sp>
      <p:sp>
        <p:nvSpPr>
          <p:cNvPr id="19468" name="Text Box 55">
            <a:extLst>
              <a:ext uri="{FF2B5EF4-FFF2-40B4-BE49-F238E27FC236}">
                <a16:creationId xmlns:a16="http://schemas.microsoft.com/office/drawing/2014/main" id="{528E806F-950A-4566-A482-272A951283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48075" y="2060576"/>
            <a:ext cx="1828800" cy="5762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GB" altLang="en-US" sz="1400" dirty="0">
              <a:latin typeface="Tahoma" panose="020B0604030504040204" pitchFamily="34" charset="0"/>
              <a:ea typeface="Times New Roman" panose="02020603050405020304" pitchFamily="18" charset="0"/>
              <a:cs typeface="Tahoma" panose="020B0604030504040204" pitchFamily="34" charset="0"/>
            </a:endParaRPr>
          </a:p>
          <a:p>
            <a:pPr eaLnBrk="0" hangingPunct="0"/>
            <a:r>
              <a:rPr lang="en-GB" altLang="en-US" sz="1600" dirty="0">
                <a:latin typeface="Comic Sans MS" panose="030F0702030302020204" pitchFamily="66" charset="0"/>
                <a:ea typeface="Times New Roman" panose="02020603050405020304" pitchFamily="18" charset="0"/>
                <a:cs typeface="Tahoma" panose="020B0604030504040204" pitchFamily="34" charset="0"/>
              </a:rPr>
              <a:t>Appearance</a:t>
            </a:r>
          </a:p>
          <a:p>
            <a:pPr eaLnBrk="0" hangingPunct="0"/>
            <a:endParaRPr lang="en-GB" altLang="en-US" dirty="0">
              <a:ea typeface="Times New Roman" panose="02020603050405020304" pitchFamily="18" charset="0"/>
              <a:cs typeface="Tahoma" panose="020B0604030504040204" pitchFamily="34" charset="0"/>
            </a:endParaRPr>
          </a:p>
        </p:txBody>
      </p:sp>
      <p:sp>
        <p:nvSpPr>
          <p:cNvPr id="19469" name="Text Box 54">
            <a:extLst>
              <a:ext uri="{FF2B5EF4-FFF2-40B4-BE49-F238E27FC236}">
                <a16:creationId xmlns:a16="http://schemas.microsoft.com/office/drawing/2014/main" id="{EE4E4F5C-3B88-498B-B066-686AF0ADDF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91250" y="2132014"/>
            <a:ext cx="1524000" cy="2571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dirty="0">
                <a:latin typeface="Comic Sans MS" panose="030F0702030302020204" pitchFamily="66" charset="0"/>
                <a:ea typeface="Times New Roman" panose="02020603050405020304" pitchFamily="18" charset="0"/>
                <a:cs typeface="Tahoma" panose="020B0604030504040204" pitchFamily="34" charset="0"/>
              </a:rPr>
              <a:t>Language</a:t>
            </a:r>
          </a:p>
          <a:p>
            <a:pPr eaLnBrk="0" hangingPunct="0"/>
            <a:endParaRPr lang="en-GB" altLang="en-US" sz="1600" dirty="0">
              <a:ea typeface="Times New Roman" panose="02020603050405020304" pitchFamily="18" charset="0"/>
              <a:cs typeface="Tahoma" panose="020B0604030504040204" pitchFamily="34" charset="0"/>
            </a:endParaRPr>
          </a:p>
        </p:txBody>
      </p:sp>
      <p:sp>
        <p:nvSpPr>
          <p:cNvPr id="19470" name="Text Box 50">
            <a:extLst>
              <a:ext uri="{FF2B5EF4-FFF2-40B4-BE49-F238E27FC236}">
                <a16:creationId xmlns:a16="http://schemas.microsoft.com/office/drawing/2014/main" id="{4463B1BF-A7F9-435A-BEB3-16CBF5863A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64050" y="2781301"/>
            <a:ext cx="2527300" cy="2571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dirty="0">
                <a:latin typeface="Comic Sans MS" panose="030F0702030302020204" pitchFamily="66" charset="0"/>
                <a:ea typeface="Times New Roman" panose="02020603050405020304" pitchFamily="18" charset="0"/>
                <a:cs typeface="Tahoma" panose="020B0604030504040204" pitchFamily="34" charset="0"/>
              </a:rPr>
              <a:t>Physical Environment</a:t>
            </a:r>
          </a:p>
          <a:p>
            <a:pPr eaLnBrk="0" hangingPunct="0"/>
            <a:endParaRPr lang="en-GB" altLang="en-US" sz="1600" dirty="0">
              <a:latin typeface="Comic Sans MS" panose="030F0702030302020204" pitchFamily="66" charset="0"/>
              <a:ea typeface="Times New Roman" panose="02020603050405020304" pitchFamily="18" charset="0"/>
              <a:cs typeface="Tahoma" panose="020B0604030504040204" pitchFamily="34" charset="0"/>
            </a:endParaRPr>
          </a:p>
        </p:txBody>
      </p:sp>
      <p:sp>
        <p:nvSpPr>
          <p:cNvPr id="19471" name="Text Box 49">
            <a:extLst>
              <a:ext uri="{FF2B5EF4-FFF2-40B4-BE49-F238E27FC236}">
                <a16:creationId xmlns:a16="http://schemas.microsoft.com/office/drawing/2014/main" id="{C18C1973-09F2-4EB8-BC67-7BBF8471CA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45063" y="3644901"/>
            <a:ext cx="1524000" cy="2571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600" b="1" dirty="0">
                <a:solidFill>
                  <a:schemeClr val="hlink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Tahoma" panose="020B0604030504040204" pitchFamily="34" charset="0"/>
              </a:rPr>
              <a:t>Beliefs</a:t>
            </a:r>
          </a:p>
        </p:txBody>
      </p:sp>
      <p:sp>
        <p:nvSpPr>
          <p:cNvPr id="19472" name="Text Box 43">
            <a:extLst>
              <a:ext uri="{FF2B5EF4-FFF2-40B4-BE49-F238E27FC236}">
                <a16:creationId xmlns:a16="http://schemas.microsoft.com/office/drawing/2014/main" id="{A3B05ECB-669F-498B-B131-DEABD77215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14688" y="3970339"/>
            <a:ext cx="1371600" cy="2571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b="1" dirty="0">
                <a:solidFill>
                  <a:schemeClr val="hlink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Tahoma" panose="020B0604030504040204" pitchFamily="34" charset="0"/>
              </a:rPr>
              <a:t>Values</a:t>
            </a:r>
            <a:endParaRPr lang="en-GB" altLang="en-US" b="1" dirty="0">
              <a:solidFill>
                <a:schemeClr val="hlink"/>
              </a:solidFill>
              <a:latin typeface="Comic Sans MS" panose="030F0702030302020204" pitchFamily="66" charset="0"/>
              <a:ea typeface="Times New Roman" panose="02020603050405020304" pitchFamily="18" charset="0"/>
              <a:cs typeface="Tahoma" panose="020B0604030504040204" pitchFamily="34" charset="0"/>
            </a:endParaRPr>
          </a:p>
        </p:txBody>
      </p:sp>
      <p:sp>
        <p:nvSpPr>
          <p:cNvPr id="19473" name="Text Box 47">
            <a:extLst>
              <a:ext uri="{FF2B5EF4-FFF2-40B4-BE49-F238E27FC236}">
                <a16:creationId xmlns:a16="http://schemas.microsoft.com/office/drawing/2014/main" id="{A63C7363-AFCD-4BE9-939C-DB6D4D4D4F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95700" y="4670426"/>
            <a:ext cx="1828800" cy="2571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b="1" dirty="0">
                <a:solidFill>
                  <a:schemeClr val="hlink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Tahoma" panose="020B0604030504040204" pitchFamily="34" charset="0"/>
              </a:rPr>
              <a:t>Thoughts</a:t>
            </a:r>
          </a:p>
        </p:txBody>
      </p:sp>
      <p:sp>
        <p:nvSpPr>
          <p:cNvPr id="19474" name="Text Box 46">
            <a:extLst>
              <a:ext uri="{FF2B5EF4-FFF2-40B4-BE49-F238E27FC236}">
                <a16:creationId xmlns:a16="http://schemas.microsoft.com/office/drawing/2014/main" id="{7B1B005F-AF48-4FD1-8363-EBC54C4993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35263" y="5319714"/>
            <a:ext cx="1828800" cy="2571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b="1" dirty="0">
                <a:solidFill>
                  <a:schemeClr val="hlink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Tahoma" panose="020B0604030504040204" pitchFamily="34" charset="0"/>
              </a:rPr>
              <a:t>Emotions</a:t>
            </a:r>
            <a:endParaRPr lang="en-GB" altLang="en-US" b="1" dirty="0">
              <a:solidFill>
                <a:schemeClr val="hlink"/>
              </a:solidFill>
              <a:latin typeface="Comic Sans MS" panose="030F0702030302020204" pitchFamily="66" charset="0"/>
              <a:ea typeface="Times New Roman" panose="02020603050405020304" pitchFamily="18" charset="0"/>
              <a:cs typeface="Tahoma" panose="020B0604030504040204" pitchFamily="34" charset="0"/>
            </a:endParaRPr>
          </a:p>
        </p:txBody>
      </p:sp>
      <p:sp>
        <p:nvSpPr>
          <p:cNvPr id="19475" name="Text Box 40">
            <a:extLst>
              <a:ext uri="{FF2B5EF4-FFF2-40B4-BE49-F238E27FC236}">
                <a16:creationId xmlns:a16="http://schemas.microsoft.com/office/drawing/2014/main" id="{BE81B48F-6757-4E40-96DE-69717D12AC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69100" y="4076701"/>
            <a:ext cx="1981200" cy="2571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b="1" dirty="0">
                <a:solidFill>
                  <a:schemeClr val="hlink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Tahoma" panose="020B0604030504040204" pitchFamily="34" charset="0"/>
              </a:rPr>
              <a:t>Justification</a:t>
            </a:r>
          </a:p>
        </p:txBody>
      </p:sp>
      <p:sp>
        <p:nvSpPr>
          <p:cNvPr id="19476" name="Text Box 41">
            <a:extLst>
              <a:ext uri="{FF2B5EF4-FFF2-40B4-BE49-F238E27FC236}">
                <a16:creationId xmlns:a16="http://schemas.microsoft.com/office/drawing/2014/main" id="{0D0C67C2-83EB-46CC-B881-8A1BB23A42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14988" y="4941888"/>
            <a:ext cx="2305050" cy="431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b="1" dirty="0">
                <a:solidFill>
                  <a:schemeClr val="hlink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Tahoma" panose="020B0604030504040204" pitchFamily="34" charset="0"/>
              </a:rPr>
              <a:t>Circumstances</a:t>
            </a:r>
          </a:p>
        </p:txBody>
      </p:sp>
      <p:sp>
        <p:nvSpPr>
          <p:cNvPr id="19477" name="Text Box 45">
            <a:extLst>
              <a:ext uri="{FF2B5EF4-FFF2-40B4-BE49-F238E27FC236}">
                <a16:creationId xmlns:a16="http://schemas.microsoft.com/office/drawing/2014/main" id="{CA7C3DC7-C753-471C-AD42-C81B174B0D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43475" y="5589589"/>
            <a:ext cx="1676400" cy="2571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b="1" dirty="0">
                <a:solidFill>
                  <a:schemeClr val="hlink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Tahoma" panose="020B0604030504040204" pitchFamily="34" charset="0"/>
              </a:rPr>
              <a:t>Needs</a:t>
            </a:r>
          </a:p>
        </p:txBody>
      </p:sp>
      <p:sp>
        <p:nvSpPr>
          <p:cNvPr id="19478" name="Text Box 42">
            <a:extLst>
              <a:ext uri="{FF2B5EF4-FFF2-40B4-BE49-F238E27FC236}">
                <a16:creationId xmlns:a16="http://schemas.microsoft.com/office/drawing/2014/main" id="{C251B6F0-30A4-428A-A067-45D0B3529A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59600" y="5427664"/>
            <a:ext cx="1371600" cy="2571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b="1" dirty="0">
                <a:solidFill>
                  <a:schemeClr val="hlink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Tahoma" panose="020B0604030504040204" pitchFamily="34" charset="0"/>
              </a:rPr>
              <a:t>Habit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64D1F3-97EA-D415-600C-EDE343D43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Defining Coaching and Mentoring</a:t>
            </a: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15E5455C-AB87-C056-78BD-01A948C690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24" r="52997" b="-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0A101-06BC-3223-55ED-81464CA7B9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784" y="2546224"/>
            <a:ext cx="5977938" cy="33427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Mentoring 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“Off-line help by one person to another in making significant transitions in knowledge, work or thinking”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(Clutterbuck &amp; Megginson, 1999</a:t>
            </a:r>
            <a:r>
              <a:rPr lang="en-GB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endParaRPr lang="en-GB" sz="1800" i="1" dirty="0">
              <a:solidFill>
                <a:srgbClr val="FFFFFF"/>
              </a:solidFill>
            </a:endParaRPr>
          </a:p>
          <a:p>
            <a:endParaRPr lang="en-GB" sz="1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32019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166CC3-5120-C811-8FA7-29C71924CE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Defining Coaching and Mentoring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6573" y="1895846"/>
            <a:ext cx="9784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A212F6E7-1D8B-B969-38E2-7EED7624AC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36320" y="2466079"/>
            <a:ext cx="3031484" cy="303148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60F142-4C4D-F045-6286-2BAE1A3810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6460" y="2108201"/>
            <a:ext cx="6388260" cy="37608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Coaching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process by which the coach, through direct discussion and guided activity, helps an individual to solve a problem, or do a task better than would otherwise have been the case”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(Clutterbuck &amp; Megginson, 1999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B2EDFE5-9478-4774-9D3D-FEC7DC708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63727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37815-F385-EFCA-AF18-2E59F0714D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>
                <a:solidFill>
                  <a:schemeClr val="tx2"/>
                </a:solidFill>
              </a:rPr>
              <a:t>1. Defining Coaching &amp; Mentoring - Differences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2FC38D-5186-81CA-B6B2-DE406C46BF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Coaching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373415-E683-037F-49A6-4B2A90EF603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Short Term – Time Bound</a:t>
            </a:r>
          </a:p>
          <a:p>
            <a:pPr marL="0" indent="0">
              <a:spcBef>
                <a:spcPts val="0"/>
              </a:spcBef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Task Based</a:t>
            </a:r>
          </a:p>
          <a:p>
            <a:pPr marL="0" indent="0">
              <a:spcBef>
                <a:spcPts val="0"/>
              </a:spcBef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Performance Driven – Non Directive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815CF-999C-D60F-7A95-E5C6329464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62500" lnSpcReduction="20000"/>
          </a:bodyPr>
          <a:lstStyle/>
          <a:p>
            <a:endParaRPr lang="en-GB" dirty="0"/>
          </a:p>
          <a:p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Mentoring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629F89-B992-D6BA-37F7-2D562489600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Long Term</a:t>
            </a:r>
          </a:p>
          <a:p>
            <a:pPr algn="just">
              <a:spcBef>
                <a:spcPts val="0"/>
              </a:spcBef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Relationship Based</a:t>
            </a:r>
          </a:p>
          <a:p>
            <a:pPr>
              <a:spcBef>
                <a:spcPts val="0"/>
              </a:spcBef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Development Driven - Directive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33875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12576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2800" dirty="0"/>
              <a:t>1. Coaching &amp; Mentoring as a Learning Solution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0908C-D037-4276-B023-3DE644EA2E36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5" name="Vertical Text Placeholder 4"/>
          <p:cNvSpPr>
            <a:spLocks noGrp="1"/>
          </p:cNvSpPr>
          <p:nvPr>
            <p:ph type="body" orient="vert" idx="13"/>
          </p:nvPr>
        </p:nvSpPr>
        <p:spPr>
          <a:xfrm>
            <a:off x="1369369" y="1415018"/>
            <a:ext cx="4210416" cy="367613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dirty="0"/>
              <a:t>Coaching</a:t>
            </a:r>
          </a:p>
        </p:txBody>
      </p:sp>
      <p:sp>
        <p:nvSpPr>
          <p:cNvPr id="6" name="Vertical Text Placeholder 5"/>
          <p:cNvSpPr>
            <a:spLocks noGrp="1"/>
          </p:cNvSpPr>
          <p:nvPr>
            <p:ph type="body" orient="vert" idx="14"/>
          </p:nvPr>
        </p:nvSpPr>
        <p:spPr>
          <a:xfrm>
            <a:off x="1191986" y="1883229"/>
            <a:ext cx="4793346" cy="4479471"/>
          </a:xfr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When seeking to develop employees in specific competencies, using performance management tools and involving the immediate manager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You have talented employees who are not meeting expectations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When introducing a new system or program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When you have a small group of individuals (5-8) in need of increased competency in specific areas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When a leader or executive needs assistance in acquiring a new skill as an additional responsibility</a:t>
            </a:r>
          </a:p>
          <a:p>
            <a:endParaRPr lang="en-GB" dirty="0"/>
          </a:p>
        </p:txBody>
      </p:sp>
      <p:sp>
        <p:nvSpPr>
          <p:cNvPr id="7" name="Vertical Text Placeholder 6"/>
          <p:cNvSpPr>
            <a:spLocks noGrp="1"/>
          </p:cNvSpPr>
          <p:nvPr>
            <p:ph type="body" orient="vert" idx="15"/>
          </p:nvPr>
        </p:nvSpPr>
        <p:spPr>
          <a:xfrm>
            <a:off x="6204002" y="1883229"/>
            <a:ext cx="4921198" cy="4479472"/>
          </a:xfr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When seeking to develop its leaders or talent pool as part of succession planning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Development of diverse employees to remove barriers that hinder their success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Development of employees in ways that are additional to the acquisition of specific skills/competencies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Retain internal expertise and experience residing in its baby boomer employees for future generations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Creating  a workforce that balances the professional and the personal</a:t>
            </a:r>
          </a:p>
          <a:p>
            <a:endParaRPr lang="en-GB" dirty="0"/>
          </a:p>
        </p:txBody>
      </p:sp>
      <p:sp>
        <p:nvSpPr>
          <p:cNvPr id="8" name="Vertical Text Placeholder 7"/>
          <p:cNvSpPr>
            <a:spLocks noGrp="1"/>
          </p:cNvSpPr>
          <p:nvPr>
            <p:ph type="body" orient="vert" idx="16"/>
          </p:nvPr>
        </p:nvSpPr>
        <p:spPr>
          <a:xfrm>
            <a:off x="6416273" y="1391124"/>
            <a:ext cx="4211396" cy="369741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dirty="0"/>
              <a:t>Mentoring</a:t>
            </a:r>
          </a:p>
        </p:txBody>
      </p:sp>
    </p:spTree>
    <p:extLst>
      <p:ext uri="{BB962C8B-B14F-4D97-AF65-F5344CB8AC3E}">
        <p14:creationId xmlns:p14="http://schemas.microsoft.com/office/powerpoint/2010/main" val="1506120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7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26" name="Rectangle 21525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1528" name="Straight Connector 21527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530" name="Rectangle 21529">
            <a:extLst>
              <a:ext uri="{FF2B5EF4-FFF2-40B4-BE49-F238E27FC236}">
                <a16:creationId xmlns:a16="http://schemas.microsoft.com/office/drawing/2014/main" id="{548B4202-DCD5-4F8C-B481-743A989A9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05" name="Title 3">
            <a:extLst>
              <a:ext uri="{FF2B5EF4-FFF2-40B4-BE49-F238E27FC236}">
                <a16:creationId xmlns:a16="http://schemas.microsoft.com/office/drawing/2014/main" id="{4FF4EC2F-FFDD-469F-B83B-FA695014E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999" y="5230244"/>
            <a:ext cx="10909073" cy="27788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altLang="en-US" sz="6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alt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v External Coaching</a:t>
            </a:r>
          </a:p>
        </p:txBody>
      </p:sp>
      <p:pic>
        <p:nvPicPr>
          <p:cNvPr id="21507" name="Picture 7">
            <a:extLst>
              <a:ext uri="{FF2B5EF4-FFF2-40B4-BE49-F238E27FC236}">
                <a16:creationId xmlns:a16="http://schemas.microsoft.com/office/drawing/2014/main" id="{492D750D-8B32-445B-838B-7E7C1E7F42E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10" r="11988" b="-2"/>
          <a:stretch/>
        </p:blipFill>
        <p:spPr bwMode="auto">
          <a:xfrm>
            <a:off x="635459" y="640080"/>
            <a:ext cx="5414823" cy="360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8" name="Picture 8">
            <a:extLst>
              <a:ext uri="{FF2B5EF4-FFF2-40B4-BE49-F238E27FC236}">
                <a16:creationId xmlns:a16="http://schemas.microsoft.com/office/drawing/2014/main" id="{29249A34-281A-4EDC-8BAB-BE8DEB3C24E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12" b="-1"/>
          <a:stretch/>
        </p:blipFill>
        <p:spPr bwMode="auto">
          <a:xfrm>
            <a:off x="6141719" y="640079"/>
            <a:ext cx="5417380" cy="360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1532" name="Straight Connector 21531">
            <a:extLst>
              <a:ext uri="{FF2B5EF4-FFF2-40B4-BE49-F238E27FC236}">
                <a16:creationId xmlns:a16="http://schemas.microsoft.com/office/drawing/2014/main" id="{F7F57F6B-E621-4E40-A34D-2FE12902A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45296"/>
            <a:ext cx="10515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34" name="Rectangle 21533">
            <a:extLst>
              <a:ext uri="{FF2B5EF4-FFF2-40B4-BE49-F238E27FC236}">
                <a16:creationId xmlns:a16="http://schemas.microsoft.com/office/drawing/2014/main" id="{8EE702CF-91CE-4661-ACBF-3C8160D1B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86170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74" name="Rectangle 23573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3576" name="Straight Connector 23575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3578" name="Rectangle 23577">
            <a:extLst>
              <a:ext uri="{FF2B5EF4-FFF2-40B4-BE49-F238E27FC236}">
                <a16:creationId xmlns:a16="http://schemas.microsoft.com/office/drawing/2014/main" id="{548B4202-DCD5-4F8C-B481-743A989A9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53" name="Title 3">
            <a:extLst>
              <a:ext uri="{FF2B5EF4-FFF2-40B4-BE49-F238E27FC236}">
                <a16:creationId xmlns:a16="http://schemas.microsoft.com/office/drawing/2014/main" id="{DAB62E28-C97C-483F-B3F0-700209A71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999" y="4550230"/>
            <a:ext cx="10909073" cy="9579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v External Coaching</a:t>
            </a:r>
          </a:p>
        </p:txBody>
      </p:sp>
      <p:pic>
        <p:nvPicPr>
          <p:cNvPr id="23556" name="Picture 1">
            <a:extLst>
              <a:ext uri="{FF2B5EF4-FFF2-40B4-BE49-F238E27FC236}">
                <a16:creationId xmlns:a16="http://schemas.microsoft.com/office/drawing/2014/main" id="{485CD67A-3DDA-4737-AA40-10C0B9C469F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17" b="9054"/>
          <a:stretch/>
        </p:blipFill>
        <p:spPr bwMode="auto">
          <a:xfrm>
            <a:off x="635459" y="640080"/>
            <a:ext cx="5414823" cy="360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5" name="Picture 7">
            <a:extLst>
              <a:ext uri="{FF2B5EF4-FFF2-40B4-BE49-F238E27FC236}">
                <a16:creationId xmlns:a16="http://schemas.microsoft.com/office/drawing/2014/main" id="{7C1F3D05-4AFE-4A6D-B4DA-33FBD156209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92" r="11970" b="-2"/>
          <a:stretch/>
        </p:blipFill>
        <p:spPr bwMode="auto">
          <a:xfrm>
            <a:off x="6141719" y="640079"/>
            <a:ext cx="5417380" cy="360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3580" name="Straight Connector 23579">
            <a:extLst>
              <a:ext uri="{FF2B5EF4-FFF2-40B4-BE49-F238E27FC236}">
                <a16:creationId xmlns:a16="http://schemas.microsoft.com/office/drawing/2014/main" id="{F7F57F6B-E621-4E40-A34D-2FE12902A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45296"/>
            <a:ext cx="10515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82" name="Rectangle 23581">
            <a:extLst>
              <a:ext uri="{FF2B5EF4-FFF2-40B4-BE49-F238E27FC236}">
                <a16:creationId xmlns:a16="http://schemas.microsoft.com/office/drawing/2014/main" id="{8EE702CF-91CE-4661-ACBF-3C8160D1B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89495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0AE964-0479-4959-BC3F-4CA6AE451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sz="4400" b="1">
                <a:solidFill>
                  <a:srgbClr val="FFFFFF"/>
                </a:solidFill>
              </a:rPr>
              <a:t>The role of coaching and mentoring</a:t>
            </a:r>
            <a:br>
              <a:rPr lang="en-GB" sz="4400" b="1">
                <a:solidFill>
                  <a:srgbClr val="FFFFFF"/>
                </a:solidFill>
              </a:rPr>
            </a:br>
            <a:r>
              <a:rPr lang="en-GB" sz="4400" b="1">
                <a:solidFill>
                  <a:srgbClr val="FFFFFF"/>
                </a:solidFill>
              </a:rPr>
              <a:t>in building resilience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B698B-D234-4A5F-B457-8A8CCE3E61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numCol="2" anchor="ctr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50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Enabling the </a:t>
            </a:r>
            <a:r>
              <a:rPr lang="en-GB" sz="1500" b="0" i="0" dirty="0" err="1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coachee</a:t>
            </a:r>
            <a:r>
              <a:rPr lang="en-GB" sz="150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 or mentee to cope with current situations (resilience in the moment)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50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Building their overall level of resilience (resilience capacity)</a:t>
            </a:r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150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Optimism – expecting change to have positive outcomes, as long as you look for them</a:t>
            </a:r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150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Self-assuredness – a strong, realistic view of their own capabilities to manage new or difficult situations</a:t>
            </a:r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150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Focus – being able to establish and work to clear priorities, even in the midst of uncertainty</a:t>
            </a:r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150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Openness to ideas – they look for and are positive about applying new thinking</a:t>
            </a:r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150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Willing to ask for support – they are not afraid to ask for help when they need it</a:t>
            </a:r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150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Structured – they step back from problems or changes and envision flexible plans to address them (for example, with alternative scenarios)</a:t>
            </a:r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150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Being proactive – they prefer to initiate change rather than be overtaken by it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500" b="0" i="0" dirty="0">
              <a:effectLst/>
              <a:latin typeface="Roboto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17927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111" name="Rectangle 47110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012BE73B-BB11-44C7-BF77-34789975A4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altLang="en-US" sz="3000" b="0"/>
            </a:br>
            <a:r>
              <a:rPr lang="en-US" altLang="en-US" sz="3000" b="0"/>
              <a:t>The role of listening and communication</a:t>
            </a:r>
            <a:br>
              <a:rPr lang="en-US" altLang="en-US" sz="3000" b="0"/>
            </a:br>
            <a:endParaRPr lang="en-US" altLang="en-US" sz="3000" b="0"/>
          </a:p>
        </p:txBody>
      </p:sp>
      <p:pic>
        <p:nvPicPr>
          <p:cNvPr id="2" name="Picture 6" descr="Infographic of a stressed male with microphones and speech bubbles pointing at him">
            <a:extLst>
              <a:ext uri="{FF2B5EF4-FFF2-40B4-BE49-F238E27FC236}">
                <a16:creationId xmlns:a16="http://schemas.microsoft.com/office/drawing/2014/main" id="{4A351400-7D84-6CFF-F3D2-1E957BD973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94" r="2963"/>
          <a:stretch/>
        </p:blipFill>
        <p:spPr bwMode="auto">
          <a:xfrm>
            <a:off x="20" y="10"/>
            <a:ext cx="458007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7113" name="Straight Connector 47112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843" name="Rectangle 3">
            <a:extLst>
              <a:ext uri="{FF2B5EF4-FFF2-40B4-BE49-F238E27FC236}">
                <a16:creationId xmlns:a16="http://schemas.microsoft.com/office/drawing/2014/main" id="{B2B8F905-D74E-40C7-87F4-F4DD0D8D14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72074" y="2108201"/>
            <a:ext cx="5983606" cy="37608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0" tIns="45720" rIns="0" bIns="45720" rtlCol="0">
            <a:normAutofit/>
          </a:bodyPr>
          <a:lstStyle>
            <a:lvl1pPr marL="342900" indent="-342900" algn="l">
              <a:lnSpc>
                <a:spcPct val="150000"/>
              </a:lnSpc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algn="l">
              <a:lnSpc>
                <a:spcPct val="150000"/>
              </a:lnSpc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algn="l">
              <a:lnSpc>
                <a:spcPct val="150000"/>
              </a:lnSpc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algn="l">
              <a:lnSpc>
                <a:spcPct val="150000"/>
              </a:lnSpc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algn="l">
              <a:lnSpc>
                <a:spcPct val="150000"/>
              </a:lnSpc>
              <a:spcBef>
                <a:spcPct val="20000"/>
              </a:spcBef>
              <a:buChar char="»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har char="»"/>
              <a:defRPr sz="24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buFont typeface="Calibri" panose="020F0502020204030204" pitchFamily="34" charset="0"/>
              <a:buNone/>
            </a:pP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In any communication, the listener’s impression is based on…</a:t>
            </a:r>
          </a:p>
          <a:p>
            <a:pPr>
              <a:lnSpc>
                <a:spcPct val="100000"/>
              </a:lnSpc>
              <a:buFont typeface="Calibri" panose="020F0502020204030204" pitchFamily="34" charset="0"/>
              <a:buNone/>
            </a:pPr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Calibri" panose="020F0502020204030204" pitchFamily="34" charset="0"/>
              <a:buNone/>
            </a:pP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Body language (55%)</a:t>
            </a:r>
          </a:p>
          <a:p>
            <a:pPr>
              <a:lnSpc>
                <a:spcPct val="100000"/>
              </a:lnSpc>
              <a:buFont typeface="Calibri" panose="020F0502020204030204" pitchFamily="34" charset="0"/>
              <a:buNone/>
            </a:pP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Tone (38%)</a:t>
            </a:r>
          </a:p>
          <a:p>
            <a:pPr>
              <a:lnSpc>
                <a:spcPct val="100000"/>
              </a:lnSpc>
              <a:buFont typeface="Calibri" panose="020F0502020204030204" pitchFamily="34" charset="0"/>
              <a:buNone/>
            </a:pP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Words (7%)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3">
            <a:extLst>
              <a:ext uri="{FF2B5EF4-FFF2-40B4-BE49-F238E27FC236}">
                <a16:creationId xmlns:a16="http://schemas.microsoft.com/office/drawing/2014/main" id="{DEFB647C-D443-465D-B325-289AC2F63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813" y="435428"/>
            <a:ext cx="8229600" cy="752021"/>
          </a:xfrm>
        </p:spPr>
        <p:txBody>
          <a:bodyPr/>
          <a:lstStyle/>
          <a:p>
            <a:r>
              <a:rPr lang="en-GB" altLang="en-US" dirty="0"/>
              <a:t>Line Managers – The Coach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9DA4535-0676-46DC-B1F5-5964FE151F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89801047"/>
              </p:ext>
            </p:extLst>
          </p:nvPr>
        </p:nvGraphicFramePr>
        <p:xfrm>
          <a:off x="3517237" y="203914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0723" name="TextBox 2">
            <a:extLst>
              <a:ext uri="{FF2B5EF4-FFF2-40B4-BE49-F238E27FC236}">
                <a16:creationId xmlns:a16="http://schemas.microsoft.com/office/drawing/2014/main" id="{398FF7C0-2F8D-4ADC-BDD3-44A6A2F9AC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88388" y="5805489"/>
            <a:ext cx="23034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9pPr>
          </a:lstStyle>
          <a:p>
            <a:r>
              <a:rPr lang="en-GB" altLang="en-US">
                <a:solidFill>
                  <a:schemeClr val="bg1"/>
                </a:solidFill>
              </a:rPr>
              <a:t>(Downey, 2003)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4F0B83-8742-478D-8366-4B56F69065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20783" y="1835718"/>
            <a:ext cx="1943100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mission, vision, goal and values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role modelling behaviours, values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inspiring and motivating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9A9B88C-28BD-41D2-BC76-B3D6C77F72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13237" y="2409162"/>
            <a:ext cx="1943100" cy="2862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appraisal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setting individual and team goals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recruitment interviews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disciplinary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planning and organising work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BA11ECD-88B0-4E2E-9D78-2A74F9355A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81615" y="4234657"/>
            <a:ext cx="2808287" cy="175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  <a:cs typeface="Arial" panose="020B0604020202020204" pitchFamily="34" charset="0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conversations about how goals will be delivered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feedback on performance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/>
              <a:t>on-the job-training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4" name="Rectangle 2">
            <a:extLst>
              <a:ext uri="{FF2B5EF4-FFF2-40B4-BE49-F238E27FC236}">
                <a16:creationId xmlns:a16="http://schemas.microsoft.com/office/drawing/2014/main" id="{44323988-40D5-4F76-BD50-5F2C50F2D52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normAutofit fontScale="90000"/>
          </a:bodyPr>
          <a:lstStyle/>
          <a:p>
            <a:r>
              <a:rPr lang="en-GB" altLang="en-US" b="0" dirty="0"/>
              <a:t>Johari’s window</a:t>
            </a:r>
            <a:endParaRPr lang="en-US" altLang="en-US" b="0" dirty="0"/>
          </a:p>
        </p:txBody>
      </p:sp>
      <p:graphicFrame>
        <p:nvGraphicFramePr>
          <p:cNvPr id="51205" name="Group 5">
            <a:extLst>
              <a:ext uri="{FF2B5EF4-FFF2-40B4-BE49-F238E27FC236}">
                <a16:creationId xmlns:a16="http://schemas.microsoft.com/office/drawing/2014/main" id="{97ECA01B-4615-4725-B9B9-DA03152FB5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1391686"/>
              </p:ext>
            </p:extLst>
          </p:nvPr>
        </p:nvGraphicFramePr>
        <p:xfrm>
          <a:off x="1207827" y="908721"/>
          <a:ext cx="9915098" cy="5256585"/>
        </p:xfrm>
        <a:graphic>
          <a:graphicData uri="http://schemas.openxmlformats.org/drawingml/2006/table">
            <a:tbl>
              <a:tblPr/>
              <a:tblGrid>
                <a:gridCol w="1400557">
                  <a:extLst>
                    <a:ext uri="{9D8B030D-6E8A-4147-A177-3AD203B41FA5}">
                      <a16:colId xmlns:a16="http://schemas.microsoft.com/office/drawing/2014/main" val="3462165954"/>
                    </a:ext>
                  </a:extLst>
                </a:gridCol>
                <a:gridCol w="4312617">
                  <a:extLst>
                    <a:ext uri="{9D8B030D-6E8A-4147-A177-3AD203B41FA5}">
                      <a16:colId xmlns:a16="http://schemas.microsoft.com/office/drawing/2014/main" val="2964774702"/>
                    </a:ext>
                  </a:extLst>
                </a:gridCol>
                <a:gridCol w="4201924">
                  <a:extLst>
                    <a:ext uri="{9D8B030D-6E8A-4147-A177-3AD203B41FA5}">
                      <a16:colId xmlns:a16="http://schemas.microsoft.com/office/drawing/2014/main" val="2599807096"/>
                    </a:ext>
                  </a:extLst>
                </a:gridCol>
              </a:tblGrid>
              <a:tr h="420065">
                <a:tc>
                  <a:txBody>
                    <a:bodyPr/>
                    <a:lstStyle>
                      <a:lvl1pPr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marL="121920" marR="121920" marT="34290" marB="34290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Times New Roman" panose="02020603050405020304" pitchFamily="18" charset="0"/>
                          <a:cs typeface="Tahoma" panose="020B0604030504040204" pitchFamily="34" charset="0"/>
                        </a:rPr>
                        <a:t>Known by Self</a:t>
                      </a:r>
                      <a:endParaRPr kumimoji="0" lang="en-GB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Times New Roman" panose="02020603050405020304" pitchFamily="18" charset="0"/>
                        <a:cs typeface="Tahoma" panose="020B0604030504040204" pitchFamily="34" charset="0"/>
                      </a:endParaRPr>
                    </a:p>
                  </a:txBody>
                  <a:tcPr marL="121920" marR="121920" marT="34290" marB="34290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Times New Roman" panose="02020603050405020304" pitchFamily="18" charset="0"/>
                          <a:cs typeface="Tahoma" panose="020B0604030504040204" pitchFamily="34" charset="0"/>
                        </a:rPr>
                        <a:t>Unknown by Self</a:t>
                      </a:r>
                      <a:endParaRPr kumimoji="0" lang="en-GB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Times New Roman" panose="02020603050405020304" pitchFamily="18" charset="0"/>
                        <a:cs typeface="Tahoma" panose="020B0604030504040204" pitchFamily="34" charset="0"/>
                      </a:endParaRPr>
                    </a:p>
                  </a:txBody>
                  <a:tcPr marL="121920" marR="121920" marT="34290" marB="34290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61481157"/>
                  </a:ext>
                </a:extLst>
              </a:tr>
              <a:tr h="2418260">
                <a:tc>
                  <a:txBody>
                    <a:bodyPr/>
                    <a:lstStyle>
                      <a:lvl1pPr marL="342900" indent="-3429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Times New Roman" panose="02020603050405020304" pitchFamily="18" charset="0"/>
                          <a:cs typeface="Tahoma" panose="020B0604030504040204" pitchFamily="34" charset="0"/>
                        </a:rPr>
                        <a:t>Known by</a:t>
                      </a:r>
                      <a:endParaRPr kumimoji="0" lang="en-GB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Times New Roman" panose="02020603050405020304" pitchFamily="18" charset="0"/>
                        <a:cs typeface="Tahoma" panose="020B0604030504040204" pitchFamily="34" charset="0"/>
                      </a:endParaRP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Times New Roman" panose="02020603050405020304" pitchFamily="18" charset="0"/>
                          <a:cs typeface="Tahoma" panose="020B0604030504040204" pitchFamily="34" charset="0"/>
                        </a:rPr>
                        <a:t>others</a:t>
                      </a:r>
                      <a:endParaRPr kumimoji="0" lang="en-GB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Times New Roman" panose="02020603050405020304" pitchFamily="18" charset="0"/>
                        <a:cs typeface="Tahoma" panose="020B0604030504040204" pitchFamily="34" charset="0"/>
                      </a:endParaRPr>
                    </a:p>
                  </a:txBody>
                  <a:tcPr marL="121920" marR="121920" marT="34290" marB="34290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Times New Roman" panose="02020603050405020304" pitchFamily="18" charset="0"/>
                          <a:cs typeface="Tahoma" panose="020B0604030504040204" pitchFamily="34" charset="0"/>
                        </a:rPr>
                        <a:t>Open Area</a:t>
                      </a:r>
                      <a:endParaRPr kumimoji="0" lang="en-GB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Times New Roman" panose="02020603050405020304" pitchFamily="18" charset="0"/>
                        <a:cs typeface="Tahoma" panose="020B0604030504040204" pitchFamily="34" charset="0"/>
                      </a:endParaRPr>
                    </a:p>
                  </a:txBody>
                  <a:tcPr marL="120000" marR="120000" marT="35100" marB="35100" anchor="ctr" anchorCtr="1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marL="342900" indent="-3429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Times New Roman" panose="02020603050405020304" pitchFamily="18" charset="0"/>
                          <a:cs typeface="Tahoma" panose="020B0604030504040204" pitchFamily="34" charset="0"/>
                        </a:rPr>
                        <a:t>Blind Area</a:t>
                      </a:r>
                      <a:endParaRPr kumimoji="0" lang="en-GB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Times New Roman" panose="02020603050405020304" pitchFamily="18" charset="0"/>
                        <a:cs typeface="Tahoma" panose="020B0604030504040204" pitchFamily="34" charset="0"/>
                      </a:endParaRPr>
                    </a:p>
                  </a:txBody>
                  <a:tcPr marL="120000" marR="120000" marT="35100" marB="35100" anchor="ctr" anchorCtr="1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1740366"/>
                  </a:ext>
                </a:extLst>
              </a:tr>
              <a:tr h="2418260">
                <a:tc>
                  <a:txBody>
                    <a:bodyPr/>
                    <a:lstStyle>
                      <a:lvl1pPr marL="342900" indent="-3429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Times New Roman" panose="02020603050405020304" pitchFamily="18" charset="0"/>
                          <a:cs typeface="Tahoma" panose="020B0604030504040204" pitchFamily="34" charset="0"/>
                        </a:rPr>
                        <a:t>Unknown by</a:t>
                      </a:r>
                      <a:endParaRPr kumimoji="0" lang="en-GB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Times New Roman" panose="02020603050405020304" pitchFamily="18" charset="0"/>
                        <a:cs typeface="Tahoma" panose="020B0604030504040204" pitchFamily="34" charset="0"/>
                      </a:endParaRP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Times New Roman" panose="02020603050405020304" pitchFamily="18" charset="0"/>
                          <a:cs typeface="Tahoma" panose="020B0604030504040204" pitchFamily="34" charset="0"/>
                        </a:rPr>
                        <a:t>others</a:t>
                      </a:r>
                      <a:endParaRPr kumimoji="0" lang="en-GB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Times New Roman" panose="02020603050405020304" pitchFamily="18" charset="0"/>
                        <a:cs typeface="Tahoma" panose="020B0604030504040204" pitchFamily="34" charset="0"/>
                      </a:endParaRPr>
                    </a:p>
                  </a:txBody>
                  <a:tcPr marL="121920" marR="121920" marT="34290" marB="34290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Times New Roman" panose="02020603050405020304" pitchFamily="18" charset="0"/>
                          <a:cs typeface="Tahoma" panose="020B0604030504040204" pitchFamily="34" charset="0"/>
                        </a:rPr>
                        <a:t>Hidden Area</a:t>
                      </a:r>
                      <a:endParaRPr kumimoji="0" lang="en-GB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Times New Roman" panose="02020603050405020304" pitchFamily="18" charset="0"/>
                        <a:cs typeface="Tahoma" panose="020B0604030504040204" pitchFamily="34" charset="0"/>
                      </a:endParaRPr>
                    </a:p>
                  </a:txBody>
                  <a:tcPr marL="120000" marR="120000" marT="35100" marB="35100" anchor="ctr" anchorCtr="1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>
                      <a:lvl1pPr marL="342900" indent="-3429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algn="l">
                        <a:lnSpc>
                          <a:spcPct val="150000"/>
                        </a:lnSpc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Times New Roman" panose="02020603050405020304" pitchFamily="18" charset="0"/>
                          <a:cs typeface="Tahoma" panose="020B0604030504040204" pitchFamily="34" charset="0"/>
                        </a:rPr>
                        <a:t>Unknown Area</a:t>
                      </a:r>
                      <a:endParaRPr kumimoji="0" lang="en-GB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Times New Roman" panose="02020603050405020304" pitchFamily="18" charset="0"/>
                        <a:cs typeface="Tahoma" panose="020B0604030504040204" pitchFamily="34" charset="0"/>
                      </a:endParaRPr>
                    </a:p>
                  </a:txBody>
                  <a:tcPr marL="120000" marR="120000" marT="35100" marB="35100" anchor="ctr" anchorCtr="1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7007863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E31F74-AC92-773C-91CA-9A395D8E5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dirty="0"/>
              <a:t>Other learning initiatives</a:t>
            </a:r>
          </a:p>
        </p:txBody>
      </p:sp>
      <p:pic>
        <p:nvPicPr>
          <p:cNvPr id="4" name="Picture 4" descr="Infographic of a woman practising yoga balancing a brain and list in each hand">
            <a:extLst>
              <a:ext uri="{FF2B5EF4-FFF2-40B4-BE49-F238E27FC236}">
                <a16:creationId xmlns:a16="http://schemas.microsoft.com/office/drawing/2014/main" id="{D568DF6E-EF0C-A65A-2059-8F338BAE6EB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8" r="5178"/>
          <a:stretch/>
        </p:blipFill>
        <p:spPr bwMode="auto">
          <a:xfrm>
            <a:off x="20" y="10"/>
            <a:ext cx="458007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6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E5289-BFFD-12EC-4754-674344025F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Counselling</a:t>
            </a:r>
          </a:p>
          <a:p>
            <a:pPr>
              <a:lnSpc>
                <a:spcPct val="100000"/>
              </a:lnSpc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Wellbeing programmes</a:t>
            </a:r>
          </a:p>
          <a:p>
            <a:pPr>
              <a:lnSpc>
                <a:spcPct val="100000"/>
              </a:lnSpc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Employee engagement programmes</a:t>
            </a:r>
          </a:p>
          <a:p>
            <a:pPr>
              <a:lnSpc>
                <a:spcPct val="100000"/>
              </a:lnSpc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E-learning</a:t>
            </a:r>
          </a:p>
          <a:p>
            <a:pPr>
              <a:lnSpc>
                <a:spcPct val="100000"/>
              </a:lnSpc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Self-directed learning</a:t>
            </a:r>
          </a:p>
          <a:p>
            <a:pPr>
              <a:lnSpc>
                <a:spcPct val="100000"/>
              </a:lnSpc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Focus groups</a:t>
            </a:r>
          </a:p>
          <a:p>
            <a:pPr>
              <a:lnSpc>
                <a:spcPct val="100000"/>
              </a:lnSpc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Peer support groups</a:t>
            </a:r>
          </a:p>
          <a:p>
            <a:pPr>
              <a:lnSpc>
                <a:spcPct val="100000"/>
              </a:lnSpc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Community work / team-building days</a:t>
            </a:r>
          </a:p>
          <a:p>
            <a:pPr>
              <a:lnSpc>
                <a:spcPct val="100000"/>
              </a:lnSpc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Any others?</a:t>
            </a:r>
          </a:p>
          <a:p>
            <a:pPr>
              <a:lnSpc>
                <a:spcPct val="100000"/>
              </a:lnSpc>
            </a:pP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3272964655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{976120E3-1BCB-4457-9AF7-003E1E96A680}tf11437505_win32</Template>
  <TotalTime>0</TotalTime>
  <Words>755</Words>
  <Application>Microsoft Office PowerPoint</Application>
  <PresentationFormat>Widescreen</PresentationFormat>
  <Paragraphs>150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8" baseType="lpstr">
      <vt:lpstr>Myriad Pro</vt:lpstr>
      <vt:lpstr>Arial</vt:lpstr>
      <vt:lpstr>Calibri</vt:lpstr>
      <vt:lpstr>Comic Sans MS</vt:lpstr>
      <vt:lpstr>Georgia Pro Cond Light</vt:lpstr>
      <vt:lpstr>Lora</vt:lpstr>
      <vt:lpstr>Roboto</vt:lpstr>
      <vt:lpstr>Speak Pro</vt:lpstr>
      <vt:lpstr>Tahoma</vt:lpstr>
      <vt:lpstr>Ubuntu</vt:lpstr>
      <vt:lpstr>Wingdings</vt:lpstr>
      <vt:lpstr>RetrospectVTI</vt:lpstr>
      <vt:lpstr>PowerPoint Presentation</vt:lpstr>
      <vt:lpstr>Previously we have looked at…..</vt:lpstr>
      <vt:lpstr>Coaching and Mentoring – Developing Diversity</vt:lpstr>
      <vt:lpstr>Organisational Iceberg</vt:lpstr>
      <vt:lpstr>Personal Iceberg</vt:lpstr>
      <vt:lpstr>Defining Coaching and Mentoring</vt:lpstr>
      <vt:lpstr>Defining Coaching and Mentoring</vt:lpstr>
      <vt:lpstr>1. Defining Coaching &amp; Mentoring - Differences</vt:lpstr>
      <vt:lpstr>1. Coaching &amp; Mentoring as a Learning Solution</vt:lpstr>
      <vt:lpstr> Internal v External Coaching</vt:lpstr>
      <vt:lpstr>Internal v External Coaching</vt:lpstr>
      <vt:lpstr>The role of coaching and mentoring in building resilience</vt:lpstr>
      <vt:lpstr> The role of listening and communication </vt:lpstr>
      <vt:lpstr>Line Managers – The Coach</vt:lpstr>
      <vt:lpstr>Johari’s window</vt:lpstr>
      <vt:lpstr>Other learning initiatives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Marie Pitson</dc:creator>
  <cp:lastModifiedBy>Marie Pitson</cp:lastModifiedBy>
  <cp:revision>4</cp:revision>
  <dcterms:created xsi:type="dcterms:W3CDTF">2021-12-13T12:42:04Z</dcterms:created>
  <dcterms:modified xsi:type="dcterms:W3CDTF">2022-11-29T09:00:12Z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