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361" r:id="rId3"/>
    <p:sldId id="279" r:id="rId4"/>
    <p:sldId id="337" r:id="rId5"/>
    <p:sldId id="338" r:id="rId6"/>
    <p:sldId id="281" r:id="rId7"/>
    <p:sldId id="282" r:id="rId8"/>
    <p:sldId id="341" r:id="rId9"/>
    <p:sldId id="339" r:id="rId10"/>
    <p:sldId id="340" r:id="rId11"/>
    <p:sldId id="342" r:id="rId12"/>
    <p:sldId id="355" r:id="rId13"/>
    <p:sldId id="284" r:id="rId14"/>
    <p:sldId id="285" r:id="rId15"/>
    <p:sldId id="286" r:id="rId16"/>
    <p:sldId id="345" r:id="rId17"/>
    <p:sldId id="346" r:id="rId18"/>
    <p:sldId id="344" r:id="rId19"/>
    <p:sldId id="347" r:id="rId20"/>
    <p:sldId id="348" r:id="rId21"/>
    <p:sldId id="350" r:id="rId22"/>
    <p:sldId id="351" r:id="rId23"/>
    <p:sldId id="353" r:id="rId24"/>
    <p:sldId id="354" r:id="rId25"/>
    <p:sldId id="356" r:id="rId26"/>
    <p:sldId id="360" r:id="rId27"/>
    <p:sldId id="357" r:id="rId28"/>
    <p:sldId id="358" r:id="rId29"/>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64" d="100"/>
          <a:sy n="64" d="100"/>
        </p:scale>
        <p:origin x="680" y="44"/>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4"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12/30/2022</a:t>
            </a:fld>
            <a:endParaRPr/>
          </a:p>
        </p:txBody>
      </p:sp>
      <p:sp>
        <p:nvSpPr>
          <p:cNvPr id="4" name="Footer Placeholder 3"/>
          <p:cNvSpPr>
            <a:spLocks noGrp="1"/>
          </p:cNvSpPr>
          <p:nvPr>
            <p:ph type="ftr" sz="quarter" idx="2"/>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4"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4"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12/30/2022</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1"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4"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12/30/2022</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12/30/2022</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12/30/2022</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12/30/2022</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12/30/2022</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12/30/2022</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search-ethics-integrity-code-practice.pdf"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SBPD8001 </a:t>
            </a:r>
            <a:br>
              <a:rPr lang="en-US" dirty="0"/>
            </a:br>
            <a:r>
              <a:rPr lang="en-US" dirty="0"/>
              <a:t>Preparing for doctoral research</a:t>
            </a:r>
          </a:p>
        </p:txBody>
      </p:sp>
      <p:sp>
        <p:nvSpPr>
          <p:cNvPr id="3" name="Subtitle 2"/>
          <p:cNvSpPr>
            <a:spLocks noGrp="1"/>
          </p:cNvSpPr>
          <p:nvPr>
            <p:ph type="subTitle" idx="1"/>
          </p:nvPr>
        </p:nvSpPr>
        <p:spPr/>
        <p:txBody>
          <a:bodyPr/>
          <a:lstStyle/>
          <a:p>
            <a:r>
              <a:rPr lang="en-HK" dirty="0"/>
              <a:t>02 Research Ethics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622C3-D5C8-7B73-436B-7FCB83CCB959}"/>
              </a:ext>
            </a:extLst>
          </p:cNvPr>
          <p:cNvSpPr>
            <a:spLocks noGrp="1"/>
          </p:cNvSpPr>
          <p:nvPr>
            <p:ph type="title"/>
          </p:nvPr>
        </p:nvSpPr>
        <p:spPr/>
        <p:txBody>
          <a:bodyPr/>
          <a:lstStyle/>
          <a:p>
            <a:r>
              <a:rPr lang="en-HK" dirty="0"/>
              <a:t>topics</a:t>
            </a:r>
            <a:endParaRPr lang="en-GB" dirty="0"/>
          </a:p>
        </p:txBody>
      </p:sp>
      <p:sp>
        <p:nvSpPr>
          <p:cNvPr id="3" name="Content Placeholder 2">
            <a:extLst>
              <a:ext uri="{FF2B5EF4-FFF2-40B4-BE49-F238E27FC236}">
                <a16:creationId xmlns:a16="http://schemas.microsoft.com/office/drawing/2014/main" id="{6BFFEDD6-1E63-C0BB-169D-E324AAD3A3FA}"/>
              </a:ext>
            </a:extLst>
          </p:cNvPr>
          <p:cNvSpPr>
            <a:spLocks noGrp="1"/>
          </p:cNvSpPr>
          <p:nvPr>
            <p:ph idx="1"/>
          </p:nvPr>
        </p:nvSpPr>
        <p:spPr/>
        <p:txBody>
          <a:bodyPr>
            <a:normAutofit/>
          </a:bodyPr>
          <a:lstStyle/>
          <a:p>
            <a:r>
              <a:rPr lang="en-HK" dirty="0"/>
              <a:t>Risks to stakeholders</a:t>
            </a:r>
          </a:p>
          <a:p>
            <a:r>
              <a:rPr lang="en-HK" dirty="0"/>
              <a:t>Regulations</a:t>
            </a:r>
          </a:p>
          <a:p>
            <a:pPr lvl="1"/>
            <a:r>
              <a:rPr lang="en-HK" dirty="0"/>
              <a:t>UK Data Protection Act</a:t>
            </a:r>
          </a:p>
          <a:p>
            <a:pPr lvl="1"/>
            <a:r>
              <a:rPr lang="en-HK" dirty="0"/>
              <a:t>Hong Kong (Privacy) Ordinance</a:t>
            </a:r>
          </a:p>
          <a:p>
            <a:r>
              <a:rPr lang="en-HK" dirty="0"/>
              <a:t>Application for Ethical Approval (PG2)</a:t>
            </a:r>
          </a:p>
          <a:p>
            <a:pPr lvl="1"/>
            <a:r>
              <a:rPr lang="en-HK" dirty="0"/>
              <a:t>Section E: Details of Research Activity</a:t>
            </a:r>
          </a:p>
          <a:p>
            <a:pPr lvl="1"/>
            <a:r>
              <a:rPr lang="en-HK" dirty="0"/>
              <a:t>Section G: Intended Participants</a:t>
            </a:r>
          </a:p>
          <a:p>
            <a:pPr lvl="1"/>
            <a:r>
              <a:rPr lang="en-HK" dirty="0"/>
              <a:t>Section H: Anticipated Risks</a:t>
            </a:r>
          </a:p>
          <a:p>
            <a:pPr lvl="1"/>
            <a:r>
              <a:rPr lang="en-HK" dirty="0"/>
              <a:t>Section J: Data Protection and Storage</a:t>
            </a:r>
          </a:p>
          <a:p>
            <a:r>
              <a:rPr lang="en-HK" dirty="0"/>
              <a:t>Checklist</a:t>
            </a:r>
            <a:endParaRPr lang="en-GB" dirty="0"/>
          </a:p>
        </p:txBody>
      </p:sp>
    </p:spTree>
    <p:extLst>
      <p:ext uri="{BB962C8B-B14F-4D97-AF65-F5344CB8AC3E}">
        <p14:creationId xmlns:p14="http://schemas.microsoft.com/office/powerpoint/2010/main" val="361714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0E2F6-D4CE-4E93-B98F-A8F73B9BCC65}"/>
              </a:ext>
            </a:extLst>
          </p:cNvPr>
          <p:cNvSpPr>
            <a:spLocks noGrp="1"/>
          </p:cNvSpPr>
          <p:nvPr>
            <p:ph type="title"/>
          </p:nvPr>
        </p:nvSpPr>
        <p:spPr/>
        <p:txBody>
          <a:bodyPr/>
          <a:lstStyle/>
          <a:p>
            <a:r>
              <a:rPr lang="en-HK" dirty="0"/>
              <a:t>ethical approval form</a:t>
            </a:r>
            <a:endParaRPr lang="en-GB" dirty="0"/>
          </a:p>
        </p:txBody>
      </p:sp>
      <p:sp>
        <p:nvSpPr>
          <p:cNvPr id="3" name="Content Placeholder 2">
            <a:extLst>
              <a:ext uri="{FF2B5EF4-FFF2-40B4-BE49-F238E27FC236}">
                <a16:creationId xmlns:a16="http://schemas.microsoft.com/office/drawing/2014/main" id="{5C60F7C5-B533-448B-9B00-9B87170AE0F4}"/>
              </a:ext>
            </a:extLst>
          </p:cNvPr>
          <p:cNvSpPr>
            <a:spLocks noGrp="1"/>
          </p:cNvSpPr>
          <p:nvPr>
            <p:ph idx="1"/>
          </p:nvPr>
        </p:nvSpPr>
        <p:spPr/>
        <p:txBody>
          <a:bodyPr/>
          <a:lstStyle/>
          <a:p>
            <a:r>
              <a:rPr lang="en-HK" dirty="0"/>
              <a:t>Application for Ethical Approval (PG2/E1)</a:t>
            </a:r>
          </a:p>
          <a:p>
            <a:pPr lvl="1"/>
            <a:r>
              <a:rPr lang="en-HK" dirty="0"/>
              <a:t>Read the Research Integrity and Ethics Code of Practice before completing this form</a:t>
            </a:r>
          </a:p>
          <a:p>
            <a:pPr lvl="2"/>
            <a:r>
              <a:rPr lang="en-HK" dirty="0">
                <a:hlinkClick r:id="rId2"/>
              </a:rPr>
              <a:t>https://www.uwtsd.ac.uk/media/uwtsd-website/content-assets/documents/research/research-ethics-integrity-code-practice.pdf</a:t>
            </a:r>
            <a:endParaRPr lang="en-HK" dirty="0"/>
          </a:p>
          <a:p>
            <a:pPr lvl="1"/>
            <a:r>
              <a:rPr lang="en-HK" dirty="0"/>
              <a:t> Guiding Principles (Section 19)</a:t>
            </a:r>
          </a:p>
          <a:p>
            <a:pPr lvl="2"/>
            <a:r>
              <a:rPr lang="en-HK" dirty="0"/>
              <a:t>Responsibilities to research participants</a:t>
            </a:r>
          </a:p>
          <a:p>
            <a:pPr lvl="2"/>
            <a:r>
              <a:rPr lang="en-HK" dirty="0"/>
              <a:t>Beneficence and non-Malfeasance</a:t>
            </a:r>
          </a:p>
          <a:p>
            <a:pPr lvl="2"/>
            <a:r>
              <a:rPr lang="en-HK" dirty="0"/>
              <a:t>Informed consent (adults)</a:t>
            </a:r>
          </a:p>
          <a:p>
            <a:pPr lvl="2"/>
            <a:r>
              <a:rPr lang="en-HK" dirty="0"/>
              <a:t>Informed consent (children)</a:t>
            </a:r>
          </a:p>
          <a:p>
            <a:pPr lvl="2"/>
            <a:r>
              <a:rPr lang="en-HK" dirty="0"/>
              <a:t>Exceptions</a:t>
            </a:r>
          </a:p>
          <a:p>
            <a:pPr lvl="2"/>
            <a:r>
              <a:rPr lang="en-HK" dirty="0"/>
              <a:t>Anonymity and confidentiality</a:t>
            </a:r>
            <a:endParaRPr lang="en-GB" dirty="0"/>
          </a:p>
        </p:txBody>
      </p:sp>
    </p:spTree>
    <p:extLst>
      <p:ext uri="{BB962C8B-B14F-4D97-AF65-F5344CB8AC3E}">
        <p14:creationId xmlns:p14="http://schemas.microsoft.com/office/powerpoint/2010/main" val="19152079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dirty="0"/>
              <a:t>Research ethics</a:t>
            </a:r>
          </a:p>
        </p:txBody>
      </p:sp>
      <p:sp>
        <p:nvSpPr>
          <p:cNvPr id="32771" name="Content Placeholder 2"/>
          <p:cNvSpPr>
            <a:spLocks noGrp="1"/>
          </p:cNvSpPr>
          <p:nvPr>
            <p:ph idx="1"/>
          </p:nvPr>
        </p:nvSpPr>
        <p:spPr/>
        <p:txBody>
          <a:bodyPr>
            <a:normAutofit/>
          </a:bodyPr>
          <a:lstStyle/>
          <a:p>
            <a:r>
              <a:rPr lang="en-HK" dirty="0"/>
              <a:t>Research ethics govern the standards of conduct for scientific researchers. It is important to adhere to ethical principles in order to protect the dignity, rights and welfare of research participants. </a:t>
            </a:r>
            <a:endParaRPr lang="en-US" dirty="0"/>
          </a:p>
          <a:p>
            <a:r>
              <a:rPr lang="en-HK" dirty="0"/>
              <a:t>“</a:t>
            </a:r>
            <a:r>
              <a:rPr lang="en-HK" i="1" dirty="0"/>
              <a:t>Integrity without knowledge is weak and useless, and knowledge without integrity is dangerous and dreadful.</a:t>
            </a:r>
            <a:r>
              <a:rPr lang="en-HK" dirty="0"/>
              <a:t>” </a:t>
            </a:r>
          </a:p>
          <a:p>
            <a:pPr marL="45720" indent="0" algn="r">
              <a:buNone/>
            </a:pPr>
            <a:r>
              <a:rPr lang="en-HK" sz="2000" dirty="0"/>
              <a:t>Samuel Johnson</a:t>
            </a:r>
          </a:p>
          <a:p>
            <a:endParaRPr lang="en-US" dirty="0"/>
          </a:p>
        </p:txBody>
      </p:sp>
      <p:sp>
        <p:nvSpPr>
          <p:cNvPr id="32772" name="Slide Number Placeholder 3"/>
          <p:cNvSpPr>
            <a:spLocks noGrp="1"/>
          </p:cNvSpPr>
          <p:nvPr>
            <p:ph type="sldNum" sz="quarter" idx="12"/>
          </p:nvPr>
        </p:nvSpPr>
        <p:spPr/>
        <p:txBody>
          <a:bodyPr/>
          <a:lstStyle/>
          <a:p>
            <a:fld id="{977F6621-1062-415A-85FA-126CA782F486}" type="slidenum">
              <a:rPr lang="en-US" smtClean="0"/>
              <a:pPr/>
              <a:t>4</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5612" y="-302417"/>
            <a:ext cx="9753600" cy="1325562"/>
          </a:xfrm>
        </p:spPr>
        <p:txBody>
          <a:bodyPr/>
          <a:lstStyle/>
          <a:p>
            <a:r>
              <a:rPr lang="en-US" altLang="zh-CN" dirty="0"/>
              <a:t>Risks to Stakeholders</a:t>
            </a:r>
          </a:p>
        </p:txBody>
      </p:sp>
      <p:sp>
        <p:nvSpPr>
          <p:cNvPr id="33795" name="AutoShape 3"/>
          <p:cNvSpPr>
            <a:spLocks noChangeArrowheads="1"/>
          </p:cNvSpPr>
          <p:nvPr/>
        </p:nvSpPr>
        <p:spPr bwMode="auto">
          <a:xfrm>
            <a:off x="3503612" y="990600"/>
            <a:ext cx="5562600" cy="5029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469" y="10800"/>
                </a:moveTo>
                <a:cubicBezTo>
                  <a:pt x="2469" y="15401"/>
                  <a:pt x="6199" y="19131"/>
                  <a:pt x="10800" y="19131"/>
                </a:cubicBezTo>
                <a:cubicBezTo>
                  <a:pt x="15401" y="19131"/>
                  <a:pt x="19131" y="15401"/>
                  <a:pt x="19131" y="10800"/>
                </a:cubicBezTo>
                <a:cubicBezTo>
                  <a:pt x="19131" y="6199"/>
                  <a:pt x="15401" y="2469"/>
                  <a:pt x="10800" y="2469"/>
                </a:cubicBezTo>
                <a:cubicBezTo>
                  <a:pt x="6199" y="2469"/>
                  <a:pt x="2469" y="6199"/>
                  <a:pt x="2469" y="10800"/>
                </a:cubicBezTo>
                <a:close/>
              </a:path>
            </a:pathLst>
          </a:custGeom>
          <a:noFill/>
          <a:ln w="9525">
            <a:solidFill>
              <a:schemeClr val="tx1"/>
            </a:solidFill>
            <a:round/>
            <a:headEnd/>
            <a:tailEnd/>
          </a:ln>
        </p:spPr>
        <p:txBody>
          <a:bodyPr wrap="none" anchor="ctr"/>
          <a:lstStyle/>
          <a:p>
            <a:endParaRPr lang="en-GB"/>
          </a:p>
        </p:txBody>
      </p:sp>
      <p:sp>
        <p:nvSpPr>
          <p:cNvPr id="33796" name="AutoShape 5"/>
          <p:cNvSpPr>
            <a:spLocks noChangeArrowheads="1"/>
          </p:cNvSpPr>
          <p:nvPr/>
        </p:nvSpPr>
        <p:spPr bwMode="auto">
          <a:xfrm>
            <a:off x="4570412" y="1981200"/>
            <a:ext cx="3505200" cy="3124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2782" y="10800"/>
                </a:moveTo>
                <a:cubicBezTo>
                  <a:pt x="2782" y="15228"/>
                  <a:pt x="6372" y="18818"/>
                  <a:pt x="10800" y="18818"/>
                </a:cubicBezTo>
                <a:cubicBezTo>
                  <a:pt x="15228" y="18818"/>
                  <a:pt x="18818" y="15228"/>
                  <a:pt x="18818" y="10800"/>
                </a:cubicBezTo>
                <a:cubicBezTo>
                  <a:pt x="18818" y="6372"/>
                  <a:pt x="15228" y="2782"/>
                  <a:pt x="10800" y="2782"/>
                </a:cubicBezTo>
                <a:cubicBezTo>
                  <a:pt x="6372" y="2782"/>
                  <a:pt x="2782" y="6372"/>
                  <a:pt x="2782" y="10800"/>
                </a:cubicBezTo>
                <a:close/>
              </a:path>
            </a:pathLst>
          </a:custGeom>
          <a:noFill/>
          <a:ln w="9525">
            <a:solidFill>
              <a:schemeClr val="tx1"/>
            </a:solidFill>
            <a:round/>
            <a:headEnd/>
            <a:tailEnd/>
          </a:ln>
        </p:spPr>
        <p:txBody>
          <a:bodyPr wrap="none" anchor="ctr"/>
          <a:lstStyle/>
          <a:p>
            <a:endParaRPr lang="en-GB"/>
          </a:p>
        </p:txBody>
      </p:sp>
      <p:sp>
        <p:nvSpPr>
          <p:cNvPr id="33797" name="AutoShape 6"/>
          <p:cNvSpPr>
            <a:spLocks noChangeArrowheads="1"/>
          </p:cNvSpPr>
          <p:nvPr/>
        </p:nvSpPr>
        <p:spPr bwMode="auto">
          <a:xfrm>
            <a:off x="5027612" y="2362200"/>
            <a:ext cx="2590800" cy="2362200"/>
          </a:xfrm>
          <a:custGeom>
            <a:avLst/>
            <a:gdLst>
              <a:gd name="T0" fmla="*/ 2147483647 w 21600"/>
              <a:gd name="T1" fmla="*/ 0 h 21600"/>
              <a:gd name="T2" fmla="*/ 2147483647 w 21600"/>
              <a:gd name="T3" fmla="*/ 2147483647 h 21600"/>
              <a:gd name="T4" fmla="*/ 0 w 21600"/>
              <a:gd name="T5" fmla="*/ 2147483647 h 21600"/>
              <a:gd name="T6" fmla="*/ 2147483647 w 21600"/>
              <a:gd name="T7" fmla="*/ 2147483647 h 21600"/>
              <a:gd name="T8" fmla="*/ 2147483647 w 21600"/>
              <a:gd name="T9" fmla="*/ 2147483647 h 21600"/>
              <a:gd name="T10" fmla="*/ 2147483647 w 21600"/>
              <a:gd name="T11" fmla="*/ 2147483647 h 21600"/>
              <a:gd name="T12" fmla="*/ 2147483647 w 21600"/>
              <a:gd name="T13" fmla="*/ 2147483647 h 21600"/>
              <a:gd name="T14" fmla="*/ 2147483647 w 21600"/>
              <a:gd name="T15" fmla="*/ 2147483647 h 21600"/>
              <a:gd name="T16" fmla="*/ 0 60000 65536"/>
              <a:gd name="T17" fmla="*/ 0 60000 65536"/>
              <a:gd name="T18" fmla="*/ 0 60000 65536"/>
              <a:gd name="T19" fmla="*/ 0 60000 65536"/>
              <a:gd name="T20" fmla="*/ 0 60000 65536"/>
              <a:gd name="T21" fmla="*/ 0 60000 65536"/>
              <a:gd name="T22" fmla="*/ 0 60000 65536"/>
              <a:gd name="T23" fmla="*/ 0 60000 65536"/>
              <a:gd name="T24" fmla="*/ 3163 w 21600"/>
              <a:gd name="T25" fmla="*/ 3163 h 21600"/>
              <a:gd name="T26" fmla="*/ 18437 w 21600"/>
              <a:gd name="T27" fmla="*/ 18437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4159" y="10800"/>
                </a:moveTo>
                <a:cubicBezTo>
                  <a:pt x="4159" y="14468"/>
                  <a:pt x="7132" y="17441"/>
                  <a:pt x="10800" y="17441"/>
                </a:cubicBezTo>
                <a:cubicBezTo>
                  <a:pt x="14468" y="17441"/>
                  <a:pt x="17441" y="14468"/>
                  <a:pt x="17441" y="10800"/>
                </a:cubicBezTo>
                <a:cubicBezTo>
                  <a:pt x="17441" y="7132"/>
                  <a:pt x="14468" y="4159"/>
                  <a:pt x="10800" y="4159"/>
                </a:cubicBezTo>
                <a:cubicBezTo>
                  <a:pt x="7132" y="4159"/>
                  <a:pt x="4159" y="7132"/>
                  <a:pt x="4159" y="10800"/>
                </a:cubicBezTo>
                <a:close/>
              </a:path>
            </a:pathLst>
          </a:custGeom>
          <a:noFill/>
          <a:ln w="9525">
            <a:solidFill>
              <a:schemeClr val="tx1"/>
            </a:solidFill>
            <a:round/>
            <a:headEnd/>
            <a:tailEnd/>
          </a:ln>
        </p:spPr>
        <p:txBody>
          <a:bodyPr wrap="none" anchor="ctr"/>
          <a:lstStyle/>
          <a:p>
            <a:endParaRPr lang="en-GB"/>
          </a:p>
        </p:txBody>
      </p:sp>
      <p:sp>
        <p:nvSpPr>
          <p:cNvPr id="33798" name="Text Box 7"/>
          <p:cNvSpPr txBox="1">
            <a:spLocks noChangeArrowheads="1"/>
          </p:cNvSpPr>
          <p:nvPr/>
        </p:nvSpPr>
        <p:spPr bwMode="auto">
          <a:xfrm>
            <a:off x="5637212" y="3276600"/>
            <a:ext cx="1548822" cy="369332"/>
          </a:xfrm>
          <a:prstGeom prst="rect">
            <a:avLst/>
          </a:prstGeom>
          <a:noFill/>
          <a:ln w="9525">
            <a:noFill/>
            <a:miter lim="800000"/>
            <a:headEnd/>
            <a:tailEnd/>
          </a:ln>
        </p:spPr>
        <p:txBody>
          <a:bodyPr wrap="none">
            <a:spAutoFit/>
          </a:bodyPr>
          <a:lstStyle/>
          <a:p>
            <a:r>
              <a:rPr lang="en-US" altLang="zh-CN" b="1" dirty="0"/>
              <a:t>Researchers</a:t>
            </a:r>
          </a:p>
        </p:txBody>
      </p:sp>
      <p:sp>
        <p:nvSpPr>
          <p:cNvPr id="33799" name="Text Box 8"/>
          <p:cNvSpPr txBox="1">
            <a:spLocks noChangeArrowheads="1"/>
          </p:cNvSpPr>
          <p:nvPr/>
        </p:nvSpPr>
        <p:spPr bwMode="auto">
          <a:xfrm>
            <a:off x="5637213" y="2438400"/>
            <a:ext cx="1593848" cy="369332"/>
          </a:xfrm>
          <a:prstGeom prst="rect">
            <a:avLst/>
          </a:prstGeom>
          <a:noFill/>
          <a:ln w="9525">
            <a:noFill/>
            <a:miter lim="800000"/>
            <a:headEnd/>
            <a:tailEnd/>
          </a:ln>
        </p:spPr>
        <p:txBody>
          <a:bodyPr wrap="square">
            <a:spAutoFit/>
          </a:bodyPr>
          <a:lstStyle/>
          <a:p>
            <a:r>
              <a:rPr lang="en-US" altLang="zh-CN" b="1" dirty="0"/>
              <a:t>Participants</a:t>
            </a:r>
          </a:p>
        </p:txBody>
      </p:sp>
      <p:sp>
        <p:nvSpPr>
          <p:cNvPr id="33800" name="Text Box 9"/>
          <p:cNvSpPr txBox="1">
            <a:spLocks noChangeArrowheads="1"/>
          </p:cNvSpPr>
          <p:nvPr/>
        </p:nvSpPr>
        <p:spPr bwMode="auto">
          <a:xfrm>
            <a:off x="5171798" y="1589748"/>
            <a:ext cx="2743200" cy="369332"/>
          </a:xfrm>
          <a:prstGeom prst="rect">
            <a:avLst/>
          </a:prstGeom>
          <a:noFill/>
          <a:ln w="9525">
            <a:noFill/>
            <a:miter lim="800000"/>
            <a:headEnd/>
            <a:tailEnd/>
          </a:ln>
        </p:spPr>
        <p:txBody>
          <a:bodyPr wrap="square">
            <a:spAutoFit/>
          </a:bodyPr>
          <a:lstStyle/>
          <a:p>
            <a:r>
              <a:rPr lang="en-US" altLang="zh-CN" b="1" dirty="0"/>
              <a:t>Scientific Community</a:t>
            </a:r>
          </a:p>
        </p:txBody>
      </p:sp>
      <p:sp>
        <p:nvSpPr>
          <p:cNvPr id="33801" name="Text Box 10"/>
          <p:cNvSpPr txBox="1">
            <a:spLocks noChangeArrowheads="1"/>
          </p:cNvSpPr>
          <p:nvPr/>
        </p:nvSpPr>
        <p:spPr bwMode="auto">
          <a:xfrm>
            <a:off x="5740160" y="1992355"/>
            <a:ext cx="1165704" cy="369332"/>
          </a:xfrm>
          <a:prstGeom prst="rect">
            <a:avLst/>
          </a:prstGeom>
          <a:noFill/>
          <a:ln w="9525">
            <a:noFill/>
            <a:miter lim="800000"/>
            <a:headEnd/>
            <a:tailEnd/>
          </a:ln>
        </p:spPr>
        <p:txBody>
          <a:bodyPr wrap="none">
            <a:spAutoFit/>
          </a:bodyPr>
          <a:lstStyle/>
          <a:p>
            <a:r>
              <a:rPr lang="en-US" altLang="zh-CN" b="1" dirty="0"/>
              <a:t>Sponsors</a:t>
            </a:r>
          </a:p>
        </p:txBody>
      </p:sp>
      <p:sp>
        <p:nvSpPr>
          <p:cNvPr id="33802" name="Text Box 11"/>
          <p:cNvSpPr txBox="1">
            <a:spLocks noChangeArrowheads="1"/>
          </p:cNvSpPr>
          <p:nvPr/>
        </p:nvSpPr>
        <p:spPr bwMode="auto">
          <a:xfrm>
            <a:off x="5773737" y="1055689"/>
            <a:ext cx="1004888" cy="369887"/>
          </a:xfrm>
          <a:prstGeom prst="rect">
            <a:avLst/>
          </a:prstGeom>
          <a:noFill/>
          <a:ln w="9525">
            <a:noFill/>
            <a:miter lim="800000"/>
            <a:headEnd/>
            <a:tailEnd/>
          </a:ln>
        </p:spPr>
        <p:txBody>
          <a:bodyPr wrap="none">
            <a:spAutoFit/>
          </a:bodyPr>
          <a:lstStyle/>
          <a:p>
            <a:r>
              <a:rPr lang="en-US" altLang="zh-CN" b="1"/>
              <a:t>Society</a:t>
            </a:r>
          </a:p>
        </p:txBody>
      </p:sp>
      <p:sp>
        <p:nvSpPr>
          <p:cNvPr id="33803" name="AutoShape 12"/>
          <p:cNvSpPr>
            <a:spLocks noChangeArrowheads="1"/>
          </p:cNvSpPr>
          <p:nvPr/>
        </p:nvSpPr>
        <p:spPr bwMode="auto">
          <a:xfrm>
            <a:off x="3351212" y="6019801"/>
            <a:ext cx="5791200" cy="485775"/>
          </a:xfrm>
          <a:prstGeom prst="leftRightArrow">
            <a:avLst>
              <a:gd name="adj1" fmla="val 61435"/>
              <a:gd name="adj2" fmla="val 152932"/>
            </a:avLst>
          </a:prstGeom>
          <a:solidFill>
            <a:srgbClr val="FFFF00"/>
          </a:solidFill>
          <a:ln w="9525">
            <a:solidFill>
              <a:schemeClr val="tx1"/>
            </a:solidFill>
            <a:miter lim="800000"/>
            <a:headEnd/>
            <a:tailEnd/>
          </a:ln>
        </p:spPr>
        <p:txBody>
          <a:bodyPr wrap="none" anchor="ctr"/>
          <a:lstStyle/>
          <a:p>
            <a:endParaRPr lang="en-US"/>
          </a:p>
        </p:txBody>
      </p:sp>
      <p:sp>
        <p:nvSpPr>
          <p:cNvPr id="33804" name="Rectangle 13"/>
          <p:cNvSpPr>
            <a:spLocks noChangeArrowheads="1"/>
          </p:cNvSpPr>
          <p:nvPr/>
        </p:nvSpPr>
        <p:spPr bwMode="auto">
          <a:xfrm>
            <a:off x="3198812" y="52578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Before</a:t>
            </a:r>
          </a:p>
        </p:txBody>
      </p:sp>
      <p:sp>
        <p:nvSpPr>
          <p:cNvPr id="33805" name="Rectangle 14"/>
          <p:cNvSpPr>
            <a:spLocks noChangeArrowheads="1"/>
          </p:cNvSpPr>
          <p:nvPr/>
        </p:nvSpPr>
        <p:spPr bwMode="auto">
          <a:xfrm>
            <a:off x="8609012" y="5334000"/>
            <a:ext cx="914400" cy="609600"/>
          </a:xfrm>
          <a:prstGeom prst="rect">
            <a:avLst/>
          </a:prstGeom>
          <a:solidFill>
            <a:srgbClr val="FFCC00"/>
          </a:solidFill>
          <a:ln w="9525">
            <a:solidFill>
              <a:schemeClr val="bg1"/>
            </a:solidFill>
            <a:miter lim="800000"/>
            <a:headEnd/>
            <a:tailEnd/>
          </a:ln>
        </p:spPr>
        <p:txBody>
          <a:bodyPr wrap="none" anchor="ctr"/>
          <a:lstStyle/>
          <a:p>
            <a:pPr algn="ctr"/>
            <a:r>
              <a:rPr lang="en-US" altLang="zh-CN" sz="2200"/>
              <a:t>After</a:t>
            </a:r>
          </a:p>
        </p:txBody>
      </p:sp>
      <p:sp>
        <p:nvSpPr>
          <p:cNvPr id="33806" name="Line 15"/>
          <p:cNvSpPr>
            <a:spLocks noChangeShapeType="1"/>
          </p:cNvSpPr>
          <p:nvPr/>
        </p:nvSpPr>
        <p:spPr bwMode="auto">
          <a:xfrm>
            <a:off x="6323012" y="3657600"/>
            <a:ext cx="0" cy="2438400"/>
          </a:xfrm>
          <a:prstGeom prst="line">
            <a:avLst/>
          </a:prstGeom>
          <a:noFill/>
          <a:ln w="9525">
            <a:solidFill>
              <a:schemeClr val="tx1"/>
            </a:solidFill>
            <a:round/>
            <a:headEnd/>
            <a:tailEnd type="triangle" w="med" len="med"/>
          </a:ln>
        </p:spPr>
        <p:txBody>
          <a:bodyPr/>
          <a:lstStyle/>
          <a:p>
            <a:endParaRPr lang="en-GB"/>
          </a:p>
        </p:txBody>
      </p:sp>
      <p:sp>
        <p:nvSpPr>
          <p:cNvPr id="33807" name="Line 16"/>
          <p:cNvSpPr>
            <a:spLocks noChangeShapeType="1"/>
          </p:cNvSpPr>
          <p:nvPr/>
        </p:nvSpPr>
        <p:spPr bwMode="auto">
          <a:xfrm flipH="1">
            <a:off x="3808412" y="3733800"/>
            <a:ext cx="2514600" cy="1524000"/>
          </a:xfrm>
          <a:prstGeom prst="line">
            <a:avLst/>
          </a:prstGeom>
          <a:noFill/>
          <a:ln w="9525">
            <a:solidFill>
              <a:schemeClr val="tx1"/>
            </a:solidFill>
            <a:round/>
            <a:headEnd/>
            <a:tailEnd type="triangle" w="med" len="med"/>
          </a:ln>
        </p:spPr>
        <p:txBody>
          <a:bodyPr/>
          <a:lstStyle/>
          <a:p>
            <a:endParaRPr lang="en-GB"/>
          </a:p>
        </p:txBody>
      </p:sp>
      <p:sp>
        <p:nvSpPr>
          <p:cNvPr id="33808" name="Line 17"/>
          <p:cNvSpPr>
            <a:spLocks noChangeShapeType="1"/>
          </p:cNvSpPr>
          <p:nvPr/>
        </p:nvSpPr>
        <p:spPr bwMode="auto">
          <a:xfrm>
            <a:off x="6323012" y="3733800"/>
            <a:ext cx="2590800" cy="1600200"/>
          </a:xfrm>
          <a:prstGeom prst="line">
            <a:avLst/>
          </a:prstGeom>
          <a:noFill/>
          <a:ln w="9525">
            <a:solidFill>
              <a:schemeClr val="tx1"/>
            </a:solidFill>
            <a:round/>
            <a:headEnd/>
            <a:tailEnd type="triangle" w="med" len="med"/>
          </a:ln>
        </p:spPr>
        <p:txBody>
          <a:bodyPr/>
          <a:lstStyle/>
          <a:p>
            <a:endParaRPr lang="en-GB"/>
          </a:p>
        </p:txBody>
      </p:sp>
      <p:sp>
        <p:nvSpPr>
          <p:cNvPr id="17" name="TextBox 16"/>
          <p:cNvSpPr txBox="1"/>
          <p:nvPr/>
        </p:nvSpPr>
        <p:spPr>
          <a:xfrm>
            <a:off x="699465" y="1609724"/>
            <a:ext cx="3352800" cy="2954655"/>
          </a:xfrm>
          <a:prstGeom prst="rect">
            <a:avLst/>
          </a:prstGeom>
          <a:noFill/>
        </p:spPr>
        <p:txBody>
          <a:bodyPr>
            <a:spAutoFit/>
          </a:bodyPr>
          <a:lstStyle/>
          <a:p>
            <a:pPr marL="342900" indent="-342900">
              <a:defRPr/>
            </a:pPr>
            <a:r>
              <a:rPr lang="en-US" sz="2400" b="1" dirty="0">
                <a:solidFill>
                  <a:srgbClr val="C00000"/>
                </a:solidFill>
              </a:rPr>
              <a:t>Five Stakeholders</a:t>
            </a:r>
          </a:p>
          <a:p>
            <a:pPr marL="342900" indent="-342900">
              <a:buFont typeface="+mj-lt"/>
              <a:buAutoNum type="arabicPeriod"/>
              <a:defRPr/>
            </a:pPr>
            <a:r>
              <a:rPr lang="en-US" sz="2400" dirty="0"/>
              <a:t>Scientific community </a:t>
            </a:r>
          </a:p>
          <a:p>
            <a:pPr marL="342900" indent="-342900">
              <a:buFont typeface="+mj-lt"/>
              <a:buAutoNum type="arabicPeriod"/>
              <a:defRPr/>
            </a:pPr>
            <a:r>
              <a:rPr lang="en-US" sz="2400" dirty="0"/>
              <a:t>Society</a:t>
            </a:r>
          </a:p>
          <a:p>
            <a:pPr marL="342900" indent="-342900">
              <a:buFont typeface="+mj-lt"/>
              <a:buAutoNum type="arabicPeriod"/>
              <a:defRPr/>
            </a:pPr>
            <a:r>
              <a:rPr lang="en-US" sz="2400" dirty="0"/>
              <a:t>Sponsors</a:t>
            </a:r>
          </a:p>
          <a:p>
            <a:pPr marL="342900" indent="-342900">
              <a:buFont typeface="+mj-lt"/>
              <a:buAutoNum type="arabicPeriod"/>
              <a:defRPr/>
            </a:pPr>
            <a:r>
              <a:rPr lang="en-US" sz="2400" dirty="0"/>
              <a:t>Participants</a:t>
            </a:r>
          </a:p>
          <a:p>
            <a:pPr marL="342900" indent="-342900">
              <a:buFont typeface="+mj-lt"/>
              <a:buAutoNum type="arabicPeriod"/>
              <a:defRPr/>
            </a:pPr>
            <a:r>
              <a:rPr lang="en-US" sz="2400" dirty="0"/>
              <a:t>Researchers</a:t>
            </a:r>
          </a:p>
          <a:p>
            <a:pPr>
              <a:defRPr/>
            </a:pPr>
            <a:endParaRPr lang="en-US" dirty="0"/>
          </a:p>
        </p:txBody>
      </p:sp>
      <p:sp>
        <p:nvSpPr>
          <p:cNvPr id="33810" name="TextBox 17"/>
          <p:cNvSpPr txBox="1">
            <a:spLocks noChangeArrowheads="1"/>
          </p:cNvSpPr>
          <p:nvPr/>
        </p:nvSpPr>
        <p:spPr bwMode="auto">
          <a:xfrm>
            <a:off x="4951411" y="6096001"/>
            <a:ext cx="2511147" cy="369332"/>
          </a:xfrm>
          <a:prstGeom prst="rect">
            <a:avLst/>
          </a:prstGeom>
          <a:noFill/>
          <a:ln w="9525">
            <a:noFill/>
            <a:miter lim="800000"/>
            <a:headEnd/>
            <a:tailEnd/>
          </a:ln>
        </p:spPr>
        <p:txBody>
          <a:bodyPr wrap="square">
            <a:spAutoFit/>
          </a:bodyPr>
          <a:lstStyle/>
          <a:p>
            <a:r>
              <a:rPr lang="en-US" b="1" dirty="0"/>
              <a:t>Conduct of research</a:t>
            </a:r>
          </a:p>
        </p:txBody>
      </p:sp>
      <p:sp>
        <p:nvSpPr>
          <p:cNvPr id="19" name="TextBox 18"/>
          <p:cNvSpPr txBox="1"/>
          <p:nvPr/>
        </p:nvSpPr>
        <p:spPr>
          <a:xfrm>
            <a:off x="379417" y="6019800"/>
            <a:ext cx="2977475" cy="738664"/>
          </a:xfrm>
          <a:prstGeom prst="rect">
            <a:avLst/>
          </a:prstGeom>
          <a:noFill/>
        </p:spPr>
        <p:txBody>
          <a:bodyPr wrap="square" rtlCol="0">
            <a:spAutoFit/>
          </a:bodyPr>
          <a:lstStyle/>
          <a:p>
            <a:pPr marL="285750" indent="-285750">
              <a:buFont typeface="Arial" panose="020B0604020202020204" pitchFamily="34" charset="0"/>
              <a:buChar char="•"/>
            </a:pPr>
            <a:r>
              <a:rPr lang="en-US" sz="1400" b="1" dirty="0"/>
              <a:t>Research problem/question identification</a:t>
            </a:r>
          </a:p>
          <a:p>
            <a:pPr marL="285750" indent="-285750">
              <a:buFont typeface="Arial" panose="020B0604020202020204" pitchFamily="34" charset="0"/>
              <a:buChar char="•"/>
            </a:pPr>
            <a:r>
              <a:rPr lang="en-US" sz="1400" b="1" dirty="0"/>
              <a:t>Risk assessments</a:t>
            </a:r>
            <a:endParaRPr lang="en-GB" sz="1400" b="1" dirty="0"/>
          </a:p>
        </p:txBody>
      </p:sp>
      <p:sp>
        <p:nvSpPr>
          <p:cNvPr id="20" name="TextBox 19"/>
          <p:cNvSpPr txBox="1"/>
          <p:nvPr/>
        </p:nvSpPr>
        <p:spPr>
          <a:xfrm>
            <a:off x="9142411" y="5867401"/>
            <a:ext cx="2971796" cy="954107"/>
          </a:xfrm>
          <a:prstGeom prst="rect">
            <a:avLst/>
          </a:prstGeom>
          <a:noFill/>
        </p:spPr>
        <p:txBody>
          <a:bodyPr wrap="square" rtlCol="0">
            <a:spAutoFit/>
          </a:bodyPr>
          <a:lstStyle/>
          <a:p>
            <a:pPr marL="285750" indent="-285750">
              <a:buFont typeface="Arial" panose="020B0604020202020204" pitchFamily="34" charset="0"/>
              <a:buChar char="•"/>
            </a:pPr>
            <a:r>
              <a:rPr lang="en-US" sz="1400" b="1" dirty="0"/>
              <a:t>Provide feedback to participants</a:t>
            </a:r>
          </a:p>
          <a:p>
            <a:pPr marL="285750" indent="-285750">
              <a:buFont typeface="Arial" panose="020B0604020202020204" pitchFamily="34" charset="0"/>
              <a:buChar char="•"/>
            </a:pPr>
            <a:r>
              <a:rPr lang="en-US" sz="1400" b="1" dirty="0"/>
              <a:t>Report write up and presentation of findings</a:t>
            </a:r>
            <a:endParaRPr lang="en-GB" sz="1400" b="1" dirty="0"/>
          </a:p>
        </p:txBody>
      </p:sp>
      <p:sp>
        <p:nvSpPr>
          <p:cNvPr id="4" name="TextBox 3">
            <a:extLst>
              <a:ext uri="{FF2B5EF4-FFF2-40B4-BE49-F238E27FC236}">
                <a16:creationId xmlns:a16="http://schemas.microsoft.com/office/drawing/2014/main" id="{9A652AD4-B576-0DDD-A87C-6FC99A63F6C5}"/>
              </a:ext>
            </a:extLst>
          </p:cNvPr>
          <p:cNvSpPr txBox="1"/>
          <p:nvPr/>
        </p:nvSpPr>
        <p:spPr>
          <a:xfrm>
            <a:off x="9178214" y="1734639"/>
            <a:ext cx="2971796" cy="3083921"/>
          </a:xfrm>
          <a:prstGeom prst="rect">
            <a:avLst/>
          </a:prstGeom>
          <a:noFill/>
        </p:spPr>
        <p:txBody>
          <a:bodyPr wrap="square" rtlCol="0">
            <a:spAutoFit/>
          </a:bodyPr>
          <a:lstStyle/>
          <a:p>
            <a:pPr>
              <a:lnSpc>
                <a:spcPct val="90000"/>
              </a:lnSpc>
            </a:pPr>
            <a:r>
              <a:rPr lang="en-HK" sz="2400" dirty="0"/>
              <a:t>Assess the risks to different stakeholders and how you attempt to minimise any risks, including contingency plans, in your research design</a:t>
            </a:r>
            <a:endParaRPr lang="en-GB" sz="2400" dirty="0"/>
          </a:p>
        </p:txBody>
      </p:sp>
    </p:spTree>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AU" altLang="zh-CN" dirty="0"/>
              <a:t>1. Ethics &amp; Society</a:t>
            </a:r>
          </a:p>
        </p:txBody>
      </p:sp>
      <p:sp>
        <p:nvSpPr>
          <p:cNvPr id="374787" name="Rectangle 3"/>
          <p:cNvSpPr>
            <a:spLocks noGrp="1" noChangeArrowheads="1"/>
          </p:cNvSpPr>
          <p:nvPr>
            <p:ph type="body" idx="1"/>
          </p:nvPr>
        </p:nvSpPr>
        <p:spPr/>
        <p:txBody>
          <a:bodyPr>
            <a:normAutofit fontScale="92500" lnSpcReduction="20000"/>
          </a:bodyPr>
          <a:lstStyle/>
          <a:p>
            <a:r>
              <a:rPr lang="en-AU" altLang="zh-CN" dirty="0"/>
              <a:t>Moral and social responsibility</a:t>
            </a:r>
          </a:p>
          <a:p>
            <a:pPr lvl="1"/>
            <a:r>
              <a:rPr lang="en-AU" altLang="zh-CN" dirty="0"/>
              <a:t>Is the research moral and socially responsible? </a:t>
            </a:r>
          </a:p>
          <a:p>
            <a:pPr lvl="2"/>
            <a:r>
              <a:rPr lang="en-AU" altLang="zh-CN" dirty="0"/>
              <a:t>Ethical if the research aims to develop a better understanding of sex/drug tourism</a:t>
            </a:r>
          </a:p>
          <a:p>
            <a:pPr lvl="2"/>
            <a:r>
              <a:rPr lang="en-AU" altLang="zh-CN" dirty="0"/>
              <a:t>Unethical if the research aims to promote sex/drug tourism</a:t>
            </a:r>
          </a:p>
          <a:p>
            <a:r>
              <a:rPr lang="en-US" altLang="zh-CN" dirty="0"/>
              <a:t>Impact on everyday lives</a:t>
            </a:r>
          </a:p>
          <a:p>
            <a:pPr lvl="1"/>
            <a:r>
              <a:rPr lang="en-US" altLang="zh-CN" dirty="0"/>
              <a:t>Will everyday life experiences be adversely altered? </a:t>
            </a:r>
          </a:p>
          <a:p>
            <a:pPr lvl="2"/>
            <a:r>
              <a:rPr lang="en-US" altLang="zh-CN" dirty="0"/>
              <a:t>Unethical if day trippers were interviewed for two hours</a:t>
            </a:r>
          </a:p>
          <a:p>
            <a:r>
              <a:rPr lang="en-AU" altLang="zh-CN" dirty="0"/>
              <a:t>Gatekeepers </a:t>
            </a:r>
          </a:p>
          <a:p>
            <a:pPr lvl="1"/>
            <a:r>
              <a:rPr lang="en-AU" altLang="zh-CN" dirty="0"/>
              <a:t>Have gatekeepers (</a:t>
            </a:r>
            <a:r>
              <a:rPr lang="en-GB" dirty="0"/>
              <a:t>those who give access to a research field) </a:t>
            </a:r>
            <a:r>
              <a:rPr lang="en-AU" altLang="zh-CN" dirty="0"/>
              <a:t>been informed of the research? </a:t>
            </a:r>
          </a:p>
          <a:p>
            <a:pPr lvl="2"/>
            <a:r>
              <a:rPr lang="en-AU" altLang="zh-CN" dirty="0"/>
              <a:t>E.g., General managers, parents, etc.</a:t>
            </a:r>
          </a:p>
          <a:p>
            <a:r>
              <a:rPr lang="en-GB" altLang="zh-CN" dirty="0"/>
              <a:t>Social “good”</a:t>
            </a:r>
          </a:p>
          <a:p>
            <a:pPr lvl="2"/>
            <a:r>
              <a:rPr lang="en-GB" altLang="zh-CN" dirty="0"/>
              <a:t>What is the social good of the research? (e.g., avoid gambling problems)</a:t>
            </a:r>
          </a:p>
          <a:p>
            <a:pPr lvl="1"/>
            <a:endParaRPr lang="en-AU" altLang="zh-CN"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74787">
                                            <p:txEl>
                                              <p:pRg st="0" end="0"/>
                                            </p:txEl>
                                          </p:spTgt>
                                        </p:tgtEl>
                                        <p:attrNameLst>
                                          <p:attrName>style.visibility</p:attrName>
                                        </p:attrNameLst>
                                      </p:cBhvr>
                                      <p:to>
                                        <p:strVal val="visible"/>
                                      </p:to>
                                    </p:set>
                                    <p:anim calcmode="lin" valueType="num">
                                      <p:cBhvr additive="base">
                                        <p:cTn id="7" dur="500" fill="hold"/>
                                        <p:tgtEl>
                                          <p:spTgt spid="374787">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7478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2" fill="hold" grpId="0" nodeType="withEffect">
                                  <p:stCondLst>
                                    <p:cond delay="0"/>
                                  </p:stCondLst>
                                  <p:childTnLst>
                                    <p:set>
                                      <p:cBhvr>
                                        <p:cTn id="10" dur="1" fill="hold">
                                          <p:stCondLst>
                                            <p:cond delay="0"/>
                                          </p:stCondLst>
                                        </p:cTn>
                                        <p:tgtEl>
                                          <p:spTgt spid="374787">
                                            <p:txEl>
                                              <p:pRg st="1" end="1"/>
                                            </p:txEl>
                                          </p:spTgt>
                                        </p:tgtEl>
                                        <p:attrNameLst>
                                          <p:attrName>style.visibility</p:attrName>
                                        </p:attrNameLst>
                                      </p:cBhvr>
                                      <p:to>
                                        <p:strVal val="visible"/>
                                      </p:to>
                                    </p:set>
                                    <p:anim calcmode="lin" valueType="num">
                                      <p:cBhvr additive="base">
                                        <p:cTn id="11" dur="500" fill="hold"/>
                                        <p:tgtEl>
                                          <p:spTgt spid="374787">
                                            <p:txEl>
                                              <p:pRg st="1" end="1"/>
                                            </p:txEl>
                                          </p:spTgt>
                                        </p:tgtEl>
                                        <p:attrNameLst>
                                          <p:attrName>ppt_x</p:attrName>
                                        </p:attrNameLst>
                                      </p:cBhvr>
                                      <p:tavLst>
                                        <p:tav tm="0">
                                          <p:val>
                                            <p:strVal val="1+#ppt_w/2"/>
                                          </p:val>
                                        </p:tav>
                                        <p:tav tm="100000">
                                          <p:val>
                                            <p:strVal val="#ppt_x"/>
                                          </p:val>
                                        </p:tav>
                                      </p:tavLst>
                                    </p:anim>
                                    <p:anim calcmode="lin" valueType="num">
                                      <p:cBhvr additive="base">
                                        <p:cTn id="12" dur="500" fill="hold"/>
                                        <p:tgtEl>
                                          <p:spTgt spid="37478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2" fill="hold" grpId="0" nodeType="withEffect">
                                  <p:stCondLst>
                                    <p:cond delay="0"/>
                                  </p:stCondLst>
                                  <p:childTnLst>
                                    <p:set>
                                      <p:cBhvr>
                                        <p:cTn id="14" dur="1" fill="hold">
                                          <p:stCondLst>
                                            <p:cond delay="0"/>
                                          </p:stCondLst>
                                        </p:cTn>
                                        <p:tgtEl>
                                          <p:spTgt spid="374787">
                                            <p:txEl>
                                              <p:pRg st="2" end="2"/>
                                            </p:txEl>
                                          </p:spTgt>
                                        </p:tgtEl>
                                        <p:attrNameLst>
                                          <p:attrName>style.visibility</p:attrName>
                                        </p:attrNameLst>
                                      </p:cBhvr>
                                      <p:to>
                                        <p:strVal val="visible"/>
                                      </p:to>
                                    </p:set>
                                    <p:anim calcmode="lin" valueType="num">
                                      <p:cBhvr additive="base">
                                        <p:cTn id="15" dur="500" fill="hold"/>
                                        <p:tgtEl>
                                          <p:spTgt spid="374787">
                                            <p:txEl>
                                              <p:pRg st="2" end="2"/>
                                            </p:txEl>
                                          </p:spTgt>
                                        </p:tgtEl>
                                        <p:attrNameLst>
                                          <p:attrName>ppt_x</p:attrName>
                                        </p:attrNameLst>
                                      </p:cBhvr>
                                      <p:tavLst>
                                        <p:tav tm="0">
                                          <p:val>
                                            <p:strVal val="1+#ppt_w/2"/>
                                          </p:val>
                                        </p:tav>
                                        <p:tav tm="100000">
                                          <p:val>
                                            <p:strVal val="#ppt_x"/>
                                          </p:val>
                                        </p:tav>
                                      </p:tavLst>
                                    </p:anim>
                                    <p:anim calcmode="lin" valueType="num">
                                      <p:cBhvr additive="base">
                                        <p:cTn id="16" dur="500" fill="hold"/>
                                        <p:tgtEl>
                                          <p:spTgt spid="37478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2" fill="hold" grpId="0" nodeType="withEffect">
                                  <p:stCondLst>
                                    <p:cond delay="0"/>
                                  </p:stCondLst>
                                  <p:childTnLst>
                                    <p:set>
                                      <p:cBhvr>
                                        <p:cTn id="18" dur="1" fill="hold">
                                          <p:stCondLst>
                                            <p:cond delay="0"/>
                                          </p:stCondLst>
                                        </p:cTn>
                                        <p:tgtEl>
                                          <p:spTgt spid="374787">
                                            <p:txEl>
                                              <p:pRg st="3" end="3"/>
                                            </p:txEl>
                                          </p:spTgt>
                                        </p:tgtEl>
                                        <p:attrNameLst>
                                          <p:attrName>style.visibility</p:attrName>
                                        </p:attrNameLst>
                                      </p:cBhvr>
                                      <p:to>
                                        <p:strVal val="visible"/>
                                      </p:to>
                                    </p:set>
                                    <p:anim calcmode="lin" valueType="num">
                                      <p:cBhvr additive="base">
                                        <p:cTn id="19" dur="500" fill="hold"/>
                                        <p:tgtEl>
                                          <p:spTgt spid="374787">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7478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74787">
                                            <p:txEl>
                                              <p:pRg st="4" end="4"/>
                                            </p:txEl>
                                          </p:spTgt>
                                        </p:tgtEl>
                                        <p:attrNameLst>
                                          <p:attrName>style.visibility</p:attrName>
                                        </p:attrNameLst>
                                      </p:cBhvr>
                                      <p:to>
                                        <p:strVal val="visible"/>
                                      </p:to>
                                    </p:set>
                                    <p:anim calcmode="lin" valueType="num">
                                      <p:cBhvr additive="base">
                                        <p:cTn id="25" dur="500" fill="hold"/>
                                        <p:tgtEl>
                                          <p:spTgt spid="374787">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74787">
                                            <p:txEl>
                                              <p:pRg st="4" end="4"/>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374787">
                                            <p:txEl>
                                              <p:pRg st="5" end="5"/>
                                            </p:txEl>
                                          </p:spTgt>
                                        </p:tgtEl>
                                        <p:attrNameLst>
                                          <p:attrName>style.visibility</p:attrName>
                                        </p:attrNameLst>
                                      </p:cBhvr>
                                      <p:to>
                                        <p:strVal val="visible"/>
                                      </p:to>
                                    </p:set>
                                    <p:anim calcmode="lin" valueType="num">
                                      <p:cBhvr additive="base">
                                        <p:cTn id="29" dur="500" fill="hold"/>
                                        <p:tgtEl>
                                          <p:spTgt spid="374787">
                                            <p:txEl>
                                              <p:pRg st="5" end="5"/>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374787">
                                            <p:txEl>
                                              <p:pRg st="5" end="5"/>
                                            </p:txEl>
                                          </p:spTgt>
                                        </p:tgtEl>
                                        <p:attrNameLst>
                                          <p:attrName>ppt_y</p:attrName>
                                        </p:attrNameLst>
                                      </p:cBhvr>
                                      <p:tavLst>
                                        <p:tav tm="0">
                                          <p:val>
                                            <p:strVal val="#ppt_y"/>
                                          </p:val>
                                        </p:tav>
                                        <p:tav tm="100000">
                                          <p:val>
                                            <p:strVal val="#ppt_y"/>
                                          </p:val>
                                        </p:tav>
                                      </p:tavLst>
                                    </p:anim>
                                  </p:childTnLst>
                                </p:cTn>
                              </p:par>
                              <p:par>
                                <p:cTn id="31" presetID="2" presetClass="entr" presetSubtype="2" fill="hold" grpId="0" nodeType="withEffect">
                                  <p:stCondLst>
                                    <p:cond delay="0"/>
                                  </p:stCondLst>
                                  <p:childTnLst>
                                    <p:set>
                                      <p:cBhvr>
                                        <p:cTn id="32" dur="1" fill="hold">
                                          <p:stCondLst>
                                            <p:cond delay="0"/>
                                          </p:stCondLst>
                                        </p:cTn>
                                        <p:tgtEl>
                                          <p:spTgt spid="374787">
                                            <p:txEl>
                                              <p:pRg st="6" end="6"/>
                                            </p:txEl>
                                          </p:spTgt>
                                        </p:tgtEl>
                                        <p:attrNameLst>
                                          <p:attrName>style.visibility</p:attrName>
                                        </p:attrNameLst>
                                      </p:cBhvr>
                                      <p:to>
                                        <p:strVal val="visible"/>
                                      </p:to>
                                    </p:set>
                                    <p:anim calcmode="lin" valueType="num">
                                      <p:cBhvr additive="base">
                                        <p:cTn id="33" dur="500" fill="hold"/>
                                        <p:tgtEl>
                                          <p:spTgt spid="374787">
                                            <p:txEl>
                                              <p:pRg st="6" end="6"/>
                                            </p:txEl>
                                          </p:spTgt>
                                        </p:tgtEl>
                                        <p:attrNameLst>
                                          <p:attrName>ppt_x</p:attrName>
                                        </p:attrNameLst>
                                      </p:cBhvr>
                                      <p:tavLst>
                                        <p:tav tm="0">
                                          <p:val>
                                            <p:strVal val="1+#ppt_w/2"/>
                                          </p:val>
                                        </p:tav>
                                        <p:tav tm="100000">
                                          <p:val>
                                            <p:strVal val="#ppt_x"/>
                                          </p:val>
                                        </p:tav>
                                      </p:tavLst>
                                    </p:anim>
                                    <p:anim calcmode="lin" valueType="num">
                                      <p:cBhvr additive="base">
                                        <p:cTn id="34" dur="500" fill="hold"/>
                                        <p:tgtEl>
                                          <p:spTgt spid="37478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2" fill="hold" grpId="0" nodeType="clickEffect">
                                  <p:stCondLst>
                                    <p:cond delay="0"/>
                                  </p:stCondLst>
                                  <p:childTnLst>
                                    <p:set>
                                      <p:cBhvr>
                                        <p:cTn id="38" dur="1" fill="hold">
                                          <p:stCondLst>
                                            <p:cond delay="0"/>
                                          </p:stCondLst>
                                        </p:cTn>
                                        <p:tgtEl>
                                          <p:spTgt spid="374787">
                                            <p:txEl>
                                              <p:pRg st="7" end="7"/>
                                            </p:txEl>
                                          </p:spTgt>
                                        </p:tgtEl>
                                        <p:attrNameLst>
                                          <p:attrName>style.visibility</p:attrName>
                                        </p:attrNameLst>
                                      </p:cBhvr>
                                      <p:to>
                                        <p:strVal val="visible"/>
                                      </p:to>
                                    </p:set>
                                    <p:anim calcmode="lin" valueType="num">
                                      <p:cBhvr additive="base">
                                        <p:cTn id="39" dur="500" fill="hold"/>
                                        <p:tgtEl>
                                          <p:spTgt spid="374787">
                                            <p:txEl>
                                              <p:pRg st="7" end="7"/>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374787">
                                            <p:txEl>
                                              <p:pRg st="7" end="7"/>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374787">
                                            <p:txEl>
                                              <p:pRg st="8" end="8"/>
                                            </p:txEl>
                                          </p:spTgt>
                                        </p:tgtEl>
                                        <p:attrNameLst>
                                          <p:attrName>style.visibility</p:attrName>
                                        </p:attrNameLst>
                                      </p:cBhvr>
                                      <p:to>
                                        <p:strVal val="visible"/>
                                      </p:to>
                                    </p:set>
                                    <p:anim calcmode="lin" valueType="num">
                                      <p:cBhvr additive="base">
                                        <p:cTn id="43" dur="500" fill="hold"/>
                                        <p:tgtEl>
                                          <p:spTgt spid="374787">
                                            <p:txEl>
                                              <p:pRg st="8" end="8"/>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74787">
                                            <p:txEl>
                                              <p:pRg st="8" end="8"/>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74787">
                                            <p:txEl>
                                              <p:pRg st="9" end="9"/>
                                            </p:txEl>
                                          </p:spTgt>
                                        </p:tgtEl>
                                        <p:attrNameLst>
                                          <p:attrName>style.visibility</p:attrName>
                                        </p:attrNameLst>
                                      </p:cBhvr>
                                      <p:to>
                                        <p:strVal val="visible"/>
                                      </p:to>
                                    </p:set>
                                    <p:anim calcmode="lin" valueType="num">
                                      <p:cBhvr additive="base">
                                        <p:cTn id="47" dur="500" fill="hold"/>
                                        <p:tgtEl>
                                          <p:spTgt spid="374787">
                                            <p:txEl>
                                              <p:pRg st="9" end="9"/>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74787">
                                            <p:txEl>
                                              <p:pRg st="9" end="9"/>
                                            </p:txEl>
                                          </p:spTgt>
                                        </p:tgtEl>
                                        <p:attrNameLst>
                                          <p:attrName>ppt_y</p:attrName>
                                        </p:attrNameLst>
                                      </p:cBhvr>
                                      <p:tavLst>
                                        <p:tav tm="0">
                                          <p:val>
                                            <p:strVal val="#ppt_y"/>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74787">
                                            <p:txEl>
                                              <p:pRg st="10" end="10"/>
                                            </p:txEl>
                                          </p:spTgt>
                                        </p:tgtEl>
                                        <p:attrNameLst>
                                          <p:attrName>style.visibility</p:attrName>
                                        </p:attrNameLst>
                                      </p:cBhvr>
                                      <p:to>
                                        <p:strVal val="visible"/>
                                      </p:to>
                                    </p:set>
                                    <p:anim calcmode="lin" valueType="num">
                                      <p:cBhvr additive="base">
                                        <p:cTn id="53" dur="500" fill="hold"/>
                                        <p:tgtEl>
                                          <p:spTgt spid="374787">
                                            <p:txEl>
                                              <p:pRg st="10" end="10"/>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74787">
                                            <p:txEl>
                                              <p:pRg st="10" end="10"/>
                                            </p:txEl>
                                          </p:spTgt>
                                        </p:tgtEl>
                                        <p:attrNameLst>
                                          <p:attrName>ppt_y</p:attrName>
                                        </p:attrNameLst>
                                      </p:cBhvr>
                                      <p:tavLst>
                                        <p:tav tm="0">
                                          <p:val>
                                            <p:strVal val="#ppt_y"/>
                                          </p:val>
                                        </p:tav>
                                        <p:tav tm="100000">
                                          <p:val>
                                            <p:strVal val="#ppt_y"/>
                                          </p:val>
                                        </p:tav>
                                      </p:tavLst>
                                    </p:anim>
                                  </p:childTnLst>
                                </p:cTn>
                              </p:par>
                              <p:par>
                                <p:cTn id="55" presetID="2" presetClass="entr" presetSubtype="2" fill="hold" grpId="0" nodeType="withEffect">
                                  <p:stCondLst>
                                    <p:cond delay="0"/>
                                  </p:stCondLst>
                                  <p:childTnLst>
                                    <p:set>
                                      <p:cBhvr>
                                        <p:cTn id="56" dur="1" fill="hold">
                                          <p:stCondLst>
                                            <p:cond delay="0"/>
                                          </p:stCondLst>
                                        </p:cTn>
                                        <p:tgtEl>
                                          <p:spTgt spid="374787">
                                            <p:txEl>
                                              <p:pRg st="11" end="11"/>
                                            </p:txEl>
                                          </p:spTgt>
                                        </p:tgtEl>
                                        <p:attrNameLst>
                                          <p:attrName>style.visibility</p:attrName>
                                        </p:attrNameLst>
                                      </p:cBhvr>
                                      <p:to>
                                        <p:strVal val="visible"/>
                                      </p:to>
                                    </p:set>
                                    <p:anim calcmode="lin" valueType="num">
                                      <p:cBhvr additive="base">
                                        <p:cTn id="57" dur="500" fill="hold"/>
                                        <p:tgtEl>
                                          <p:spTgt spid="374787">
                                            <p:txEl>
                                              <p:pRg st="11" end="11"/>
                                            </p:txEl>
                                          </p:spTgt>
                                        </p:tgtEl>
                                        <p:attrNameLst>
                                          <p:attrName>ppt_x</p:attrName>
                                        </p:attrNameLst>
                                      </p:cBhvr>
                                      <p:tavLst>
                                        <p:tav tm="0">
                                          <p:val>
                                            <p:strVal val="1+#ppt_w/2"/>
                                          </p:val>
                                        </p:tav>
                                        <p:tav tm="100000">
                                          <p:val>
                                            <p:strVal val="#ppt_x"/>
                                          </p:val>
                                        </p:tav>
                                      </p:tavLst>
                                    </p:anim>
                                    <p:anim calcmode="lin" valueType="num">
                                      <p:cBhvr additive="base">
                                        <p:cTn id="58" dur="500" fill="hold"/>
                                        <p:tgtEl>
                                          <p:spTgt spid="374787">
                                            <p:txEl>
                                              <p:pRg st="11" end="1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4787"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p:cNvSpPr>
            <a:spLocks noGrp="1"/>
          </p:cNvSpPr>
          <p:nvPr>
            <p:ph type="title"/>
          </p:nvPr>
        </p:nvSpPr>
        <p:spPr/>
        <p:txBody>
          <a:bodyPr/>
          <a:lstStyle/>
          <a:p>
            <a:r>
              <a:rPr lang="en-GB" dirty="0"/>
              <a:t>2. Ethics &amp; Scientific Community</a:t>
            </a:r>
          </a:p>
        </p:txBody>
      </p:sp>
      <p:sp>
        <p:nvSpPr>
          <p:cNvPr id="35843" name="Content Placeholder 2"/>
          <p:cNvSpPr>
            <a:spLocks noGrp="1"/>
          </p:cNvSpPr>
          <p:nvPr>
            <p:ph idx="1"/>
          </p:nvPr>
        </p:nvSpPr>
        <p:spPr/>
        <p:txBody>
          <a:bodyPr/>
          <a:lstStyle/>
          <a:p>
            <a:r>
              <a:rPr lang="en-GB" dirty="0"/>
              <a:t>Follow a good academic practice and avoid fraud and plagiarism </a:t>
            </a:r>
            <a:endParaRPr lang="en-US" dirty="0"/>
          </a:p>
          <a:p>
            <a:r>
              <a:rPr lang="en-US" dirty="0"/>
              <a:t>Protection of the reputation of the scientific community</a:t>
            </a:r>
          </a:p>
          <a:p>
            <a:r>
              <a:rPr lang="en-US" dirty="0"/>
              <a:t>Production of ethical research</a:t>
            </a:r>
          </a:p>
          <a:p>
            <a:r>
              <a:rPr lang="en-HK" dirty="0"/>
              <a:t>A Baptist University professor was accused of misleading public by rushing out results of unfinished popularity survey on candidates in chief executive race “ </a:t>
            </a:r>
            <a:r>
              <a:rPr lang="en-HK" sz="2000" dirty="0"/>
              <a:t>Jan 19 2012, SCMP</a:t>
            </a:r>
            <a:endParaRPr lang="en-US" dirty="0"/>
          </a:p>
          <a:p>
            <a:endParaRPr lang="en-GB" dirty="0"/>
          </a:p>
        </p:txBody>
      </p:sp>
      <p:sp>
        <p:nvSpPr>
          <p:cNvPr id="35844" name="Slide Number Placeholder 3"/>
          <p:cNvSpPr>
            <a:spLocks noGrp="1"/>
          </p:cNvSpPr>
          <p:nvPr>
            <p:ph type="sldNum" sz="quarter" idx="12"/>
          </p:nvPr>
        </p:nvSpPr>
        <p:spPr/>
        <p:txBody>
          <a:bodyPr/>
          <a:lstStyle/>
          <a:p>
            <a:fld id="{25C7B399-A404-4A46-9430-5D5661AADBBB}" type="slidenum">
              <a:rPr lang="en-US" smtClean="0"/>
              <a:pPr/>
              <a:t>7</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AU" altLang="zh-CN" dirty="0"/>
              <a:t>3. Ethics &amp; Sponsors</a:t>
            </a:r>
          </a:p>
        </p:txBody>
      </p:sp>
      <p:sp>
        <p:nvSpPr>
          <p:cNvPr id="381955" name="Rectangle 3"/>
          <p:cNvSpPr>
            <a:spLocks noGrp="1" noChangeArrowheads="1"/>
          </p:cNvSpPr>
          <p:nvPr>
            <p:ph type="body" idx="1"/>
          </p:nvPr>
        </p:nvSpPr>
        <p:spPr/>
        <p:txBody>
          <a:bodyPr/>
          <a:lstStyle/>
          <a:p>
            <a:r>
              <a:rPr lang="en-AU" altLang="zh-CN" dirty="0"/>
              <a:t>Conditional research </a:t>
            </a:r>
          </a:p>
          <a:p>
            <a:pPr lvl="1"/>
            <a:r>
              <a:rPr lang="en-AU" altLang="zh-CN" dirty="0"/>
              <a:t>Is limited with time, money, personnel, and research design constraints.</a:t>
            </a:r>
          </a:p>
          <a:p>
            <a:r>
              <a:rPr lang="en-AU" altLang="zh-CN" dirty="0"/>
              <a:t>Non-conditional research </a:t>
            </a:r>
          </a:p>
          <a:p>
            <a:pPr lvl="1"/>
            <a:r>
              <a:rPr lang="en-AU" altLang="zh-CN" dirty="0"/>
              <a:t>Allows the researchers autonomy in the development of the time lines and the research design that are used.</a:t>
            </a:r>
          </a:p>
          <a:p>
            <a:r>
              <a:rPr lang="en-US" altLang="zh-CN" dirty="0"/>
              <a:t>Deception</a:t>
            </a:r>
          </a:p>
          <a:p>
            <a:pPr lvl="1"/>
            <a:r>
              <a:rPr lang="en-US" altLang="zh-CN" dirty="0"/>
              <a:t>Researchers cannot always be fully aware of how their research will be used.</a:t>
            </a:r>
          </a:p>
          <a:p>
            <a:pPr lvl="1"/>
            <a:r>
              <a:rPr lang="en-US" altLang="zh-CN" dirty="0"/>
              <a:t>Very often, a disclaimer will be added to the report*</a:t>
            </a:r>
          </a:p>
        </p:txBody>
      </p:sp>
      <p:sp>
        <p:nvSpPr>
          <p:cNvPr id="4" name="TextBox 3"/>
          <p:cNvSpPr txBox="1">
            <a:spLocks noChangeArrowheads="1"/>
          </p:cNvSpPr>
          <p:nvPr/>
        </p:nvSpPr>
        <p:spPr bwMode="auto">
          <a:xfrm>
            <a:off x="1629915" y="5486400"/>
            <a:ext cx="9341295" cy="923330"/>
          </a:xfrm>
          <a:prstGeom prst="rect">
            <a:avLst/>
          </a:prstGeom>
          <a:noFill/>
          <a:ln w="9525">
            <a:noFill/>
            <a:miter lim="800000"/>
            <a:headEnd/>
            <a:tailEnd/>
          </a:ln>
        </p:spPr>
        <p:txBody>
          <a:bodyPr wrap="square">
            <a:spAutoFit/>
          </a:bodyPr>
          <a:lstStyle/>
          <a:p>
            <a:r>
              <a:rPr lang="en-US" b="1" dirty="0"/>
              <a:t>* The University requires that research results provided by the authors not be used in any way that implies the University’s endorsement of a particular product or service.</a:t>
            </a:r>
          </a:p>
        </p:txBody>
      </p:sp>
    </p:spTree>
    <p:extLst>
      <p:ext uri="{BB962C8B-B14F-4D97-AF65-F5344CB8AC3E}">
        <p14:creationId xmlns:p14="http://schemas.microsoft.com/office/powerpoint/2010/main" val="341236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81955">
                                            <p:txEl>
                                              <p:pRg st="0" end="0"/>
                                            </p:txEl>
                                          </p:spTgt>
                                        </p:tgtEl>
                                        <p:attrNameLst>
                                          <p:attrName>style.visibility</p:attrName>
                                        </p:attrNameLst>
                                      </p:cBhvr>
                                      <p:to>
                                        <p:strVal val="visible"/>
                                      </p:to>
                                    </p:set>
                                    <p:anim calcmode="lin" valueType="num">
                                      <p:cBhvr additive="base">
                                        <p:cTn id="7" dur="500" fill="hold"/>
                                        <p:tgtEl>
                                          <p:spTgt spid="381955">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81955">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381955">
                                            <p:txEl>
                                              <p:pRg st="1" end="1"/>
                                            </p:txEl>
                                          </p:spTgt>
                                        </p:tgtEl>
                                        <p:attrNameLst>
                                          <p:attrName>style.visibility</p:attrName>
                                        </p:attrNameLst>
                                      </p:cBhvr>
                                      <p:to>
                                        <p:strVal val="visible"/>
                                      </p:to>
                                    </p:set>
                                    <p:anim calcmode="lin" valueType="num">
                                      <p:cBhvr additive="base">
                                        <p:cTn id="11" dur="500" fill="hold"/>
                                        <p:tgtEl>
                                          <p:spTgt spid="381955">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381955">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grpId="0" nodeType="clickEffect">
                                  <p:stCondLst>
                                    <p:cond delay="0"/>
                                  </p:stCondLst>
                                  <p:childTnLst>
                                    <p:set>
                                      <p:cBhvr>
                                        <p:cTn id="16" dur="1" fill="hold">
                                          <p:stCondLst>
                                            <p:cond delay="0"/>
                                          </p:stCondLst>
                                        </p:cTn>
                                        <p:tgtEl>
                                          <p:spTgt spid="381955">
                                            <p:txEl>
                                              <p:pRg st="2" end="2"/>
                                            </p:txEl>
                                          </p:spTgt>
                                        </p:tgtEl>
                                        <p:attrNameLst>
                                          <p:attrName>style.visibility</p:attrName>
                                        </p:attrNameLst>
                                      </p:cBhvr>
                                      <p:to>
                                        <p:strVal val="visible"/>
                                      </p:to>
                                    </p:set>
                                    <p:anim calcmode="lin" valueType="num">
                                      <p:cBhvr additive="base">
                                        <p:cTn id="17" dur="500" fill="hold"/>
                                        <p:tgtEl>
                                          <p:spTgt spid="381955">
                                            <p:txEl>
                                              <p:pRg st="2" end="2"/>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381955">
                                            <p:txEl>
                                              <p:pRg st="2" end="2"/>
                                            </p:txEl>
                                          </p:spTgt>
                                        </p:tgtEl>
                                        <p:attrNameLst>
                                          <p:attrName>ppt_y</p:attrName>
                                        </p:attrNameLst>
                                      </p:cBhvr>
                                      <p:tavLst>
                                        <p:tav tm="0">
                                          <p:val>
                                            <p:strVal val="#ppt_y"/>
                                          </p:val>
                                        </p:tav>
                                        <p:tav tm="100000">
                                          <p:val>
                                            <p:strVal val="#ppt_y"/>
                                          </p:val>
                                        </p:tav>
                                      </p:tavLst>
                                    </p:anim>
                                  </p:childTnLst>
                                </p:cTn>
                              </p:par>
                              <p:par>
                                <p:cTn id="19" presetID="2" presetClass="entr" presetSubtype="8" fill="hold" grpId="0" nodeType="withEffect">
                                  <p:stCondLst>
                                    <p:cond delay="0"/>
                                  </p:stCondLst>
                                  <p:childTnLst>
                                    <p:set>
                                      <p:cBhvr>
                                        <p:cTn id="20" dur="1" fill="hold">
                                          <p:stCondLst>
                                            <p:cond delay="0"/>
                                          </p:stCondLst>
                                        </p:cTn>
                                        <p:tgtEl>
                                          <p:spTgt spid="381955">
                                            <p:txEl>
                                              <p:pRg st="3" end="3"/>
                                            </p:txEl>
                                          </p:spTgt>
                                        </p:tgtEl>
                                        <p:attrNameLst>
                                          <p:attrName>style.visibility</p:attrName>
                                        </p:attrNameLst>
                                      </p:cBhvr>
                                      <p:to>
                                        <p:strVal val="visible"/>
                                      </p:to>
                                    </p:set>
                                    <p:anim calcmode="lin" valueType="num">
                                      <p:cBhvr additive="base">
                                        <p:cTn id="21" dur="500" fill="hold"/>
                                        <p:tgtEl>
                                          <p:spTgt spid="381955">
                                            <p:txEl>
                                              <p:pRg st="3" end="3"/>
                                            </p:txEl>
                                          </p:spTgt>
                                        </p:tgtEl>
                                        <p:attrNameLst>
                                          <p:attrName>ppt_x</p:attrName>
                                        </p:attrNameLst>
                                      </p:cBhvr>
                                      <p:tavLst>
                                        <p:tav tm="0">
                                          <p:val>
                                            <p:strVal val="0-#ppt_w/2"/>
                                          </p:val>
                                        </p:tav>
                                        <p:tav tm="100000">
                                          <p:val>
                                            <p:strVal val="#ppt_x"/>
                                          </p:val>
                                        </p:tav>
                                      </p:tavLst>
                                    </p:anim>
                                    <p:anim calcmode="lin" valueType="num">
                                      <p:cBhvr additive="base">
                                        <p:cTn id="22" dur="500" fill="hold"/>
                                        <p:tgtEl>
                                          <p:spTgt spid="381955">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grpId="0" nodeType="clickEffect">
                                  <p:stCondLst>
                                    <p:cond delay="0"/>
                                  </p:stCondLst>
                                  <p:childTnLst>
                                    <p:set>
                                      <p:cBhvr>
                                        <p:cTn id="26" dur="1" fill="hold">
                                          <p:stCondLst>
                                            <p:cond delay="0"/>
                                          </p:stCondLst>
                                        </p:cTn>
                                        <p:tgtEl>
                                          <p:spTgt spid="381955">
                                            <p:txEl>
                                              <p:pRg st="4" end="4"/>
                                            </p:txEl>
                                          </p:spTgt>
                                        </p:tgtEl>
                                        <p:attrNameLst>
                                          <p:attrName>style.visibility</p:attrName>
                                        </p:attrNameLst>
                                      </p:cBhvr>
                                      <p:to>
                                        <p:strVal val="visible"/>
                                      </p:to>
                                    </p:set>
                                    <p:anim calcmode="lin" valueType="num">
                                      <p:cBhvr additive="base">
                                        <p:cTn id="27" dur="500" fill="hold"/>
                                        <p:tgtEl>
                                          <p:spTgt spid="381955">
                                            <p:txEl>
                                              <p:pRg st="4" end="4"/>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381955">
                                            <p:txEl>
                                              <p:pRg st="4" end="4"/>
                                            </p:txEl>
                                          </p:spTgt>
                                        </p:tgtEl>
                                        <p:attrNameLst>
                                          <p:attrName>ppt_y</p:attrName>
                                        </p:attrNameLst>
                                      </p:cBhvr>
                                      <p:tavLst>
                                        <p:tav tm="0">
                                          <p:val>
                                            <p:strVal val="#ppt_y"/>
                                          </p:val>
                                        </p:tav>
                                        <p:tav tm="100000">
                                          <p:val>
                                            <p:strVal val="#ppt_y"/>
                                          </p:val>
                                        </p:tav>
                                      </p:tavLst>
                                    </p:anim>
                                  </p:childTnLst>
                                </p:cTn>
                              </p:par>
                              <p:par>
                                <p:cTn id="29" presetID="2" presetClass="entr" presetSubtype="8" fill="hold" grpId="0" nodeType="withEffect">
                                  <p:stCondLst>
                                    <p:cond delay="0"/>
                                  </p:stCondLst>
                                  <p:childTnLst>
                                    <p:set>
                                      <p:cBhvr>
                                        <p:cTn id="30" dur="1" fill="hold">
                                          <p:stCondLst>
                                            <p:cond delay="0"/>
                                          </p:stCondLst>
                                        </p:cTn>
                                        <p:tgtEl>
                                          <p:spTgt spid="381955">
                                            <p:txEl>
                                              <p:pRg st="5" end="5"/>
                                            </p:txEl>
                                          </p:spTgt>
                                        </p:tgtEl>
                                        <p:attrNameLst>
                                          <p:attrName>style.visibility</p:attrName>
                                        </p:attrNameLst>
                                      </p:cBhvr>
                                      <p:to>
                                        <p:strVal val="visible"/>
                                      </p:to>
                                    </p:set>
                                    <p:anim calcmode="lin" valueType="num">
                                      <p:cBhvr additive="base">
                                        <p:cTn id="31" dur="500" fill="hold"/>
                                        <p:tgtEl>
                                          <p:spTgt spid="381955">
                                            <p:txEl>
                                              <p:pRg st="5" end="5"/>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81955">
                                            <p:txEl>
                                              <p:pRg st="5" end="5"/>
                                            </p:txEl>
                                          </p:spTgt>
                                        </p:tgtEl>
                                        <p:attrNameLst>
                                          <p:attrName>ppt_y</p:attrName>
                                        </p:attrNameLst>
                                      </p:cBhvr>
                                      <p:tavLst>
                                        <p:tav tm="0">
                                          <p:val>
                                            <p:strVal val="#ppt_y"/>
                                          </p:val>
                                        </p:tav>
                                        <p:tav tm="100000">
                                          <p:val>
                                            <p:strVal val="#ppt_y"/>
                                          </p:val>
                                        </p:tav>
                                      </p:tavLst>
                                    </p:anim>
                                  </p:childTnLst>
                                </p:cTn>
                              </p:par>
                              <p:par>
                                <p:cTn id="33" presetID="2" presetClass="entr" presetSubtype="8" fill="hold" grpId="0" nodeType="withEffect">
                                  <p:stCondLst>
                                    <p:cond delay="0"/>
                                  </p:stCondLst>
                                  <p:childTnLst>
                                    <p:set>
                                      <p:cBhvr>
                                        <p:cTn id="34" dur="1" fill="hold">
                                          <p:stCondLst>
                                            <p:cond delay="0"/>
                                          </p:stCondLst>
                                        </p:cTn>
                                        <p:tgtEl>
                                          <p:spTgt spid="381955">
                                            <p:txEl>
                                              <p:pRg st="6" end="6"/>
                                            </p:txEl>
                                          </p:spTgt>
                                        </p:tgtEl>
                                        <p:attrNameLst>
                                          <p:attrName>style.visibility</p:attrName>
                                        </p:attrNameLst>
                                      </p:cBhvr>
                                      <p:to>
                                        <p:strVal val="visible"/>
                                      </p:to>
                                    </p:set>
                                    <p:anim calcmode="lin" valueType="num">
                                      <p:cBhvr additive="base">
                                        <p:cTn id="35" dur="500" fill="hold"/>
                                        <p:tgtEl>
                                          <p:spTgt spid="381955">
                                            <p:txEl>
                                              <p:pRg st="6" end="6"/>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381955">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3" presetClass="entr" presetSubtype="1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blinds(horizontal)">
                                      <p:cBhvr>
                                        <p:cTn id="4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1955" grpId="0" build="p" autoUpdateAnimBg="0"/>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1"/>
          <p:cNvSpPr>
            <a:spLocks noGrp="1"/>
          </p:cNvSpPr>
          <p:nvPr>
            <p:ph type="title"/>
          </p:nvPr>
        </p:nvSpPr>
        <p:spPr/>
        <p:txBody>
          <a:bodyPr/>
          <a:lstStyle/>
          <a:p>
            <a:r>
              <a:rPr lang="en-US" dirty="0"/>
              <a:t>4. Ethics &amp;</a:t>
            </a:r>
            <a:br>
              <a:rPr lang="en-US" dirty="0"/>
            </a:br>
            <a:r>
              <a:rPr lang="en-US" dirty="0"/>
              <a:t>Participants</a:t>
            </a:r>
          </a:p>
        </p:txBody>
      </p:sp>
      <p:sp>
        <p:nvSpPr>
          <p:cNvPr id="36867" name="Content Placeholder 2"/>
          <p:cNvSpPr>
            <a:spLocks noGrp="1"/>
          </p:cNvSpPr>
          <p:nvPr>
            <p:ph idx="1"/>
          </p:nvPr>
        </p:nvSpPr>
        <p:spPr/>
        <p:txBody>
          <a:bodyPr/>
          <a:lstStyle/>
          <a:p>
            <a:endParaRPr lang="en-US" dirty="0"/>
          </a:p>
          <a:p>
            <a:r>
              <a:rPr lang="en-US" dirty="0"/>
              <a:t>Protection of rights </a:t>
            </a:r>
          </a:p>
          <a:p>
            <a:pPr lvl="1"/>
            <a:r>
              <a:rPr lang="en-US" dirty="0"/>
              <a:t>Protect the rights of both human and non-human participants</a:t>
            </a:r>
          </a:p>
          <a:p>
            <a:r>
              <a:rPr lang="en-US" dirty="0"/>
              <a:t>Harm</a:t>
            </a:r>
          </a:p>
          <a:p>
            <a:pPr lvl="1"/>
            <a:r>
              <a:rPr lang="en-US" dirty="0"/>
              <a:t>Physical harm </a:t>
            </a:r>
          </a:p>
          <a:p>
            <a:pPr lvl="1"/>
            <a:r>
              <a:rPr lang="en-US" dirty="0"/>
              <a:t>Psychological harm</a:t>
            </a:r>
          </a:p>
          <a:p>
            <a:pPr lvl="2"/>
            <a:r>
              <a:rPr lang="en-GB" dirty="0"/>
              <a:t>Some studies could induce psychological stress, anxiety or humiliation (e.g., disclosure of sexual behaviour, Facebook’s psychological experiment). </a:t>
            </a:r>
            <a:endParaRPr lang="en-US" dirty="0"/>
          </a:p>
          <a:p>
            <a:pPr lvl="1"/>
            <a:r>
              <a:rPr lang="en-US" dirty="0"/>
              <a:t>Legal harm</a:t>
            </a:r>
          </a:p>
          <a:p>
            <a:pPr lvl="2"/>
            <a:r>
              <a:rPr lang="en-GB" dirty="0"/>
              <a:t>The disclosure of illegal, sexual or deviant behaviour could cause adverse effects  (e.g., </a:t>
            </a:r>
            <a:r>
              <a:rPr lang="en-US" dirty="0"/>
              <a:t>drug users or </a:t>
            </a:r>
            <a:r>
              <a:rPr lang="en-GB" dirty="0"/>
              <a:t>dealers could be prosecuted)</a:t>
            </a:r>
            <a:endParaRPr lang="en-US" dirty="0"/>
          </a:p>
        </p:txBody>
      </p:sp>
      <p:sp>
        <p:nvSpPr>
          <p:cNvPr id="36868" name="Slide Number Placeholder 3"/>
          <p:cNvSpPr>
            <a:spLocks noGrp="1"/>
          </p:cNvSpPr>
          <p:nvPr>
            <p:ph type="sldNum" sz="quarter" idx="12"/>
          </p:nvPr>
        </p:nvSpPr>
        <p:spPr/>
        <p:txBody>
          <a:bodyPr/>
          <a:lstStyle/>
          <a:p>
            <a:fld id="{3B33D541-C4B4-4FA9-961B-9A656D2CB3D9}" type="slidenum">
              <a:rPr lang="en-US" smtClean="0"/>
              <a:pPr/>
              <a:t>9</a:t>
            </a:fld>
            <a:endParaRPr lang="en-US"/>
          </a:p>
        </p:txBody>
      </p:sp>
      <p:sp>
        <p:nvSpPr>
          <p:cNvPr id="6" name="Content Placeholder 2"/>
          <p:cNvSpPr txBox="1">
            <a:spLocks/>
          </p:cNvSpPr>
          <p:nvPr/>
        </p:nvSpPr>
        <p:spPr>
          <a:xfrm>
            <a:off x="5086300" y="257173"/>
            <a:ext cx="6759624" cy="2667000"/>
          </a:xfrm>
          <a:prstGeom prst="rect">
            <a:avLst/>
          </a:prstGeom>
        </p:spPr>
        <p:txBody>
          <a:bodyPr vert="horz" lIns="91440" tIns="45720" rIns="91440" bIns="45720" rtlCol="0">
            <a:normAutofit/>
          </a:bodyPr>
          <a:lstStyle/>
          <a:p>
            <a:pPr marL="228600" indent="-228600">
              <a:lnSpc>
                <a:spcPct val="90000"/>
              </a:lnSpc>
              <a:spcBef>
                <a:spcPts val="1000"/>
              </a:spcBef>
              <a:buClr>
                <a:schemeClr val="tx1">
                  <a:lumMod val="50000"/>
                  <a:lumOff val="50000"/>
                </a:schemeClr>
              </a:buClr>
            </a:pPr>
            <a:r>
              <a:rPr lang="en-GB" b="1" dirty="0">
                <a:solidFill>
                  <a:schemeClr val="tx2"/>
                </a:solidFill>
                <a:latin typeface="Arial" panose="020B0604020202020204" pitchFamily="34" charset="0"/>
                <a:cs typeface="Arial" panose="020B0604020202020204" pitchFamily="34" charset="0"/>
              </a:rPr>
              <a:t>Example: Gang Leader for a Day</a:t>
            </a:r>
          </a:p>
          <a:p>
            <a:pPr marL="228600" indent="-228600">
              <a:lnSpc>
                <a:spcPct val="90000"/>
              </a:lnSpc>
              <a:spcBef>
                <a:spcPts val="1000"/>
              </a:spcBef>
              <a:buClr>
                <a:schemeClr val="tx1">
                  <a:lumMod val="50000"/>
                  <a:lumOff val="50000"/>
                </a:schemeClr>
              </a:buClr>
              <a:buFont typeface="Arial" panose="020B0604020202020204" pitchFamily="34" charset="0"/>
              <a:buChar char="&gt;"/>
              <a:defRPr/>
            </a:pPr>
            <a:r>
              <a:rPr lang="en-GB" sz="1600" dirty="0">
                <a:solidFill>
                  <a:schemeClr val="tx2"/>
                </a:solidFill>
                <a:latin typeface="Arial" panose="020B0604020202020204" pitchFamily="34" charset="0"/>
                <a:cs typeface="Arial" panose="020B0604020202020204" pitchFamily="34" charset="0"/>
              </a:rPr>
              <a:t>A researcher examined the gang activities in the government housing near the University of Chicago. The gang leader made the researcher leader for a day to show him how difficult running a gang was. This gave the researcher invaluable insight into the economics and social rules of a U.S. gang, but many have criticised this research. For example, he would have been party to many examples of illegal activity, and harm to individuals e.g. beating up gang members and selling drugs.</a:t>
            </a:r>
          </a:p>
        </p:txBody>
      </p:sp>
      <p:sp>
        <p:nvSpPr>
          <p:cNvPr id="8" name="Rounded Rectangular Callout 7"/>
          <p:cNvSpPr/>
          <p:nvPr/>
        </p:nvSpPr>
        <p:spPr>
          <a:xfrm>
            <a:off x="4942284" y="180973"/>
            <a:ext cx="7002760" cy="2455939"/>
          </a:xfrm>
          <a:prstGeom prst="wedgeRoundRectCallout">
            <a:avLst>
              <a:gd name="adj1" fmla="val -69907"/>
              <a:gd name="adj2" fmla="val 99906"/>
              <a:gd name="adj3" fmla="val 16667"/>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US" altLang="zh-CN"/>
              <a:t>Continued…</a:t>
            </a:r>
          </a:p>
        </p:txBody>
      </p:sp>
      <p:sp>
        <p:nvSpPr>
          <p:cNvPr id="37891" name="Rectangle 3"/>
          <p:cNvSpPr>
            <a:spLocks noGrp="1" noChangeArrowheads="1"/>
          </p:cNvSpPr>
          <p:nvPr>
            <p:ph type="body" idx="1"/>
          </p:nvPr>
        </p:nvSpPr>
        <p:spPr/>
        <p:txBody>
          <a:bodyPr>
            <a:normAutofit fontScale="77500" lnSpcReduction="20000"/>
          </a:bodyPr>
          <a:lstStyle/>
          <a:p>
            <a:r>
              <a:rPr lang="en-US" altLang="zh-CN" dirty="0"/>
              <a:t>Voluntary participation</a:t>
            </a:r>
          </a:p>
          <a:p>
            <a:r>
              <a:rPr lang="en-US" altLang="zh-CN" dirty="0"/>
              <a:t>Informed consent given by the participant</a:t>
            </a:r>
          </a:p>
          <a:p>
            <a:pPr lvl="1"/>
            <a:r>
              <a:rPr lang="en-GB" altLang="zh-CN" dirty="0"/>
              <a:t>subjects are well informed about the study, the potential risks and benefits of their participation </a:t>
            </a:r>
            <a:endParaRPr lang="en-US" altLang="zh-CN" dirty="0"/>
          </a:p>
          <a:p>
            <a:r>
              <a:rPr lang="en-US" altLang="zh-CN" dirty="0"/>
              <a:t>The right of the participant to refuse and withdraw </a:t>
            </a:r>
          </a:p>
          <a:p>
            <a:r>
              <a:rPr lang="en-US" altLang="zh-CN" dirty="0"/>
              <a:t>The right of the participant not to be deceived or to be harmed </a:t>
            </a:r>
          </a:p>
          <a:p>
            <a:r>
              <a:rPr lang="en-US" altLang="zh-CN" dirty="0"/>
              <a:t>The right of the individual to have personal information or data treated as confidential or anonymous</a:t>
            </a:r>
          </a:p>
          <a:p>
            <a:r>
              <a:rPr lang="en-US" altLang="zh-CN" dirty="0"/>
              <a:t>The right of research participants to access the research findings</a:t>
            </a:r>
          </a:p>
          <a:p>
            <a:r>
              <a:rPr lang="en-US" altLang="zh-CN" dirty="0"/>
              <a:t>Deception and covert research</a:t>
            </a:r>
          </a:p>
          <a:p>
            <a:pPr lvl="1"/>
            <a:r>
              <a:rPr lang="en-US" altLang="zh-CN" dirty="0"/>
              <a:t>Deception occurs when participants are deceived about some aspect of the research</a:t>
            </a:r>
          </a:p>
          <a:p>
            <a:pPr lvl="1"/>
            <a:r>
              <a:rPr lang="en-US" altLang="zh-CN" dirty="0"/>
              <a:t>Convert research involves research in which the participants are not informed or aware of their participation.</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r>
              <a:rPr lang="en-AU" altLang="zh-CN" dirty="0"/>
              <a:t>5. Ethics &amp; Self</a:t>
            </a:r>
            <a:endParaRPr lang="en-US" dirty="0"/>
          </a:p>
        </p:txBody>
      </p:sp>
      <p:sp>
        <p:nvSpPr>
          <p:cNvPr id="39939" name="Content Placeholder 2"/>
          <p:cNvSpPr>
            <a:spLocks noGrp="1"/>
          </p:cNvSpPr>
          <p:nvPr>
            <p:ph idx="1"/>
          </p:nvPr>
        </p:nvSpPr>
        <p:spPr/>
        <p:txBody>
          <a:bodyPr/>
          <a:lstStyle/>
          <a:p>
            <a:r>
              <a:rPr lang="en-US" dirty="0"/>
              <a:t>A researcher must avoid:</a:t>
            </a:r>
          </a:p>
          <a:p>
            <a:pPr lvl="1"/>
            <a:r>
              <a:rPr lang="en-US" dirty="0"/>
              <a:t>Misconduct (fraud and plagiarism)</a:t>
            </a:r>
          </a:p>
          <a:p>
            <a:pPr lvl="1"/>
            <a:r>
              <a:rPr lang="en-US" dirty="0"/>
              <a:t>Use of power or political manipulation of data</a:t>
            </a:r>
          </a:p>
        </p:txBody>
      </p:sp>
      <p:sp>
        <p:nvSpPr>
          <p:cNvPr id="39940" name="Slide Number Placeholder 3"/>
          <p:cNvSpPr>
            <a:spLocks noGrp="1"/>
          </p:cNvSpPr>
          <p:nvPr>
            <p:ph type="sldNum" sz="quarter" idx="12"/>
          </p:nvPr>
        </p:nvSpPr>
        <p:spPr/>
        <p:txBody>
          <a:bodyPr/>
          <a:lstStyle/>
          <a:p>
            <a:fld id="{A4DBEFB6-764D-418B-8B29-7F0ED499A359}" type="slidenum">
              <a:rPr lang="en-US" smtClean="0"/>
              <a:pPr/>
              <a:t>11</a:t>
            </a:fld>
            <a:endParaRPr 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42136-D044-4175-A7DB-F06D0670B5E8}"/>
              </a:ext>
            </a:extLst>
          </p:cNvPr>
          <p:cNvSpPr>
            <a:spLocks noGrp="1"/>
          </p:cNvSpPr>
          <p:nvPr>
            <p:ph type="title"/>
          </p:nvPr>
        </p:nvSpPr>
        <p:spPr/>
        <p:txBody>
          <a:bodyPr>
            <a:normAutofit fontScale="90000"/>
          </a:bodyPr>
          <a:lstStyle/>
          <a:p>
            <a:r>
              <a:rPr lang="en-HK" dirty="0"/>
              <a:t>General Data Protection Regulation and data protection act</a:t>
            </a:r>
            <a:endParaRPr lang="en-GB" dirty="0"/>
          </a:p>
        </p:txBody>
      </p:sp>
      <p:sp>
        <p:nvSpPr>
          <p:cNvPr id="3" name="Content Placeholder 2">
            <a:extLst>
              <a:ext uri="{FF2B5EF4-FFF2-40B4-BE49-F238E27FC236}">
                <a16:creationId xmlns:a16="http://schemas.microsoft.com/office/drawing/2014/main" id="{A1EE43D5-7BA4-4937-B269-74F3315874B0}"/>
              </a:ext>
            </a:extLst>
          </p:cNvPr>
          <p:cNvSpPr>
            <a:spLocks noGrp="1"/>
          </p:cNvSpPr>
          <p:nvPr>
            <p:ph idx="1"/>
          </p:nvPr>
        </p:nvSpPr>
        <p:spPr/>
        <p:txBody>
          <a:bodyPr/>
          <a:lstStyle/>
          <a:p>
            <a:r>
              <a:rPr lang="en-HK" dirty="0"/>
              <a:t>The EU General Data Protection Regulation (GDPR) and the UK Data Protection Act 2018 govern the processing (acquiring, holding, using, etc.) of personal data in the UK.</a:t>
            </a:r>
          </a:p>
          <a:p>
            <a:r>
              <a:rPr lang="en-HK" dirty="0"/>
              <a:t>DPA does not apply to research data in general, nor to anonymised data.</a:t>
            </a:r>
          </a:p>
          <a:p>
            <a:r>
              <a:rPr lang="en-HK" dirty="0"/>
              <a:t>A person's identity can be disclosed from: </a:t>
            </a:r>
          </a:p>
          <a:p>
            <a:pPr lvl="1"/>
            <a:r>
              <a:rPr lang="en-HK" dirty="0"/>
              <a:t>direct identifiers such as names, addresses, postcode information, telephone numbers or pictures; </a:t>
            </a:r>
          </a:p>
          <a:p>
            <a:pPr lvl="1"/>
            <a:r>
              <a:rPr lang="en-HK" dirty="0"/>
              <a:t>indirect identifiers which when linked with other publicly available information sources, could identify someone, e.g. information on workplace, occupation or exceptional values of characteristics like salary or age.</a:t>
            </a:r>
            <a:endParaRPr lang="en-GB" dirty="0"/>
          </a:p>
          <a:p>
            <a:endParaRPr lang="en-HK" dirty="0"/>
          </a:p>
        </p:txBody>
      </p:sp>
    </p:spTree>
    <p:extLst>
      <p:ext uri="{BB962C8B-B14F-4D97-AF65-F5344CB8AC3E}">
        <p14:creationId xmlns:p14="http://schemas.microsoft.com/office/powerpoint/2010/main" val="15301880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1C042-BEAA-4856-83FE-6085EC1C11F6}"/>
              </a:ext>
            </a:extLst>
          </p:cNvPr>
          <p:cNvSpPr>
            <a:spLocks noGrp="1"/>
          </p:cNvSpPr>
          <p:nvPr>
            <p:ph type="title"/>
          </p:nvPr>
        </p:nvSpPr>
        <p:spPr/>
        <p:txBody>
          <a:bodyPr/>
          <a:lstStyle/>
          <a:p>
            <a:r>
              <a:rPr lang="en-HK" dirty="0"/>
              <a:t>Hong Kong - Personal Data (Privacy) Ordinance</a:t>
            </a:r>
            <a:endParaRPr lang="en-GB" dirty="0"/>
          </a:p>
        </p:txBody>
      </p:sp>
      <p:sp>
        <p:nvSpPr>
          <p:cNvPr id="3" name="Content Placeholder 2">
            <a:extLst>
              <a:ext uri="{FF2B5EF4-FFF2-40B4-BE49-F238E27FC236}">
                <a16:creationId xmlns:a16="http://schemas.microsoft.com/office/drawing/2014/main" id="{2B4DCE71-8339-444E-A0E2-1F71716CCB64}"/>
              </a:ext>
            </a:extLst>
          </p:cNvPr>
          <p:cNvSpPr>
            <a:spLocks noGrp="1"/>
          </p:cNvSpPr>
          <p:nvPr>
            <p:ph idx="1"/>
          </p:nvPr>
        </p:nvSpPr>
        <p:spPr/>
        <p:txBody>
          <a:bodyPr>
            <a:normAutofit/>
          </a:bodyPr>
          <a:lstStyle/>
          <a:p>
            <a:r>
              <a:rPr lang="en-HK" dirty="0"/>
              <a:t>Personal Data</a:t>
            </a:r>
          </a:p>
          <a:p>
            <a:pPr lvl="1"/>
            <a:r>
              <a:rPr lang="en-HK" dirty="0"/>
              <a:t>The information which relates to a living person and can be used to identify that person. </a:t>
            </a:r>
          </a:p>
          <a:p>
            <a:pPr lvl="1"/>
            <a:r>
              <a:rPr lang="en-HK" dirty="0"/>
              <a:t>It exists in a form in which access or processing is practicable.</a:t>
            </a:r>
          </a:p>
          <a:p>
            <a:pPr lvl="1"/>
            <a:r>
              <a:rPr lang="en-HK" dirty="0"/>
              <a:t>Examples of personal data protected by the Ordinance include names, phone numbers, addresses, identity card numbers, photos, medical records and employment records.</a:t>
            </a:r>
          </a:p>
          <a:p>
            <a:r>
              <a:rPr lang="en-HK" dirty="0"/>
              <a:t>Data User</a:t>
            </a:r>
          </a:p>
          <a:p>
            <a:pPr lvl="1"/>
            <a:r>
              <a:rPr lang="en-HK" dirty="0"/>
              <a:t>A person who, either alone or jointly or in common with other persons, controls the collection, holding, processing or use of the data. The Data User is liable as the principal for the wrongful act of its authorised data processor.</a:t>
            </a:r>
            <a:endParaRPr lang="en-GB" dirty="0"/>
          </a:p>
        </p:txBody>
      </p:sp>
      <p:sp>
        <p:nvSpPr>
          <p:cNvPr id="4" name="TextBox 3">
            <a:extLst>
              <a:ext uri="{FF2B5EF4-FFF2-40B4-BE49-F238E27FC236}">
                <a16:creationId xmlns:a16="http://schemas.microsoft.com/office/drawing/2014/main" id="{6D5B5542-6D91-4297-89C6-8E76BF0B49E2}"/>
              </a:ext>
            </a:extLst>
          </p:cNvPr>
          <p:cNvSpPr txBox="1"/>
          <p:nvPr/>
        </p:nvSpPr>
        <p:spPr>
          <a:xfrm>
            <a:off x="1217614" y="6021288"/>
            <a:ext cx="10781454" cy="590931"/>
          </a:xfrm>
          <a:prstGeom prst="rect">
            <a:avLst/>
          </a:prstGeom>
          <a:noFill/>
        </p:spPr>
        <p:txBody>
          <a:bodyPr wrap="square" rtlCol="0">
            <a:spAutoFit/>
          </a:bodyPr>
          <a:lstStyle/>
          <a:p>
            <a:pPr>
              <a:lnSpc>
                <a:spcPct val="90000"/>
              </a:lnSpc>
            </a:pPr>
            <a:r>
              <a:rPr lang="en-GB" dirty="0"/>
              <a:t>Source: Privacy Commissioner for Personal Data https://www.pcpd.org.hk/english/data_privacy_law/ordinance_at_a_Glance/ordinance.html</a:t>
            </a:r>
          </a:p>
        </p:txBody>
      </p:sp>
    </p:spTree>
    <p:extLst>
      <p:ext uri="{BB962C8B-B14F-4D97-AF65-F5344CB8AC3E}">
        <p14:creationId xmlns:p14="http://schemas.microsoft.com/office/powerpoint/2010/main" val="3451662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fontScale="92500" lnSpcReduction="10000"/>
          </a:bodyPr>
          <a:lstStyle/>
          <a:p>
            <a:pPr marL="502920" indent="-457200">
              <a:buFont typeface="+mj-lt"/>
              <a:buAutoNum type="arabicPeriod"/>
            </a:pPr>
            <a:r>
              <a:rPr lang="en-HK" dirty="0"/>
              <a:t>Data Collection Principle: </a:t>
            </a:r>
          </a:p>
          <a:p>
            <a:pPr lvl="1"/>
            <a:r>
              <a:rPr lang="en-HK" dirty="0"/>
              <a:t>Personal data must be collected in a lawful and fair way, for a purpose directly related to a function /activity of the data user.</a:t>
            </a:r>
          </a:p>
          <a:p>
            <a:pPr lvl="1"/>
            <a:r>
              <a:rPr lang="en-HK" dirty="0"/>
              <a:t>Data subjects must be notified of the purpose and the classes of persons to whom the data may be transferred.</a:t>
            </a:r>
          </a:p>
          <a:p>
            <a:pPr lvl="1"/>
            <a:r>
              <a:rPr lang="en-HK" dirty="0"/>
              <a:t>Data collected should be necessary but not excessive.</a:t>
            </a:r>
          </a:p>
          <a:p>
            <a:pPr marL="502920" indent="-457200">
              <a:buFont typeface="+mj-lt"/>
              <a:buAutoNum type="arabicPeriod"/>
            </a:pPr>
            <a:r>
              <a:rPr lang="en-HK" dirty="0"/>
              <a:t>Accuracy &amp; Retention Principle</a:t>
            </a:r>
          </a:p>
          <a:p>
            <a:pPr lvl="1"/>
            <a:r>
              <a:rPr lang="en-HK" dirty="0"/>
              <a:t>Practicable steps shall be taken to ensure personal data is accurate and not kept longer than is necessary to fulfil the purpose for which it is used.</a:t>
            </a:r>
          </a:p>
          <a:p>
            <a:pPr marL="502920" indent="-457200">
              <a:buFont typeface="+mj-lt"/>
              <a:buAutoNum type="arabicPeriod"/>
            </a:pPr>
            <a:r>
              <a:rPr lang="en-HK" dirty="0"/>
              <a:t>Data Use Principle</a:t>
            </a:r>
          </a:p>
          <a:p>
            <a:pPr lvl="1"/>
            <a:r>
              <a:rPr lang="en-HK" dirty="0"/>
              <a:t>Personal data must be used for the purpose for which the data is collected or for a directly related purpose, unless voluntary and explicit consent with a new purpose is obtained from the data subject.</a:t>
            </a:r>
          </a:p>
        </p:txBody>
      </p:sp>
    </p:spTree>
    <p:extLst>
      <p:ext uri="{BB962C8B-B14F-4D97-AF65-F5344CB8AC3E}">
        <p14:creationId xmlns:p14="http://schemas.microsoft.com/office/powerpoint/2010/main" val="35295247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976C3-0F82-4FA8-B1FD-FAF8B2B4A28A}"/>
              </a:ext>
            </a:extLst>
          </p:cNvPr>
          <p:cNvSpPr>
            <a:spLocks noGrp="1"/>
          </p:cNvSpPr>
          <p:nvPr>
            <p:ph type="title"/>
          </p:nvPr>
        </p:nvSpPr>
        <p:spPr/>
        <p:txBody>
          <a:bodyPr/>
          <a:lstStyle/>
          <a:p>
            <a:r>
              <a:rPr lang="en-HK" dirty="0"/>
              <a:t>Data Protection Principles</a:t>
            </a:r>
            <a:endParaRPr lang="en-GB" dirty="0"/>
          </a:p>
        </p:txBody>
      </p:sp>
      <p:sp>
        <p:nvSpPr>
          <p:cNvPr id="3" name="Content Placeholder 2">
            <a:extLst>
              <a:ext uri="{FF2B5EF4-FFF2-40B4-BE49-F238E27FC236}">
                <a16:creationId xmlns:a16="http://schemas.microsoft.com/office/drawing/2014/main" id="{FEED186F-239D-4951-A221-D2B02969EAE2}"/>
              </a:ext>
            </a:extLst>
          </p:cNvPr>
          <p:cNvSpPr>
            <a:spLocks noGrp="1"/>
          </p:cNvSpPr>
          <p:nvPr>
            <p:ph idx="1"/>
          </p:nvPr>
        </p:nvSpPr>
        <p:spPr/>
        <p:txBody>
          <a:bodyPr>
            <a:normAutofit/>
          </a:bodyPr>
          <a:lstStyle/>
          <a:p>
            <a:pPr marL="502920" indent="-457200">
              <a:buFont typeface="+mj-lt"/>
              <a:buAutoNum type="arabicPeriod" startAt="4"/>
            </a:pPr>
            <a:r>
              <a:rPr lang="en-HK" dirty="0"/>
              <a:t>Data Security Principle</a:t>
            </a:r>
          </a:p>
          <a:p>
            <a:pPr lvl="1"/>
            <a:r>
              <a:rPr lang="en-HK" dirty="0"/>
              <a:t>A data user needs to take practicable steps to safeguard personal data from unauthorised or accidental access, processing , erasure, loss or use.</a:t>
            </a:r>
          </a:p>
          <a:p>
            <a:pPr marL="502920" indent="-457200">
              <a:buFont typeface="+mj-lt"/>
              <a:buAutoNum type="arabicPeriod" startAt="5"/>
            </a:pPr>
            <a:r>
              <a:rPr lang="en-HK" dirty="0"/>
              <a:t>Openness Principle</a:t>
            </a:r>
          </a:p>
          <a:p>
            <a:pPr lvl="1"/>
            <a:r>
              <a:rPr lang="en-HK" dirty="0"/>
              <a:t>A data user must take practicable steps to make personal data policies and practices known to the public regarding the types of personal data it holds and how the data is used.</a:t>
            </a:r>
          </a:p>
          <a:p>
            <a:pPr marL="502920" indent="-457200">
              <a:buFont typeface="+mj-lt"/>
              <a:buAutoNum type="arabicPeriod" startAt="6"/>
            </a:pPr>
            <a:r>
              <a:rPr lang="en-HK" dirty="0"/>
              <a:t>Data Access &amp; Correction Principle</a:t>
            </a:r>
          </a:p>
          <a:p>
            <a:pPr lvl="1"/>
            <a:r>
              <a:rPr lang="en-HK" dirty="0"/>
              <a:t>A data subject must be given access to his/her personal data and allowed to make corrections if it is inaccurate.</a:t>
            </a:r>
            <a:endParaRPr lang="en-GB" dirty="0"/>
          </a:p>
        </p:txBody>
      </p:sp>
    </p:spTree>
    <p:extLst>
      <p:ext uri="{BB962C8B-B14F-4D97-AF65-F5344CB8AC3E}">
        <p14:creationId xmlns:p14="http://schemas.microsoft.com/office/powerpoint/2010/main" val="587505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73860-348C-415B-A910-8C9B4C86809B}"/>
              </a:ext>
            </a:extLst>
          </p:cNvPr>
          <p:cNvSpPr>
            <a:spLocks noGrp="1"/>
          </p:cNvSpPr>
          <p:nvPr>
            <p:ph type="title"/>
          </p:nvPr>
        </p:nvSpPr>
        <p:spPr>
          <a:xfrm>
            <a:off x="1217614" y="274638"/>
            <a:ext cx="9917358" cy="1325562"/>
          </a:xfrm>
        </p:spPr>
        <p:txBody>
          <a:bodyPr>
            <a:normAutofit fontScale="90000"/>
          </a:bodyPr>
          <a:lstStyle/>
          <a:p>
            <a:r>
              <a:rPr lang="en-HK" b="1" dirty="0"/>
              <a:t>PG2 – ethics form</a:t>
            </a:r>
            <a:br>
              <a:rPr lang="en-HK" b="1" dirty="0"/>
            </a:br>
            <a:r>
              <a:rPr lang="en-HK" dirty="0"/>
              <a:t>SECTION E: Details of Research Activity</a:t>
            </a:r>
            <a:endParaRPr lang="en-GB" sz="3100" dirty="0"/>
          </a:p>
        </p:txBody>
      </p:sp>
      <p:sp>
        <p:nvSpPr>
          <p:cNvPr id="3" name="Content Placeholder 2">
            <a:extLst>
              <a:ext uri="{FF2B5EF4-FFF2-40B4-BE49-F238E27FC236}">
                <a16:creationId xmlns:a16="http://schemas.microsoft.com/office/drawing/2014/main" id="{27FE9442-8CDB-4746-93F1-633051CA7FE5}"/>
              </a:ext>
            </a:extLst>
          </p:cNvPr>
          <p:cNvSpPr>
            <a:spLocks noGrp="1"/>
          </p:cNvSpPr>
          <p:nvPr>
            <p:ph idx="1"/>
          </p:nvPr>
        </p:nvSpPr>
        <p:spPr/>
        <p:txBody>
          <a:bodyPr>
            <a:normAutofit/>
          </a:bodyPr>
          <a:lstStyle/>
          <a:p>
            <a:pPr marL="45720" indent="0">
              <a:buNone/>
            </a:pPr>
            <a:r>
              <a:rPr lang="en-HK" dirty="0"/>
              <a:t>Introduction to the Research (maximum 300 words)</a:t>
            </a:r>
          </a:p>
          <a:p>
            <a:r>
              <a:rPr lang="en-HK" dirty="0"/>
              <a:t>Ensure that you write for a non-specialist audience when outlining your response to the three points below:</a:t>
            </a:r>
          </a:p>
          <a:p>
            <a:pPr lvl="1"/>
            <a:r>
              <a:rPr lang="en-HK" b="1" dirty="0"/>
              <a:t>Purpose of research activity</a:t>
            </a:r>
          </a:p>
          <a:p>
            <a:pPr lvl="1"/>
            <a:r>
              <a:rPr lang="en-HK" b="1" dirty="0"/>
              <a:t>Proposed research questions</a:t>
            </a:r>
          </a:p>
          <a:p>
            <a:pPr lvl="1"/>
            <a:r>
              <a:rPr lang="en-HK" b="1" dirty="0"/>
              <a:t>Aims of research activities</a:t>
            </a:r>
          </a:p>
          <a:p>
            <a:pPr lvl="1"/>
            <a:r>
              <a:rPr lang="en-HK" dirty="0"/>
              <a:t>Objectives of research activity</a:t>
            </a:r>
          </a:p>
          <a:p>
            <a:r>
              <a:rPr lang="en-HK" dirty="0"/>
              <a:t>Demonstrate, briefly, how existing research has informed the proposed activity and explain</a:t>
            </a:r>
          </a:p>
          <a:p>
            <a:pPr lvl="1"/>
            <a:r>
              <a:rPr lang="en-HK" dirty="0"/>
              <a:t>What the research activity will add to the body of knowledge </a:t>
            </a:r>
          </a:p>
          <a:p>
            <a:pPr lvl="1"/>
            <a:r>
              <a:rPr lang="en-HK" dirty="0"/>
              <a:t>How it addresses an area of importance. </a:t>
            </a:r>
            <a:endParaRPr lang="en-GB" dirty="0"/>
          </a:p>
        </p:txBody>
      </p:sp>
    </p:spTree>
    <p:extLst>
      <p:ext uri="{BB962C8B-B14F-4D97-AF65-F5344CB8AC3E}">
        <p14:creationId xmlns:p14="http://schemas.microsoft.com/office/powerpoint/2010/main" val="2809916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p:txBody>
          <a:bodyPr>
            <a:normAutofit/>
          </a:bodyPr>
          <a:lstStyle/>
          <a:p>
            <a:r>
              <a:rPr lang="en-GB" dirty="0"/>
              <a:t>Purpose (reasons)</a:t>
            </a:r>
          </a:p>
          <a:p>
            <a:pPr lvl="1"/>
            <a:r>
              <a:rPr lang="en-HK" dirty="0"/>
              <a:t>The research purpose is to develop a better understanding of the factors that are crucial to the success of budget hotels in China. </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TextBox 3">
            <a:extLst>
              <a:ext uri="{FF2B5EF4-FFF2-40B4-BE49-F238E27FC236}">
                <a16:creationId xmlns:a16="http://schemas.microsoft.com/office/drawing/2014/main" id="{833B97B4-B352-4BCF-8075-1E0C0BC9604A}"/>
              </a:ext>
            </a:extLst>
          </p:cNvPr>
          <p:cNvSpPr txBox="1"/>
          <p:nvPr/>
        </p:nvSpPr>
        <p:spPr>
          <a:xfrm>
            <a:off x="1053852" y="5661248"/>
            <a:ext cx="9433048" cy="840230"/>
          </a:xfrm>
          <a:prstGeom prst="rect">
            <a:avLst/>
          </a:prstGeom>
          <a:noFill/>
        </p:spPr>
        <p:txBody>
          <a:bodyPr wrap="square" rtlCol="0">
            <a:spAutoFit/>
          </a:bodyPr>
          <a:lstStyle/>
          <a:p>
            <a:pPr>
              <a:lnSpc>
                <a:spcPct val="90000"/>
              </a:lnSpc>
            </a:pPr>
            <a:r>
              <a:rPr lang="en-HK" dirty="0"/>
              <a:t>* Hua, Chan, &amp; Mao (2009). Critical success factors and customer expectation in budget hotel segment: A case study of China. </a:t>
            </a:r>
            <a:r>
              <a:rPr lang="en-HK" i="1" dirty="0"/>
              <a:t>Journal of Quality Assurance in Hospitality &amp; Tourism</a:t>
            </a:r>
            <a:r>
              <a:rPr lang="en-HK" dirty="0"/>
              <a:t>, 10(1), 59-74.</a:t>
            </a:r>
          </a:p>
        </p:txBody>
      </p:sp>
    </p:spTree>
    <p:extLst>
      <p:ext uri="{BB962C8B-B14F-4D97-AF65-F5344CB8AC3E}">
        <p14:creationId xmlns:p14="http://schemas.microsoft.com/office/powerpoint/2010/main" val="32224503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D2CA0-0F4C-446E-BC5B-E7297A398C57}"/>
              </a:ext>
            </a:extLst>
          </p:cNvPr>
          <p:cNvSpPr>
            <a:spLocks noGrp="1"/>
          </p:cNvSpPr>
          <p:nvPr>
            <p:ph type="title"/>
          </p:nvPr>
        </p:nvSpPr>
        <p:spPr/>
        <p:txBody>
          <a:bodyPr/>
          <a:lstStyle/>
          <a:p>
            <a:r>
              <a:rPr lang="en-HK" dirty="0"/>
              <a:t>example</a:t>
            </a:r>
            <a:endParaRPr lang="en-GB" dirty="0"/>
          </a:p>
        </p:txBody>
      </p:sp>
      <p:sp>
        <p:nvSpPr>
          <p:cNvPr id="3" name="Content Placeholder 2">
            <a:extLst>
              <a:ext uri="{FF2B5EF4-FFF2-40B4-BE49-F238E27FC236}">
                <a16:creationId xmlns:a16="http://schemas.microsoft.com/office/drawing/2014/main" id="{E1A5CB42-4F23-4B92-B17B-2FF037C2377E}"/>
              </a:ext>
            </a:extLst>
          </p:cNvPr>
          <p:cNvSpPr>
            <a:spLocks noGrp="1"/>
          </p:cNvSpPr>
          <p:nvPr>
            <p:ph idx="1"/>
          </p:nvPr>
        </p:nvSpPr>
        <p:spPr>
          <a:xfrm>
            <a:off x="1217612" y="1700808"/>
            <a:ext cx="9753600" cy="4696544"/>
          </a:xfrm>
        </p:spPr>
        <p:txBody>
          <a:bodyPr>
            <a:normAutofit lnSpcReduction="10000"/>
          </a:bodyPr>
          <a:lstStyle/>
          <a:p>
            <a:r>
              <a:rPr lang="en-GB" sz="2600" dirty="0"/>
              <a:t>Aims of research activity</a:t>
            </a:r>
          </a:p>
          <a:p>
            <a:pPr lvl="1"/>
            <a:r>
              <a:rPr lang="en-HK" dirty="0"/>
              <a:t>Aim is what you want to know (your goal) while objectives are the specific steps you will take to achieve your aim.</a:t>
            </a:r>
          </a:p>
          <a:p>
            <a:pPr lvl="1"/>
            <a:r>
              <a:rPr lang="en-HK" b="1" dirty="0"/>
              <a:t>To evaluate the critical success factors (CSFs) of budget hotels in China.</a:t>
            </a:r>
          </a:p>
          <a:p>
            <a:pPr lvl="1"/>
            <a:r>
              <a:rPr lang="en-HK" b="1" dirty="0"/>
              <a:t>Theoretical implications/contributions</a:t>
            </a:r>
            <a:r>
              <a:rPr lang="en-HK" dirty="0"/>
              <a:t> (what the research activity will add to the body of knowledge?)</a:t>
            </a:r>
          </a:p>
          <a:p>
            <a:pPr lvl="1"/>
            <a:r>
              <a:rPr lang="en-HK" b="1" dirty="0"/>
              <a:t>Managerial implications</a:t>
            </a:r>
            <a:r>
              <a:rPr lang="en-HK" dirty="0"/>
              <a:t> (how it addresses an area of importance. </a:t>
            </a:r>
          </a:p>
          <a:p>
            <a:pPr lvl="1"/>
            <a:endParaRPr lang="en-HK" dirty="0"/>
          </a:p>
          <a:p>
            <a:r>
              <a:rPr lang="en-GB" sz="2600" dirty="0"/>
              <a:t>Objectives of research activity</a:t>
            </a:r>
          </a:p>
          <a:p>
            <a:pPr lvl="1"/>
            <a:r>
              <a:rPr lang="en-HK" dirty="0"/>
              <a:t>To identify the critical success factors (CSFs) of budget hotels in China.</a:t>
            </a:r>
          </a:p>
          <a:p>
            <a:pPr lvl="1"/>
            <a:r>
              <a:rPr lang="en-HK" dirty="0"/>
              <a:t>To examine the perceptions of customers, professionals, investors, and authorities towards the CSFs of budget hotels in China.</a:t>
            </a:r>
          </a:p>
          <a:p>
            <a:pPr lvl="1"/>
            <a:r>
              <a:rPr lang="en-HK" dirty="0"/>
              <a:t>To identify the profiles of the typical guests in budget hotels in China.</a:t>
            </a:r>
          </a:p>
          <a:p>
            <a:pPr lvl="1"/>
            <a:r>
              <a:rPr lang="en-HK" dirty="0"/>
              <a:t>To explore customers’ expectations of budget hotel services in China.</a:t>
            </a:r>
            <a:endParaRPr lang="en-GB" dirty="0"/>
          </a:p>
        </p:txBody>
      </p:sp>
    </p:spTree>
    <p:extLst>
      <p:ext uri="{BB962C8B-B14F-4D97-AF65-F5344CB8AC3E}">
        <p14:creationId xmlns:p14="http://schemas.microsoft.com/office/powerpoint/2010/main" val="3343160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D2C751-2C1E-488A-A324-B1F517042169}"/>
              </a:ext>
            </a:extLst>
          </p:cNvPr>
          <p:cNvSpPr>
            <a:spLocks noGrp="1"/>
          </p:cNvSpPr>
          <p:nvPr>
            <p:ph type="title"/>
          </p:nvPr>
        </p:nvSpPr>
        <p:spPr/>
        <p:txBody>
          <a:bodyPr/>
          <a:lstStyle/>
          <a:p>
            <a:r>
              <a:rPr lang="en-GB" dirty="0"/>
              <a:t>PG2 – Ethics form</a:t>
            </a:r>
            <a:br>
              <a:rPr lang="en-GB" dirty="0"/>
            </a:br>
            <a:r>
              <a:rPr lang="en-GB" dirty="0"/>
              <a:t>SECTION G: Intended Participants</a:t>
            </a:r>
          </a:p>
        </p:txBody>
      </p:sp>
      <p:sp>
        <p:nvSpPr>
          <p:cNvPr id="3" name="Content Placeholder 2">
            <a:extLst>
              <a:ext uri="{FF2B5EF4-FFF2-40B4-BE49-F238E27FC236}">
                <a16:creationId xmlns:a16="http://schemas.microsoft.com/office/drawing/2014/main" id="{04743E29-FB74-4C04-8ED4-6054D6E6F042}"/>
              </a:ext>
            </a:extLst>
          </p:cNvPr>
          <p:cNvSpPr>
            <a:spLocks noGrp="1"/>
          </p:cNvSpPr>
          <p:nvPr>
            <p:ph idx="1"/>
          </p:nvPr>
        </p:nvSpPr>
        <p:spPr/>
        <p:txBody>
          <a:bodyPr>
            <a:normAutofit/>
          </a:bodyPr>
          <a:lstStyle/>
          <a:p>
            <a:pPr marL="45720" indent="0">
              <a:buNone/>
            </a:pPr>
            <a:r>
              <a:rPr lang="en-HK" dirty="0"/>
              <a:t>Participant numbers and source</a:t>
            </a:r>
          </a:p>
          <a:p>
            <a:r>
              <a:rPr lang="en-HK" sz="2000" dirty="0"/>
              <a:t>Provide an estimate of the expected number of participants. How will you identify participants and how will they be recruited? </a:t>
            </a:r>
          </a:p>
          <a:p>
            <a:r>
              <a:rPr lang="en-HK" sz="2000" dirty="0"/>
              <a:t>How many participants are expected?</a:t>
            </a:r>
          </a:p>
          <a:p>
            <a:r>
              <a:rPr lang="en-HK" sz="2000" dirty="0"/>
              <a:t>Who will the participants be?</a:t>
            </a:r>
          </a:p>
          <a:p>
            <a:r>
              <a:rPr lang="en-HK" sz="2000" dirty="0"/>
              <a:t>How will you identify the participants?</a:t>
            </a:r>
            <a:endParaRPr lang="en-GB" dirty="0"/>
          </a:p>
        </p:txBody>
      </p:sp>
    </p:spTree>
    <p:extLst>
      <p:ext uri="{BB962C8B-B14F-4D97-AF65-F5344CB8AC3E}">
        <p14:creationId xmlns:p14="http://schemas.microsoft.com/office/powerpoint/2010/main" val="25409476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A59FE5-A282-4602-8FA5-46A0E7D4DA42}"/>
              </a:ext>
            </a:extLst>
          </p:cNvPr>
          <p:cNvSpPr>
            <a:spLocks noGrp="1"/>
          </p:cNvSpPr>
          <p:nvPr>
            <p:ph type="title"/>
          </p:nvPr>
        </p:nvSpPr>
        <p:spPr/>
        <p:txBody>
          <a:bodyPr/>
          <a:lstStyle/>
          <a:p>
            <a:r>
              <a:rPr lang="en-GB" dirty="0"/>
              <a:t>PARTICIPATION INFORMATION FORM</a:t>
            </a:r>
          </a:p>
        </p:txBody>
      </p:sp>
      <p:sp>
        <p:nvSpPr>
          <p:cNvPr id="3" name="Content Placeholder 2">
            <a:extLst>
              <a:ext uri="{FF2B5EF4-FFF2-40B4-BE49-F238E27FC236}">
                <a16:creationId xmlns:a16="http://schemas.microsoft.com/office/drawing/2014/main" id="{6548B483-5EA2-4A6E-BE4B-AB0C76F08FCE}"/>
              </a:ext>
            </a:extLst>
          </p:cNvPr>
          <p:cNvSpPr>
            <a:spLocks noGrp="1"/>
          </p:cNvSpPr>
          <p:nvPr>
            <p:ph idx="1"/>
          </p:nvPr>
        </p:nvSpPr>
        <p:spPr/>
        <p:txBody>
          <a:bodyPr>
            <a:normAutofit fontScale="77500" lnSpcReduction="20000"/>
          </a:bodyPr>
          <a:lstStyle/>
          <a:p>
            <a:r>
              <a:rPr lang="en-HK" dirty="0"/>
              <a:t>DATE: ……. / …. / ……</a:t>
            </a:r>
          </a:p>
          <a:p>
            <a:r>
              <a:rPr lang="en-HK" dirty="0"/>
              <a:t>DEAR PARTICIPANT</a:t>
            </a:r>
          </a:p>
          <a:p>
            <a:r>
              <a:rPr lang="en-HK" dirty="0"/>
              <a:t>My name is xxx. I am studying for a DBA (Doctors of Business Administration) in the School of Business of the University of Wales Trinity Saint David, UK. I would like to invite you to participate in my research project titled “xxx </a:t>
            </a:r>
            <a:r>
              <a:rPr lang="en-HK" dirty="0" err="1"/>
              <a:t>xxx</a:t>
            </a:r>
            <a:r>
              <a:rPr lang="en-HK" dirty="0"/>
              <a:t> </a:t>
            </a:r>
            <a:r>
              <a:rPr lang="en-HK" dirty="0" err="1"/>
              <a:t>xxx</a:t>
            </a:r>
            <a:r>
              <a:rPr lang="en-HK" dirty="0"/>
              <a:t>”.</a:t>
            </a:r>
          </a:p>
          <a:p>
            <a:r>
              <a:rPr lang="en-HK" dirty="0"/>
              <a:t>This involves responding to a questionnaire which will assess your responses for xxx </a:t>
            </a:r>
            <a:r>
              <a:rPr lang="en-HK" dirty="0" err="1"/>
              <a:t>xxx</a:t>
            </a:r>
            <a:r>
              <a:rPr lang="en-HK" dirty="0"/>
              <a:t>. Your contribution would be greatly valued. All answers will be kept strictly confidential.</a:t>
            </a:r>
          </a:p>
          <a:p>
            <a:r>
              <a:rPr lang="en-HK" dirty="0"/>
              <a:t>If you are interested in a copy of the results, please contact me using the details provided below.</a:t>
            </a:r>
          </a:p>
          <a:p>
            <a:r>
              <a:rPr lang="en-HK" dirty="0"/>
              <a:t>I thank you in advance for your time and participation. If any questions do arise, feel free to contact me at your convenience.</a:t>
            </a:r>
          </a:p>
          <a:p>
            <a:r>
              <a:rPr lang="en-HK" dirty="0"/>
              <a:t>Researcher’s name and email address</a:t>
            </a:r>
          </a:p>
          <a:p>
            <a:endParaRPr lang="en-GB" dirty="0"/>
          </a:p>
        </p:txBody>
      </p:sp>
    </p:spTree>
    <p:extLst>
      <p:ext uri="{BB962C8B-B14F-4D97-AF65-F5344CB8AC3E}">
        <p14:creationId xmlns:p14="http://schemas.microsoft.com/office/powerpoint/2010/main" val="3648175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A0C539-A453-4A18-A408-A6959A5244B7}"/>
              </a:ext>
            </a:extLst>
          </p:cNvPr>
          <p:cNvSpPr>
            <a:spLocks noGrp="1"/>
          </p:cNvSpPr>
          <p:nvPr>
            <p:ph type="title"/>
          </p:nvPr>
        </p:nvSpPr>
        <p:spPr/>
        <p:txBody>
          <a:bodyPr/>
          <a:lstStyle/>
          <a:p>
            <a:r>
              <a:rPr lang="en-GB" dirty="0"/>
              <a:t>PARTICIPATION CONSENT FORM</a:t>
            </a:r>
          </a:p>
        </p:txBody>
      </p:sp>
      <p:sp>
        <p:nvSpPr>
          <p:cNvPr id="3" name="Content Placeholder 2">
            <a:extLst>
              <a:ext uri="{FF2B5EF4-FFF2-40B4-BE49-F238E27FC236}">
                <a16:creationId xmlns:a16="http://schemas.microsoft.com/office/drawing/2014/main" id="{6E00C8CA-0C61-4577-8611-0BC0C2A320BE}"/>
              </a:ext>
            </a:extLst>
          </p:cNvPr>
          <p:cNvSpPr>
            <a:spLocks noGrp="1"/>
          </p:cNvSpPr>
          <p:nvPr>
            <p:ph idx="1"/>
          </p:nvPr>
        </p:nvSpPr>
        <p:spPr/>
        <p:txBody>
          <a:bodyPr>
            <a:normAutofit fontScale="85000" lnSpcReduction="20000"/>
          </a:bodyPr>
          <a:lstStyle/>
          <a:p>
            <a:pPr marL="45720" indent="0">
              <a:buNone/>
            </a:pPr>
            <a:r>
              <a:rPr lang="en-HK" b="1" dirty="0"/>
              <a:t>PLEASE READ THE FOLLING STATEMENTS CAREFULLY AND TICK THE BOXES</a:t>
            </a:r>
          </a:p>
          <a:p>
            <a:pPr marL="357188" indent="-312738">
              <a:buFont typeface="+mj-lt"/>
              <a:buAutoNum type="arabicPeriod"/>
            </a:pPr>
            <a:r>
              <a:rPr lang="en-HK" dirty="0"/>
              <a:t>I confirm that I have read and understand the information sheet dated ……/…. /…… for the above study. I have had the opportunity to consider the information, ask questions and have had these answered satisfactorily.</a:t>
            </a:r>
          </a:p>
          <a:p>
            <a:pPr marL="357188" indent="-312738">
              <a:buFont typeface="+mj-lt"/>
              <a:buAutoNum type="arabicPeriod"/>
            </a:pPr>
            <a:r>
              <a:rPr lang="en-HK" dirty="0"/>
              <a:t>I understand that my participation is voluntary and that I am free to withdraw at any time, without giving any reason.	</a:t>
            </a:r>
          </a:p>
          <a:p>
            <a:pPr marL="357188" indent="-312738">
              <a:buFont typeface="+mj-lt"/>
              <a:buAutoNum type="arabicPeriod"/>
            </a:pPr>
            <a:r>
              <a:rPr lang="en-HK" dirty="0"/>
              <a:t>I understand that any information given by me may be used in future reports, articles or presentations by the research team. 	</a:t>
            </a:r>
          </a:p>
          <a:p>
            <a:pPr marL="357188" indent="-312738">
              <a:buFont typeface="+mj-lt"/>
              <a:buAutoNum type="arabicPeriod"/>
            </a:pPr>
            <a:r>
              <a:rPr lang="en-HK" dirty="0"/>
              <a:t>I understand that my name will not appear in any reports, articles or presentations. 	</a:t>
            </a:r>
          </a:p>
          <a:p>
            <a:pPr marL="357188" indent="-312738">
              <a:buFont typeface="+mj-lt"/>
              <a:buAutoNum type="arabicPeriod"/>
            </a:pPr>
            <a:r>
              <a:rPr lang="en-HK" dirty="0"/>
              <a:t>I agree to take part in the above study.	</a:t>
            </a:r>
          </a:p>
          <a:p>
            <a:pPr marL="45720" indent="0">
              <a:buNone/>
            </a:pPr>
            <a:r>
              <a:rPr lang="en-HK" dirty="0"/>
              <a:t>Name of participant: 		Date:		Signature:</a:t>
            </a:r>
            <a:endParaRPr lang="en-GB" dirty="0"/>
          </a:p>
        </p:txBody>
      </p:sp>
    </p:spTree>
    <p:extLst>
      <p:ext uri="{BB962C8B-B14F-4D97-AF65-F5344CB8AC3E}">
        <p14:creationId xmlns:p14="http://schemas.microsoft.com/office/powerpoint/2010/main" val="3496425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98C61-4693-4AA8-82D1-DAEB85F741DF}"/>
              </a:ext>
            </a:extLst>
          </p:cNvPr>
          <p:cNvSpPr>
            <a:spLocks noGrp="1"/>
          </p:cNvSpPr>
          <p:nvPr>
            <p:ph type="title"/>
          </p:nvPr>
        </p:nvSpPr>
        <p:spPr/>
        <p:txBody>
          <a:bodyPr/>
          <a:lstStyle/>
          <a:p>
            <a:r>
              <a:rPr lang="en-GB" dirty="0"/>
              <a:t>SECTION H: Anticipated Risks</a:t>
            </a:r>
          </a:p>
        </p:txBody>
      </p:sp>
      <p:sp>
        <p:nvSpPr>
          <p:cNvPr id="3" name="Content Placeholder 2">
            <a:extLst>
              <a:ext uri="{FF2B5EF4-FFF2-40B4-BE49-F238E27FC236}">
                <a16:creationId xmlns:a16="http://schemas.microsoft.com/office/drawing/2014/main" id="{946F9B05-53C8-4938-BA17-DFBF5582A55B}"/>
              </a:ext>
            </a:extLst>
          </p:cNvPr>
          <p:cNvSpPr>
            <a:spLocks noGrp="1"/>
          </p:cNvSpPr>
          <p:nvPr>
            <p:ph idx="1"/>
          </p:nvPr>
        </p:nvSpPr>
        <p:spPr/>
        <p:txBody>
          <a:bodyPr/>
          <a:lstStyle/>
          <a:p>
            <a:r>
              <a:rPr lang="en-GB" dirty="0"/>
              <a:t>Risk to Participants and h</a:t>
            </a:r>
            <a:r>
              <a:rPr lang="en-HK" dirty="0"/>
              <a:t>ow will you mitigate the risk to participants?</a:t>
            </a:r>
          </a:p>
          <a:p>
            <a:r>
              <a:rPr lang="en-HK" dirty="0"/>
              <a:t>Risk to investigator and how will you mitigate the risk to investigator?</a:t>
            </a:r>
          </a:p>
          <a:p>
            <a:r>
              <a:rPr lang="en-HK" dirty="0"/>
              <a:t>Risk to university and how will you mitigate the risk to university?</a:t>
            </a:r>
            <a:endParaRPr lang="en-GB" dirty="0"/>
          </a:p>
        </p:txBody>
      </p:sp>
    </p:spTree>
    <p:extLst>
      <p:ext uri="{BB962C8B-B14F-4D97-AF65-F5344CB8AC3E}">
        <p14:creationId xmlns:p14="http://schemas.microsoft.com/office/powerpoint/2010/main" val="19308321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F175D-4B9C-41FF-B9F6-718078B2DBF8}"/>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56B805DA-744A-4A91-95B0-E29D8FB20586}"/>
              </a:ext>
            </a:extLst>
          </p:cNvPr>
          <p:cNvSpPr>
            <a:spLocks noGrp="1"/>
          </p:cNvSpPr>
          <p:nvPr>
            <p:ph idx="1"/>
          </p:nvPr>
        </p:nvSpPr>
        <p:spPr/>
        <p:txBody>
          <a:bodyPr>
            <a:normAutofit fontScale="92500" lnSpcReduction="10000"/>
          </a:bodyPr>
          <a:lstStyle/>
          <a:p>
            <a:pPr marL="45720" indent="0">
              <a:buNone/>
            </a:pPr>
            <a:r>
              <a:rPr lang="en-HK" dirty="0"/>
              <a:t>Will the research activity involve any of the following activities:</a:t>
            </a:r>
          </a:p>
          <a:p>
            <a:pPr lvl="1"/>
            <a:r>
              <a:rPr lang="en-HK" dirty="0"/>
              <a:t>Electronic transfer of data in any form?</a:t>
            </a:r>
          </a:p>
          <a:p>
            <a:pPr lvl="1"/>
            <a:r>
              <a:rPr lang="en-HK" dirty="0"/>
              <a:t>Sharing of data with others at the University?</a:t>
            </a:r>
          </a:p>
          <a:p>
            <a:pPr lvl="1"/>
            <a:r>
              <a:rPr lang="en-HK" dirty="0"/>
              <a:t>Sharing of data with other organisations?</a:t>
            </a:r>
          </a:p>
          <a:p>
            <a:pPr lvl="1"/>
            <a:r>
              <a:rPr lang="en-HK" dirty="0"/>
              <a:t>Export of data outside the European Union or importing of data from outside the UK?</a:t>
            </a:r>
          </a:p>
          <a:p>
            <a:pPr lvl="1"/>
            <a:r>
              <a:rPr lang="en-HK" dirty="0"/>
              <a:t>Use of personal addresses, postcodes, faxes, emails or telephone numbers?</a:t>
            </a:r>
          </a:p>
          <a:p>
            <a:pPr lvl="1"/>
            <a:r>
              <a:rPr lang="en-HK" dirty="0"/>
              <a:t>Publication of data that might allow identification of individuals?</a:t>
            </a:r>
          </a:p>
          <a:p>
            <a:pPr lvl="1"/>
            <a:r>
              <a:rPr lang="en-HK" dirty="0"/>
              <a:t>Use of data management system? (NVivo, SPSS, AMOS, etc.)</a:t>
            </a:r>
          </a:p>
          <a:p>
            <a:pPr lvl="1"/>
            <a:r>
              <a:rPr lang="en-HK" dirty="0"/>
              <a:t>Data archiving?</a:t>
            </a:r>
          </a:p>
          <a:p>
            <a:r>
              <a:rPr lang="en-HK" dirty="0"/>
              <a:t>If YES to any question, please provide full details, explaining how this will be conducted in accordance with the GDPR and DPA (and/or any international equivalent):</a:t>
            </a:r>
            <a:endParaRPr lang="en-GB" dirty="0"/>
          </a:p>
        </p:txBody>
      </p:sp>
    </p:spTree>
    <p:extLst>
      <p:ext uri="{BB962C8B-B14F-4D97-AF65-F5344CB8AC3E}">
        <p14:creationId xmlns:p14="http://schemas.microsoft.com/office/powerpoint/2010/main" val="151433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3D8C55-CAF9-417C-BE9D-946F895AAD17}"/>
              </a:ext>
            </a:extLst>
          </p:cNvPr>
          <p:cNvSpPr>
            <a:spLocks noGrp="1"/>
          </p:cNvSpPr>
          <p:nvPr>
            <p:ph type="title"/>
          </p:nvPr>
        </p:nvSpPr>
        <p:spPr/>
        <p:txBody>
          <a:bodyPr/>
          <a:lstStyle/>
          <a:p>
            <a:r>
              <a:rPr lang="en-HK" dirty="0"/>
              <a:t>SECTION J: Data Protection and Storage</a:t>
            </a:r>
            <a:endParaRPr lang="en-GB" dirty="0"/>
          </a:p>
        </p:txBody>
      </p:sp>
      <p:sp>
        <p:nvSpPr>
          <p:cNvPr id="3" name="Content Placeholder 2">
            <a:extLst>
              <a:ext uri="{FF2B5EF4-FFF2-40B4-BE49-F238E27FC236}">
                <a16:creationId xmlns:a16="http://schemas.microsoft.com/office/drawing/2014/main" id="{3CD34EEB-E6D6-460F-A591-9354460B7F9E}"/>
              </a:ext>
            </a:extLst>
          </p:cNvPr>
          <p:cNvSpPr>
            <a:spLocks noGrp="1"/>
          </p:cNvSpPr>
          <p:nvPr>
            <p:ph idx="1"/>
          </p:nvPr>
        </p:nvSpPr>
        <p:spPr/>
        <p:txBody>
          <a:bodyPr>
            <a:normAutofit/>
          </a:bodyPr>
          <a:lstStyle/>
          <a:p>
            <a:r>
              <a:rPr lang="en-HK" dirty="0"/>
              <a:t>List all who will have access to the data generated by the research activity:</a:t>
            </a:r>
          </a:p>
          <a:p>
            <a:r>
              <a:rPr lang="en-HK" dirty="0"/>
              <a:t>List who will have control of, and act as custodian(s) for, data generated by the research activity:</a:t>
            </a:r>
          </a:p>
          <a:p>
            <a:r>
              <a:rPr lang="en-HK" dirty="0"/>
              <a:t>Give details of data storage arrangements, including security measures in place to protect the data, where data will be stored, how long for, and in what form. Will data be archived – if so how and if not why not.</a:t>
            </a:r>
            <a:endParaRPr lang="en-GB" dirty="0"/>
          </a:p>
        </p:txBody>
      </p:sp>
    </p:spTree>
    <p:extLst>
      <p:ext uri="{BB962C8B-B14F-4D97-AF65-F5344CB8AC3E}">
        <p14:creationId xmlns:p14="http://schemas.microsoft.com/office/powerpoint/2010/main" val="7035074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p:txBody>
          <a:bodyPr>
            <a:normAutofit fontScale="92500" lnSpcReduction="10000"/>
          </a:bodyPr>
          <a:lstStyle/>
          <a:p>
            <a:pPr marL="45720" indent="0">
              <a:buNone/>
            </a:pPr>
            <a:r>
              <a:rPr lang="en-HK" dirty="0"/>
              <a:t>Research outcome</a:t>
            </a:r>
          </a:p>
          <a:p>
            <a:r>
              <a:rPr lang="en-HK" sz="2200" dirty="0"/>
              <a:t>Is there likely to be worthwhile outcome? (The purpose is not to conduct a methodological review, but research should be of sufficient merit to justify the time and effort contributed by participants).</a:t>
            </a:r>
          </a:p>
          <a:p>
            <a:r>
              <a:rPr lang="en-HK" sz="2200" dirty="0"/>
              <a:t>Do the potential benefits of the research balance against the potential risks to participants?</a:t>
            </a:r>
          </a:p>
          <a:p>
            <a:pPr marL="45720" indent="0">
              <a:buNone/>
            </a:pPr>
            <a:r>
              <a:rPr lang="en-HK" dirty="0"/>
              <a:t>Risk to researcher (mitigation strategies)</a:t>
            </a:r>
          </a:p>
          <a:p>
            <a:r>
              <a:rPr lang="en-HK" sz="2200" dirty="0"/>
              <a:t>When conducting fieldwork, researcher will </a:t>
            </a:r>
          </a:p>
          <a:p>
            <a:pPr lvl="1"/>
            <a:r>
              <a:rPr lang="en-HK" sz="2200" dirty="0"/>
              <a:t>only approach participants in public places</a:t>
            </a:r>
          </a:p>
          <a:p>
            <a:pPr lvl="1"/>
            <a:r>
              <a:rPr lang="en-HK" sz="2200" dirty="0"/>
              <a:t>inform supervisor/research assistant of date and time of planned interview and will contact once leaving </a:t>
            </a:r>
          </a:p>
          <a:p>
            <a:pPr lvl="1"/>
            <a:r>
              <a:rPr lang="en-HK" sz="2200" dirty="0"/>
              <a:t>be accompanied by an research assistant</a:t>
            </a:r>
            <a:endParaRPr lang="en-GB" sz="2200" dirty="0"/>
          </a:p>
        </p:txBody>
      </p:sp>
    </p:spTree>
    <p:extLst>
      <p:ext uri="{BB962C8B-B14F-4D97-AF65-F5344CB8AC3E}">
        <p14:creationId xmlns:p14="http://schemas.microsoft.com/office/powerpoint/2010/main" val="29951286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08654-2088-44E8-8028-41BE59F8ACB2}"/>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2B1093C9-5E43-481D-8FDF-DE12DDFBFC4A}"/>
              </a:ext>
            </a:extLst>
          </p:cNvPr>
          <p:cNvSpPr>
            <a:spLocks noGrp="1"/>
          </p:cNvSpPr>
          <p:nvPr>
            <p:ph idx="1"/>
          </p:nvPr>
        </p:nvSpPr>
        <p:spPr>
          <a:xfrm>
            <a:off x="1217614" y="1828800"/>
            <a:ext cx="9753600" cy="4696544"/>
          </a:xfrm>
        </p:spPr>
        <p:txBody>
          <a:bodyPr>
            <a:normAutofit fontScale="92500" lnSpcReduction="10000"/>
          </a:bodyPr>
          <a:lstStyle/>
          <a:p>
            <a:pPr marL="45720" indent="0">
              <a:buNone/>
            </a:pPr>
            <a:r>
              <a:rPr lang="en-HK" dirty="0"/>
              <a:t>Risk to the university (potential misconduct)</a:t>
            </a:r>
          </a:p>
          <a:p>
            <a:r>
              <a:rPr lang="en-HK" sz="2200" dirty="0"/>
              <a:t>fabrication: making up results </a:t>
            </a:r>
          </a:p>
          <a:p>
            <a:r>
              <a:rPr lang="en-HK" sz="2200" dirty="0"/>
              <a:t>falsification: manipulating research processes or changing or omitting data without good cause</a:t>
            </a:r>
          </a:p>
          <a:p>
            <a:r>
              <a:rPr lang="en-HK" sz="2200" dirty="0"/>
              <a:t>plagiarism: using other people’s material without giving proper credit</a:t>
            </a:r>
          </a:p>
          <a:p>
            <a:r>
              <a:rPr lang="en-HK" sz="2200" dirty="0"/>
              <a:t>failure to meet ethical, legal and professional obligations</a:t>
            </a:r>
          </a:p>
          <a:p>
            <a:pPr marL="45720" indent="0">
              <a:buNone/>
            </a:pPr>
            <a:r>
              <a:rPr lang="en-HK" dirty="0"/>
              <a:t>Risk to participants</a:t>
            </a:r>
          </a:p>
          <a:p>
            <a:r>
              <a:rPr lang="en-HK" sz="2200" dirty="0"/>
              <a:t>How will permission or access to participants be obtained? Are the gatekeepers involved identified/on board with evidence provided?</a:t>
            </a:r>
          </a:p>
          <a:p>
            <a:r>
              <a:rPr lang="en-HK" sz="2200" dirty="0"/>
              <a:t>What are the inclusion/exclusion criteria for participants? Are these appropriate?</a:t>
            </a:r>
            <a:endParaRPr lang="en-GB" sz="2600" dirty="0"/>
          </a:p>
        </p:txBody>
      </p:sp>
    </p:spTree>
    <p:extLst>
      <p:ext uri="{BB962C8B-B14F-4D97-AF65-F5344CB8AC3E}">
        <p14:creationId xmlns:p14="http://schemas.microsoft.com/office/powerpoint/2010/main" val="2317301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6A600D-62D6-4B74-A9D0-72A83B5EC08D}"/>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41E846FB-E459-4FC4-9050-B51D13611845}"/>
              </a:ext>
            </a:extLst>
          </p:cNvPr>
          <p:cNvSpPr>
            <a:spLocks noGrp="1"/>
          </p:cNvSpPr>
          <p:nvPr>
            <p:ph idx="1"/>
          </p:nvPr>
        </p:nvSpPr>
        <p:spPr/>
        <p:txBody>
          <a:bodyPr>
            <a:normAutofit/>
          </a:bodyPr>
          <a:lstStyle/>
          <a:p>
            <a:r>
              <a:rPr lang="en-HK" sz="2000" dirty="0"/>
              <a:t>How will consent be obtained? Is this method appropriate? Can the researcher be sure that participants can give their informed consent that is free from coercion? </a:t>
            </a:r>
          </a:p>
          <a:p>
            <a:r>
              <a:rPr lang="en-HK" sz="2000" dirty="0"/>
              <a:t>What is the potential for harm to participants – pain, discomfort, stress? (almost all research involving participants will have some potential for physical or psychological harm and the risk should be acknowledged). How will this be minimised/addressed/managed?</a:t>
            </a:r>
          </a:p>
          <a:p>
            <a:r>
              <a:rPr lang="en-HK" sz="2000" dirty="0"/>
              <a:t>Is the researcher likely to uncover any issues unrelated to the research? (e.g. illegal activity, illness or disease, unfair practice, etc). How will the researcher handle such an eventuality?</a:t>
            </a:r>
          </a:p>
        </p:txBody>
      </p:sp>
    </p:spTree>
    <p:extLst>
      <p:ext uri="{BB962C8B-B14F-4D97-AF65-F5344CB8AC3E}">
        <p14:creationId xmlns:p14="http://schemas.microsoft.com/office/powerpoint/2010/main" val="42074149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B6E34-596D-41DB-A2B9-1F856498C3D1}"/>
              </a:ext>
            </a:extLst>
          </p:cNvPr>
          <p:cNvSpPr>
            <a:spLocks noGrp="1"/>
          </p:cNvSpPr>
          <p:nvPr>
            <p:ph type="title"/>
          </p:nvPr>
        </p:nvSpPr>
        <p:spPr/>
        <p:txBody>
          <a:bodyPr/>
          <a:lstStyle/>
          <a:p>
            <a:r>
              <a:rPr lang="en-HK" dirty="0"/>
              <a:t>checklist</a:t>
            </a:r>
            <a:endParaRPr lang="en-GB" dirty="0"/>
          </a:p>
        </p:txBody>
      </p:sp>
      <p:sp>
        <p:nvSpPr>
          <p:cNvPr id="3" name="Content Placeholder 2">
            <a:extLst>
              <a:ext uri="{FF2B5EF4-FFF2-40B4-BE49-F238E27FC236}">
                <a16:creationId xmlns:a16="http://schemas.microsoft.com/office/drawing/2014/main" id="{93EDE25C-1DD9-4E6C-AFE6-D604AE23E124}"/>
              </a:ext>
            </a:extLst>
          </p:cNvPr>
          <p:cNvSpPr>
            <a:spLocks noGrp="1"/>
          </p:cNvSpPr>
          <p:nvPr>
            <p:ph idx="1"/>
          </p:nvPr>
        </p:nvSpPr>
        <p:spPr/>
        <p:txBody>
          <a:bodyPr>
            <a:normAutofit fontScale="85000" lnSpcReduction="20000"/>
          </a:bodyPr>
          <a:lstStyle/>
          <a:p>
            <a:r>
              <a:rPr lang="en-HK" dirty="0"/>
              <a:t>Are participants able to withdraw from the research and how will this be done?</a:t>
            </a:r>
          </a:p>
          <a:p>
            <a:r>
              <a:rPr lang="en-HK" dirty="0"/>
              <a:t>Are participants potentially vulnerable (i.e. because of the situation they find themselves in e.g. asylum seekers, refugees) or vulnerable? Are the implications of this addressed?</a:t>
            </a:r>
            <a:endParaRPr lang="en-GB" dirty="0"/>
          </a:p>
          <a:p>
            <a:pPr marL="45720" indent="0">
              <a:buNone/>
            </a:pPr>
            <a:r>
              <a:rPr lang="en-HK" sz="2800" dirty="0"/>
              <a:t>Data protection and storage</a:t>
            </a:r>
          </a:p>
          <a:p>
            <a:r>
              <a:rPr lang="en-HK" dirty="0"/>
              <a:t>What measures have been taken to ensure anonymity, confidentiality, and security of personal information concerning research participants? Are these appropriate to the research? Are these realistic?</a:t>
            </a:r>
          </a:p>
          <a:p>
            <a:r>
              <a:rPr lang="en-HK" dirty="0"/>
              <a:t>Who will have access to the data?</a:t>
            </a:r>
          </a:p>
          <a:p>
            <a:r>
              <a:rPr lang="en-HK" dirty="0"/>
              <a:t>How long will data/recordings/samples be held? Does this take into account any intended future use?</a:t>
            </a:r>
          </a:p>
          <a:p>
            <a:r>
              <a:rPr lang="en-HK" dirty="0"/>
              <a:t>How will they be stored?</a:t>
            </a:r>
            <a:endParaRPr lang="en-GB" dirty="0"/>
          </a:p>
        </p:txBody>
      </p:sp>
    </p:spTree>
    <p:extLst>
      <p:ext uri="{BB962C8B-B14F-4D97-AF65-F5344CB8AC3E}">
        <p14:creationId xmlns:p14="http://schemas.microsoft.com/office/powerpoint/2010/main" val="1142735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760</TotalTime>
  <Words>2716</Words>
  <Application>Microsoft Office PowerPoint</Application>
  <PresentationFormat>Custom</PresentationFormat>
  <Paragraphs>238</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Century Gothic</vt:lpstr>
      <vt:lpstr>Continental Asia 16x9</vt:lpstr>
      <vt:lpstr>SBPD8001  Preparing for doctoral research</vt:lpstr>
      <vt:lpstr>topics</vt:lpstr>
      <vt:lpstr>ethical approval form</vt:lpstr>
      <vt:lpstr>Research ethics</vt:lpstr>
      <vt:lpstr>Risks to Stakeholders</vt:lpstr>
      <vt:lpstr>1. Ethics &amp; Society</vt:lpstr>
      <vt:lpstr>2. Ethics &amp; Scientific Community</vt:lpstr>
      <vt:lpstr>3. Ethics &amp; Sponsors</vt:lpstr>
      <vt:lpstr>4. Ethics &amp; Participants</vt:lpstr>
      <vt:lpstr>Continued…</vt:lpstr>
      <vt:lpstr>5. Ethics &amp; Self</vt:lpstr>
      <vt:lpstr>General Data Protection Regulation and data protection act</vt:lpstr>
      <vt:lpstr>Hong Kong - Personal Data (Privacy) Ordinance</vt:lpstr>
      <vt:lpstr>Data Protection Principles</vt:lpstr>
      <vt:lpstr>Data Protection Principles</vt:lpstr>
      <vt:lpstr>PG2 – ethics form SECTION E: Details of Research Activity</vt:lpstr>
      <vt:lpstr>Example*</vt:lpstr>
      <vt:lpstr>example</vt:lpstr>
      <vt:lpstr>PG2 – Ethics form SECTION G: Intended Participants</vt:lpstr>
      <vt:lpstr>PARTICIPATION INFORMATION FORM</vt:lpstr>
      <vt:lpstr>PARTICIPATION CONSENT FORM</vt:lpstr>
      <vt:lpstr>SECTION H: Anticipated Risks</vt:lpstr>
      <vt:lpstr>SECTION J: Data Protection and Storage</vt:lpstr>
      <vt:lpstr>SECTION J: Data Protection and Storage</vt:lpstr>
      <vt:lpstr>Checklist</vt:lpstr>
      <vt:lpstr>Checklist</vt:lpstr>
      <vt:lpstr>checklist</vt:lpstr>
      <vt:lpstr>checklist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Andrew Chan</cp:lastModifiedBy>
  <cp:revision>78</cp:revision>
  <cp:lastPrinted>2020-12-31T06:00:32Z</cp:lastPrinted>
  <dcterms:created xsi:type="dcterms:W3CDTF">2018-01-26T07:54:29Z</dcterms:created>
  <dcterms:modified xsi:type="dcterms:W3CDTF">2022-12-30T02:10:23Z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