
<file path=[Content_Types].xml><?xml version="1.0" encoding="utf-8"?>
<Types xmlns="http://schemas.openxmlformats.org/package/2006/content-types">
  <Default Extension="gif" ContentType="image/gif"/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notesMasterIdLst>
    <p:notesMasterId r:id="rId40"/>
  </p:notesMasterIdLst>
  <p:handoutMasterIdLst>
    <p:handoutMasterId r:id="rId41"/>
  </p:handoutMasterIdLst>
  <p:sldIdLst>
    <p:sldId id="256" r:id="rId5"/>
    <p:sldId id="266" r:id="rId6"/>
    <p:sldId id="273" r:id="rId7"/>
    <p:sldId id="257" r:id="rId8"/>
    <p:sldId id="258" r:id="rId9"/>
    <p:sldId id="314" r:id="rId10"/>
    <p:sldId id="305" r:id="rId11"/>
    <p:sldId id="260" r:id="rId12"/>
    <p:sldId id="317" r:id="rId13"/>
    <p:sldId id="274" r:id="rId14"/>
    <p:sldId id="263" r:id="rId15"/>
    <p:sldId id="264" r:id="rId16"/>
    <p:sldId id="276" r:id="rId17"/>
    <p:sldId id="261" r:id="rId18"/>
    <p:sldId id="262" r:id="rId19"/>
    <p:sldId id="277" r:id="rId20"/>
    <p:sldId id="271" r:id="rId21"/>
    <p:sldId id="259" r:id="rId22"/>
    <p:sldId id="267" r:id="rId23"/>
    <p:sldId id="278" r:id="rId24"/>
    <p:sldId id="268" r:id="rId25"/>
    <p:sldId id="304" r:id="rId26"/>
    <p:sldId id="279" r:id="rId27"/>
    <p:sldId id="281" r:id="rId28"/>
    <p:sldId id="286" r:id="rId29"/>
    <p:sldId id="319" r:id="rId30"/>
    <p:sldId id="287" r:id="rId31"/>
    <p:sldId id="288" r:id="rId32"/>
    <p:sldId id="282" r:id="rId33"/>
    <p:sldId id="293" r:id="rId34"/>
    <p:sldId id="283" r:id="rId35"/>
    <p:sldId id="302" r:id="rId36"/>
    <p:sldId id="320" r:id="rId37"/>
    <p:sldId id="321" r:id="rId38"/>
    <p:sldId id="303" r:id="rId39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6A889BC6-B4B6-4D9E-8CEA-C9C7EFBE15DF}" v="38" dt="2023-03-02T20:59:10.765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94" d="100"/>
          <a:sy n="94" d="100"/>
        </p:scale>
        <p:origin x="1048" y="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83" d="100"/>
          <a:sy n="83" d="100"/>
        </p:scale>
        <p:origin x="-2166" y="-78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slide" Target="slides/slide22.xml"/><Relationship Id="rId39" Type="http://schemas.openxmlformats.org/officeDocument/2006/relationships/slide" Target="slides/slide35.xml"/><Relationship Id="rId21" Type="http://schemas.openxmlformats.org/officeDocument/2006/relationships/slide" Target="slides/slide17.xml"/><Relationship Id="rId34" Type="http://schemas.openxmlformats.org/officeDocument/2006/relationships/slide" Target="slides/slide30.xml"/><Relationship Id="rId42" Type="http://schemas.openxmlformats.org/officeDocument/2006/relationships/presProps" Target="presProps.xml"/><Relationship Id="rId47" Type="http://schemas.microsoft.com/office/2015/10/relationships/revisionInfo" Target="revisionInfo.xml"/><Relationship Id="rId7" Type="http://schemas.openxmlformats.org/officeDocument/2006/relationships/slide" Target="slides/slide3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9" Type="http://schemas.openxmlformats.org/officeDocument/2006/relationships/slide" Target="slides/slide25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32" Type="http://schemas.openxmlformats.org/officeDocument/2006/relationships/slide" Target="slides/slide28.xml"/><Relationship Id="rId37" Type="http://schemas.openxmlformats.org/officeDocument/2006/relationships/slide" Target="slides/slide33.xml"/><Relationship Id="rId40" Type="http://schemas.openxmlformats.org/officeDocument/2006/relationships/notesMaster" Target="notesMasters/notesMaster1.xml"/><Relationship Id="rId45" Type="http://schemas.openxmlformats.org/officeDocument/2006/relationships/tableStyles" Target="tableStyles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slide" Target="slides/slide24.xml"/><Relationship Id="rId36" Type="http://schemas.openxmlformats.org/officeDocument/2006/relationships/slide" Target="slides/slide32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31" Type="http://schemas.openxmlformats.org/officeDocument/2006/relationships/slide" Target="slides/slide27.xml"/><Relationship Id="rId44" Type="http://schemas.openxmlformats.org/officeDocument/2006/relationships/theme" Target="theme/theme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slide" Target="slides/slide23.xml"/><Relationship Id="rId30" Type="http://schemas.openxmlformats.org/officeDocument/2006/relationships/slide" Target="slides/slide26.xml"/><Relationship Id="rId35" Type="http://schemas.openxmlformats.org/officeDocument/2006/relationships/slide" Target="slides/slide31.xml"/><Relationship Id="rId43" Type="http://schemas.openxmlformats.org/officeDocument/2006/relationships/viewProps" Target="viewProps.xml"/><Relationship Id="rId8" Type="http://schemas.openxmlformats.org/officeDocument/2006/relationships/slide" Target="slides/slide4.xml"/><Relationship Id="rId3" Type="http://schemas.openxmlformats.org/officeDocument/2006/relationships/customXml" Target="../customXml/item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33" Type="http://schemas.openxmlformats.org/officeDocument/2006/relationships/slide" Target="slides/slide29.xml"/><Relationship Id="rId38" Type="http://schemas.openxmlformats.org/officeDocument/2006/relationships/slide" Target="slides/slide34.xml"/><Relationship Id="rId46" Type="http://schemas.microsoft.com/office/2016/11/relationships/changesInfo" Target="changesInfos/changesInfo1.xml"/><Relationship Id="rId20" Type="http://schemas.openxmlformats.org/officeDocument/2006/relationships/slide" Target="slides/slide16.xml"/><Relationship Id="rId41" Type="http://schemas.openxmlformats.org/officeDocument/2006/relationships/handoutMaster" Target="handoutMasters/handoutMaster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Jonathan Haylock" userId="2e326450-98f4-4103-a5f9-edef5b085fa5" providerId="ADAL" clId="{6A889BC6-B4B6-4D9E-8CEA-C9C7EFBE15DF}"/>
    <pc:docChg chg="custSel modSld">
      <pc:chgData name="Jonathan Haylock" userId="2e326450-98f4-4103-a5f9-edef5b085fa5" providerId="ADAL" clId="{6A889BC6-B4B6-4D9E-8CEA-C9C7EFBE15DF}" dt="2023-03-02T20:59:10.765" v="85" actId="20577"/>
      <pc:docMkLst>
        <pc:docMk/>
      </pc:docMkLst>
      <pc:sldChg chg="modSp mod">
        <pc:chgData name="Jonathan Haylock" userId="2e326450-98f4-4103-a5f9-edef5b085fa5" providerId="ADAL" clId="{6A889BC6-B4B6-4D9E-8CEA-C9C7EFBE15DF}" dt="2023-03-02T20:59:10.765" v="85" actId="20577"/>
        <pc:sldMkLst>
          <pc:docMk/>
          <pc:sldMk cId="1764564558" sldId="257"/>
        </pc:sldMkLst>
        <pc:spChg chg="mod">
          <ac:chgData name="Jonathan Haylock" userId="2e326450-98f4-4103-a5f9-edef5b085fa5" providerId="ADAL" clId="{6A889BC6-B4B6-4D9E-8CEA-C9C7EFBE15DF}" dt="2023-03-02T20:59:10.765" v="85" actId="20577"/>
          <ac:spMkLst>
            <pc:docMk/>
            <pc:sldMk cId="1764564558" sldId="257"/>
            <ac:spMk id="4" creationId="{00000000-0000-0000-0000-000000000000}"/>
          </ac:spMkLst>
        </pc:spChg>
      </pc:sldChg>
      <pc:sldChg chg="modSp mod">
        <pc:chgData name="Jonathan Haylock" userId="2e326450-98f4-4103-a5f9-edef5b085fa5" providerId="ADAL" clId="{6A889BC6-B4B6-4D9E-8CEA-C9C7EFBE15DF}" dt="2023-03-02T20:56:54.038" v="77" actId="1076"/>
        <pc:sldMkLst>
          <pc:docMk/>
          <pc:sldMk cId="1945563876" sldId="263"/>
        </pc:sldMkLst>
        <pc:spChg chg="mod">
          <ac:chgData name="Jonathan Haylock" userId="2e326450-98f4-4103-a5f9-edef5b085fa5" providerId="ADAL" clId="{6A889BC6-B4B6-4D9E-8CEA-C9C7EFBE15DF}" dt="2023-03-02T20:56:54.038" v="77" actId="1076"/>
          <ac:spMkLst>
            <pc:docMk/>
            <pc:sldMk cId="1945563876" sldId="263"/>
            <ac:spMk id="3" creationId="{00000000-0000-0000-0000-000000000000}"/>
          </ac:spMkLst>
        </pc:spChg>
      </pc:sldChg>
      <pc:sldChg chg="modSp mod">
        <pc:chgData name="Jonathan Haylock" userId="2e326450-98f4-4103-a5f9-edef5b085fa5" providerId="ADAL" clId="{6A889BC6-B4B6-4D9E-8CEA-C9C7EFBE15DF}" dt="2023-03-02T20:56:45.043" v="76" actId="1076"/>
        <pc:sldMkLst>
          <pc:docMk/>
          <pc:sldMk cId="2847733328" sldId="264"/>
        </pc:sldMkLst>
        <pc:spChg chg="mod">
          <ac:chgData name="Jonathan Haylock" userId="2e326450-98f4-4103-a5f9-edef5b085fa5" providerId="ADAL" clId="{6A889BC6-B4B6-4D9E-8CEA-C9C7EFBE15DF}" dt="2023-03-02T20:56:45.043" v="76" actId="1076"/>
          <ac:spMkLst>
            <pc:docMk/>
            <pc:sldMk cId="2847733328" sldId="264"/>
            <ac:spMk id="3" creationId="{00000000-0000-0000-0000-000000000000}"/>
          </ac:spMkLst>
        </pc:spChg>
      </pc:sldChg>
      <pc:sldChg chg="addSp modSp mod modAnim">
        <pc:chgData name="Jonathan Haylock" userId="2e326450-98f4-4103-a5f9-edef5b085fa5" providerId="ADAL" clId="{6A889BC6-B4B6-4D9E-8CEA-C9C7EFBE15DF}" dt="2023-03-02T20:50:31.445" v="14"/>
        <pc:sldMkLst>
          <pc:docMk/>
          <pc:sldMk cId="4103481851" sldId="268"/>
        </pc:sldMkLst>
        <pc:spChg chg="mod">
          <ac:chgData name="Jonathan Haylock" userId="2e326450-98f4-4103-a5f9-edef5b085fa5" providerId="ADAL" clId="{6A889BC6-B4B6-4D9E-8CEA-C9C7EFBE15DF}" dt="2023-03-02T20:49:45.016" v="4" actId="1076"/>
          <ac:spMkLst>
            <pc:docMk/>
            <pc:sldMk cId="4103481851" sldId="268"/>
            <ac:spMk id="3" creationId="{00000000-0000-0000-0000-000000000000}"/>
          </ac:spMkLst>
        </pc:spChg>
        <pc:spChg chg="add mod">
          <ac:chgData name="Jonathan Haylock" userId="2e326450-98f4-4103-a5f9-edef5b085fa5" providerId="ADAL" clId="{6A889BC6-B4B6-4D9E-8CEA-C9C7EFBE15DF}" dt="2023-03-02T20:50:10.312" v="11" actId="1076"/>
          <ac:spMkLst>
            <pc:docMk/>
            <pc:sldMk cId="4103481851" sldId="268"/>
            <ac:spMk id="4" creationId="{69908769-CE7F-BF19-4E97-2E4A0DABDC8B}"/>
          </ac:spMkLst>
        </pc:spChg>
      </pc:sldChg>
      <pc:sldChg chg="addSp modSp mod modAnim">
        <pc:chgData name="Jonathan Haylock" userId="2e326450-98f4-4103-a5f9-edef5b085fa5" providerId="ADAL" clId="{6A889BC6-B4B6-4D9E-8CEA-C9C7EFBE15DF}" dt="2023-03-02T20:56:05.794" v="71"/>
        <pc:sldMkLst>
          <pc:docMk/>
          <pc:sldMk cId="3681854001" sldId="271"/>
        </pc:sldMkLst>
        <pc:spChg chg="mod">
          <ac:chgData name="Jonathan Haylock" userId="2e326450-98f4-4103-a5f9-edef5b085fa5" providerId="ADAL" clId="{6A889BC6-B4B6-4D9E-8CEA-C9C7EFBE15DF}" dt="2023-03-02T20:55:15.370" v="60" actId="403"/>
          <ac:spMkLst>
            <pc:docMk/>
            <pc:sldMk cId="3681854001" sldId="271"/>
            <ac:spMk id="3" creationId="{00000000-0000-0000-0000-000000000000}"/>
          </ac:spMkLst>
        </pc:spChg>
        <pc:spChg chg="add mod">
          <ac:chgData name="Jonathan Haylock" userId="2e326450-98f4-4103-a5f9-edef5b085fa5" providerId="ADAL" clId="{6A889BC6-B4B6-4D9E-8CEA-C9C7EFBE15DF}" dt="2023-03-02T20:55:42.719" v="68" actId="1076"/>
          <ac:spMkLst>
            <pc:docMk/>
            <pc:sldMk cId="3681854001" sldId="271"/>
            <ac:spMk id="4" creationId="{9ACA5458-E209-EC9A-9587-B38ACDC73962}"/>
          </ac:spMkLst>
        </pc:spChg>
      </pc:sldChg>
      <pc:sldChg chg="modSp mod">
        <pc:chgData name="Jonathan Haylock" userId="2e326450-98f4-4103-a5f9-edef5b085fa5" providerId="ADAL" clId="{6A889BC6-B4B6-4D9E-8CEA-C9C7EFBE15DF}" dt="2023-03-02T20:56:31.184" v="75" actId="20577"/>
        <pc:sldMkLst>
          <pc:docMk/>
          <pc:sldMk cId="1800839999" sldId="276"/>
        </pc:sldMkLst>
        <pc:spChg chg="mod">
          <ac:chgData name="Jonathan Haylock" userId="2e326450-98f4-4103-a5f9-edef5b085fa5" providerId="ADAL" clId="{6A889BC6-B4B6-4D9E-8CEA-C9C7EFBE15DF}" dt="2023-03-02T20:56:31.184" v="75" actId="20577"/>
          <ac:spMkLst>
            <pc:docMk/>
            <pc:sldMk cId="1800839999" sldId="276"/>
            <ac:spMk id="7" creationId="{00000000-0000-0000-0000-000000000000}"/>
          </ac:spMkLst>
        </pc:spChg>
      </pc:sldChg>
      <pc:sldChg chg="modSp">
        <pc:chgData name="Jonathan Haylock" userId="2e326450-98f4-4103-a5f9-edef5b085fa5" providerId="ADAL" clId="{6A889BC6-B4B6-4D9E-8CEA-C9C7EFBE15DF}" dt="2023-03-02T20:54:12.218" v="38" actId="20577"/>
        <pc:sldMkLst>
          <pc:docMk/>
          <pc:sldMk cId="2444735719" sldId="286"/>
        </pc:sldMkLst>
        <pc:spChg chg="mod">
          <ac:chgData name="Jonathan Haylock" userId="2e326450-98f4-4103-a5f9-edef5b085fa5" providerId="ADAL" clId="{6A889BC6-B4B6-4D9E-8CEA-C9C7EFBE15DF}" dt="2023-03-02T20:54:12.218" v="38" actId="20577"/>
          <ac:spMkLst>
            <pc:docMk/>
            <pc:sldMk cId="2444735719" sldId="286"/>
            <ac:spMk id="3" creationId="{00000000-0000-0000-0000-000000000000}"/>
          </ac:spMkLst>
        </pc:spChg>
      </pc:sldChg>
    </pc:docChg>
  </pc:docChgLst>
</pc:chgInfo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6D292DE-8B7A-4254-AA83-74C1F4DD4AF0}" type="datetimeFigureOut">
              <a:rPr lang="en-GB" smtClean="0"/>
              <a:t>02/03/2023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3C3D8D3-17FF-4C88-A759-00DBF3A846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633507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9A8961F-E7D0-4424-8532-9ABACC3A8E95}" type="datetimeFigureOut">
              <a:rPr lang="en-GB" smtClean="0"/>
              <a:t>02/03/2023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A1AB72C-827F-4009-9858-4332D91164B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0532612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fld id="{9C64F3F4-CE19-49F8-9EF4-FF4EE52031C2}" type="datetimeFigureOut">
              <a:rPr lang="en-GB" smtClean="0"/>
              <a:t>02/03/2023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88064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02/03/2023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19030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02/03/2023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135066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02/03/2023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874081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02/03/2023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44048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02/03/2023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35051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02/03/2023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09965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02/03/2023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322336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02/03/2023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67633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02/03/2023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529196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02/03/2023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168714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/>
              <a:pPr/>
              <a:t>02/03/2023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370173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6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gif"/><Relationship Id="rId2" Type="http://schemas.openxmlformats.org/officeDocument/2006/relationships/image" Target="../media/image7.jp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9.jp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1.jpeg"/><Relationship Id="rId4" Type="http://schemas.openxmlformats.org/officeDocument/2006/relationships/image" Target="../media/image10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6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6.jpe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g"/><Relationship Id="rId2" Type="http://schemas.openxmlformats.org/officeDocument/2006/relationships/image" Target="../media/image12.jp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frontiersin.org/articles/10.3389/fpsyg.2015.01908/full#B6" TargetMode="Externa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frontiersin.org/articles/10.3389/fpsyg.2015.01908/full#B10" TargetMode="Externa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image" Target="../media/image15.jpg"/><Relationship Id="rId1" Type="http://schemas.openxmlformats.org/officeDocument/2006/relationships/slideLayout" Target="../slideLayouts/slideLayout4.xml"/><Relationship Id="rId6" Type="http://schemas.openxmlformats.org/officeDocument/2006/relationships/image" Target="../media/image19.png"/><Relationship Id="rId5" Type="http://schemas.openxmlformats.org/officeDocument/2006/relationships/image" Target="../media/image18.jpeg"/><Relationship Id="rId4" Type="http://schemas.openxmlformats.org/officeDocument/2006/relationships/image" Target="../media/image17.jpg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frontiersin.org/articles/10.3389/fpsyg.2015.01908/full#B2" TargetMode="External"/><Relationship Id="rId2" Type="http://schemas.openxmlformats.org/officeDocument/2006/relationships/hyperlink" Target="https://www.frontiersin.org/articles/10.3389/fpsyg.2015.01908/full#B11" TargetMode="Externa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jp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jpg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jpg"/><Relationship Id="rId1" Type="http://schemas.openxmlformats.org/officeDocument/2006/relationships/slideLayout" Target="../slideLayouts/slideLayout7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jpg"/><Relationship Id="rId1" Type="http://schemas.openxmlformats.org/officeDocument/2006/relationships/slideLayout" Target="../slideLayouts/slideLayout7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jpg"/><Relationship Id="rId1" Type="http://schemas.openxmlformats.org/officeDocument/2006/relationships/slideLayout" Target="../slideLayouts/slideLayout7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jpg"/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png"/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jpg"/><Relationship Id="rId1" Type="http://schemas.openxmlformats.org/officeDocument/2006/relationships/slideLayout" Target="../slideLayouts/slideLayout7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0.jpeg"/><Relationship Id="rId1" Type="http://schemas.openxmlformats.org/officeDocument/2006/relationships/slideLayout" Target="../slideLayouts/slideLayout7.xml"/></Relationships>
</file>

<file path=ppt/slides/_rels/slide3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11560" y="1988840"/>
            <a:ext cx="7992888" cy="1470025"/>
          </a:xfrm>
        </p:spPr>
        <p:txBody>
          <a:bodyPr>
            <a:noAutofit/>
          </a:bodyPr>
          <a:lstStyle/>
          <a:p>
            <a:pPr algn="r"/>
            <a:r>
              <a:rPr lang="en-GB" sz="7200" b="1" dirty="0">
                <a:solidFill>
                  <a:schemeClr val="bg1"/>
                </a:solidFill>
              </a:rPr>
              <a:t>Learning Styles </a:t>
            </a:r>
            <a:br>
              <a:rPr lang="en-GB" sz="5400" dirty="0">
                <a:solidFill>
                  <a:schemeClr val="bg1"/>
                </a:solidFill>
              </a:rPr>
            </a:br>
            <a:br>
              <a:rPr lang="en-GB" sz="5400">
                <a:solidFill>
                  <a:schemeClr val="bg1"/>
                </a:solidFill>
              </a:rPr>
            </a:br>
            <a:r>
              <a:rPr lang="en-GB" sz="2400">
                <a:solidFill>
                  <a:schemeClr val="bg1"/>
                </a:solidFill>
              </a:rPr>
              <a:t>2023</a:t>
            </a:r>
            <a:endParaRPr lang="en-GB" sz="36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0895528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What are learning styles all about?</a:t>
            </a:r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13819" y="1341438"/>
            <a:ext cx="3916362" cy="3916362"/>
          </a:xfrm>
        </p:spPr>
      </p:pic>
    </p:spTree>
    <p:extLst>
      <p:ext uri="{BB962C8B-B14F-4D97-AF65-F5344CB8AC3E}">
        <p14:creationId xmlns:p14="http://schemas.microsoft.com/office/powerpoint/2010/main" val="359041218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78098"/>
          </a:xfrm>
        </p:spPr>
        <p:txBody>
          <a:bodyPr/>
          <a:lstStyle/>
          <a:p>
            <a:r>
              <a:rPr lang="en-GB" dirty="0"/>
              <a:t>Learning Styles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340768"/>
            <a:ext cx="8229600" cy="4176465"/>
          </a:xfrm>
        </p:spPr>
        <p:txBody>
          <a:bodyPr>
            <a:normAutofit lnSpcReduction="10000"/>
          </a:bodyPr>
          <a:lstStyle/>
          <a:p>
            <a:pPr marL="0" indent="0" algn="ctr">
              <a:buNone/>
            </a:pPr>
            <a:r>
              <a:rPr lang="en-GB" i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“Learning: the acquisition of knowledge or skills, through study, experience or being taught”</a:t>
            </a:r>
            <a:r>
              <a:rPr lang="en-GB" sz="2000" i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(Oxford Dictionary)</a:t>
            </a:r>
          </a:p>
          <a:p>
            <a:pPr marL="0" indent="0">
              <a:buNone/>
            </a:pPr>
            <a:endParaRPr lang="en-GB" dirty="0"/>
          </a:p>
          <a:p>
            <a:pPr marL="0" indent="0" algn="ctr">
              <a:buNone/>
            </a:pPr>
            <a:r>
              <a:rPr lang="en-GB" dirty="0"/>
              <a:t>Academics for years have been attempting to formulate ideas, concepts and models about how we learn which have influenced how we teach.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8039506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What are learning styles?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1756791"/>
          </a:xfrm>
        </p:spPr>
        <p:txBody>
          <a:bodyPr/>
          <a:lstStyle/>
          <a:p>
            <a:pPr marL="0" indent="0" algn="ctr">
              <a:buNone/>
            </a:pPr>
            <a:r>
              <a:rPr lang="en-GB" dirty="0"/>
              <a:t>There are many different learning style theories in existence, with an abundance of literature surrounding them. </a:t>
            </a:r>
          </a:p>
          <a:p>
            <a:endParaRPr lang="en-GB" dirty="0"/>
          </a:p>
        </p:txBody>
      </p:sp>
      <p:sp>
        <p:nvSpPr>
          <p:cNvPr id="4" name="Rectangle 3"/>
          <p:cNvSpPr/>
          <p:nvPr/>
        </p:nvSpPr>
        <p:spPr>
          <a:xfrm>
            <a:off x="1187624" y="3357240"/>
            <a:ext cx="7200800" cy="193899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GB" sz="4000" dirty="0">
                <a:solidFill>
                  <a:schemeClr val="accent6">
                    <a:lumMod val="75000"/>
                  </a:schemeClr>
                </a:solidFill>
              </a:rPr>
              <a:t>One of the most popular </a:t>
            </a:r>
            <a:r>
              <a:rPr lang="en-GB" sz="4000">
                <a:solidFill>
                  <a:schemeClr val="accent6">
                    <a:lumMod val="75000"/>
                  </a:schemeClr>
                </a:solidFill>
              </a:rPr>
              <a:t>is </a:t>
            </a:r>
          </a:p>
          <a:p>
            <a:pPr algn="ctr"/>
            <a:r>
              <a:rPr lang="en-GB" sz="4000">
                <a:solidFill>
                  <a:schemeClr val="accent6">
                    <a:lumMod val="75000"/>
                  </a:schemeClr>
                </a:solidFill>
              </a:rPr>
              <a:t>V-A-K </a:t>
            </a:r>
            <a:endParaRPr lang="en-GB" sz="4000" dirty="0">
              <a:solidFill>
                <a:schemeClr val="accent6">
                  <a:lumMod val="75000"/>
                </a:schemeClr>
              </a:solidFill>
            </a:endParaRPr>
          </a:p>
          <a:p>
            <a:pPr algn="ctr"/>
            <a:r>
              <a:rPr lang="en-GB" sz="4000" dirty="0">
                <a:solidFill>
                  <a:schemeClr val="accent6">
                    <a:lumMod val="75000"/>
                  </a:schemeClr>
                </a:solidFill>
              </a:rPr>
              <a:t>or its variant V-A-R-K</a:t>
            </a:r>
          </a:p>
        </p:txBody>
      </p:sp>
    </p:spTree>
    <p:extLst>
      <p:ext uri="{BB962C8B-B14F-4D97-AF65-F5344CB8AC3E}">
        <p14:creationId xmlns:p14="http://schemas.microsoft.com/office/powerpoint/2010/main" val="176456455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6600" dirty="0"/>
              <a:t>V - A - K</a:t>
            </a:r>
          </a:p>
        </p:txBody>
      </p:sp>
      <p:pic>
        <p:nvPicPr>
          <p:cNvPr id="6" name="Content Placeholder 5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9552" y="1656992"/>
            <a:ext cx="2286000" cy="2000250"/>
          </a:xfrm>
          <a:ln>
            <a:solidFill>
              <a:schemeClr val="tx1"/>
            </a:solidFill>
          </a:ln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660232" y="1662040"/>
            <a:ext cx="2232248" cy="2232248"/>
          </a:xfrm>
          <a:prstGeom prst="rect">
            <a:avLst/>
          </a:prstGeom>
          <a:ln>
            <a:solidFill>
              <a:schemeClr val="tx1"/>
            </a:solidFill>
          </a:ln>
        </p:spPr>
      </p:pic>
      <p:pic>
        <p:nvPicPr>
          <p:cNvPr id="8" name="Picture 7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95936" y="1656992"/>
            <a:ext cx="1543919" cy="2266303"/>
          </a:xfrm>
          <a:prstGeom prst="rect">
            <a:avLst/>
          </a:prstGeom>
          <a:ln>
            <a:solidFill>
              <a:schemeClr val="tx1"/>
            </a:solidFill>
          </a:ln>
        </p:spPr>
      </p:pic>
      <p:sp>
        <p:nvSpPr>
          <p:cNvPr id="9" name="TextBox 8"/>
          <p:cNvSpPr txBox="1"/>
          <p:nvPr/>
        </p:nvSpPr>
        <p:spPr>
          <a:xfrm>
            <a:off x="853873" y="4005064"/>
            <a:ext cx="1629895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000" dirty="0"/>
              <a:t>Visual </a:t>
            </a:r>
            <a:endParaRPr lang="en-GB" dirty="0"/>
          </a:p>
        </p:txBody>
      </p:sp>
      <p:sp>
        <p:nvSpPr>
          <p:cNvPr id="10" name="Rectangle 9"/>
          <p:cNvSpPr/>
          <p:nvPr/>
        </p:nvSpPr>
        <p:spPr>
          <a:xfrm>
            <a:off x="3975991" y="4005064"/>
            <a:ext cx="1609736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sz="4000" dirty="0"/>
              <a:t>Audial</a:t>
            </a:r>
            <a:endParaRPr lang="en-GB" dirty="0"/>
          </a:p>
        </p:txBody>
      </p:sp>
      <p:sp>
        <p:nvSpPr>
          <p:cNvPr id="11" name="Rectangle 10"/>
          <p:cNvSpPr/>
          <p:nvPr/>
        </p:nvSpPr>
        <p:spPr>
          <a:xfrm>
            <a:off x="6165299" y="4005064"/>
            <a:ext cx="2978701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sz="4000" dirty="0"/>
              <a:t>Kinaesthetic</a:t>
            </a:r>
          </a:p>
        </p:txBody>
      </p:sp>
    </p:spTree>
    <p:extLst>
      <p:ext uri="{BB962C8B-B14F-4D97-AF65-F5344CB8AC3E}">
        <p14:creationId xmlns:p14="http://schemas.microsoft.com/office/powerpoint/2010/main" val="56461083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2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4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4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  <p:bldP spid="10" grpId="0"/>
      <p:bldP spid="11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828600" y="-38464"/>
            <a:ext cx="10369152" cy="6896464"/>
          </a:xfrm>
          <a:prstGeom prst="rect">
            <a:avLst/>
          </a:prstGeom>
        </p:spPr>
      </p:pic>
      <p:sp>
        <p:nvSpPr>
          <p:cNvPr id="5" name="Cloud Callout 4"/>
          <p:cNvSpPr/>
          <p:nvPr/>
        </p:nvSpPr>
        <p:spPr>
          <a:xfrm>
            <a:off x="3059832" y="260648"/>
            <a:ext cx="3456384" cy="1124744"/>
          </a:xfrm>
          <a:prstGeom prst="cloudCallout">
            <a:avLst>
              <a:gd name="adj1" fmla="val -47836"/>
              <a:gd name="adj2" fmla="val 73714"/>
            </a:avLst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b="1" dirty="0"/>
              <a:t>Imagine learning a new skill….</a:t>
            </a:r>
          </a:p>
        </p:txBody>
      </p:sp>
      <p:pic>
        <p:nvPicPr>
          <p:cNvPr id="9" name="Picture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868144" y="2276872"/>
            <a:ext cx="2893655" cy="3600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689356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What learning style are you?</a:t>
            </a:r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563888" y="1808820"/>
            <a:ext cx="2016224" cy="2016224"/>
          </a:xfrm>
        </p:spPr>
      </p:pic>
      <p:pic>
        <p:nvPicPr>
          <p:cNvPr id="5" name="Content Placeholder 5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1560" y="2451283"/>
            <a:ext cx="1728192" cy="1512168"/>
          </a:xfrm>
          <a:prstGeom prst="rect">
            <a:avLst/>
          </a:prstGeom>
          <a:ln>
            <a:solidFill>
              <a:schemeClr val="tx1">
                <a:lumMod val="85000"/>
                <a:lumOff val="15000"/>
              </a:schemeClr>
            </a:solidFill>
          </a:ln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660232" y="1342255"/>
            <a:ext cx="1152128" cy="1691197"/>
          </a:xfrm>
          <a:prstGeom prst="rect">
            <a:avLst/>
          </a:prstGeom>
          <a:ln>
            <a:solidFill>
              <a:schemeClr val="tx1"/>
            </a:solidFill>
          </a:ln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580112" y="3963451"/>
            <a:ext cx="1572738" cy="1572738"/>
          </a:xfrm>
          <a:prstGeom prst="rect">
            <a:avLst/>
          </a:prstGeom>
          <a:ln>
            <a:solidFill>
              <a:schemeClr val="tx1"/>
            </a:solidFill>
          </a:ln>
        </p:spPr>
      </p:pic>
    </p:spTree>
    <p:extLst>
      <p:ext uri="{BB962C8B-B14F-4D97-AF65-F5344CB8AC3E}">
        <p14:creationId xmlns:p14="http://schemas.microsoft.com/office/powerpoint/2010/main" val="216235265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6600" dirty="0"/>
              <a:t>V - A - K</a:t>
            </a:r>
          </a:p>
        </p:txBody>
      </p:sp>
      <p:pic>
        <p:nvPicPr>
          <p:cNvPr id="6" name="Content Placeholder 5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9552" y="1656992"/>
            <a:ext cx="2286000" cy="2000250"/>
          </a:xfrm>
          <a:ln>
            <a:solidFill>
              <a:schemeClr val="tx1">
                <a:lumMod val="85000"/>
                <a:lumOff val="15000"/>
              </a:schemeClr>
            </a:solidFill>
          </a:ln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660232" y="1662040"/>
            <a:ext cx="2232248" cy="2232248"/>
          </a:xfrm>
          <a:prstGeom prst="rect">
            <a:avLst/>
          </a:prstGeom>
          <a:ln>
            <a:solidFill>
              <a:schemeClr val="tx1">
                <a:lumMod val="85000"/>
                <a:lumOff val="15000"/>
              </a:schemeClr>
            </a:solidFill>
          </a:ln>
        </p:spPr>
      </p:pic>
      <p:pic>
        <p:nvPicPr>
          <p:cNvPr id="8" name="Picture 7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95936" y="1656992"/>
            <a:ext cx="1543919" cy="2266303"/>
          </a:xfrm>
          <a:prstGeom prst="rect">
            <a:avLst/>
          </a:prstGeom>
          <a:ln>
            <a:solidFill>
              <a:schemeClr val="tx1">
                <a:lumMod val="85000"/>
                <a:lumOff val="15000"/>
              </a:schemeClr>
            </a:solidFill>
          </a:ln>
        </p:spPr>
      </p:pic>
      <p:sp>
        <p:nvSpPr>
          <p:cNvPr id="9" name="TextBox 8"/>
          <p:cNvSpPr txBox="1"/>
          <p:nvPr/>
        </p:nvSpPr>
        <p:spPr>
          <a:xfrm>
            <a:off x="853873" y="4005064"/>
            <a:ext cx="1629895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000" dirty="0"/>
              <a:t>Visual </a:t>
            </a:r>
            <a:endParaRPr lang="en-GB" dirty="0"/>
          </a:p>
        </p:txBody>
      </p:sp>
      <p:sp>
        <p:nvSpPr>
          <p:cNvPr id="10" name="Rectangle 9"/>
          <p:cNvSpPr/>
          <p:nvPr/>
        </p:nvSpPr>
        <p:spPr>
          <a:xfrm>
            <a:off x="3930119" y="4005064"/>
            <a:ext cx="1609736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sz="4000" dirty="0"/>
              <a:t>Audial</a:t>
            </a:r>
            <a:endParaRPr lang="en-GB" dirty="0"/>
          </a:p>
        </p:txBody>
      </p:sp>
      <p:sp>
        <p:nvSpPr>
          <p:cNvPr id="11" name="Rectangle 10"/>
          <p:cNvSpPr/>
          <p:nvPr/>
        </p:nvSpPr>
        <p:spPr>
          <a:xfrm>
            <a:off x="6165299" y="4005064"/>
            <a:ext cx="2978701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sz="4000" dirty="0"/>
              <a:t>Kinaesthetic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3131840" y="2663201"/>
            <a:ext cx="4571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1374810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6600" dirty="0"/>
              <a:t>V - A - K</a:t>
            </a:r>
          </a:p>
        </p:txBody>
      </p:sp>
      <p:pic>
        <p:nvPicPr>
          <p:cNvPr id="6" name="Content Placeholder 5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9552" y="1656992"/>
            <a:ext cx="2286000" cy="2000250"/>
          </a:xfrm>
          <a:ln>
            <a:solidFill>
              <a:schemeClr val="tx1">
                <a:lumMod val="85000"/>
                <a:lumOff val="15000"/>
              </a:schemeClr>
            </a:solidFill>
          </a:ln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660232" y="1662040"/>
            <a:ext cx="2232248" cy="2232248"/>
          </a:xfrm>
          <a:prstGeom prst="rect">
            <a:avLst/>
          </a:prstGeom>
          <a:ln>
            <a:solidFill>
              <a:schemeClr val="tx1">
                <a:lumMod val="85000"/>
                <a:lumOff val="15000"/>
              </a:schemeClr>
            </a:solidFill>
          </a:ln>
        </p:spPr>
      </p:pic>
      <p:pic>
        <p:nvPicPr>
          <p:cNvPr id="8" name="Picture 7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95936" y="1656992"/>
            <a:ext cx="1543919" cy="2266303"/>
          </a:xfrm>
          <a:prstGeom prst="rect">
            <a:avLst/>
          </a:prstGeom>
          <a:ln>
            <a:solidFill>
              <a:schemeClr val="tx1">
                <a:lumMod val="85000"/>
                <a:lumOff val="15000"/>
              </a:schemeClr>
            </a:solidFill>
          </a:ln>
        </p:spPr>
      </p:pic>
      <p:sp>
        <p:nvSpPr>
          <p:cNvPr id="9" name="TextBox 8"/>
          <p:cNvSpPr txBox="1"/>
          <p:nvPr/>
        </p:nvSpPr>
        <p:spPr>
          <a:xfrm>
            <a:off x="853873" y="4005064"/>
            <a:ext cx="1629895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000" dirty="0"/>
              <a:t>Visual </a:t>
            </a:r>
            <a:endParaRPr lang="en-GB" dirty="0"/>
          </a:p>
        </p:txBody>
      </p:sp>
      <p:sp>
        <p:nvSpPr>
          <p:cNvPr id="10" name="Rectangle 9"/>
          <p:cNvSpPr/>
          <p:nvPr/>
        </p:nvSpPr>
        <p:spPr>
          <a:xfrm>
            <a:off x="3930119" y="4005064"/>
            <a:ext cx="1609736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sz="4000" dirty="0"/>
              <a:t>Audial</a:t>
            </a:r>
            <a:endParaRPr lang="en-GB" dirty="0"/>
          </a:p>
        </p:txBody>
      </p:sp>
      <p:sp>
        <p:nvSpPr>
          <p:cNvPr id="11" name="Rectangle 10"/>
          <p:cNvSpPr/>
          <p:nvPr/>
        </p:nvSpPr>
        <p:spPr>
          <a:xfrm>
            <a:off x="6165299" y="4005064"/>
            <a:ext cx="2978701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sz="4000" dirty="0"/>
              <a:t>Kinaesthetic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3131840" y="2663201"/>
            <a:ext cx="4571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dirty="0"/>
          </a:p>
        </p:txBody>
      </p:sp>
      <p:sp>
        <p:nvSpPr>
          <p:cNvPr id="15" name="Rectangle 14"/>
          <p:cNvSpPr/>
          <p:nvPr/>
        </p:nvSpPr>
        <p:spPr>
          <a:xfrm rot="20189122">
            <a:off x="-852153" y="1739870"/>
            <a:ext cx="10848304" cy="2215991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US" sz="13800" b="1" cap="none" spc="0" dirty="0">
                <a:ln w="12700">
                  <a:solidFill>
                    <a:schemeClr val="tx2">
                      <a:lumMod val="75000"/>
                    </a:schemeClr>
                  </a:solidFill>
                  <a:prstDash val="solid"/>
                </a:ln>
                <a:solidFill>
                  <a:srgbClr val="FFC000"/>
                </a:solidFill>
                <a:effectLst>
                  <a:outerShdw dist="38100" dir="2640000" algn="bl" rotWithShape="0">
                    <a:schemeClr val="tx2">
                      <a:lumMod val="75000"/>
                    </a:schemeClr>
                  </a:outerShdw>
                </a:effectLst>
              </a:rPr>
              <a:t>MYTH</a:t>
            </a:r>
            <a:endParaRPr lang="en-US" sz="5400" b="1" cap="none" spc="0" dirty="0">
              <a:ln w="12700">
                <a:solidFill>
                  <a:schemeClr val="tx2">
                    <a:lumMod val="75000"/>
                  </a:schemeClr>
                </a:solidFill>
                <a:prstDash val="solid"/>
              </a:ln>
              <a:solidFill>
                <a:srgbClr val="FFC000"/>
              </a:solidFill>
              <a:effectLst>
                <a:outerShdw dist="38100" dir="2640000" algn="bl" rotWithShape="0">
                  <a:schemeClr val="tx2">
                    <a:lumMod val="75000"/>
                  </a:scheme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95013569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V - A - K - </a:t>
            </a:r>
            <a:r>
              <a:rPr lang="en-GB" sz="6700" dirty="0">
                <a:solidFill>
                  <a:srgbClr val="FFC000"/>
                </a:solidFill>
              </a:rPr>
              <a:t>O</a:t>
            </a:r>
            <a:r>
              <a:rPr lang="en-GB" dirty="0"/>
              <a:t> </a:t>
            </a:r>
            <a:r>
              <a:rPr lang="en-GB" sz="7300" dirty="0"/>
              <a:t>?</a:t>
            </a:r>
            <a:endParaRPr lang="en-GB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36" y="1556792"/>
            <a:ext cx="3565396" cy="2232248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499628" y="1700808"/>
            <a:ext cx="4176464" cy="3374790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6" name="TextBox 5"/>
          <p:cNvSpPr txBox="1"/>
          <p:nvPr/>
        </p:nvSpPr>
        <p:spPr>
          <a:xfrm>
            <a:off x="2483768" y="1556792"/>
            <a:ext cx="165618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solidFill>
                  <a:schemeClr val="bg1"/>
                </a:solidFill>
              </a:rPr>
              <a:t>Olfactory</a:t>
            </a:r>
          </a:p>
        </p:txBody>
      </p:sp>
      <p:sp>
        <p:nvSpPr>
          <p:cNvPr id="10" name="Freeform 9"/>
          <p:cNvSpPr/>
          <p:nvPr/>
        </p:nvSpPr>
        <p:spPr>
          <a:xfrm>
            <a:off x="6552149" y="2636912"/>
            <a:ext cx="252099" cy="560413"/>
          </a:xfrm>
          <a:custGeom>
            <a:avLst/>
            <a:gdLst>
              <a:gd name="connsiteX0" fmla="*/ 258554 w 258554"/>
              <a:gd name="connsiteY0" fmla="*/ 201951 h 548870"/>
              <a:gd name="connsiteX1" fmla="*/ 245942 w 258554"/>
              <a:gd name="connsiteY1" fmla="*/ 170419 h 548870"/>
              <a:gd name="connsiteX2" fmla="*/ 227023 w 258554"/>
              <a:gd name="connsiteY2" fmla="*/ 164113 h 548870"/>
              <a:gd name="connsiteX3" fmla="*/ 245942 w 258554"/>
              <a:gd name="connsiteY3" fmla="*/ 113664 h 548870"/>
              <a:gd name="connsiteX4" fmla="*/ 245942 w 258554"/>
              <a:gd name="connsiteY4" fmla="*/ 19071 h 548870"/>
              <a:gd name="connsiteX5" fmla="*/ 233330 w 258554"/>
              <a:gd name="connsiteY5" fmla="*/ 6458 h 548870"/>
              <a:gd name="connsiteX6" fmla="*/ 214411 w 258554"/>
              <a:gd name="connsiteY6" fmla="*/ 152 h 548870"/>
              <a:gd name="connsiteX7" fmla="*/ 157655 w 258554"/>
              <a:gd name="connsiteY7" fmla="*/ 25377 h 548870"/>
              <a:gd name="connsiteX8" fmla="*/ 170268 w 258554"/>
              <a:gd name="connsiteY8" fmla="*/ 37989 h 548870"/>
              <a:gd name="connsiteX9" fmla="*/ 176574 w 258554"/>
              <a:gd name="connsiteY9" fmla="*/ 113664 h 548870"/>
              <a:gd name="connsiteX10" fmla="*/ 100899 w 258554"/>
              <a:gd name="connsiteY10" fmla="*/ 119970 h 548870"/>
              <a:gd name="connsiteX11" fmla="*/ 81981 w 258554"/>
              <a:gd name="connsiteY11" fmla="*/ 126276 h 548870"/>
              <a:gd name="connsiteX12" fmla="*/ 56756 w 258554"/>
              <a:gd name="connsiteY12" fmla="*/ 151501 h 548870"/>
              <a:gd name="connsiteX13" fmla="*/ 37837 w 258554"/>
              <a:gd name="connsiteY13" fmla="*/ 183032 h 548870"/>
              <a:gd name="connsiteX14" fmla="*/ 12612 w 258554"/>
              <a:gd name="connsiteY14" fmla="*/ 214563 h 548870"/>
              <a:gd name="connsiteX15" fmla="*/ 12612 w 258554"/>
              <a:gd name="connsiteY15" fmla="*/ 334381 h 548870"/>
              <a:gd name="connsiteX16" fmla="*/ 0 w 258554"/>
              <a:gd name="connsiteY16" fmla="*/ 353299 h 548870"/>
              <a:gd name="connsiteX17" fmla="*/ 18919 w 258554"/>
              <a:gd name="connsiteY17" fmla="*/ 359606 h 548870"/>
              <a:gd name="connsiteX18" fmla="*/ 25225 w 258554"/>
              <a:gd name="connsiteY18" fmla="*/ 378524 h 548870"/>
              <a:gd name="connsiteX19" fmla="*/ 31531 w 258554"/>
              <a:gd name="connsiteY19" fmla="*/ 410055 h 548870"/>
              <a:gd name="connsiteX20" fmla="*/ 37837 w 258554"/>
              <a:gd name="connsiteY20" fmla="*/ 428974 h 548870"/>
              <a:gd name="connsiteX21" fmla="*/ 44143 w 258554"/>
              <a:gd name="connsiteY21" fmla="*/ 466811 h 548870"/>
              <a:gd name="connsiteX22" fmla="*/ 75674 w 258554"/>
              <a:gd name="connsiteY22" fmla="*/ 473117 h 548870"/>
              <a:gd name="connsiteX23" fmla="*/ 81981 w 258554"/>
              <a:gd name="connsiteY23" fmla="*/ 517261 h 548870"/>
              <a:gd name="connsiteX24" fmla="*/ 107205 w 258554"/>
              <a:gd name="connsiteY24" fmla="*/ 523567 h 548870"/>
              <a:gd name="connsiteX25" fmla="*/ 126124 w 258554"/>
              <a:gd name="connsiteY25" fmla="*/ 529873 h 548870"/>
              <a:gd name="connsiteX26" fmla="*/ 138737 w 258554"/>
              <a:gd name="connsiteY26" fmla="*/ 542486 h 548870"/>
              <a:gd name="connsiteX27" fmla="*/ 195492 w 258554"/>
              <a:gd name="connsiteY27" fmla="*/ 542486 h 548870"/>
              <a:gd name="connsiteX28" fmla="*/ 214411 w 258554"/>
              <a:gd name="connsiteY28" fmla="*/ 460505 h 548870"/>
              <a:gd name="connsiteX29" fmla="*/ 233330 w 258554"/>
              <a:gd name="connsiteY29" fmla="*/ 447893 h 548870"/>
              <a:gd name="connsiteX30" fmla="*/ 239636 w 258554"/>
              <a:gd name="connsiteY30" fmla="*/ 428974 h 548870"/>
              <a:gd name="connsiteX31" fmla="*/ 245942 w 258554"/>
              <a:gd name="connsiteY31" fmla="*/ 340687 h 548870"/>
              <a:gd name="connsiteX32" fmla="*/ 258554 w 258554"/>
              <a:gd name="connsiteY32" fmla="*/ 328075 h 54887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</a:cxnLst>
            <a:rect l="l" t="t" r="r" b="b"/>
            <a:pathLst>
              <a:path w="258554" h="548870">
                <a:moveTo>
                  <a:pt x="258554" y="201951"/>
                </a:moveTo>
                <a:cubicBezTo>
                  <a:pt x="254350" y="191440"/>
                  <a:pt x="253189" y="179116"/>
                  <a:pt x="245942" y="170419"/>
                </a:cubicBezTo>
                <a:cubicBezTo>
                  <a:pt x="241686" y="165312"/>
                  <a:pt x="229125" y="170419"/>
                  <a:pt x="227023" y="164113"/>
                </a:cubicBezTo>
                <a:cubicBezTo>
                  <a:pt x="220963" y="145931"/>
                  <a:pt x="237180" y="126807"/>
                  <a:pt x="245942" y="113664"/>
                </a:cubicBezTo>
                <a:cubicBezTo>
                  <a:pt x="255762" y="74384"/>
                  <a:pt x="258705" y="74380"/>
                  <a:pt x="245942" y="19071"/>
                </a:cubicBezTo>
                <a:cubicBezTo>
                  <a:pt x="244605" y="13278"/>
                  <a:pt x="238428" y="9517"/>
                  <a:pt x="233330" y="6458"/>
                </a:cubicBezTo>
                <a:cubicBezTo>
                  <a:pt x="227630" y="3038"/>
                  <a:pt x="220717" y="2254"/>
                  <a:pt x="214411" y="152"/>
                </a:cubicBezTo>
                <a:cubicBezTo>
                  <a:pt x="203791" y="1479"/>
                  <a:pt x="151110" y="-7344"/>
                  <a:pt x="157655" y="25377"/>
                </a:cubicBezTo>
                <a:cubicBezTo>
                  <a:pt x="158821" y="31207"/>
                  <a:pt x="166064" y="33785"/>
                  <a:pt x="170268" y="37989"/>
                </a:cubicBezTo>
                <a:cubicBezTo>
                  <a:pt x="173296" y="47073"/>
                  <a:pt x="198172" y="102034"/>
                  <a:pt x="176574" y="113664"/>
                </a:cubicBezTo>
                <a:cubicBezTo>
                  <a:pt x="154287" y="125665"/>
                  <a:pt x="126124" y="117868"/>
                  <a:pt x="100899" y="119970"/>
                </a:cubicBezTo>
                <a:cubicBezTo>
                  <a:pt x="94593" y="122072"/>
                  <a:pt x="87390" y="122412"/>
                  <a:pt x="81981" y="126276"/>
                </a:cubicBezTo>
                <a:cubicBezTo>
                  <a:pt x="72305" y="133188"/>
                  <a:pt x="56756" y="151501"/>
                  <a:pt x="56756" y="151501"/>
                </a:cubicBezTo>
                <a:cubicBezTo>
                  <a:pt x="38892" y="205094"/>
                  <a:pt x="63807" y="139748"/>
                  <a:pt x="37837" y="183032"/>
                </a:cubicBezTo>
                <a:cubicBezTo>
                  <a:pt x="17530" y="216877"/>
                  <a:pt x="50293" y="189444"/>
                  <a:pt x="12612" y="214563"/>
                </a:cubicBezTo>
                <a:cubicBezTo>
                  <a:pt x="-7250" y="274152"/>
                  <a:pt x="20593" y="182741"/>
                  <a:pt x="12612" y="334381"/>
                </a:cubicBezTo>
                <a:cubicBezTo>
                  <a:pt x="12214" y="341949"/>
                  <a:pt x="4204" y="346993"/>
                  <a:pt x="0" y="353299"/>
                </a:cubicBezTo>
                <a:cubicBezTo>
                  <a:pt x="6306" y="355401"/>
                  <a:pt x="14218" y="354905"/>
                  <a:pt x="18919" y="359606"/>
                </a:cubicBezTo>
                <a:cubicBezTo>
                  <a:pt x="23619" y="364306"/>
                  <a:pt x="23613" y="372075"/>
                  <a:pt x="25225" y="378524"/>
                </a:cubicBezTo>
                <a:cubicBezTo>
                  <a:pt x="27825" y="388922"/>
                  <a:pt x="28931" y="399657"/>
                  <a:pt x="31531" y="410055"/>
                </a:cubicBezTo>
                <a:cubicBezTo>
                  <a:pt x="33143" y="416504"/>
                  <a:pt x="36395" y="422485"/>
                  <a:pt x="37837" y="428974"/>
                </a:cubicBezTo>
                <a:cubicBezTo>
                  <a:pt x="40611" y="441456"/>
                  <a:pt x="35822" y="457103"/>
                  <a:pt x="44143" y="466811"/>
                </a:cubicBezTo>
                <a:cubicBezTo>
                  <a:pt x="51119" y="474949"/>
                  <a:pt x="65164" y="471015"/>
                  <a:pt x="75674" y="473117"/>
                </a:cubicBezTo>
                <a:cubicBezTo>
                  <a:pt x="77776" y="487832"/>
                  <a:pt x="74103" y="504656"/>
                  <a:pt x="81981" y="517261"/>
                </a:cubicBezTo>
                <a:cubicBezTo>
                  <a:pt x="86574" y="524610"/>
                  <a:pt x="98872" y="521186"/>
                  <a:pt x="107205" y="523567"/>
                </a:cubicBezTo>
                <a:cubicBezTo>
                  <a:pt x="113597" y="525393"/>
                  <a:pt x="119818" y="527771"/>
                  <a:pt x="126124" y="529873"/>
                </a:cubicBezTo>
                <a:cubicBezTo>
                  <a:pt x="130328" y="534077"/>
                  <a:pt x="133639" y="539427"/>
                  <a:pt x="138737" y="542486"/>
                </a:cubicBezTo>
                <a:cubicBezTo>
                  <a:pt x="158985" y="554635"/>
                  <a:pt x="171873" y="546422"/>
                  <a:pt x="195492" y="542486"/>
                </a:cubicBezTo>
                <a:cubicBezTo>
                  <a:pt x="196547" y="535103"/>
                  <a:pt x="203478" y="467793"/>
                  <a:pt x="214411" y="460505"/>
                </a:cubicBezTo>
                <a:lnTo>
                  <a:pt x="233330" y="447893"/>
                </a:lnTo>
                <a:cubicBezTo>
                  <a:pt x="235432" y="441587"/>
                  <a:pt x="238859" y="435576"/>
                  <a:pt x="239636" y="428974"/>
                </a:cubicBezTo>
                <a:cubicBezTo>
                  <a:pt x="243083" y="399672"/>
                  <a:pt x="240505" y="369686"/>
                  <a:pt x="245942" y="340687"/>
                </a:cubicBezTo>
                <a:cubicBezTo>
                  <a:pt x="247038" y="334843"/>
                  <a:pt x="254350" y="332279"/>
                  <a:pt x="258554" y="328075"/>
                </a:cubicBezTo>
              </a:path>
            </a:pathLst>
          </a:cu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2141484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You are not alone!!!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1867" y="1916832"/>
            <a:ext cx="8229600" cy="2764903"/>
          </a:xfrm>
        </p:spPr>
        <p:txBody>
          <a:bodyPr/>
          <a:lstStyle/>
          <a:p>
            <a:pPr marL="0" indent="0">
              <a:buNone/>
            </a:pPr>
            <a:r>
              <a:rPr lang="en-GB" dirty="0"/>
              <a:t>A survey by </a:t>
            </a:r>
            <a:r>
              <a:rPr lang="en-GB" dirty="0">
                <a:hlinkClick r:id="rId2"/>
              </a:rPr>
              <a:t>Dekker et al. (2012)</a:t>
            </a:r>
            <a:r>
              <a:rPr lang="en-GB" dirty="0"/>
              <a:t> showed that 93% of UK schoolteachers believed the (unsupported) statement that “individuals learn better when they receive information in their preferred Learning Style”.</a:t>
            </a:r>
          </a:p>
        </p:txBody>
      </p:sp>
    </p:spTree>
    <p:extLst>
      <p:ext uri="{BB962C8B-B14F-4D97-AF65-F5344CB8AC3E}">
        <p14:creationId xmlns:p14="http://schemas.microsoft.com/office/powerpoint/2010/main" val="1945563876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556792"/>
            <a:ext cx="8229600" cy="2764903"/>
          </a:xfrm>
        </p:spPr>
        <p:txBody>
          <a:bodyPr/>
          <a:lstStyle/>
          <a:p>
            <a:pPr marL="0" indent="0">
              <a:buNone/>
            </a:pPr>
            <a:r>
              <a:rPr lang="en-GB" dirty="0"/>
              <a:t>A survey of 39 Higher Education institutions in the US found that 29 of them (72%) taught ‘learning style theory’ as part of faculty development for online teachers (</a:t>
            </a:r>
            <a:r>
              <a:rPr lang="en-GB" dirty="0">
                <a:hlinkClick r:id="rId2"/>
              </a:rPr>
              <a:t>Meyer and Murrell, 2014</a:t>
            </a:r>
            <a:r>
              <a:rPr lang="en-GB" dirty="0"/>
              <a:t>).</a:t>
            </a:r>
          </a:p>
        </p:txBody>
      </p:sp>
    </p:spTree>
    <p:extLst>
      <p:ext uri="{BB962C8B-B14F-4D97-AF65-F5344CB8AC3E}">
        <p14:creationId xmlns:p14="http://schemas.microsoft.com/office/powerpoint/2010/main" val="2847733328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Content Placeholder 5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9552" y="332656"/>
            <a:ext cx="4111002" cy="1584176"/>
          </a:xfrm>
        </p:spPr>
      </p:pic>
      <p:sp>
        <p:nvSpPr>
          <p:cNvPr id="7" name="TextBox 6"/>
          <p:cNvSpPr txBox="1"/>
          <p:nvPr/>
        </p:nvSpPr>
        <p:spPr>
          <a:xfrm>
            <a:off x="2699792" y="2276872"/>
            <a:ext cx="6048672" cy="2862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600" dirty="0"/>
              <a:t>2016 Level 2 Coaching Qualification Handbooks still </a:t>
            </a:r>
            <a:r>
              <a:rPr lang="en-GB" sz="3600" dirty="0" err="1"/>
              <a:t>refered</a:t>
            </a:r>
            <a:r>
              <a:rPr lang="en-GB" sz="3600" dirty="0"/>
              <a:t> to focusing in on individuals V-A-K learning styles  </a:t>
            </a:r>
          </a:p>
        </p:txBody>
      </p:sp>
    </p:spTree>
    <p:extLst>
      <p:ext uri="{BB962C8B-B14F-4D97-AF65-F5344CB8AC3E}">
        <p14:creationId xmlns:p14="http://schemas.microsoft.com/office/powerpoint/2010/main" val="1800839999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48059"/>
            <a:ext cx="8229600" cy="1143000"/>
          </a:xfrm>
        </p:spPr>
        <p:txBody>
          <a:bodyPr/>
          <a:lstStyle/>
          <a:p>
            <a:r>
              <a:rPr lang="en-GB" dirty="0"/>
              <a:t>How has this been tested?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7212"/>
            <a:ext cx="2458616" cy="3989040"/>
          </a:xfrm>
          <a:ln>
            <a:solidFill>
              <a:schemeClr val="bg1"/>
            </a:solidFill>
          </a:ln>
        </p:spPr>
        <p:txBody>
          <a:bodyPr/>
          <a:lstStyle/>
          <a:p>
            <a:endParaRPr lang="en-GB" dirty="0"/>
          </a:p>
          <a:p>
            <a:endParaRPr lang="en-GB" dirty="0"/>
          </a:p>
          <a:p>
            <a:r>
              <a:rPr lang="en-GB" dirty="0"/>
              <a:t>Cat</a:t>
            </a:r>
          </a:p>
          <a:p>
            <a:r>
              <a:rPr lang="en-GB" dirty="0"/>
              <a:t>Coat</a:t>
            </a:r>
          </a:p>
          <a:p>
            <a:r>
              <a:rPr lang="en-GB" dirty="0"/>
              <a:t>House</a:t>
            </a:r>
          </a:p>
          <a:p>
            <a:r>
              <a:rPr lang="en-GB" dirty="0"/>
              <a:t>Bag</a:t>
            </a:r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23928" y="1855873"/>
            <a:ext cx="2064742" cy="1238845"/>
          </a:xfr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779912" y="3222823"/>
            <a:ext cx="2044452" cy="1494023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16216" y="1699818"/>
            <a:ext cx="1593155" cy="1593155"/>
          </a:xfrm>
          <a:prstGeom prst="rect">
            <a:avLst/>
          </a:prstGeom>
        </p:spPr>
      </p:pic>
      <p:pic>
        <p:nvPicPr>
          <p:cNvPr id="8" name="Picture 7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318373" y="3601732"/>
            <a:ext cx="1915500" cy="1915500"/>
          </a:xfrm>
          <a:prstGeom prst="rect">
            <a:avLst/>
          </a:prstGeom>
        </p:spPr>
      </p:pic>
      <p:pic>
        <p:nvPicPr>
          <p:cNvPr id="9" name="Picture 8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9385" y="1621650"/>
            <a:ext cx="1077123" cy="84015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1699307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2476871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en-GB" sz="4800" dirty="0"/>
              <a:t>The learning is the same regardless of how the content is presented.</a:t>
            </a:r>
          </a:p>
        </p:txBody>
      </p:sp>
    </p:spTree>
    <p:extLst>
      <p:ext uri="{BB962C8B-B14F-4D97-AF65-F5344CB8AC3E}">
        <p14:creationId xmlns:p14="http://schemas.microsoft.com/office/powerpoint/2010/main" val="2947979356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7544" y="44624"/>
            <a:ext cx="8229600" cy="1143000"/>
          </a:xfrm>
        </p:spPr>
        <p:txBody>
          <a:bodyPr/>
          <a:lstStyle/>
          <a:p>
            <a:r>
              <a:rPr lang="en-GB" dirty="0"/>
              <a:t>But Why Not?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2438" y="1268760"/>
            <a:ext cx="8229600" cy="4248472"/>
          </a:xfrm>
        </p:spPr>
        <p:txBody>
          <a:bodyPr>
            <a:normAutofit fontScale="85000" lnSpcReduction="20000"/>
          </a:bodyPr>
          <a:lstStyle/>
          <a:p>
            <a:pPr marL="0" indent="0">
              <a:buNone/>
            </a:pPr>
            <a:r>
              <a:rPr lang="en-GB" sz="3300" dirty="0"/>
              <a:t>A comprehensive review by </a:t>
            </a:r>
            <a:r>
              <a:rPr lang="en-GB" sz="3300" dirty="0" err="1">
                <a:hlinkClick r:id="rId2"/>
              </a:rPr>
              <a:t>Pashler</a:t>
            </a:r>
            <a:r>
              <a:rPr lang="en-GB" sz="3300" dirty="0">
                <a:hlinkClick r:id="rId2"/>
              </a:rPr>
              <a:t> et al. (2008)</a:t>
            </a:r>
            <a:r>
              <a:rPr lang="en-GB" sz="3300" dirty="0"/>
              <a:t> determined that there was no evidence to support the use of Learning Styles in education, based upon a lack of evidence to support ‘matching’. </a:t>
            </a:r>
          </a:p>
          <a:p>
            <a:pPr marL="0" indent="0">
              <a:buNone/>
            </a:pPr>
            <a:endParaRPr lang="en-GB" sz="3300" dirty="0">
              <a:hlinkClick r:id="rId3"/>
            </a:endParaRPr>
          </a:p>
          <a:p>
            <a:pPr marL="0" indent="0">
              <a:buNone/>
            </a:pPr>
            <a:r>
              <a:rPr lang="en-GB" sz="3300" dirty="0">
                <a:hlinkClick r:id="rId3"/>
              </a:rPr>
              <a:t>Coffield et al. (2004)</a:t>
            </a:r>
            <a:r>
              <a:rPr lang="en-GB" sz="3300" dirty="0"/>
              <a:t> reviewed the literature pertaining to 71 different Learning Styles classifications, with the aim of answering the question “should we be using them in post-16 education.”</a:t>
            </a:r>
            <a:endParaRPr lang="en-GB" dirty="0"/>
          </a:p>
        </p:txBody>
      </p:sp>
      <p:sp>
        <p:nvSpPr>
          <p:cNvPr id="4" name="TextBox 3"/>
          <p:cNvSpPr txBox="1"/>
          <p:nvPr/>
        </p:nvSpPr>
        <p:spPr>
          <a:xfrm>
            <a:off x="2339752" y="4870901"/>
            <a:ext cx="6135013" cy="80021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800" b="1" i="1" dirty="0"/>
              <a:t>The answer was a resounding ‘no’.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0093814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But why!! Its sounds so good!!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988841"/>
            <a:ext cx="8229600" cy="864096"/>
          </a:xfrm>
        </p:spPr>
        <p:txBody>
          <a:bodyPr>
            <a:normAutofit fontScale="25000" lnSpcReduction="20000"/>
          </a:bodyPr>
          <a:lstStyle/>
          <a:p>
            <a:pPr marL="0" indent="0">
              <a:buNone/>
            </a:pPr>
            <a:r>
              <a:rPr lang="en-GB" sz="14400" dirty="0"/>
              <a:t>Learning is stored in terms of </a:t>
            </a:r>
            <a:r>
              <a:rPr lang="en-GB" sz="14400" b="1" dirty="0"/>
              <a:t>meaning.</a:t>
            </a:r>
          </a:p>
          <a:p>
            <a:pPr>
              <a:buFont typeface="Wingdings" panose="05000000000000000000" pitchFamily="2" charset="2"/>
              <a:buChar char="ü"/>
            </a:pPr>
            <a:endParaRPr lang="en-GB" b="1" dirty="0"/>
          </a:p>
          <a:p>
            <a:pPr>
              <a:buFont typeface="Wingdings" panose="05000000000000000000" pitchFamily="2" charset="2"/>
              <a:buChar char="ü"/>
            </a:pPr>
            <a:endParaRPr lang="en-GB" b="1" dirty="0"/>
          </a:p>
          <a:p>
            <a:pPr marL="0" indent="0">
              <a:buNone/>
            </a:pPr>
            <a:r>
              <a:rPr lang="en-GB" dirty="0"/>
              <a:t> </a:t>
            </a:r>
          </a:p>
          <a:p>
            <a:pPr marL="0" indent="0">
              <a:buNone/>
            </a:pPr>
            <a:endParaRPr lang="en-GB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9ACA5458-E209-EC9A-9587-B38ACDC73962}"/>
              </a:ext>
            </a:extLst>
          </p:cNvPr>
          <p:cNvSpPr txBox="1"/>
          <p:nvPr/>
        </p:nvSpPr>
        <p:spPr>
          <a:xfrm>
            <a:off x="519865" y="3424140"/>
            <a:ext cx="8104270" cy="15696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3200" dirty="0"/>
              <a:t>Learning is not related to a singular style of </a:t>
            </a:r>
          </a:p>
          <a:p>
            <a:r>
              <a:rPr lang="en-GB" sz="3200" dirty="0"/>
              <a:t>learning or method of delivery.</a:t>
            </a:r>
          </a:p>
          <a:p>
            <a:endParaRPr lang="en-GB" sz="3200" dirty="0"/>
          </a:p>
        </p:txBody>
      </p:sp>
    </p:spTree>
    <p:extLst>
      <p:ext uri="{BB962C8B-B14F-4D97-AF65-F5344CB8AC3E}">
        <p14:creationId xmlns:p14="http://schemas.microsoft.com/office/powerpoint/2010/main" val="368185400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  <p:bldP spid="4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7544" y="476672"/>
            <a:ext cx="8229600" cy="864096"/>
          </a:xfrm>
        </p:spPr>
        <p:txBody>
          <a:bodyPr/>
          <a:lstStyle/>
          <a:p>
            <a:pPr marL="0" indent="0" algn="ctr">
              <a:buNone/>
            </a:pPr>
            <a:r>
              <a:rPr lang="en-GB" sz="4000" b="1" dirty="0"/>
              <a:t>Style</a:t>
            </a:r>
            <a:r>
              <a:rPr lang="en-GB" dirty="0"/>
              <a:t> is different to </a:t>
            </a:r>
            <a:r>
              <a:rPr lang="en-GB" sz="4000" b="1" dirty="0"/>
              <a:t>preference</a:t>
            </a:r>
          </a:p>
          <a:p>
            <a:pPr marL="0" indent="0">
              <a:buNone/>
            </a:pPr>
            <a:endParaRPr lang="en-GB" sz="4000" b="1" dirty="0"/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45511" y="1609040"/>
            <a:ext cx="4273666" cy="374326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8675450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55776" y="188640"/>
            <a:ext cx="3968179" cy="5445224"/>
          </a:xfrm>
          <a:ln>
            <a:solidFill>
              <a:schemeClr val="tx1">
                <a:lumMod val="85000"/>
                <a:lumOff val="15000"/>
              </a:schemeClr>
            </a:solidFill>
          </a:ln>
          <a:scene3d>
            <a:camera prst="orthographicFront"/>
            <a:lightRig rig="threePt" dir="t"/>
          </a:scene3d>
          <a:sp3d>
            <a:bevelT/>
          </a:sp3d>
        </p:spPr>
      </p:pic>
    </p:spTree>
    <p:extLst>
      <p:ext uri="{BB962C8B-B14F-4D97-AF65-F5344CB8AC3E}">
        <p14:creationId xmlns:p14="http://schemas.microsoft.com/office/powerpoint/2010/main" val="3017557713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199" y="332656"/>
            <a:ext cx="8229600" cy="1252735"/>
          </a:xfrm>
        </p:spPr>
        <p:txBody>
          <a:bodyPr/>
          <a:lstStyle/>
          <a:p>
            <a:pPr marL="0" indent="0">
              <a:buNone/>
            </a:pPr>
            <a:r>
              <a:rPr lang="en-GB" dirty="0"/>
              <a:t>Chase and Simon 1973: </a:t>
            </a:r>
          </a:p>
          <a:p>
            <a:pPr marL="0" indent="0">
              <a:buNone/>
            </a:pPr>
            <a:r>
              <a:rPr lang="en-GB" dirty="0"/>
              <a:t>Found a relationship in chess players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5440" y="1844824"/>
            <a:ext cx="3355504" cy="2773884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4139952" y="1796317"/>
            <a:ext cx="4575153" cy="94867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Experienced Vs In-experienced players were able to remember the placement of chess pieces once removed.  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4111646" y="3418379"/>
            <a:ext cx="4575153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However when the board was set with random pieces not related to game play they could not remember the pieces because there was no context. </a:t>
            </a:r>
          </a:p>
        </p:txBody>
      </p:sp>
      <p:sp>
        <p:nvSpPr>
          <p:cNvPr id="8" name="Title 1"/>
          <p:cNvSpPr>
            <a:spLocks noGrp="1"/>
          </p:cNvSpPr>
          <p:nvPr>
            <p:ph type="title"/>
          </p:nvPr>
        </p:nvSpPr>
        <p:spPr>
          <a:xfrm>
            <a:off x="455440" y="4624692"/>
            <a:ext cx="8213834" cy="1150565"/>
          </a:xfrm>
        </p:spPr>
        <p:txBody>
          <a:bodyPr>
            <a:normAutofit/>
          </a:bodyPr>
          <a:lstStyle/>
          <a:p>
            <a:r>
              <a:rPr lang="en-GB" sz="3600" dirty="0"/>
              <a:t>Experience &amp; Meaning Matters </a:t>
            </a:r>
          </a:p>
        </p:txBody>
      </p:sp>
    </p:spTree>
    <p:extLst>
      <p:ext uri="{BB962C8B-B14F-4D97-AF65-F5344CB8AC3E}">
        <p14:creationId xmlns:p14="http://schemas.microsoft.com/office/powerpoint/2010/main" val="99238302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  <p:bldP spid="8" grpId="0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476672"/>
            <a:ext cx="8229600" cy="1384995"/>
          </a:xfrm>
        </p:spPr>
        <p:txBody>
          <a:bodyPr>
            <a:normAutofit/>
          </a:bodyPr>
          <a:lstStyle/>
          <a:p>
            <a:pPr>
              <a:buFont typeface="Wingdings" panose="05000000000000000000" pitchFamily="2" charset="2"/>
              <a:buChar char="ü"/>
            </a:pPr>
            <a:r>
              <a:rPr lang="en-GB" dirty="0"/>
              <a:t>Having a good visual memory, ability or preference might help in certain tasks.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  <p:sp>
        <p:nvSpPr>
          <p:cNvPr id="2" name="Rectangle 1"/>
          <p:cNvSpPr/>
          <p:nvPr/>
        </p:nvSpPr>
        <p:spPr>
          <a:xfrm>
            <a:off x="1259632" y="3573016"/>
            <a:ext cx="6775140" cy="138499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GB" sz="2800" dirty="0"/>
              <a:t>Educators are looking for true understanding and the meaning of what is being learnt. 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69908769-CE7F-BF19-4E97-2E4A0DABDC8B}"/>
              </a:ext>
            </a:extLst>
          </p:cNvPr>
          <p:cNvSpPr txBox="1"/>
          <p:nvPr/>
        </p:nvSpPr>
        <p:spPr>
          <a:xfrm>
            <a:off x="539552" y="2333587"/>
            <a:ext cx="8286243" cy="80021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800" dirty="0">
                <a:solidFill>
                  <a:schemeClr val="accent6">
                    <a:lumMod val="75000"/>
                  </a:schemeClr>
                </a:solidFill>
              </a:rPr>
              <a:t>What was the colour of the coat in the earlier slide?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0348185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315416"/>
            <a:ext cx="9144000" cy="6025445"/>
          </a:xfrm>
        </p:spPr>
      </p:pic>
      <p:sp>
        <p:nvSpPr>
          <p:cNvPr id="5" name="TextBox 4"/>
          <p:cNvSpPr txBox="1"/>
          <p:nvPr/>
        </p:nvSpPr>
        <p:spPr>
          <a:xfrm>
            <a:off x="3347864" y="260648"/>
            <a:ext cx="6336704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400" dirty="0">
                <a:solidFill>
                  <a:schemeClr val="bg1"/>
                </a:solidFill>
              </a:rPr>
              <a:t>Multi sensory learning</a:t>
            </a:r>
            <a:endParaRPr lang="en-GB" sz="36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48310502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l"/>
            <a:r>
              <a:rPr lang="en-GB" dirty="0"/>
              <a:t>Where’s the risk? ……</a:t>
            </a:r>
            <a:br>
              <a:rPr lang="en-GB" dirty="0"/>
            </a:br>
            <a:r>
              <a:rPr lang="en-GB" dirty="0"/>
              <a:t>      				   Why not believe? 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2123728" y="1844824"/>
            <a:ext cx="826259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600" dirty="0"/>
              <a:t>1. Waste of time and resources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0" y="2956147"/>
            <a:ext cx="9110186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3600" dirty="0"/>
              <a:t>2. Labels can be misleading and dangerous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1547664" y="4067470"/>
            <a:ext cx="9130977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600" dirty="0"/>
              <a:t>3. We could be limiting the learning potential of our students</a:t>
            </a:r>
          </a:p>
        </p:txBody>
      </p:sp>
    </p:spTree>
    <p:extLst>
      <p:ext uri="{BB962C8B-B14F-4D97-AF65-F5344CB8AC3E}">
        <p14:creationId xmlns:p14="http://schemas.microsoft.com/office/powerpoint/2010/main" val="123866479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8" grpId="0"/>
      <p:bldP spid="9" grpId="0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5733256"/>
          </a:xfrm>
          <a:prstGeom prst="rect">
            <a:avLst/>
          </a:prstGeom>
        </p:spPr>
      </p:pic>
      <p:sp>
        <p:nvSpPr>
          <p:cNvPr id="7" name="TextBox 6"/>
          <p:cNvSpPr txBox="1"/>
          <p:nvPr/>
        </p:nvSpPr>
        <p:spPr>
          <a:xfrm>
            <a:off x="389680" y="4149080"/>
            <a:ext cx="8754320" cy="15696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48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So…. </a:t>
            </a:r>
          </a:p>
          <a:p>
            <a:r>
              <a:rPr lang="en-GB" sz="48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Have we been hung out to dry?</a:t>
            </a:r>
          </a:p>
        </p:txBody>
      </p:sp>
    </p:spTree>
    <p:extLst>
      <p:ext uri="{BB962C8B-B14F-4D97-AF65-F5344CB8AC3E}">
        <p14:creationId xmlns:p14="http://schemas.microsoft.com/office/powerpoint/2010/main" val="1569873456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323528" y="1628800"/>
            <a:ext cx="5832648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Wingdings" panose="05000000000000000000" pitchFamily="2" charset="2"/>
              <a:buChar char="ü"/>
            </a:pPr>
            <a:r>
              <a:rPr lang="en-GB" sz="2400" dirty="0"/>
              <a:t>Learning theories</a:t>
            </a:r>
            <a:r>
              <a:rPr lang="en-GB" sz="2400" b="1" dirty="0"/>
              <a:t> </a:t>
            </a:r>
            <a:r>
              <a:rPr lang="en-GB" sz="2400" dirty="0"/>
              <a:t>have</a:t>
            </a:r>
            <a:r>
              <a:rPr lang="en-GB" sz="2400" b="1" dirty="0"/>
              <a:t> </a:t>
            </a:r>
            <a:r>
              <a:rPr lang="en-GB" sz="2400" dirty="0"/>
              <a:t>given us a </a:t>
            </a:r>
            <a:r>
              <a:rPr lang="en-GB" sz="2400" b="1" dirty="0"/>
              <a:t>set of tools</a:t>
            </a:r>
            <a:r>
              <a:rPr lang="en-GB" sz="2400" dirty="0"/>
              <a:t>, to help us facilitate a learning process.</a:t>
            </a:r>
            <a:endParaRPr lang="en-GB" dirty="0"/>
          </a:p>
          <a:p>
            <a:r>
              <a:rPr lang="en-GB" dirty="0"/>
              <a:t> </a:t>
            </a:r>
          </a:p>
        </p:txBody>
      </p:sp>
      <p:sp>
        <p:nvSpPr>
          <p:cNvPr id="3" name="Rectangle 2"/>
          <p:cNvSpPr/>
          <p:nvPr/>
        </p:nvSpPr>
        <p:spPr>
          <a:xfrm>
            <a:off x="3229755" y="3429000"/>
            <a:ext cx="5238328" cy="156966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>
              <a:buFont typeface="Wingdings" panose="05000000000000000000" pitchFamily="2" charset="2"/>
              <a:buChar char="ü"/>
            </a:pPr>
            <a:r>
              <a:rPr lang="en-GB" sz="2400" dirty="0"/>
              <a:t>Predominantly that the </a:t>
            </a:r>
            <a:r>
              <a:rPr lang="en-GB" sz="2400" b="1" dirty="0"/>
              <a:t>content</a:t>
            </a:r>
            <a:r>
              <a:rPr lang="en-GB" sz="2400" dirty="0"/>
              <a:t> of what is being learn is what typically should drive how something is learnt. 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179512" y="260648"/>
            <a:ext cx="343715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400" dirty="0"/>
              <a:t>What do we now know?</a:t>
            </a:r>
          </a:p>
        </p:txBody>
      </p:sp>
    </p:spTree>
    <p:extLst>
      <p:ext uri="{BB962C8B-B14F-4D97-AF65-F5344CB8AC3E}">
        <p14:creationId xmlns:p14="http://schemas.microsoft.com/office/powerpoint/2010/main" val="244473571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</p:bld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2699792" y="3933056"/>
            <a:ext cx="6300192" cy="156966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>
              <a:buFont typeface="Wingdings" panose="05000000000000000000" pitchFamily="2" charset="2"/>
              <a:buChar char="ü"/>
            </a:pPr>
            <a:r>
              <a:rPr lang="en-GB" sz="2400" dirty="0"/>
              <a:t>Diversifying and utilising certain preferences at the appropriate time is what will enhance the learning process and reach a point of true </a:t>
            </a:r>
            <a:r>
              <a:rPr lang="en-GB" sz="2400" b="1" dirty="0"/>
              <a:t>meaning</a:t>
            </a:r>
            <a:r>
              <a:rPr lang="en-GB" sz="2400" dirty="0"/>
              <a:t>. </a:t>
            </a:r>
          </a:p>
        </p:txBody>
      </p:sp>
      <p:sp>
        <p:nvSpPr>
          <p:cNvPr id="3" name="Rectangle 2"/>
          <p:cNvSpPr/>
          <p:nvPr/>
        </p:nvSpPr>
        <p:spPr>
          <a:xfrm>
            <a:off x="107504" y="813335"/>
            <a:ext cx="5544616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>
              <a:buFont typeface="Wingdings" panose="05000000000000000000" pitchFamily="2" charset="2"/>
              <a:buChar char="ü"/>
            </a:pPr>
            <a:r>
              <a:rPr lang="en-GB" sz="2400" dirty="0"/>
              <a:t>People do have </a:t>
            </a:r>
            <a:r>
              <a:rPr lang="en-GB" sz="2400" b="1" dirty="0"/>
              <a:t>preferences</a:t>
            </a:r>
            <a:r>
              <a:rPr lang="en-GB" sz="2400" dirty="0"/>
              <a:t> in their learning style. </a:t>
            </a:r>
          </a:p>
          <a:p>
            <a:pPr marL="285750" indent="-285750">
              <a:buFont typeface="Wingdings" panose="05000000000000000000" pitchFamily="2" charset="2"/>
              <a:buChar char="ü"/>
            </a:pPr>
            <a:endParaRPr lang="en-GB" sz="2400" dirty="0"/>
          </a:p>
        </p:txBody>
      </p:sp>
      <p:sp>
        <p:nvSpPr>
          <p:cNvPr id="4" name="Rectangle 3"/>
          <p:cNvSpPr/>
          <p:nvPr/>
        </p:nvSpPr>
        <p:spPr>
          <a:xfrm>
            <a:off x="5508104" y="159023"/>
            <a:ext cx="3437159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sz="2400" dirty="0"/>
              <a:t>What do we now know?</a:t>
            </a:r>
          </a:p>
        </p:txBody>
      </p:sp>
      <p:sp>
        <p:nvSpPr>
          <p:cNvPr id="5" name="Rectangle 4"/>
          <p:cNvSpPr/>
          <p:nvPr/>
        </p:nvSpPr>
        <p:spPr>
          <a:xfrm>
            <a:off x="1619672" y="2132856"/>
            <a:ext cx="6048672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>
              <a:buFont typeface="Wingdings" panose="05000000000000000000" pitchFamily="2" charset="2"/>
              <a:buChar char="ü"/>
            </a:pPr>
            <a:r>
              <a:rPr lang="en-GB" sz="2400" dirty="0"/>
              <a:t>We are now aware that we can limit the </a:t>
            </a:r>
            <a:r>
              <a:rPr lang="en-GB" sz="2400" b="1" dirty="0"/>
              <a:t>learning process </a:t>
            </a:r>
            <a:r>
              <a:rPr lang="en-GB" sz="2400" dirty="0"/>
              <a:t>by only focusing on one style of learning.</a:t>
            </a:r>
          </a:p>
        </p:txBody>
      </p:sp>
    </p:spTree>
    <p:extLst>
      <p:ext uri="{BB962C8B-B14F-4D97-AF65-F5344CB8AC3E}">
        <p14:creationId xmlns:p14="http://schemas.microsoft.com/office/powerpoint/2010/main" val="412242538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5" grpId="0"/>
    </p:bld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1107504"/>
            <a:ext cx="9144000" cy="6858000"/>
          </a:xfrm>
          <a:prstGeom prst="rect">
            <a:avLst/>
          </a:prstGeom>
        </p:spPr>
      </p:pic>
      <p:sp>
        <p:nvSpPr>
          <p:cNvPr id="3" name="TextBox 2"/>
          <p:cNvSpPr txBox="1"/>
          <p:nvPr/>
        </p:nvSpPr>
        <p:spPr>
          <a:xfrm>
            <a:off x="395536" y="3861048"/>
            <a:ext cx="8577989" cy="15696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GB" sz="4800" b="1" dirty="0">
                <a:solidFill>
                  <a:schemeClr val="bg1"/>
                </a:solidFill>
              </a:rPr>
              <a:t>What learning processes do </a:t>
            </a:r>
          </a:p>
          <a:p>
            <a:pPr algn="ctr"/>
            <a:r>
              <a:rPr lang="en-GB" sz="4800" b="1" dirty="0">
                <a:solidFill>
                  <a:schemeClr val="bg1"/>
                </a:solidFill>
              </a:rPr>
              <a:t>we already know about?</a:t>
            </a:r>
            <a:endParaRPr lang="en-GB" sz="3600" b="1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91116493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15616" y="260648"/>
            <a:ext cx="6766882" cy="518457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27421577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198" y="116632"/>
            <a:ext cx="8229600" cy="1152128"/>
          </a:xfrm>
        </p:spPr>
        <p:txBody>
          <a:bodyPr>
            <a:noAutofit/>
          </a:bodyPr>
          <a:lstStyle/>
          <a:p>
            <a:r>
              <a:rPr lang="en-GB" dirty="0"/>
              <a:t>E</a:t>
            </a:r>
            <a:r>
              <a:rPr lang="en-GB" sz="3200" dirty="0"/>
              <a:t>xperiential </a:t>
            </a:r>
            <a:r>
              <a:rPr lang="en-GB" dirty="0"/>
              <a:t>L</a:t>
            </a:r>
            <a:r>
              <a:rPr lang="en-GB" sz="3200" dirty="0"/>
              <a:t>earning </a:t>
            </a:r>
            <a:r>
              <a:rPr lang="en-GB" dirty="0"/>
              <a:t>T</a:t>
            </a:r>
            <a:r>
              <a:rPr lang="en-GB" sz="3200" dirty="0"/>
              <a:t>heory</a:t>
            </a:r>
            <a:br>
              <a:rPr lang="en-GB" sz="3200" dirty="0"/>
            </a:br>
            <a:r>
              <a:rPr lang="en-GB" sz="3200" dirty="0"/>
              <a:t>Kolb 1984</a:t>
            </a:r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18372" y="1268065"/>
            <a:ext cx="5707251" cy="4280439"/>
          </a:xfrm>
        </p:spPr>
      </p:pic>
    </p:spTree>
    <p:extLst>
      <p:ext uri="{BB962C8B-B14F-4D97-AF65-F5344CB8AC3E}">
        <p14:creationId xmlns:p14="http://schemas.microsoft.com/office/powerpoint/2010/main" val="1615759530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5496" y="44624"/>
            <a:ext cx="8229600" cy="1143000"/>
          </a:xfrm>
        </p:spPr>
        <p:txBody>
          <a:bodyPr/>
          <a:lstStyle/>
          <a:p>
            <a:pPr algn="l"/>
            <a:r>
              <a:rPr lang="en-GB" dirty="0"/>
              <a:t>Unfortunately….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95536" y="2060848"/>
            <a:ext cx="8373616" cy="1656184"/>
          </a:xfrm>
          <a:solidFill>
            <a:schemeClr val="bg1">
              <a:lumMod val="85000"/>
            </a:schemeClr>
          </a:solidFill>
          <a:ln>
            <a:solidFill>
              <a:schemeClr val="tx1"/>
            </a:solidFill>
          </a:ln>
          <a:effectLst/>
        </p:spPr>
        <p:txBody>
          <a:bodyPr/>
          <a:lstStyle/>
          <a:p>
            <a:pPr marL="0" indent="0" algn="ctr">
              <a:buNone/>
            </a:pPr>
            <a:r>
              <a:rPr lang="en-GB" dirty="0"/>
              <a:t>Kolb’s theory of pigeon holing people into learning styles has come under scrutiny and been found to not hold up that well….</a:t>
            </a:r>
          </a:p>
        </p:txBody>
      </p:sp>
      <p:sp>
        <p:nvSpPr>
          <p:cNvPr id="4" name="Title 1"/>
          <p:cNvSpPr txBox="1">
            <a:spLocks/>
          </p:cNvSpPr>
          <p:nvPr/>
        </p:nvSpPr>
        <p:spPr>
          <a:xfrm>
            <a:off x="755576" y="4509120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r"/>
            <a:r>
              <a:rPr lang="en-GB" dirty="0"/>
              <a:t>However….</a:t>
            </a:r>
          </a:p>
        </p:txBody>
      </p:sp>
    </p:spTree>
    <p:extLst>
      <p:ext uri="{BB962C8B-B14F-4D97-AF65-F5344CB8AC3E}">
        <p14:creationId xmlns:p14="http://schemas.microsoft.com/office/powerpoint/2010/main" val="1555833511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88640"/>
            <a:ext cx="8229600" cy="850106"/>
          </a:xfrm>
        </p:spPr>
        <p:txBody>
          <a:bodyPr/>
          <a:lstStyle/>
          <a:p>
            <a:r>
              <a:rPr lang="en-GB" dirty="0"/>
              <a:t>Honey &amp; Mumford  (1986) </a:t>
            </a:r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24995" y="1013707"/>
            <a:ext cx="6494010" cy="4624847"/>
          </a:xfrm>
        </p:spPr>
      </p:pic>
    </p:spTree>
    <p:extLst>
      <p:ext uri="{BB962C8B-B14F-4D97-AF65-F5344CB8AC3E}">
        <p14:creationId xmlns:p14="http://schemas.microsoft.com/office/powerpoint/2010/main" val="2854994073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639719" y="260648"/>
            <a:ext cx="7560840" cy="16312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Wingdings" panose="05000000000000000000" pitchFamily="2" charset="2"/>
              <a:buChar char="ü"/>
            </a:pPr>
            <a:r>
              <a:rPr lang="en-GB" sz="2400" dirty="0"/>
              <a:t>In this model Mumford and Honey describe the learning styles as a </a:t>
            </a:r>
            <a:r>
              <a:rPr lang="en-GB" sz="2400" b="1" dirty="0"/>
              <a:t>continuum</a:t>
            </a:r>
            <a:r>
              <a:rPr lang="en-GB" sz="2400" dirty="0"/>
              <a:t> that learners move through over time. </a:t>
            </a:r>
          </a:p>
          <a:p>
            <a:endParaRPr lang="en-GB" sz="2500" dirty="0"/>
          </a:p>
        </p:txBody>
      </p:sp>
      <p:sp>
        <p:nvSpPr>
          <p:cNvPr id="3" name="Rectangle 2"/>
          <p:cNvSpPr/>
          <p:nvPr/>
        </p:nvSpPr>
        <p:spPr>
          <a:xfrm>
            <a:off x="611560" y="3861048"/>
            <a:ext cx="8280920" cy="156966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457200" indent="-457200">
              <a:buFont typeface="Wingdings" panose="05000000000000000000" pitchFamily="2" charset="2"/>
              <a:buChar char="ü"/>
            </a:pPr>
            <a:r>
              <a:rPr lang="en-GB" sz="2400" dirty="0"/>
              <a:t>Research has shown that there is no evidence that one preference is better than another – indeed the </a:t>
            </a:r>
            <a:r>
              <a:rPr lang="en-GB" sz="2400" b="1" dirty="0"/>
              <a:t>diversity of our learning styles</a:t>
            </a:r>
            <a:r>
              <a:rPr lang="en-GB" sz="2400" dirty="0"/>
              <a:t> adds value to team work and organisational functioning.</a:t>
            </a:r>
          </a:p>
        </p:txBody>
      </p:sp>
      <p:sp>
        <p:nvSpPr>
          <p:cNvPr id="4" name="Rectangle 3"/>
          <p:cNvSpPr/>
          <p:nvPr/>
        </p:nvSpPr>
        <p:spPr>
          <a:xfrm>
            <a:off x="2339752" y="1891864"/>
            <a:ext cx="6219671" cy="156966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457200" indent="-457200">
              <a:buFont typeface="Wingdings" panose="05000000000000000000" pitchFamily="2" charset="2"/>
              <a:buChar char="ü"/>
            </a:pPr>
            <a:r>
              <a:rPr lang="en-GB" sz="2400" dirty="0"/>
              <a:t>However, over time, people usually come to </a:t>
            </a:r>
            <a:r>
              <a:rPr lang="en-GB" sz="2400" b="1" dirty="0"/>
              <a:t>prefer and rely on one</a:t>
            </a:r>
            <a:r>
              <a:rPr lang="en-GB" sz="2400" dirty="0"/>
              <a:t>, or more, style(s) above the others. As both teachers and Learners.</a:t>
            </a:r>
          </a:p>
        </p:txBody>
      </p:sp>
    </p:spTree>
    <p:extLst>
      <p:ext uri="{BB962C8B-B14F-4D97-AF65-F5344CB8AC3E}">
        <p14:creationId xmlns:p14="http://schemas.microsoft.com/office/powerpoint/2010/main" val="342695225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</p:bld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42988" y="0"/>
            <a:ext cx="7458025" cy="4198592"/>
          </a:xfrm>
          <a:prstGeom prst="rect">
            <a:avLst/>
          </a:prstGeom>
        </p:spPr>
      </p:pic>
      <p:sp>
        <p:nvSpPr>
          <p:cNvPr id="4" name="Rectangle 3"/>
          <p:cNvSpPr/>
          <p:nvPr/>
        </p:nvSpPr>
        <p:spPr>
          <a:xfrm>
            <a:off x="0" y="3212976"/>
            <a:ext cx="9092554" cy="156966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4800" b="1" dirty="0">
                <a:ln w="9525">
                  <a:solidFill>
                    <a:schemeClr val="bg1"/>
                  </a:solidFill>
                  <a:prstDash val="solid"/>
                </a:ln>
                <a:effectLst>
                  <a:outerShdw blurRad="12700" dist="38100" dir="2700000" algn="tl" rotWithShape="0">
                    <a:schemeClr val="bg1">
                      <a:lumMod val="50000"/>
                    </a:schemeClr>
                  </a:outerShdw>
                </a:effectLst>
              </a:rPr>
              <a:t>Honey &amp; Mumfords</a:t>
            </a:r>
          </a:p>
          <a:p>
            <a:pPr algn="ctr"/>
            <a:r>
              <a:rPr lang="en-US" sz="4800" b="1" cap="none" spc="0" dirty="0">
                <a:ln w="9525">
                  <a:solidFill>
                    <a:schemeClr val="bg1"/>
                  </a:solidFill>
                  <a:prstDash val="solid"/>
                </a:ln>
                <a:solidFill>
                  <a:schemeClr val="tx1"/>
                </a:solidFill>
                <a:effectLst>
                  <a:outerShdw blurRad="12700" dist="38100" dir="2700000" algn="tl" rotWithShape="0">
                    <a:schemeClr val="bg1">
                      <a:lumMod val="50000"/>
                    </a:schemeClr>
                  </a:outerShdw>
                </a:effectLst>
              </a:rPr>
              <a:t>Learning Styles Questionnaire</a:t>
            </a:r>
          </a:p>
        </p:txBody>
      </p:sp>
    </p:spTree>
    <p:extLst>
      <p:ext uri="{BB962C8B-B14F-4D97-AF65-F5344CB8AC3E}">
        <p14:creationId xmlns:p14="http://schemas.microsoft.com/office/powerpoint/2010/main" val="3572984977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22403"/>
            <a:ext cx="9144000" cy="5766364"/>
          </a:xfrm>
          <a:prstGeom prst="rect">
            <a:avLst/>
          </a:prstGeom>
        </p:spPr>
      </p:pic>
      <p:sp>
        <p:nvSpPr>
          <p:cNvPr id="3" name="Rectangle 2"/>
          <p:cNvSpPr/>
          <p:nvPr/>
        </p:nvSpPr>
        <p:spPr>
          <a:xfrm>
            <a:off x="14961" y="0"/>
            <a:ext cx="7571303" cy="1200329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r>
              <a:rPr lang="en-US" sz="3600" b="1" cap="none" spc="0" dirty="0">
                <a:ln w="9525">
                  <a:solidFill>
                    <a:schemeClr val="bg1"/>
                  </a:solidFill>
                  <a:prstDash val="solid"/>
                </a:ln>
                <a:solidFill>
                  <a:schemeClr val="tx1"/>
                </a:solidFill>
                <a:effectLst>
                  <a:outerShdw blurRad="12700" dist="38100" dir="2700000" algn="tl" rotWithShape="0">
                    <a:schemeClr val="bg1">
                      <a:lumMod val="50000"/>
                    </a:schemeClr>
                  </a:outerShdw>
                </a:effectLst>
              </a:rPr>
              <a:t>Experiential Learning  Theories  </a:t>
            </a:r>
          </a:p>
          <a:p>
            <a:r>
              <a:rPr lang="en-US" sz="3600" b="1" cap="none" spc="0" dirty="0">
                <a:ln w="9525">
                  <a:solidFill>
                    <a:schemeClr val="bg1"/>
                  </a:solidFill>
                  <a:prstDash val="solid"/>
                </a:ln>
                <a:solidFill>
                  <a:schemeClr val="tx1"/>
                </a:solidFill>
                <a:effectLst>
                  <a:outerShdw blurRad="12700" dist="38100" dir="2700000" algn="tl" rotWithShape="0">
                    <a:schemeClr val="bg1">
                      <a:lumMod val="50000"/>
                    </a:schemeClr>
                  </a:outerShdw>
                </a:effectLst>
              </a:rPr>
              <a:t>Further Exploration PowerPoint…</a:t>
            </a:r>
          </a:p>
        </p:txBody>
      </p:sp>
    </p:spTree>
    <p:extLst>
      <p:ext uri="{BB962C8B-B14F-4D97-AF65-F5344CB8AC3E}">
        <p14:creationId xmlns:p14="http://schemas.microsoft.com/office/powerpoint/2010/main" val="220131808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562074"/>
          </a:xfrm>
        </p:spPr>
        <p:txBody>
          <a:bodyPr>
            <a:normAutofit fontScale="90000"/>
          </a:bodyPr>
          <a:lstStyle/>
          <a:p>
            <a:r>
              <a:rPr lang="en-GB" dirty="0"/>
              <a:t>References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908720"/>
            <a:ext cx="8229600" cy="4608513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GB" sz="1400" dirty="0"/>
              <a:t>Chase, W. G., &amp; Simon, H. A. (1973). Perception in chess. Cognitive Psychology, 4, 55–81.</a:t>
            </a:r>
          </a:p>
          <a:p>
            <a:pPr marL="0" indent="0">
              <a:buNone/>
            </a:pPr>
            <a:r>
              <a:rPr lang="en-GB" sz="1400" dirty="0"/>
              <a:t>Coffield F, Moseley D, Hall E, </a:t>
            </a:r>
            <a:r>
              <a:rPr lang="en-GB" sz="1400" dirty="0" err="1"/>
              <a:t>Ecclestone</a:t>
            </a:r>
            <a:r>
              <a:rPr lang="en-GB" sz="1400" dirty="0"/>
              <a:t> K Learning Styles and Pedagogy in Post-16 Learning: A Systematic and Critical Review. London: Learning and Skills Research Centre 2004;84.</a:t>
            </a:r>
          </a:p>
          <a:p>
            <a:pPr marL="0" indent="0">
              <a:buNone/>
            </a:pPr>
            <a:r>
              <a:rPr lang="en-GB" sz="1400" dirty="0"/>
              <a:t>Curry L. One critique of the research on learning styles. </a:t>
            </a:r>
            <a:r>
              <a:rPr lang="en-GB" sz="1400" dirty="0" err="1"/>
              <a:t>Educ</a:t>
            </a:r>
            <a:r>
              <a:rPr lang="en-GB" sz="1400" dirty="0"/>
              <a:t> Leadership 1990;48 (2):50–6. </a:t>
            </a:r>
          </a:p>
          <a:p>
            <a:pPr marL="0" indent="0">
              <a:buNone/>
            </a:pPr>
            <a:r>
              <a:rPr lang="en-GB" sz="1400" dirty="0"/>
              <a:t>Dekker, S., Lee, N. C., Howard-Jones, P., and </a:t>
            </a:r>
            <a:r>
              <a:rPr lang="en-GB" sz="1400" dirty="0" err="1"/>
              <a:t>Jolles</a:t>
            </a:r>
            <a:r>
              <a:rPr lang="en-GB" sz="1400" dirty="0"/>
              <a:t>, J. (2012). </a:t>
            </a:r>
            <a:r>
              <a:rPr lang="en-GB" sz="1400" dirty="0" err="1"/>
              <a:t>Neuromyths</a:t>
            </a:r>
            <a:r>
              <a:rPr lang="en-GB" sz="1400" dirty="0"/>
              <a:t> in education: prevalence and predictors of misconceptions among teachers. Front. Psychol.</a:t>
            </a:r>
          </a:p>
          <a:p>
            <a:pPr marL="0" indent="0">
              <a:buNone/>
            </a:pPr>
            <a:r>
              <a:rPr lang="en-GB" sz="1400" dirty="0"/>
              <a:t>Dunn, R., Dunn, K., &amp; Price, G. E. (1987). Manual/or the learning styles inventory (LSI).  Laurence, KS: Price Systems</a:t>
            </a:r>
          </a:p>
          <a:p>
            <a:pPr marL="0" indent="0">
              <a:buNone/>
            </a:pPr>
            <a:r>
              <a:rPr lang="en-GB" sz="1400" dirty="0"/>
              <a:t>Honey, P. and Mumford, A. (1986a) The Manual of Learning Styles, Peter Honey Associates. </a:t>
            </a:r>
          </a:p>
          <a:p>
            <a:pPr marL="0" indent="0">
              <a:buNone/>
            </a:pPr>
            <a:r>
              <a:rPr lang="en-GB" sz="1400" dirty="0"/>
              <a:t>Honey, P. and Mumford, A. (1986b) Learning Styles Questionnaire, Peter Honey Publications Ltd.</a:t>
            </a:r>
          </a:p>
          <a:p>
            <a:pPr marL="0" indent="0">
              <a:buNone/>
            </a:pPr>
            <a:r>
              <a:rPr lang="en-GB" sz="1400" dirty="0"/>
              <a:t>Kolb, D. (1984) </a:t>
            </a:r>
            <a:r>
              <a:rPr lang="en-GB" sz="1400" i="1" dirty="0"/>
              <a:t>Experiential Learning: Experience as the source of learning and development</a:t>
            </a:r>
            <a:r>
              <a:rPr lang="en-GB" sz="1400" dirty="0"/>
              <a:t>, London: Prentice-Hall.</a:t>
            </a:r>
          </a:p>
          <a:p>
            <a:pPr marL="0" indent="0">
              <a:buNone/>
            </a:pPr>
            <a:r>
              <a:rPr lang="en-GB" sz="1400" dirty="0"/>
              <a:t>Kolb, D. (1985). ​ Learning style inventory. Boston: </a:t>
            </a:r>
            <a:r>
              <a:rPr lang="en-GB" sz="1400" dirty="0" err="1"/>
              <a:t>McBer</a:t>
            </a:r>
            <a:r>
              <a:rPr lang="en-GB" sz="1400" dirty="0"/>
              <a:t>.</a:t>
            </a:r>
          </a:p>
          <a:p>
            <a:pPr marL="0" indent="0">
              <a:buNone/>
            </a:pPr>
            <a:r>
              <a:rPr lang="en-GB" sz="1400" dirty="0"/>
              <a:t>Meyer, K. A., and Murrell, V. S. (2014). A National Study of Theories and Their Importance for Faculty Development for Online Teaching. Online J. </a:t>
            </a:r>
          </a:p>
          <a:p>
            <a:pPr marL="0" indent="0">
              <a:buNone/>
            </a:pPr>
            <a:r>
              <a:rPr lang="en-GB" sz="1400" dirty="0" err="1"/>
              <a:t>Pashler</a:t>
            </a:r>
            <a:r>
              <a:rPr lang="en-GB" sz="1400" dirty="0"/>
              <a:t> H, McDaniel M, Rohrer D, Bjork R. Learning styles: concepts and evidence. </a:t>
            </a:r>
            <a:r>
              <a:rPr lang="en-GB" sz="1400" dirty="0" err="1"/>
              <a:t>Psychol</a:t>
            </a:r>
            <a:r>
              <a:rPr lang="en-GB" sz="1400" dirty="0"/>
              <a:t> </a:t>
            </a:r>
            <a:r>
              <a:rPr lang="en-GB" sz="1400" dirty="0" err="1"/>
              <a:t>Sci</a:t>
            </a:r>
            <a:r>
              <a:rPr lang="en-GB" sz="1400" dirty="0"/>
              <a:t> Public Interest 2009;9 (3):105–19. </a:t>
            </a:r>
          </a:p>
          <a:p>
            <a:pPr marL="0" indent="0">
              <a:buNone/>
            </a:pPr>
            <a:r>
              <a:rPr lang="en-GB" sz="1400" dirty="0"/>
              <a:t>Willingham DT. Visual, auditory, and kinaesthetic learners need visual, auditory, and kinaesthetic instruction? American Educator; Spring 2005;31–5. </a:t>
            </a:r>
          </a:p>
        </p:txBody>
      </p:sp>
    </p:spTree>
    <p:extLst>
      <p:ext uri="{BB962C8B-B14F-4D97-AF65-F5344CB8AC3E}">
        <p14:creationId xmlns:p14="http://schemas.microsoft.com/office/powerpoint/2010/main" val="3539111254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SharedWithUsers xmlns="303dbf9b-b85b-46a0-94f1-894078c07ecd">
      <UserInfo>
        <DisplayName>Alison Harding</DisplayName>
        <AccountId>352</AccountId>
        <AccountType/>
      </UserInfo>
      <UserInfo>
        <DisplayName>Rachel Bendall</DisplayName>
        <AccountId>2520</AccountId>
        <AccountType/>
      </UserInfo>
      <UserInfo>
        <DisplayName>Ruth Groff</DisplayName>
        <AccountId>2266</AccountId>
        <AccountType/>
      </UserInfo>
      <UserInfo>
        <DisplayName>Mary March</DisplayName>
        <AccountId>4725</AccountId>
        <AccountType/>
      </UserInfo>
      <UserInfo>
        <DisplayName>Amanda John (0501153)</DisplayName>
        <AccountId>185</AccountId>
        <AccountType/>
      </UserInfo>
    </SharedWithUsers>
  </documentManagement>
</p:properti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E9765FB2FDA7984FA87112E26C884F14" ma:contentTypeVersion="6" ma:contentTypeDescription="Create a new document." ma:contentTypeScope="" ma:versionID="7e721309f6c97e83d6d337bbe4ad3833">
  <xsd:schema xmlns:xsd="http://www.w3.org/2001/XMLSchema" xmlns:xs="http://www.w3.org/2001/XMLSchema" xmlns:p="http://schemas.microsoft.com/office/2006/metadata/properties" xmlns:ns2="303dbf9b-b85b-46a0-94f1-894078c07ecd" xmlns:ns3="7534e9c7-d8a7-4ffa-a350-0e66096719e3" targetNamespace="http://schemas.microsoft.com/office/2006/metadata/properties" ma:root="true" ma:fieldsID="231938f77745fabf4e500f6c5e72d4c6" ns2:_="" ns3:_="">
    <xsd:import namespace="303dbf9b-b85b-46a0-94f1-894078c07ecd"/>
    <xsd:import namespace="7534e9c7-d8a7-4ffa-a350-0e66096719e3"/>
    <xsd:element name="properties">
      <xsd:complexType>
        <xsd:sequence>
          <xsd:element name="documentManagement">
            <xsd:complexType>
              <xsd:all>
                <xsd:element ref="ns2:SharedWithUsers" minOccurs="0"/>
                <xsd:element ref="ns2:SharedWithDetails" minOccurs="0"/>
                <xsd:element ref="ns3:MediaServiceMetadata" minOccurs="0"/>
                <xsd:element ref="ns3:MediaServiceFastMetadata" minOccurs="0"/>
                <xsd:element ref="ns3:MediaServiceEventHashCode" minOccurs="0"/>
                <xsd:element ref="ns3:MediaServiceGenerationTime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hared With" ma:description="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9" nillable="true" ma:displayName="Shared With Details" ma:description="" ma:internalName="SharedWithDetails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534e9c7-d8a7-4ffa-a350-0e66096719e3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10" nillable="true" ma:displayName="MediaServiceMetadata" ma:description="" ma:hidden="true" ma:internalName="MediaServiceMetadata" ma:readOnly="true">
      <xsd:simpleType>
        <xsd:restriction base="dms:Note"/>
      </xsd:simpleType>
    </xsd:element>
    <xsd:element name="MediaServiceFastMetadata" ma:index="11" nillable="true" ma:displayName="MediaServiceFastMetadata" ma:description="" ma:hidden="true" ma:internalName="MediaServiceFastMetadata" ma:readOnly="true">
      <xsd:simpleType>
        <xsd:restriction base="dms:Note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65FC5585-51CA-4C4C-9028-AEC8FAD67B8B}">
  <ds:schemaRefs>
    <ds:schemaRef ds:uri="http://purl.org/dc/elements/1.1/"/>
    <ds:schemaRef ds:uri="http://schemas.microsoft.com/office/2006/documentManagement/types"/>
    <ds:schemaRef ds:uri="303dbf9b-b85b-46a0-94f1-894078c07ecd"/>
    <ds:schemaRef ds:uri="http://purl.org/dc/terms/"/>
    <ds:schemaRef ds:uri="http://schemas.openxmlformats.org/package/2006/metadata/core-properties"/>
    <ds:schemaRef ds:uri="7534e9c7-d8a7-4ffa-a350-0e66096719e3"/>
    <ds:schemaRef ds:uri="http://purl.org/dc/dcmitype/"/>
    <ds:schemaRef ds:uri="http://schemas.microsoft.com/office/infopath/2007/PartnerControls"/>
    <ds:schemaRef ds:uri="http://schemas.microsoft.com/office/2006/metadata/properties"/>
    <ds:schemaRef ds:uri="http://www.w3.org/XML/1998/namespace"/>
  </ds:schemaRefs>
</ds:datastoreItem>
</file>

<file path=customXml/itemProps2.xml><?xml version="1.0" encoding="utf-8"?>
<ds:datastoreItem xmlns:ds="http://schemas.openxmlformats.org/officeDocument/2006/customXml" ds:itemID="{5CD4514D-3FAB-4F0C-ACA6-E5E5F86C103D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303dbf9b-b85b-46a0-94f1-894078c07ecd"/>
    <ds:schemaRef ds:uri="7534e9c7-d8a7-4ffa-a350-0e66096719e3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D081439C-114A-4151-B03A-0408F1ADA968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20140311PresentationUWTSDTemplate</Template>
  <TotalTime>0</TotalTime>
  <Words>1109</Words>
  <Application>Microsoft Office PowerPoint</Application>
  <PresentationFormat>On-screen Show (4:3)</PresentationFormat>
  <Paragraphs>103</Paragraphs>
  <Slides>35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35</vt:i4>
      </vt:variant>
    </vt:vector>
  </HeadingPairs>
  <TitlesOfParts>
    <vt:vector size="40" baseType="lpstr">
      <vt:lpstr>Myriad Pro</vt:lpstr>
      <vt:lpstr>Arial</vt:lpstr>
      <vt:lpstr>Calibri</vt:lpstr>
      <vt:lpstr>Wingdings</vt:lpstr>
      <vt:lpstr>20140311PresentationUWTSDTemplate</vt:lpstr>
      <vt:lpstr>Learning Styles   2023</vt:lpstr>
      <vt:lpstr>What are learning styles all about?</vt:lpstr>
      <vt:lpstr>Learning Styles</vt:lpstr>
      <vt:lpstr>What are learning styles?</vt:lpstr>
      <vt:lpstr>V - A - K</vt:lpstr>
      <vt:lpstr>PowerPoint Presentation</vt:lpstr>
      <vt:lpstr>What learning style are you?</vt:lpstr>
      <vt:lpstr>V - A - K</vt:lpstr>
      <vt:lpstr>V - A - K</vt:lpstr>
      <vt:lpstr>V - A - K - O ?</vt:lpstr>
      <vt:lpstr>You are not alone!!!</vt:lpstr>
      <vt:lpstr>PowerPoint Presentation</vt:lpstr>
      <vt:lpstr>PowerPoint Presentation</vt:lpstr>
      <vt:lpstr>How has this been tested?</vt:lpstr>
      <vt:lpstr>PowerPoint Presentation</vt:lpstr>
      <vt:lpstr>But Why Not?</vt:lpstr>
      <vt:lpstr>But why!! Its sounds so good!!</vt:lpstr>
      <vt:lpstr>PowerPoint Presentation</vt:lpstr>
      <vt:lpstr>PowerPoint Presentation</vt:lpstr>
      <vt:lpstr>Experience &amp; Meaning Matters </vt:lpstr>
      <vt:lpstr>PowerPoint Presentation</vt:lpstr>
      <vt:lpstr>PowerPoint Presentation</vt:lpstr>
      <vt:lpstr>Where’s the risk? ……              Why not believe? 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Experiential Learning Theory Kolb 1984</vt:lpstr>
      <vt:lpstr>Unfortunately….</vt:lpstr>
      <vt:lpstr>Honey &amp; Mumford  (1986) </vt:lpstr>
      <vt:lpstr>PowerPoint Presentation</vt:lpstr>
      <vt:lpstr>PowerPoint Presentation</vt:lpstr>
      <vt:lpstr>PowerPoint Presentation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Swanson, Mike</dc:creator>
  <cp:lastModifiedBy>Jonathan Haylock</cp:lastModifiedBy>
  <cp:revision>119</cp:revision>
  <dcterms:created xsi:type="dcterms:W3CDTF">2015-04-14T15:21:28Z</dcterms:created>
  <dcterms:modified xsi:type="dcterms:W3CDTF">2023-03-02T20:59:12Z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0x010100E9765FB2FDA7984FA87112E26C884F14</vt:lpwstr>
  </property>
</Properties>
</file>