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5"/>
  </p:notes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embeddedFontLst>
    <p:embeddedFont>
      <p:font typeface="Montserrat" panose="00000500000000000000" pitchFamily="2" charset="0"/>
      <p:regular r:id="rId16"/>
      <p:bold r:id="rId17"/>
      <p:italic r:id="rId18"/>
      <p:boldItalic r:id="rId19"/>
    </p:embeddedFont>
    <p:embeddedFont>
      <p:font typeface="Open Sans" panose="020B0606030504020204" pitchFamily="34" charset="0"/>
      <p:regular r:id="rId20"/>
      <p:bold r:id="rId21"/>
      <p:italic r:id="rId22"/>
      <p:boldItalic r:id="rId23"/>
    </p:embeddedFont>
    <p:embeddedFont>
      <p:font typeface="Open Sans SemiBold" panose="020B0706030804020204" pitchFamily="34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B1637DB-B3C0-4A6F-80A6-52B919810FC8}">
  <a:tblStyle styleId="{0B1637DB-B3C0-4A6F-80A6-52B919810FC8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7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iuslaboris.com/insights/" TargetMode="External"/><Relationship Id="rId4" Type="http://schemas.openxmlformats.org/officeDocument/2006/relationships/hyperlink" Target="https://aws.amazon.com/blogs/supply-chai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10 Different Types of Information Systems | by Habib Kisach | Medium">
            <a:extLst>
              <a:ext uri="{FF2B5EF4-FFF2-40B4-BE49-F238E27FC236}">
                <a16:creationId xmlns:a16="http://schemas.microsoft.com/office/drawing/2014/main" id="{4125DEA4-AC5E-6BFF-4999-CFEA2403EC7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r="2000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pic>
        <p:nvPicPr>
          <p:cNvPr id="84" name="Google Shape;84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8600" y="5512798"/>
            <a:ext cx="11734800" cy="1310431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3"/>
          <p:cNvSpPr txBox="1"/>
          <p:nvPr/>
        </p:nvSpPr>
        <p:spPr>
          <a:xfrm>
            <a:off x="228600" y="5552460"/>
            <a:ext cx="11578590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60000"/>
              </a:lnSpc>
            </a:pPr>
            <a:r>
              <a:rPr lang="en-US" b="1" i="0" u="none" strike="noStrike" cap="none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Group Members:</a:t>
            </a:r>
            <a:br>
              <a:rPr lang="en-US" sz="1200" b="0" i="0" u="none" strike="noStrike" cap="none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</a:br>
            <a:r>
              <a:rPr lang="en-US" sz="1200" b="0" i="0" u="none" strike="noStrike" cap="none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Hammad Talib: ID</a:t>
            </a:r>
            <a: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: 2423857</a:t>
            </a:r>
            <a:b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</a:br>
            <a: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Winston Hall: ID: 2422871</a:t>
            </a:r>
          </a:p>
          <a:p>
            <a:pPr algn="ctr">
              <a:lnSpc>
                <a:spcPct val="160000"/>
              </a:lnSpc>
            </a:pPr>
            <a: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Zain Mubarik: ID: 2424488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Google Shape;84;p13" descr="image.png">
            <a:extLst>
              <a:ext uri="{FF2B5EF4-FFF2-40B4-BE49-F238E27FC236}">
                <a16:creationId xmlns:a16="http://schemas.microsoft.com/office/drawing/2014/main" id="{A155ABAD-86FA-2161-F021-E90DBAD08BB2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8600" y="3834810"/>
            <a:ext cx="11734800" cy="131043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40061B-57D8-BBA6-6DDA-8A95EA0BDD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10435590" cy="1752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bg1"/>
                </a:solidFill>
                <a:latin typeface="Open Sans"/>
                <a:ea typeface="Open Sans"/>
                <a:cs typeface="Open Sans"/>
                <a:sym typeface="Open Sans"/>
              </a:rPr>
              <a:t>LCLM 5004: Managing Business Information | BA (Hons) Leadership and Management</a:t>
            </a:r>
            <a:endParaRPr lang="en-US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PK" b="1" dirty="0">
              <a:solidFill>
                <a:schemeClr val="bg1"/>
              </a:solidFill>
            </a:endParaRPr>
          </a:p>
        </p:txBody>
      </p:sp>
      <p:pic>
        <p:nvPicPr>
          <p:cNvPr id="15" name="Google Shape;84;p13" descr="image.png">
            <a:extLst>
              <a:ext uri="{FF2B5EF4-FFF2-40B4-BE49-F238E27FC236}">
                <a16:creationId xmlns:a16="http://schemas.microsoft.com/office/drawing/2014/main" id="{B39DB831-ED36-08DA-98A7-21D05E88EB60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57200" y="465556"/>
            <a:ext cx="11734800" cy="2557634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676B59CB-3607-6910-8A55-36558EC1E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231746"/>
            <a:ext cx="11277600" cy="147002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b="1" dirty="0">
                <a:solidFill>
                  <a:schemeClr val="bg1"/>
                </a:solidFill>
                <a:latin typeface="Open Sans"/>
                <a:ea typeface="Open Sans"/>
                <a:cs typeface="Open Sans"/>
                <a:sym typeface="Open Sans"/>
              </a:rPr>
              <a:t>CONSULTING STRATEGY GROUP</a:t>
            </a: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  <a:latin typeface="Montserrat"/>
                <a:ea typeface="Montserrat"/>
                <a:cs typeface="Montserrat"/>
                <a:sym typeface="Montserrat"/>
              </a:rPr>
              <a:t>Component 1: Group Presentation on Information Systems</a:t>
            </a:r>
            <a:br>
              <a:rPr lang="en-US" sz="4000" b="1" dirty="0">
                <a:solidFill>
                  <a:schemeClr val="bg1"/>
                </a:solidFill>
              </a:rPr>
            </a:br>
            <a:endParaRPr lang="en-PK" sz="4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A9C7E0-0A65-9979-37C8-B234490B26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7029" y="5626254"/>
            <a:ext cx="2245896" cy="1042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119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14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Information Systems in Modern Business</a:t>
            </a:r>
            <a:endParaRPr/>
          </a:p>
        </p:txBody>
      </p:sp>
      <p:sp>
        <p:nvSpPr>
          <p:cNvPr id="107" name="Google Shape;107;p14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4"/>
          <p:cNvSpPr txBox="1"/>
          <p:nvPr/>
        </p:nvSpPr>
        <p:spPr>
          <a:xfrm>
            <a:off x="571500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Definition &amp; Core Function</a:t>
            </a:r>
            <a:endParaRPr/>
          </a:p>
        </p:txBody>
      </p:sp>
      <p:sp>
        <p:nvSpPr>
          <p:cNvPr id="109" name="Google Shape;109;p14"/>
          <p:cNvSpPr txBox="1"/>
          <p:nvPr/>
        </p:nvSpPr>
        <p:spPr>
          <a:xfrm>
            <a:off x="571500" y="2405062"/>
            <a:ext cx="5286375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According to O'Brien &amp; Marakas (2019), an Information System (IS) is an organized combination of people, hardware, software, networks, and data resources that stores, retrieves, transforms, and disseminates information.</a:t>
            </a:r>
            <a:endParaRPr/>
          </a:p>
        </p:txBody>
      </p:sp>
      <p:pic>
        <p:nvPicPr>
          <p:cNvPr id="110" name="Google Shape;110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4"/>
          <p:cNvSpPr txBox="1"/>
          <p:nvPr/>
        </p:nvSpPr>
        <p:spPr>
          <a:xfrm>
            <a:off x="904875" y="365462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Operational Efficiency: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Automating routine tasks to reduce human error.</a:t>
            </a:r>
            <a:endParaRPr/>
          </a:p>
        </p:txBody>
      </p:sp>
      <p:sp>
        <p:nvSpPr>
          <p:cNvPr id="112" name="Google Shape;112;p14"/>
          <p:cNvSpPr txBox="1"/>
          <p:nvPr/>
        </p:nvSpPr>
        <p:spPr>
          <a:xfrm>
            <a:off x="904875" y="431750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Strategic Advantage: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Using data as a competitive asset.</a:t>
            </a:r>
            <a:endParaRPr/>
          </a:p>
        </p:txBody>
      </p:sp>
      <p:sp>
        <p:nvSpPr>
          <p:cNvPr id="113" name="Google Shape;113;p14"/>
          <p:cNvSpPr txBox="1"/>
          <p:nvPr/>
        </p:nvSpPr>
        <p:spPr>
          <a:xfrm>
            <a:off x="904875" y="4706094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Decision Support: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Providing accurate real-time data to leadership.</a:t>
            </a:r>
            <a:endParaRPr/>
          </a:p>
        </p:txBody>
      </p:sp>
      <p:pic>
        <p:nvPicPr>
          <p:cNvPr id="114" name="Google Shape;114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6546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31750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706094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Google Shape;121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200275"/>
            <a:ext cx="3492549" cy="3190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49799" y="2200275"/>
            <a:ext cx="3492549" cy="3190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128099" y="2200275"/>
            <a:ext cx="3492549" cy="3190726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5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System Hierarchy and Managerial Role</a:t>
            </a:r>
            <a:endParaRPr/>
          </a:p>
        </p:txBody>
      </p:sp>
      <p:sp>
        <p:nvSpPr>
          <p:cNvPr id="125" name="Google Shape;125;p15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15"/>
          <p:cNvSpPr txBox="1"/>
          <p:nvPr/>
        </p:nvSpPr>
        <p:spPr>
          <a:xfrm>
            <a:off x="866775" y="3162300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Operational Level</a:t>
            </a:r>
            <a:endParaRPr/>
          </a:p>
        </p:txBody>
      </p:sp>
      <p:sp>
        <p:nvSpPr>
          <p:cNvPr id="127" name="Google Shape;127;p15"/>
          <p:cNvSpPr txBox="1"/>
          <p:nvPr/>
        </p:nvSpPr>
        <p:spPr>
          <a:xfrm>
            <a:off x="866775" y="3581400"/>
            <a:ext cx="2901999" cy="137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Focuses on daily routine transactions and monitoring activities. Primary system: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Transaction Processing Systems (TPS)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/>
          </a:p>
        </p:txBody>
      </p:sp>
      <p:sp>
        <p:nvSpPr>
          <p:cNvPr id="128" name="Google Shape;128;p15"/>
          <p:cNvSpPr txBox="1"/>
          <p:nvPr/>
        </p:nvSpPr>
        <p:spPr>
          <a:xfrm>
            <a:off x="4645074" y="3162300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Tactical Level</a:t>
            </a:r>
            <a:endParaRPr/>
          </a:p>
        </p:txBody>
      </p:sp>
      <p:sp>
        <p:nvSpPr>
          <p:cNvPr id="129" name="Google Shape;129;p15"/>
          <p:cNvSpPr txBox="1"/>
          <p:nvPr/>
        </p:nvSpPr>
        <p:spPr>
          <a:xfrm>
            <a:off x="4645074" y="3581400"/>
            <a:ext cx="2901999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Middle management uses routine reports to monitor and control. Primary system: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Management Information Systems (MIS)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8423374" y="3162300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Strategic Level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8423374" y="3581400"/>
            <a:ext cx="2901999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Senior leadership focuses on long-term trends and planning. Primary system: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Executive Support Systems (ESS)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/>
          </a:p>
        </p:txBody>
      </p:sp>
      <p:pic>
        <p:nvPicPr>
          <p:cNvPr id="132" name="Google Shape;132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66775" y="2571750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45074" y="257175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423374" y="2571750"/>
            <a:ext cx="333375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6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1. Transaction Processing Systems (TPS)</a:t>
            </a:r>
            <a:endParaRPr/>
          </a:p>
        </p:txBody>
      </p:sp>
      <p:sp>
        <p:nvSpPr>
          <p:cNvPr id="141" name="Google Shape;141;p16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16"/>
          <p:cNvSpPr txBox="1"/>
          <p:nvPr/>
        </p:nvSpPr>
        <p:spPr>
          <a:xfrm>
            <a:off x="571500" y="19859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TPS is the backbone of any organization, capturing and recording the basic, day-to-day routine transactions required to conduct business (Laudon &amp; Laudon, 2022).</a:t>
            </a:r>
            <a:endParaRPr/>
          </a:p>
        </p:txBody>
      </p:sp>
      <p:sp>
        <p:nvSpPr>
          <p:cNvPr id="143" name="Google Shape;143;p16"/>
          <p:cNvSpPr txBox="1"/>
          <p:nvPr/>
        </p:nvSpPr>
        <p:spPr>
          <a:xfrm>
            <a:off x="571500" y="4477494"/>
            <a:ext cx="528637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1" u="none" strike="noStrike" cap="none">
                <a:solidFill>
                  <a:srgbClr val="64748B"/>
                </a:solidFill>
                <a:latin typeface="Open Sans"/>
                <a:ea typeface="Open Sans"/>
                <a:cs typeface="Open Sans"/>
                <a:sym typeface="Open Sans"/>
              </a:rPr>
              <a:t>Essential for the operational health of growing businesses to manage increasing volume.</a:t>
            </a:r>
            <a:endParaRPr/>
          </a:p>
        </p:txBody>
      </p:sp>
      <p:pic>
        <p:nvPicPr>
          <p:cNvPr id="144" name="Google Shape;14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16"/>
          <p:cNvSpPr txBox="1"/>
          <p:nvPr/>
        </p:nvSpPr>
        <p:spPr>
          <a:xfrm>
            <a:off x="904875" y="296123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Goal: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Accuracy, reliability, and security of data input.</a:t>
            </a:r>
            <a:endParaRPr/>
          </a:p>
        </p:txBody>
      </p:sp>
      <p:sp>
        <p:nvSpPr>
          <p:cNvPr id="146" name="Google Shape;146;p16"/>
          <p:cNvSpPr txBox="1"/>
          <p:nvPr/>
        </p:nvSpPr>
        <p:spPr>
          <a:xfrm>
            <a:off x="904875" y="334982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Tasks: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Sales orders, payroll, shipping, and inventory tracking.</a:t>
            </a:r>
            <a:endParaRPr/>
          </a:p>
        </p:txBody>
      </p:sp>
      <p:sp>
        <p:nvSpPr>
          <p:cNvPr id="147" name="Google Shape;147;p16"/>
          <p:cNvSpPr txBox="1"/>
          <p:nvPr/>
        </p:nvSpPr>
        <p:spPr>
          <a:xfrm>
            <a:off x="904875" y="373841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Impact: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High-volume processing ensures operational continuity.</a:t>
            </a:r>
            <a:endParaRPr/>
          </a:p>
        </p:txBody>
      </p:sp>
      <p:pic>
        <p:nvPicPr>
          <p:cNvPr id="148" name="Google Shape;148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9612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3498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73841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181225"/>
            <a:ext cx="5286375" cy="25259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181225"/>
            <a:ext cx="5286375" cy="252591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17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2. Management Information Systems (MIS)</a:t>
            </a:r>
            <a:endParaRPr/>
          </a:p>
        </p:txBody>
      </p:sp>
      <p:sp>
        <p:nvSpPr>
          <p:cNvPr id="158" name="Google Shape;158;p17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7"/>
          <p:cNvSpPr txBox="1"/>
          <p:nvPr/>
        </p:nvSpPr>
        <p:spPr>
          <a:xfrm>
            <a:off x="571500" y="4992885"/>
            <a:ext cx="11049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Example: A monthly sales report comparing actual performance against projected targets.</a:t>
            </a:r>
            <a:endParaRPr/>
          </a:p>
        </p:txBody>
      </p:sp>
      <p:sp>
        <p:nvSpPr>
          <p:cNvPr id="160" name="Google Shape;160;p17"/>
          <p:cNvSpPr txBox="1"/>
          <p:nvPr/>
        </p:nvSpPr>
        <p:spPr>
          <a:xfrm>
            <a:off x="904875" y="2476500"/>
            <a:ext cx="4890611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Tactical Control</a:t>
            </a:r>
            <a:endParaRPr/>
          </a:p>
        </p:txBody>
      </p:sp>
      <p:sp>
        <p:nvSpPr>
          <p:cNvPr id="161" name="Google Shape;161;p17"/>
          <p:cNvSpPr txBox="1"/>
          <p:nvPr/>
        </p:nvSpPr>
        <p:spPr>
          <a:xfrm>
            <a:off x="904875" y="2895600"/>
            <a:ext cx="4657725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MIS provides middle managers with reports on organization's current performance. This data allows for monitoring, controlling, and planning (Turban et al., 2021).</a:t>
            </a:r>
            <a:endParaRPr/>
          </a:p>
        </p:txBody>
      </p:sp>
      <p:sp>
        <p:nvSpPr>
          <p:cNvPr id="162" name="Google Shape;162;p17"/>
          <p:cNvSpPr txBox="1"/>
          <p:nvPr/>
        </p:nvSpPr>
        <p:spPr>
          <a:xfrm>
            <a:off x="6667500" y="2476500"/>
            <a:ext cx="4890611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Key Functions</a:t>
            </a:r>
            <a:endParaRPr/>
          </a:p>
        </p:txBody>
      </p:sp>
      <p:sp>
        <p:nvSpPr>
          <p:cNvPr id="163" name="Google Shape;163;p17"/>
          <p:cNvSpPr txBox="1"/>
          <p:nvPr/>
        </p:nvSpPr>
        <p:spPr>
          <a:xfrm>
            <a:off x="7000875" y="2933700"/>
            <a:ext cx="432435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Summarizes data from underlying TPS.</a:t>
            </a:r>
            <a:endParaRPr/>
          </a:p>
        </p:txBody>
      </p:sp>
      <p:sp>
        <p:nvSpPr>
          <p:cNvPr id="164" name="Google Shape;164;p17"/>
          <p:cNvSpPr txBox="1"/>
          <p:nvPr/>
        </p:nvSpPr>
        <p:spPr>
          <a:xfrm>
            <a:off x="7000875" y="3322290"/>
            <a:ext cx="432435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Generates weekly, monthly, and yearly reports.</a:t>
            </a:r>
            <a:endParaRPr/>
          </a:p>
        </p:txBody>
      </p:sp>
      <p:sp>
        <p:nvSpPr>
          <p:cNvPr id="165" name="Google Shape;165;p17"/>
          <p:cNvSpPr txBox="1"/>
          <p:nvPr/>
        </p:nvSpPr>
        <p:spPr>
          <a:xfrm>
            <a:off x="7000875" y="3710880"/>
            <a:ext cx="43243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Focuses on internal information rather than external data.</a:t>
            </a:r>
            <a:endParaRPr/>
          </a:p>
        </p:txBody>
      </p:sp>
      <p:pic>
        <p:nvPicPr>
          <p:cNvPr id="166" name="Google Shape;166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67500" y="2933700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67500" y="3322290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67500" y="3710880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Google Shape;173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8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3. Decision Support Systems (DSS)</a:t>
            </a:r>
            <a:endParaRPr/>
          </a:p>
        </p:txBody>
      </p:sp>
      <p:sp>
        <p:nvSpPr>
          <p:cNvPr id="175" name="Google Shape;175;p18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18"/>
          <p:cNvSpPr txBox="1"/>
          <p:nvPr/>
        </p:nvSpPr>
        <p:spPr>
          <a:xfrm>
            <a:off x="571500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Advanced Analytical Power</a:t>
            </a:r>
            <a:endParaRPr/>
          </a:p>
        </p:txBody>
      </p:sp>
      <p:sp>
        <p:nvSpPr>
          <p:cNvPr id="177" name="Google Shape;177;p18"/>
          <p:cNvSpPr txBox="1"/>
          <p:nvPr/>
        </p:nvSpPr>
        <p:spPr>
          <a:xfrm>
            <a:off x="571500" y="24050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Unlike MIS, DSS supports semi-structured and unstructured decision-making through advanced mathematical models and simulation tools (Shim, 2024).</a:t>
            </a:r>
            <a:endParaRPr/>
          </a:p>
        </p:txBody>
      </p:sp>
      <p:pic>
        <p:nvPicPr>
          <p:cNvPr id="178" name="Google Shape;178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3781425" cy="209550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18"/>
          <p:cNvSpPr txBox="1"/>
          <p:nvPr/>
        </p:nvSpPr>
        <p:spPr>
          <a:xfrm>
            <a:off x="904875" y="338033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"What-if" Analysis: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Predicting outcomes based on variable changes.</a:t>
            </a:r>
            <a:endParaRPr/>
          </a:p>
        </p:txBody>
      </p:sp>
      <p:sp>
        <p:nvSpPr>
          <p:cNvPr id="180" name="Google Shape;180;p18"/>
          <p:cNvSpPr txBox="1"/>
          <p:nvPr/>
        </p:nvSpPr>
        <p:spPr>
          <a:xfrm>
            <a:off x="904875" y="404321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Data Integration: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Combines internal TPS data with external market trends.</a:t>
            </a:r>
            <a:endParaRPr/>
          </a:p>
        </p:txBody>
      </p:sp>
      <p:sp>
        <p:nvSpPr>
          <p:cNvPr id="181" name="Google Shape;181;p18"/>
          <p:cNvSpPr txBox="1"/>
          <p:nvPr/>
        </p:nvSpPr>
        <p:spPr>
          <a:xfrm>
            <a:off x="904875" y="4706094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User-Centric: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Highly interactive and flexible for managers.</a:t>
            </a:r>
            <a:endParaRPr/>
          </a:p>
        </p:txBody>
      </p:sp>
      <p:pic>
        <p:nvPicPr>
          <p:cNvPr id="182" name="Google Shape;182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3803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04321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706094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9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Comparing the Core Business Systems</a:t>
            </a:r>
            <a:endParaRPr/>
          </a:p>
        </p:txBody>
      </p:sp>
      <p:sp>
        <p:nvSpPr>
          <p:cNvPr id="190" name="Google Shape;190;p19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91" name="Google Shape;191;p19"/>
          <p:cNvGraphicFramePr/>
          <p:nvPr/>
        </p:nvGraphicFramePr>
        <p:xfrm>
          <a:off x="571500" y="2471737"/>
          <a:ext cx="11049000" cy="2838250"/>
        </p:xfrm>
        <a:graphic>
          <a:graphicData uri="http://schemas.openxmlformats.org/drawingml/2006/table">
            <a:tbl>
              <a:tblPr firstRow="1" bandRow="1">
                <a:noFill/>
                <a:tableStyleId>{0B1637DB-B3C0-4A6F-80A6-52B919810FC8}</a:tableStyleId>
              </a:tblPr>
              <a:tblGrid>
                <a:gridCol w="1552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7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2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23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6033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System Type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Target Users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Decision Type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Data Source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Primary Output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TPS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Operations Staff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Structured (Routine)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Internal Transactions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Receipts, Status Reports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MIS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Middle Managers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Structured/Periodic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TPS Summary Data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Summary Reports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Mid/Senior Managers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Semi-Structured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Internal &amp; External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Model Simulations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ESS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Executives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Unstructured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Aggregate &amp; External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Dashboard/KPIs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92" name="Google Shape;192;p19"/>
          <p:cNvSpPr/>
          <p:nvPr/>
        </p:nvSpPr>
        <p:spPr>
          <a:xfrm>
            <a:off x="571500" y="3587055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9"/>
          <p:cNvSpPr/>
          <p:nvPr/>
        </p:nvSpPr>
        <p:spPr>
          <a:xfrm>
            <a:off x="2124372" y="3587055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9"/>
          <p:cNvSpPr/>
          <p:nvPr/>
        </p:nvSpPr>
        <p:spPr>
          <a:xfrm>
            <a:off x="4481512" y="3587055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19"/>
          <p:cNvSpPr/>
          <p:nvPr/>
        </p:nvSpPr>
        <p:spPr>
          <a:xfrm>
            <a:off x="6693544" y="3587055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19"/>
          <p:cNvSpPr/>
          <p:nvPr/>
        </p:nvSpPr>
        <p:spPr>
          <a:xfrm>
            <a:off x="9017198" y="3587055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9"/>
          <p:cNvSpPr/>
          <p:nvPr/>
        </p:nvSpPr>
        <p:spPr>
          <a:xfrm>
            <a:off x="571500" y="4156620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19"/>
          <p:cNvSpPr/>
          <p:nvPr/>
        </p:nvSpPr>
        <p:spPr>
          <a:xfrm>
            <a:off x="2124372" y="4156620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19"/>
          <p:cNvSpPr/>
          <p:nvPr/>
        </p:nvSpPr>
        <p:spPr>
          <a:xfrm>
            <a:off x="4481512" y="4156620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19"/>
          <p:cNvSpPr/>
          <p:nvPr/>
        </p:nvSpPr>
        <p:spPr>
          <a:xfrm>
            <a:off x="6693544" y="4156620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19"/>
          <p:cNvSpPr/>
          <p:nvPr/>
        </p:nvSpPr>
        <p:spPr>
          <a:xfrm>
            <a:off x="9017198" y="4156620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19"/>
          <p:cNvSpPr/>
          <p:nvPr/>
        </p:nvSpPr>
        <p:spPr>
          <a:xfrm>
            <a:off x="571500" y="4726185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19"/>
          <p:cNvSpPr/>
          <p:nvPr/>
        </p:nvSpPr>
        <p:spPr>
          <a:xfrm>
            <a:off x="2124372" y="4726185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19"/>
          <p:cNvSpPr/>
          <p:nvPr/>
        </p:nvSpPr>
        <p:spPr>
          <a:xfrm>
            <a:off x="4481512" y="4726185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19"/>
          <p:cNvSpPr/>
          <p:nvPr/>
        </p:nvSpPr>
        <p:spPr>
          <a:xfrm>
            <a:off x="6693544" y="4726185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19"/>
          <p:cNvSpPr/>
          <p:nvPr/>
        </p:nvSpPr>
        <p:spPr>
          <a:xfrm>
            <a:off x="9017198" y="4726185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19"/>
          <p:cNvSpPr/>
          <p:nvPr/>
        </p:nvSpPr>
        <p:spPr>
          <a:xfrm>
            <a:off x="571500" y="5295751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19"/>
          <p:cNvSpPr/>
          <p:nvPr/>
        </p:nvSpPr>
        <p:spPr>
          <a:xfrm>
            <a:off x="2124372" y="5295751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19"/>
          <p:cNvSpPr/>
          <p:nvPr/>
        </p:nvSpPr>
        <p:spPr>
          <a:xfrm>
            <a:off x="4481512" y="5295751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19"/>
          <p:cNvSpPr/>
          <p:nvPr/>
        </p:nvSpPr>
        <p:spPr>
          <a:xfrm>
            <a:off x="6693544" y="5295751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19"/>
          <p:cNvSpPr/>
          <p:nvPr/>
        </p:nvSpPr>
        <p:spPr>
          <a:xfrm>
            <a:off x="9017198" y="5295751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0"/>
          <p:cNvSpPr txBox="1"/>
          <p:nvPr/>
        </p:nvSpPr>
        <p:spPr>
          <a:xfrm>
            <a:off x="571500" y="1384101"/>
            <a:ext cx="5200650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Data Privacy &amp; Ethics</a:t>
            </a:r>
            <a:endParaRPr/>
          </a:p>
        </p:txBody>
      </p:sp>
      <p:sp>
        <p:nvSpPr>
          <p:cNvPr id="217" name="Google Shape;217;p20"/>
          <p:cNvSpPr txBox="1"/>
          <p:nvPr/>
        </p:nvSpPr>
        <p:spPr>
          <a:xfrm>
            <a:off x="571500" y="2117526"/>
            <a:ext cx="520065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The Moral Imperative</a:t>
            </a:r>
            <a:endParaRPr/>
          </a:p>
        </p:txBody>
      </p:sp>
      <p:sp>
        <p:nvSpPr>
          <p:cNvPr id="218" name="Google Shape;218;p20"/>
          <p:cNvSpPr txBox="1"/>
          <p:nvPr/>
        </p:nvSpPr>
        <p:spPr>
          <a:xfrm>
            <a:off x="571500" y="2536626"/>
            <a:ext cx="4953000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In 2025, the proliferation of AI and big data creates critical ethical dilemmas for management. Ensuring "Privacy by Design" is no longer optional under GDPR regulations.</a:t>
            </a:r>
            <a:endParaRPr/>
          </a:p>
        </p:txBody>
      </p:sp>
      <p:pic>
        <p:nvPicPr>
          <p:cNvPr id="219" name="Google Shape;219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0"/>
          <p:cNvSpPr txBox="1"/>
          <p:nvPr/>
        </p:nvSpPr>
        <p:spPr>
          <a:xfrm>
            <a:off x="904875" y="3654772"/>
            <a:ext cx="4619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Data Privacy: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Protecting PII (Personally Identifiable Information).</a:t>
            </a:r>
            <a:endParaRPr/>
          </a:p>
        </p:txBody>
      </p:sp>
      <p:sp>
        <p:nvSpPr>
          <p:cNvPr id="221" name="Google Shape;221;p20"/>
          <p:cNvSpPr txBox="1"/>
          <p:nvPr/>
        </p:nvSpPr>
        <p:spPr>
          <a:xfrm>
            <a:off x="904875" y="4317652"/>
            <a:ext cx="4619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Cybersecurity: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Safeguarding against data breaches and poisoning.</a:t>
            </a:r>
            <a:endParaRPr/>
          </a:p>
        </p:txBody>
      </p:sp>
      <p:sp>
        <p:nvSpPr>
          <p:cNvPr id="222" name="Google Shape;222;p20"/>
          <p:cNvSpPr txBox="1"/>
          <p:nvPr/>
        </p:nvSpPr>
        <p:spPr>
          <a:xfrm>
            <a:off x="904875" y="4980533"/>
            <a:ext cx="4619625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Informed Consent: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Transparent data collection policies.</a:t>
            </a:r>
            <a:endParaRPr/>
          </a:p>
        </p:txBody>
      </p:sp>
      <p:pic>
        <p:nvPicPr>
          <p:cNvPr id="223" name="Google Shape;223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3654772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4317652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498053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1910804"/>
            <a:ext cx="3492549" cy="3769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49799" y="1910804"/>
            <a:ext cx="3492549" cy="3769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128099" y="1910804"/>
            <a:ext cx="3492549" cy="3769816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21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AI Bias &amp; Employee Monitoring</a:t>
            </a:r>
            <a:endParaRPr/>
          </a:p>
        </p:txBody>
      </p:sp>
      <p:sp>
        <p:nvSpPr>
          <p:cNvPr id="234" name="Google Shape;234;p21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21"/>
          <p:cNvSpPr txBox="1"/>
          <p:nvPr/>
        </p:nvSpPr>
        <p:spPr>
          <a:xfrm>
            <a:off x="866775" y="2872829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AI Fairness &amp; Bias</a:t>
            </a:r>
            <a:endParaRPr/>
          </a:p>
        </p:txBody>
      </p:sp>
      <p:sp>
        <p:nvSpPr>
          <p:cNvPr id="236" name="Google Shape;236;p21"/>
          <p:cNvSpPr txBox="1"/>
          <p:nvPr/>
        </p:nvSpPr>
        <p:spPr>
          <a:xfrm>
            <a:off x="866775" y="3291929"/>
            <a:ext cx="2901999" cy="1645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Algorithms can perpetuate historical biases if training data is flawed. Organizations must implement "Explainable AI" (XAI) to ensure accountability (Sarker et al., 2021).</a:t>
            </a:r>
            <a:endParaRPr/>
          </a:p>
        </p:txBody>
      </p:sp>
      <p:sp>
        <p:nvSpPr>
          <p:cNvPr id="237" name="Google Shape;237;p21"/>
          <p:cNvSpPr txBox="1"/>
          <p:nvPr/>
        </p:nvSpPr>
        <p:spPr>
          <a:xfrm>
            <a:off x="4645074" y="2872829"/>
            <a:ext cx="3047099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Employee Surveillance</a:t>
            </a:r>
            <a:endParaRPr/>
          </a:p>
        </p:txBody>
      </p:sp>
      <p:sp>
        <p:nvSpPr>
          <p:cNvPr id="238" name="Google Shape;238;p21"/>
          <p:cNvSpPr txBox="1"/>
          <p:nvPr/>
        </p:nvSpPr>
        <p:spPr>
          <a:xfrm>
            <a:off x="4645074" y="3596729"/>
            <a:ext cx="2901999" cy="1645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Real-time monitoring can improve productivity but often violates workplace privacy and trust. Ethical management requires balancing oversight with autonomy (Ius Laboris, 2025).</a:t>
            </a:r>
            <a:endParaRPr/>
          </a:p>
        </p:txBody>
      </p:sp>
      <p:sp>
        <p:nvSpPr>
          <p:cNvPr id="239" name="Google Shape;239;p21"/>
          <p:cNvSpPr txBox="1"/>
          <p:nvPr/>
        </p:nvSpPr>
        <p:spPr>
          <a:xfrm>
            <a:off x="8423374" y="2872829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Risk Mitigation</a:t>
            </a:r>
            <a:endParaRPr/>
          </a:p>
        </p:txBody>
      </p:sp>
      <p:sp>
        <p:nvSpPr>
          <p:cNvPr id="240" name="Google Shape;240;p21"/>
          <p:cNvSpPr txBox="1"/>
          <p:nvPr/>
        </p:nvSpPr>
        <p:spPr>
          <a:xfrm>
            <a:off x="8423374" y="3291929"/>
            <a:ext cx="2901999" cy="137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Adopting "Ethical AI Frameworks," conducting regular audits, and practicing data minimization are key to reducing organizational liability.</a:t>
            </a:r>
            <a:endParaRPr/>
          </a:p>
        </p:txBody>
      </p:sp>
      <p:pic>
        <p:nvPicPr>
          <p:cNvPr id="241" name="Google Shape;241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66775" y="2282279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45074" y="2282279"/>
            <a:ext cx="42862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423374" y="2282279"/>
            <a:ext cx="381000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" name="Google Shape;248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2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Case Study: Amazon’s Automation</a:t>
            </a:r>
            <a:endParaRPr/>
          </a:p>
        </p:txBody>
      </p:sp>
      <p:sp>
        <p:nvSpPr>
          <p:cNvPr id="250" name="Google Shape;250;p22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1" name="Google Shape;251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22"/>
          <p:cNvSpPr txBox="1"/>
          <p:nvPr/>
        </p:nvSpPr>
        <p:spPr>
          <a:xfrm>
            <a:off x="6334125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Technology Integration</a:t>
            </a:r>
            <a:endParaRPr/>
          </a:p>
        </p:txBody>
      </p:sp>
      <p:sp>
        <p:nvSpPr>
          <p:cNvPr id="253" name="Google Shape;253;p22"/>
          <p:cNvSpPr txBox="1"/>
          <p:nvPr/>
        </p:nvSpPr>
        <p:spPr>
          <a:xfrm>
            <a:off x="6334125" y="24050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Amazon leverages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Gen 13 Fulfillment Centers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using IoT sensors and Digital Twins to optimize throughput. Their TPS processes millions of orders daily with 99.9% bin accuracy (AWS, 2024).</a:t>
            </a:r>
            <a:endParaRPr/>
          </a:p>
        </p:txBody>
      </p:sp>
      <p:sp>
        <p:nvSpPr>
          <p:cNvPr id="254" name="Google Shape;254;p22"/>
          <p:cNvSpPr txBox="1"/>
          <p:nvPr/>
        </p:nvSpPr>
        <p:spPr>
          <a:xfrm>
            <a:off x="6667500" y="338033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Robotics: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Reduces labor travel by 60%.</a:t>
            </a:r>
            <a:endParaRPr/>
          </a:p>
        </p:txBody>
      </p:sp>
      <p:sp>
        <p:nvSpPr>
          <p:cNvPr id="255" name="Google Shape;255;p22"/>
          <p:cNvSpPr txBox="1"/>
          <p:nvPr/>
        </p:nvSpPr>
        <p:spPr>
          <a:xfrm>
            <a:off x="6667500" y="376892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AI Forecasting: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Optimizes stock placement before orders are placed.</a:t>
            </a:r>
            <a:endParaRPr/>
          </a:p>
        </p:txBody>
      </p:sp>
      <p:sp>
        <p:nvSpPr>
          <p:cNvPr id="256" name="Google Shape;256;p22"/>
          <p:cNvSpPr txBox="1"/>
          <p:nvPr/>
        </p:nvSpPr>
        <p:spPr>
          <a:xfrm>
            <a:off x="6667500" y="443180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Challenge: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Maintaining safety in human-robot collaborative spaces.</a:t>
            </a:r>
            <a:endParaRPr/>
          </a:p>
        </p:txBody>
      </p:sp>
      <p:pic>
        <p:nvPicPr>
          <p:cNvPr id="257" name="Google Shape;257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33803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37689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9" name="Google Shape;259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443180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4" name="Google Shape;264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3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Case Study: Zara’s Agile Supply Chain</a:t>
            </a:r>
            <a:endParaRPr/>
          </a:p>
        </p:txBody>
      </p:sp>
      <p:sp>
        <p:nvSpPr>
          <p:cNvPr id="266" name="Google Shape;266;p23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23"/>
          <p:cNvSpPr txBox="1"/>
          <p:nvPr/>
        </p:nvSpPr>
        <p:spPr>
          <a:xfrm>
            <a:off x="571500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RFID-Driven Efficiency</a:t>
            </a:r>
            <a:endParaRPr/>
          </a:p>
        </p:txBody>
      </p:sp>
      <p:sp>
        <p:nvSpPr>
          <p:cNvPr id="268" name="Google Shape;268;p23"/>
          <p:cNvSpPr txBox="1"/>
          <p:nvPr/>
        </p:nvSpPr>
        <p:spPr>
          <a:xfrm>
            <a:off x="571500" y="24050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Zara implemented a global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RFID solution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integrated with their ERP, allowing items to be tracked from production to point-of-sale (Inditex, 2024).</a:t>
            </a:r>
            <a:endParaRPr/>
          </a:p>
        </p:txBody>
      </p:sp>
      <p:sp>
        <p:nvSpPr>
          <p:cNvPr id="269" name="Google Shape;269;p23"/>
          <p:cNvSpPr txBox="1"/>
          <p:nvPr/>
        </p:nvSpPr>
        <p:spPr>
          <a:xfrm>
            <a:off x="571500" y="4858494"/>
            <a:ext cx="52863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Key Takeaway: Technology (RFID) creates a seamless link between operational TPS and tactical MIS.</a:t>
            </a:r>
            <a:endParaRPr/>
          </a:p>
        </p:txBody>
      </p:sp>
      <p:pic>
        <p:nvPicPr>
          <p:cNvPr id="270" name="Google Shape;270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3"/>
          <p:cNvSpPr txBox="1"/>
          <p:nvPr/>
        </p:nvSpPr>
        <p:spPr>
          <a:xfrm>
            <a:off x="904875" y="338033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Inventory Accuracy: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Increased from ~70% to 99%.</a:t>
            </a:r>
            <a:endParaRPr/>
          </a:p>
        </p:txBody>
      </p:sp>
      <p:sp>
        <p:nvSpPr>
          <p:cNvPr id="272" name="Google Shape;272;p23"/>
          <p:cNvSpPr txBox="1"/>
          <p:nvPr/>
        </p:nvSpPr>
        <p:spPr>
          <a:xfrm>
            <a:off x="904875" y="376892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Speed to Market: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Design-to-shelf in 2-3 weeks.</a:t>
            </a:r>
            <a:endParaRPr/>
          </a:p>
        </p:txBody>
      </p:sp>
      <p:sp>
        <p:nvSpPr>
          <p:cNvPr id="273" name="Google Shape;273;p23"/>
          <p:cNvSpPr txBox="1"/>
          <p:nvPr/>
        </p:nvSpPr>
        <p:spPr>
          <a:xfrm>
            <a:off x="904875" y="415751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Impact: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15% increase in sales through constant collection availability.</a:t>
            </a:r>
            <a:endParaRPr/>
          </a:p>
        </p:txBody>
      </p:sp>
      <p:pic>
        <p:nvPicPr>
          <p:cNvPr id="274" name="Google Shape;274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3803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" name="Google Shape;275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7689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" name="Google Shape;276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15751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24"/>
          <p:cNvSpPr/>
          <p:nvPr/>
        </p:nvSpPr>
        <p:spPr>
          <a:xfrm>
            <a:off x="9334500" y="-952500"/>
            <a:ext cx="3810000" cy="3810000"/>
          </a:xfrm>
          <a:prstGeom prst="roundRect">
            <a:avLst>
              <a:gd name="adj" fmla="val 50000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24"/>
          <p:cNvSpPr/>
          <p:nvPr/>
        </p:nvSpPr>
        <p:spPr>
          <a:xfrm>
            <a:off x="-476250" y="4476750"/>
            <a:ext cx="2857500" cy="2857500"/>
          </a:xfrm>
          <a:prstGeom prst="roundRect">
            <a:avLst>
              <a:gd name="adj" fmla="val 50000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4"/>
          <p:cNvSpPr/>
          <p:nvPr/>
        </p:nvSpPr>
        <p:spPr>
          <a:xfrm>
            <a:off x="5619750" y="1307901"/>
            <a:ext cx="952500" cy="3810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24"/>
          <p:cNvSpPr txBox="1"/>
          <p:nvPr/>
        </p:nvSpPr>
        <p:spPr>
          <a:xfrm>
            <a:off x="2095500" y="1536501"/>
            <a:ext cx="8001000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E293B"/>
                </a:solidFill>
                <a:latin typeface="Montserrat"/>
                <a:ea typeface="Montserrat"/>
                <a:cs typeface="Montserrat"/>
                <a:sym typeface="Montserrat"/>
              </a:rPr>
              <a:t>Strategic Recommendations &amp; Conclusion</a:t>
            </a:r>
            <a:endParaRPr/>
          </a:p>
        </p:txBody>
      </p:sp>
      <p:sp>
        <p:nvSpPr>
          <p:cNvPr id="285" name="Google Shape;285;p24"/>
          <p:cNvSpPr txBox="1"/>
          <p:nvPr/>
        </p:nvSpPr>
        <p:spPr>
          <a:xfrm>
            <a:off x="2286000" y="2193726"/>
            <a:ext cx="7620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For the growing business to modernize successfully:</a:t>
            </a:r>
            <a:endParaRPr/>
          </a:p>
        </p:txBody>
      </p:sp>
      <p:sp>
        <p:nvSpPr>
          <p:cNvPr id="286" name="Google Shape;286;p24"/>
          <p:cNvSpPr txBox="1"/>
          <p:nvPr/>
        </p:nvSpPr>
        <p:spPr>
          <a:xfrm>
            <a:off x="2286000" y="4811017"/>
            <a:ext cx="7620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E293B"/>
                </a:solidFill>
                <a:latin typeface="Open Sans"/>
                <a:ea typeface="Open Sans"/>
                <a:cs typeface="Open Sans"/>
                <a:sym typeface="Open Sans"/>
              </a:rPr>
              <a:t>Strategic Conclusion: Information systems are not just technical tools but the fundamental engine for modern organizational performance and ethical sustainability.</a:t>
            </a:r>
            <a:endParaRPr/>
          </a:p>
        </p:txBody>
      </p:sp>
      <p:sp>
        <p:nvSpPr>
          <p:cNvPr id="287" name="Google Shape;287;p24"/>
          <p:cNvSpPr txBox="1"/>
          <p:nvPr/>
        </p:nvSpPr>
        <p:spPr>
          <a:xfrm>
            <a:off x="2619375" y="2650926"/>
            <a:ext cx="7286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Phase 1: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Transition from fragmented TPS to an integrated </a:t>
            </a:r>
            <a:r>
              <a:rPr lang="en-US" sz="1350" b="1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ERP System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for a single source of truth.</a:t>
            </a:r>
            <a:endParaRPr dirty="0"/>
          </a:p>
        </p:txBody>
      </p:sp>
      <p:sp>
        <p:nvSpPr>
          <p:cNvPr id="288" name="Google Shape;288;p24"/>
          <p:cNvSpPr txBox="1"/>
          <p:nvPr/>
        </p:nvSpPr>
        <p:spPr>
          <a:xfrm>
            <a:off x="2619375" y="3313807"/>
            <a:ext cx="7286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Phase 2: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Implement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BI Dashboards (MIS/ESS)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to give leadership real-time visibility into growth KPIs.</a:t>
            </a:r>
            <a:endParaRPr/>
          </a:p>
        </p:txBody>
      </p:sp>
      <p:sp>
        <p:nvSpPr>
          <p:cNvPr id="289" name="Google Shape;289;p24"/>
          <p:cNvSpPr txBox="1"/>
          <p:nvPr/>
        </p:nvSpPr>
        <p:spPr>
          <a:xfrm>
            <a:off x="2619375" y="3976687"/>
            <a:ext cx="7286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Phase 3: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Adopt an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Ethical Governance Framework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to ensure data privacy and AI transparency.</a:t>
            </a:r>
            <a:endParaRPr/>
          </a:p>
        </p:txBody>
      </p:sp>
      <p:pic>
        <p:nvPicPr>
          <p:cNvPr id="290" name="Google Shape;290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0" y="2650926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1" name="Google Shape;291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0" y="3313807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2" name="Google Shape;292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0" y="3976687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Rectangle 30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he Best Books for Students: An Essential Reading List for College">
            <a:extLst>
              <a:ext uri="{FF2B5EF4-FFF2-40B4-BE49-F238E27FC236}">
                <a16:creationId xmlns:a16="http://schemas.microsoft.com/office/drawing/2014/main" id="{EBF93D93-1031-375C-9457-CE36EE01847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7" name="Google Shape;297;p25"/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 u="none" strike="noStrike" kern="1200" cap="none">
                <a:solidFill>
                  <a:srgbClr val="FFFFFF"/>
                </a:solidFill>
                <a:latin typeface="+mj-lt"/>
                <a:ea typeface="+mj-ea"/>
                <a:cs typeface="+mj-cs"/>
                <a:sym typeface="Montserrat"/>
              </a:rPr>
              <a:t>Reference List (Harvard Style)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99" name="Google Shape;299;p25"/>
          <p:cNvSpPr txBox="1"/>
          <p:nvPr/>
        </p:nvSpPr>
        <p:spPr>
          <a:xfrm>
            <a:off x="485775" y="1590665"/>
            <a:ext cx="11220450" cy="4351338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R="0" lvl="0">
              <a:lnSpc>
                <a:spcPct val="17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AWS (2024) </a:t>
            </a:r>
            <a:r>
              <a:rPr lang="en-US" b="0" i="1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Warehouse Automation and Optimization (WAO): Increasing Productivity.</a:t>
            </a: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Available at: </a:t>
            </a: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  <a:hlinkClick r:id="rId4"/>
              </a:rPr>
              <a:t>https://aws.amazon.com/blogs/supply-chain/</a:t>
            </a: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 (Accessed: 9 June 2026).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Ius </a:t>
            </a:r>
            <a:r>
              <a:rPr lang="en-US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Laboris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(2025) </a:t>
            </a:r>
            <a:r>
              <a:rPr lang="en-US" i="1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Data, Privacy &amp; Cyber: 10 top trends for 2025.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Available at: 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  <a:hlinkClick r:id="rId5"/>
              </a:rPr>
              <a:t>https://iuslaboris.com/insights/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 (Accessed: 9 June 2026).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Kyocera (2024) </a:t>
            </a:r>
            <a:r>
              <a:rPr lang="en-US" i="1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6 Main Types of Information Systems Used in Businesses.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Kyocera Document Solutions.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Laudon, K.C. and Laudon, J.P. (2022)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Management Information Systems: Managing the Digital Firm.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17th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Pearson Education.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O’Brien, J.A. and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Marakas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, G.M. (2019)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Management Information Systems.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11th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McGraw-Hill Education.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Rainer, R.K. and Prince, B. (2022)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Introduction to Information Systems.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9th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Wiley.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Sarker, S., Chatterjee, S., Xiao, X. and Elbanna, A. (2021) ‘The Ethics of AI in Organizations’,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MIS Quarterly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, 45(1), pp. 450-465.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Shim, J.K. (2024)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Decision Support Systems: Analytical Models for Management.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ResearchGate Review.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Turban, E.,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Volonino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, L. and Wood, G.R. (2021)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Information Technology for Management: On-Demand Strategies for Performance.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12th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Wiley.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TrustCommunity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(2025) </a:t>
            </a:r>
            <a:r>
              <a:rPr lang="en-US" i="1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Data Privacy &amp; AI Ethics Best Practices: Governance Guidance.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</a:t>
            </a:r>
            <a:r>
              <a:rPr lang="en-US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TrustCloud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AI.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  <a:sym typeface="Arial"/>
            </a:endParaRP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kern="1200" dirty="0">
              <a:solidFill>
                <a:srgbClr val="FFFFFF"/>
              </a:solidFill>
              <a:latin typeface="+mn-lt"/>
              <a:ea typeface="+mn-ea"/>
              <a:cs typeface="+mn-cs"/>
              <a:sym typeface="Open Sans"/>
            </a:endParaRPr>
          </a:p>
        </p:txBody>
      </p:sp>
      <p:sp>
        <p:nvSpPr>
          <p:cNvPr id="298" name="Google Shape;298;p25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1162</Words>
  <Application>Microsoft Office PowerPoint</Application>
  <PresentationFormat>Widescreen</PresentationFormat>
  <Paragraphs>106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Open Sans SemiBold</vt:lpstr>
      <vt:lpstr>Arial</vt:lpstr>
      <vt:lpstr>Open Sans</vt:lpstr>
      <vt:lpstr>Calibri</vt:lpstr>
      <vt:lpstr>Montserrat</vt:lpstr>
      <vt:lpstr>Office Theme</vt:lpstr>
      <vt:lpstr>CONSULTING STRATEGY GROUP Component 1: Group Presentation on Information Systems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Minhaj</dc:creator>
  <cp:lastModifiedBy>Zain Mubarik</cp:lastModifiedBy>
  <cp:revision>6</cp:revision>
  <dcterms:modified xsi:type="dcterms:W3CDTF">2026-06-10T13:30:39Z</dcterms:modified>
</cp:coreProperties>
</file>